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565" r:id="rId2"/>
    <p:sldId id="430" r:id="rId3"/>
    <p:sldId id="431" r:id="rId4"/>
    <p:sldId id="432" r:id="rId5"/>
    <p:sldId id="558" r:id="rId6"/>
    <p:sldId id="571" r:id="rId7"/>
    <p:sldId id="567" r:id="rId8"/>
    <p:sldId id="569" r:id="rId9"/>
    <p:sldId id="564" r:id="rId10"/>
    <p:sldId id="568" r:id="rId11"/>
    <p:sldId id="559" r:id="rId12"/>
    <p:sldId id="468" r:id="rId13"/>
    <p:sldId id="566" r:id="rId14"/>
    <p:sldId id="533" r:id="rId15"/>
    <p:sldId id="570" r:id="rId16"/>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20" autoAdjust="0"/>
    <p:restoredTop sz="94687" autoAdjust="0"/>
  </p:normalViewPr>
  <p:slideViewPr>
    <p:cSldViewPr snapToGrid="0">
      <p:cViewPr varScale="1">
        <p:scale>
          <a:sx n="72" d="100"/>
          <a:sy n="72" d="100"/>
        </p:scale>
        <p:origin x="15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smtClean="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smtClean="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10</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11</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12</a:t>
            </a:fld>
            <a:endParaRPr lang="en-US" altLang="ja-JP" dirty="0" smtClean="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13</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14</a:t>
            </a:fld>
            <a:endParaRPr lang="en-US" altLang="ja-JP" dirty="0" smtClean="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15</a:t>
            </a:fld>
            <a:endParaRPr lang="en-US" altLang="ja-JP" dirty="0" smtClean="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smtClean="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smtClean="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6</a:t>
            </a:fld>
            <a:endParaRPr lang="en-US" altLang="ja-JP" dirty="0" smtClean="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864633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smtClean="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8</a:t>
            </a:fld>
            <a:endParaRPr lang="en-US" altLang="ja-JP" dirty="0" smtClean="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9</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smtClean="0"/>
              <a:t>マスタ テキストの書式設定</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xmlns=""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xmlns="" r:embed="rId17"/>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xmlns="" id="{C12E524B-6E18-4224-93F2-09CC428C1791}"/>
              </a:ext>
            </a:extLst>
          </p:cNvPr>
          <p:cNvPicPr>
            <a:picLocks noChangeAspect="1"/>
          </p:cNvPicPr>
          <p:nvPr userDrawn="1"/>
        </p:nvPicPr>
        <p:blipFill>
          <a:blip r:embed="rId18"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50" y="36513"/>
            <a:ext cx="4248150" cy="338554"/>
          </a:xfrm>
          <a:prstGeom prst="rect">
            <a:avLst/>
          </a:prstGeom>
          <a:noFill/>
          <a:ln w="9525">
            <a:noFill/>
            <a:miter lim="800000"/>
            <a:headEnd/>
            <a:tailEnd/>
          </a:ln>
        </p:spPr>
        <p:txBody>
          <a:bodyPr wrap="square">
            <a:spAutoFit/>
          </a:bodyPr>
          <a:lstStyle/>
          <a:p>
            <a:r>
              <a:rPr lang="ja-JP" altLang="en-US" dirty="0" smtClean="0">
                <a:solidFill>
                  <a:srgbClr val="0070C0"/>
                </a:solidFill>
              </a:rPr>
              <a:t>テーマ設定型事業者連携スキーム</a:t>
            </a:r>
            <a:r>
              <a:rPr lang="ja-JP" altLang="en-US" dirty="0" smtClean="0">
                <a:solidFill>
                  <a:srgbClr val="0070C0"/>
                </a:solidFill>
                <a:latin typeface="ＭＳ Ｐゴシック" pitchFamily="50" charset="-128"/>
              </a:rPr>
              <a:t>／</a:t>
            </a:r>
            <a:r>
              <a:rPr lang="ja-JP" altLang="en-US" dirty="0">
                <a:solidFill>
                  <a:srgbClr val="0070C0"/>
                </a:solidFill>
                <a:latin typeface="ＭＳ Ｐゴシック" pitchFamily="50" charset="-128"/>
              </a:rPr>
              <a:t>テーマ名</a:t>
            </a:r>
          </a:p>
        </p:txBody>
      </p:sp>
      <p:sp>
        <p:nvSpPr>
          <p:cNvPr id="2" name="テキスト ボックス 1"/>
          <p:cNvSpPr txBox="1"/>
          <p:nvPr userDrawn="1"/>
        </p:nvSpPr>
        <p:spPr>
          <a:xfrm>
            <a:off x="3974694" y="6586140"/>
            <a:ext cx="5283605" cy="253916"/>
          </a:xfrm>
          <a:prstGeom prst="rect">
            <a:avLst/>
          </a:prstGeom>
          <a:noFill/>
        </p:spPr>
        <p:txBody>
          <a:bodyPr wrap="square" rtlCol="0">
            <a:spAutoFit/>
          </a:bodyPr>
          <a:lstStyle/>
          <a:p>
            <a:r>
              <a:rPr kumimoji="1" lang="en-US" altLang="ja-JP"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2020</a:t>
            </a:r>
            <a:r>
              <a:rPr kumimoji="1" lang="ja-JP" altLang="en-US"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戦略的省エネルギー技術革新プログラム</a:t>
            </a:r>
            <a:r>
              <a:rPr kumimoji="1" lang="en-US" altLang="ja-JP"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a:t>
            </a:r>
            <a:r>
              <a:rPr kumimoji="1" lang="ja-JP" altLang="en-US"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テーマ設定型</a:t>
            </a:r>
            <a:r>
              <a:rPr kumimoji="1" lang="en-US" altLang="ja-JP"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a:t>
            </a:r>
            <a:r>
              <a:rPr kumimoji="1" lang="ja-JP" altLang="en-US"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第</a:t>
            </a:r>
            <a:r>
              <a:rPr kumimoji="1" lang="en-US" altLang="ja-JP"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1</a:t>
            </a:r>
            <a:r>
              <a:rPr kumimoji="1" lang="ja-JP" altLang="en-US" sz="105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回公募 発表用</a:t>
            </a:r>
            <a:endParaRPr kumimoji="1" lang="ja-JP" altLang="en-US" sz="105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078313"/>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smtClean="0">
                <a:solidFill>
                  <a:srgbClr val="C00000"/>
                </a:solidFill>
                <a:latin typeface="ＭＳ Ｐゴシック" pitchFamily="50" charset="-128"/>
              </a:rPr>
              <a:t>１２分間（時間厳守）</a:t>
            </a:r>
            <a:r>
              <a:rPr lang="ja-JP" altLang="en-US" sz="1800" dirty="0" smtClean="0">
                <a:latin typeface="ＭＳ Ｐゴシック" pitchFamily="50" charset="-128"/>
              </a:rPr>
              <a:t>です</a:t>
            </a:r>
            <a:r>
              <a:rPr lang="ja-JP" altLang="en-US" sz="1800" dirty="0">
                <a:latin typeface="ＭＳ Ｐゴシック" pitchFamily="50" charset="-128"/>
              </a:rPr>
              <a:t>。</a:t>
            </a:r>
            <a:endParaRPr lang="en-US" altLang="ja-JP" sz="1800" dirty="0">
              <a:latin typeface="ＭＳ Ｐゴシック" pitchFamily="50" charset="-128"/>
            </a:endParaRPr>
          </a:p>
          <a:p>
            <a:pPr algn="l">
              <a:defRPr/>
            </a:pPr>
            <a:r>
              <a:rPr lang="ja-JP" altLang="en-US" sz="1800" dirty="0">
                <a:latin typeface="ＭＳ Ｐゴシック" pitchFamily="50" charset="-128"/>
              </a:rPr>
              <a:t>　　</a:t>
            </a:r>
            <a:r>
              <a:rPr lang="ja-JP" altLang="en-US" sz="1800" dirty="0" smtClean="0">
                <a:latin typeface="ＭＳ Ｐゴシック" pitchFamily="50" charset="-128"/>
              </a:rPr>
              <a:t>時間内</a:t>
            </a:r>
            <a:r>
              <a:rPr lang="ja-JP" altLang="en-US" sz="1800" dirty="0">
                <a:latin typeface="ＭＳ Ｐゴシック" pitchFamily="50" charset="-128"/>
              </a:rPr>
              <a:t>に終了する</a:t>
            </a:r>
            <a:r>
              <a:rPr lang="ja-JP" altLang="en-US" sz="1800" dirty="0" smtClean="0">
                <a:latin typeface="ＭＳ Ｐゴシック" pitchFamily="50" charset="-128"/>
              </a:rPr>
              <a:t>ように、</a:t>
            </a:r>
            <a:r>
              <a:rPr lang="ja-JP" altLang="en-US" sz="1800" dirty="0">
                <a:latin typeface="ＭＳ Ｐゴシック" pitchFamily="50" charset="-128"/>
              </a:rPr>
              <a:t>資料を</a:t>
            </a:r>
            <a:r>
              <a:rPr lang="ja-JP" altLang="en-US" sz="1800" dirty="0" smtClean="0">
                <a:latin typeface="ＭＳ Ｐゴシック" pitchFamily="50" charset="-128"/>
              </a:rPr>
              <a:t>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a:t>
            </a:r>
            <a:r>
              <a:rPr lang="ja-JP" altLang="en-US" sz="1800" dirty="0" smtClean="0">
                <a:latin typeface="ＭＳ Ｐゴシック" pitchFamily="50" charset="-128"/>
              </a:rPr>
              <a:t>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a:t>
            </a:r>
            <a:r>
              <a:rPr lang="ja-JP" altLang="en-US" sz="1800" dirty="0" smtClean="0">
                <a:latin typeface="ＭＳ Ｐゴシック" pitchFamily="50" charset="-128"/>
              </a:rPr>
              <a:t>内容は</a:t>
            </a:r>
            <a:r>
              <a:rPr lang="ja-JP" altLang="en-US" sz="1800" dirty="0">
                <a:latin typeface="ＭＳ Ｐゴシック" pitchFamily="50" charset="-128"/>
              </a:rPr>
              <a:t>、</a:t>
            </a:r>
            <a:r>
              <a:rPr lang="ja-JP" altLang="en-US" sz="1800" dirty="0">
                <a:latin typeface="+mn-ea"/>
                <a:ea typeface="ＭＳ Ｐゴシック" charset="-128"/>
              </a:rPr>
              <a:t>提案書の内容を逸脱しないよう記述してください</a:t>
            </a:r>
            <a:r>
              <a:rPr lang="ja-JP" altLang="en-US" sz="1800" dirty="0" smtClean="0">
                <a:latin typeface="+mn-ea"/>
                <a:ea typeface="ＭＳ Ｐゴシック" charset="-128"/>
              </a:rPr>
              <a:t>。提案書の内容を逸脱しなければ、図表を加えて構いません。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a:t>
            </a:r>
            <a:r>
              <a:rPr lang="ja-JP" altLang="en-US" sz="1800" dirty="0" smtClean="0">
                <a:latin typeface="ＭＳ Ｐゴシック" pitchFamily="50" charset="-128"/>
              </a:rPr>
              <a:t>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a:t>
            </a:r>
            <a:r>
              <a:rPr lang="ja-JP" altLang="en-US" sz="1800" dirty="0" smtClean="0">
                <a:latin typeface="ＭＳ Ｐゴシック" pitchFamily="50" charset="-128"/>
              </a:rPr>
              <a:t>フォントは</a:t>
            </a:r>
            <a:r>
              <a:rPr lang="en-US" altLang="ja-JP" sz="1800" dirty="0" smtClean="0">
                <a:latin typeface="ＭＳ Ｐゴシック" pitchFamily="50" charset="-128"/>
              </a:rPr>
              <a:t>MS </a:t>
            </a:r>
            <a:r>
              <a:rPr lang="en-US" altLang="ja-JP" sz="1800" dirty="0">
                <a:latin typeface="ＭＳ Ｐゴシック" pitchFamily="50" charset="-128"/>
              </a:rPr>
              <a:t>P</a:t>
            </a:r>
            <a:r>
              <a:rPr lang="ja-JP" altLang="en-US" sz="1800" dirty="0">
                <a:latin typeface="ＭＳ Ｐゴシック" pitchFamily="50" charset="-128"/>
              </a:rPr>
              <a:t>ゴシック、</a:t>
            </a:r>
            <a:r>
              <a:rPr lang="ja-JP" altLang="en-US" sz="1800" dirty="0" smtClean="0">
                <a:latin typeface="ＭＳ Ｐゴシック" pitchFamily="50" charset="-128"/>
              </a:rPr>
              <a:t>サイズ</a:t>
            </a:r>
            <a:r>
              <a:rPr lang="en-US" altLang="ja-JP" sz="1800" dirty="0" smtClean="0">
                <a:latin typeface="ＭＳ Ｐゴシック" pitchFamily="50" charset="-128"/>
              </a:rPr>
              <a:t>18pt</a:t>
            </a:r>
            <a:r>
              <a:rPr lang="ja-JP" altLang="en-US" sz="1800" dirty="0" smtClean="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a:t>
            </a:r>
            <a:r>
              <a:rPr lang="ja-JP" altLang="en-US" sz="1800" dirty="0" smtClean="0">
                <a:latin typeface="ＭＳ Ｐゴシック" pitchFamily="50" charset="-128"/>
              </a:rPr>
              <a:t>コメント、あるいは、注意</a:t>
            </a:r>
            <a:r>
              <a:rPr lang="ja-JP" altLang="en-US" sz="1800" dirty="0">
                <a:latin typeface="ＭＳ Ｐゴシック" pitchFamily="50" charset="-128"/>
              </a:rPr>
              <a:t>事項ですので、提出の際は削除してください</a:t>
            </a:r>
            <a:r>
              <a:rPr lang="ja-JP" altLang="en-US" sz="1800" dirty="0" smtClean="0">
                <a:latin typeface="ＭＳ Ｐゴシック" pitchFamily="50" charset="-128"/>
              </a:rPr>
              <a:t>。</a:t>
            </a:r>
            <a:endParaRPr lang="en-US" altLang="ja-JP" sz="1800" dirty="0" smtClean="0">
              <a:latin typeface="ＭＳ Ｐゴシック" pitchFamily="50" charset="-128"/>
            </a:endParaRPr>
          </a:p>
          <a:p>
            <a:pPr marL="361950" indent="-361950" algn="l">
              <a:defRPr/>
            </a:pPr>
            <a:endParaRPr lang="en-US" altLang="ja-JP" sz="1800" dirty="0" smtClean="0">
              <a:latin typeface="ＭＳ Ｐゴシック" pitchFamily="50" charset="-128"/>
            </a:endParaRPr>
          </a:p>
          <a:p>
            <a:pPr marL="361950" indent="-361950" algn="l">
              <a:defRPr/>
            </a:pPr>
            <a:r>
              <a:rPr lang="ja-JP" altLang="en-US" sz="1800" dirty="0" smtClean="0">
                <a:latin typeface="ＭＳ Ｐゴシック" pitchFamily="50" charset="-128"/>
              </a:rPr>
              <a:t>７．プレゼンテーション資料は、</a:t>
            </a:r>
            <a:r>
              <a:rPr lang="en-US" altLang="ja-JP" sz="1800" dirty="0" smtClean="0">
                <a:latin typeface="ＭＳ Ｐゴシック" pitchFamily="50" charset="-128"/>
              </a:rPr>
              <a:t>PowerPoint, Keynote</a:t>
            </a:r>
            <a:r>
              <a:rPr lang="ja-JP" altLang="en-US" sz="1800" dirty="0" smtClean="0">
                <a:latin typeface="ＭＳ Ｐゴシック" pitchFamily="50" charset="-128"/>
              </a:rPr>
              <a:t>等で作成のうえ、</a:t>
            </a:r>
            <a:endParaRPr lang="en-US" altLang="ja-JP" sz="1800" dirty="0" smtClean="0">
              <a:latin typeface="ＭＳ Ｐゴシック" pitchFamily="50" charset="-128"/>
            </a:endParaRPr>
          </a:p>
          <a:p>
            <a:pPr marL="361950" indent="-361950" algn="l">
              <a:defRPr/>
            </a:pPr>
            <a:r>
              <a:rPr lang="ja-JP" altLang="en-US" sz="1800" dirty="0" smtClean="0">
                <a:latin typeface="ＭＳ Ｐゴシック" pitchFamily="50" charset="-128"/>
              </a:rPr>
              <a:t>　　</a:t>
            </a:r>
            <a:r>
              <a:rPr lang="en-US" altLang="ja-JP" sz="1800" dirty="0" smtClean="0">
                <a:latin typeface="ＭＳ Ｐゴシック" pitchFamily="50" charset="-128"/>
              </a:rPr>
              <a:t>PDF</a:t>
            </a:r>
            <a:r>
              <a:rPr lang="ja-JP" altLang="en-US" sz="1800" dirty="0" smtClean="0">
                <a:latin typeface="ＭＳ Ｐゴシック" pitchFamily="50" charset="-128"/>
              </a:rPr>
              <a:t>化して提出してください。</a:t>
            </a:r>
            <a:endParaRPr lang="ja-JP" altLang="en-US" sz="1800" dirty="0">
              <a:latin typeface="ＭＳ Ｐゴシック" pitchFamily="50" charset="-128"/>
            </a:endParaRP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a:t>
            </a:r>
            <a:r>
              <a:rPr lang="ja-JP" altLang="en-US" sz="2400" b="1" dirty="0" smtClean="0">
                <a:latin typeface="ＭＳ Ｐゴシック" pitchFamily="50" charset="-128"/>
              </a:rPr>
              <a:t>、および</a:t>
            </a:r>
            <a:r>
              <a:rPr lang="ja-JP" altLang="en-US" sz="2400" b="1" dirty="0">
                <a:latin typeface="ＭＳ Ｐゴシック" pitchFamily="50" charset="-128"/>
              </a:rPr>
              <a:t>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rPr>
              <a:t>５．</a:t>
            </a:r>
            <a:r>
              <a:rPr lang="ja-JP" altLang="en-US" sz="3200" u="sng" kern="0" dirty="0">
                <a:solidFill>
                  <a:schemeClr val="tx2"/>
                </a:solidFill>
                <a:latin typeface="ＭＳ Ｐゴシック" pitchFamily="50" charset="-128"/>
              </a:rPr>
              <a:t>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43560" y="1945534"/>
            <a:ext cx="8793661" cy="127727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１－７．に記載の内容</a:t>
            </a:r>
            <a:endParaRPr lang="en-US" altLang="ja-JP" sz="1800" b="1" dirty="0" smtClean="0">
              <a:solidFill>
                <a:srgbClr val="0070C0"/>
              </a:solidFill>
              <a:latin typeface="ＭＳ Ｐゴシック" pitchFamily="50" charset="-128"/>
            </a:endParaRPr>
          </a:p>
          <a:p>
            <a:pPr algn="l"/>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定量的かつ具体的に</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・３年以上の事業の場合は、最終目標（最終年度終了時点）に加え、中間目標（２年目終了時点）も記述してください。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34034"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a:t>
            </a:r>
            <a:r>
              <a:rPr lang="ja-JP" altLang="en-US" sz="2400" dirty="0" smtClean="0">
                <a:latin typeface="ＭＳ Ｐゴシック" pitchFamily="50" charset="-128"/>
              </a:rPr>
              <a:t>．２</a:t>
            </a:r>
            <a:r>
              <a:rPr lang="ja-JP" altLang="en-US" sz="2400" dirty="0">
                <a:latin typeface="ＭＳ Ｐゴシック" pitchFamily="50" charset="-128"/>
              </a:rPr>
              <a:t>　技術開発項目（２）：</a:t>
            </a:r>
            <a:r>
              <a:rPr lang="ja-JP" altLang="en-US" sz="2400" dirty="0">
                <a:solidFill>
                  <a:srgbClr val="FF0000"/>
                </a:solidFill>
                <a:latin typeface="ＭＳ Ｐゴシック" pitchFamily="50" charset="-128"/>
              </a:rPr>
              <a:t> </a:t>
            </a:r>
            <a:r>
              <a:rPr lang="en-US" altLang="ja-JP" sz="2400" dirty="0" smtClean="0">
                <a:solidFill>
                  <a:srgbClr val="0070C0"/>
                </a:solidFill>
                <a:latin typeface="ＭＳ Ｐゴシック" pitchFamily="50" charset="-128"/>
              </a:rPr>
              <a:t>(</a:t>
            </a:r>
            <a:r>
              <a:rPr lang="ja-JP" altLang="en-US" sz="2400" dirty="0" smtClean="0">
                <a:solidFill>
                  <a:srgbClr val="0070C0"/>
                </a:solidFill>
                <a:latin typeface="ＭＳ Ｐゴシック" pitchFamily="50" charset="-128"/>
              </a:rPr>
              <a:t>技術開発</a:t>
            </a:r>
            <a:r>
              <a:rPr lang="ja-JP" altLang="en-US" sz="2400" dirty="0">
                <a:solidFill>
                  <a:srgbClr val="0070C0"/>
                </a:solidFill>
                <a:latin typeface="ＭＳ Ｐゴシック" pitchFamily="50" charset="-128"/>
              </a:rPr>
              <a:t>項目名を</a:t>
            </a:r>
            <a:r>
              <a:rPr lang="ja-JP" altLang="en-US" sz="2400" dirty="0" smtClean="0">
                <a:solidFill>
                  <a:srgbClr val="0070C0"/>
                </a:solidFill>
                <a:latin typeface="ＭＳ Ｐゴシック" pitchFamily="50" charset="-128"/>
              </a:rPr>
              <a:t>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34034" y="3541725"/>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a:t>
            </a:r>
            <a:r>
              <a:rPr lang="ja-JP" altLang="en-US" sz="2400" dirty="0" smtClean="0">
                <a:latin typeface="ＭＳ Ｐゴシック" pitchFamily="50" charset="-128"/>
              </a:rPr>
              <a:t>．２．２</a:t>
            </a:r>
            <a:r>
              <a:rPr lang="ja-JP" altLang="en-US" sz="2400" dirty="0">
                <a:latin typeface="ＭＳ Ｐゴシック" pitchFamily="50" charset="-128"/>
              </a:rPr>
              <a:t>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130824" y="3995456"/>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１－７．に記載の内容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・各技術</a:t>
            </a:r>
            <a:r>
              <a:rPr lang="ja-JP" altLang="en-US" sz="1800" dirty="0">
                <a:solidFill>
                  <a:srgbClr val="0070C0"/>
                </a:solidFill>
                <a:latin typeface="ＭＳ Ｐゴシック" pitchFamily="50" charset="-128"/>
              </a:rPr>
              <a:t>開発項目について技術開発手法と開発の流れ、目標値達成度合い</a:t>
            </a:r>
            <a:r>
              <a:rPr lang="ja-JP" altLang="en-US" sz="1800" dirty="0" smtClean="0">
                <a:solidFill>
                  <a:srgbClr val="0070C0"/>
                </a:solidFill>
                <a:latin typeface="ＭＳ Ｐゴシック" pitchFamily="50" charset="-128"/>
              </a:rPr>
              <a:t>の確認</a:t>
            </a:r>
            <a:r>
              <a:rPr lang="ja-JP" altLang="en-US" sz="1800" dirty="0">
                <a:solidFill>
                  <a:srgbClr val="0070C0"/>
                </a:solidFill>
                <a:latin typeface="ＭＳ Ｐゴシック" pitchFamily="50" charset="-128"/>
              </a:rPr>
              <a:t>方法</a:t>
            </a:r>
            <a:r>
              <a:rPr lang="ja-JP" altLang="en-US" sz="1800" dirty="0" smtClean="0">
                <a:solidFill>
                  <a:srgbClr val="0070C0"/>
                </a:solidFill>
                <a:latin typeface="ＭＳ Ｐゴシック" pitchFamily="50" charset="-128"/>
              </a:rPr>
              <a:t>に</a:t>
            </a:r>
            <a:endParaRPr lang="en-US" altLang="ja-JP" sz="1800" dirty="0" smtClean="0">
              <a:solidFill>
                <a:srgbClr val="0070C0"/>
              </a:solidFill>
              <a:latin typeface="ＭＳ Ｐゴシック" pitchFamily="50" charset="-128"/>
            </a:endParaRPr>
          </a:p>
          <a:p>
            <a:pPr algn="l"/>
            <a:r>
              <a:rPr lang="ja-JP" altLang="en-US" sz="1800" dirty="0" smtClean="0">
                <a:solidFill>
                  <a:srgbClr val="0070C0"/>
                </a:solidFill>
                <a:latin typeface="ＭＳ Ｐゴシック" pitchFamily="50" charset="-128"/>
              </a:rPr>
              <a:t>　ついて</a:t>
            </a:r>
            <a:r>
              <a:rPr lang="ja-JP" altLang="en-US" sz="1800" dirty="0">
                <a:solidFill>
                  <a:srgbClr val="0070C0"/>
                </a:solidFill>
                <a:latin typeface="ＭＳ Ｐゴシック" pitchFamily="50" charset="-128"/>
              </a:rPr>
              <a:t>具体的に</a:t>
            </a:r>
            <a:r>
              <a:rPr lang="ja-JP" altLang="en-US" sz="1800" dirty="0" smtClean="0">
                <a:solidFill>
                  <a:srgbClr val="0070C0"/>
                </a:solidFill>
                <a:latin typeface="ＭＳ Ｐゴシック" pitchFamily="50" charset="-128"/>
              </a:rPr>
              <a:t>記述してください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34034" y="148043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a:t>
            </a:r>
            <a:r>
              <a:rPr lang="ja-JP" altLang="en-US" sz="2400" dirty="0" smtClean="0">
                <a:latin typeface="ＭＳ Ｐゴシック" pitchFamily="50" charset="-128"/>
              </a:rPr>
              <a:t>．２．１</a:t>
            </a:r>
            <a:r>
              <a:rPr lang="ja-JP" altLang="en-US" sz="2400" dirty="0">
                <a:latin typeface="ＭＳ Ｐゴシック" pitchFamily="50" charset="-128"/>
              </a:rPr>
              <a:t>　目標</a:t>
            </a:r>
            <a:endParaRPr lang="en-US" altLang="ja-JP" sz="2400" dirty="0">
              <a:latin typeface="ＭＳ Ｐゴシック" pitchFamily="50" charset="-128"/>
            </a:endParaRPr>
          </a:p>
        </p:txBody>
      </p:sp>
      <p:sp>
        <p:nvSpPr>
          <p:cNvPr id="9" name="Text Box 8"/>
          <p:cNvSpPr txBox="1">
            <a:spLocks noChangeArrowheads="1"/>
          </p:cNvSpPr>
          <p:nvPr/>
        </p:nvSpPr>
        <p:spPr bwMode="auto">
          <a:xfrm>
            <a:off x="94728" y="5199190"/>
            <a:ext cx="8965051"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smtClean="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r>
              <a:rPr lang="ja-JP" altLang="en-US" sz="2000" b="1" dirty="0" smtClean="0">
                <a:solidFill>
                  <a:srgbClr val="C00000"/>
                </a:solidFill>
                <a:latin typeface="ＭＳ Ｐゴシック" pitchFamily="50" charset="-128"/>
              </a:rPr>
              <a:t>。</a:t>
            </a:r>
            <a:endParaRPr lang="en-US" altLang="ja-JP" sz="2000" b="1" dirty="0" smtClean="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cs typeface="+mj-cs"/>
              </a:rPr>
              <a:t>５．</a:t>
            </a:r>
            <a:r>
              <a:rPr lang="ja-JP" altLang="en-US" sz="3200" u="sng" kern="0" dirty="0">
                <a:solidFill>
                  <a:schemeClr val="tx2"/>
                </a:solidFill>
                <a:latin typeface="ＭＳ Ｐゴシック" pitchFamily="50" charset="-128"/>
                <a:cs typeface="+mj-cs"/>
              </a:rPr>
              <a:t>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gridCol w="2662951"/>
                <a:gridCol w="3333475"/>
              </a:tblGrid>
              <a:tr h="617953">
                <a:tc>
                  <a:txBody>
                    <a:bodyPr/>
                    <a:lstStyle/>
                    <a:p>
                      <a:pPr algn="ctr"/>
                      <a:r>
                        <a:rPr kumimoji="1" lang="ja-JP" altLang="en-US" sz="1600" dirty="0" smtClean="0">
                          <a:solidFill>
                            <a:srgbClr val="FFFFFF"/>
                          </a:solidFill>
                          <a:effectLst>
                            <a:outerShdw blurRad="38100" dist="38100" dir="2700000" algn="tl">
                              <a:srgbClr val="000000">
                                <a:alpha val="43137"/>
                              </a:srgbClr>
                            </a:outerShdw>
                          </a:effectLst>
                        </a:rPr>
                        <a:t>技術開発項目</a:t>
                      </a:r>
                      <a:endParaRPr kumimoji="1" lang="ja-JP" altLang="en-US" sz="1600" dirty="0">
                        <a:solidFill>
                          <a:srgbClr val="FFFFFF"/>
                        </a:solidFill>
                        <a:effectLst>
                          <a:outerShdw blurRad="38100" dist="38100" dir="2700000" algn="tl">
                            <a:srgbClr val="000000">
                              <a:alpha val="43137"/>
                            </a:srgbClr>
                          </a:outerShdw>
                        </a:effectLst>
                      </a:endParaRP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smtClean="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smtClean="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r>
              <a:tr h="1575191">
                <a:tc>
                  <a:txBody>
                    <a:bodyPr/>
                    <a:lstStyle/>
                    <a:p>
                      <a:pPr algn="l"/>
                      <a:r>
                        <a:rPr kumimoji="1" lang="en-US" altLang="ja-JP" sz="1600" dirty="0" smtClean="0"/>
                        <a:t>(1)</a:t>
                      </a:r>
                      <a:r>
                        <a:rPr kumimoji="1" lang="ja-JP" altLang="en-US" sz="1600" dirty="0" smtClean="0"/>
                        <a:t>　</a:t>
                      </a:r>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r>
              <a:tr h="1575191">
                <a:tc>
                  <a:txBody>
                    <a:bodyPr/>
                    <a:lstStyle/>
                    <a:p>
                      <a:pPr algn="l"/>
                      <a:r>
                        <a:rPr kumimoji="1" lang="en-US" altLang="ja-JP" sz="1600" dirty="0" smtClean="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r h="1575191">
                <a:tc>
                  <a:txBody>
                    <a:bodyPr/>
                    <a:lstStyle/>
                    <a:p>
                      <a:pPr algn="l"/>
                      <a:r>
                        <a:rPr kumimoji="1" lang="en-US" altLang="ja-JP" sz="1600" dirty="0" smtClean="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
        <p:nvSpPr>
          <p:cNvPr id="11290" name="テキスト ボックス 5"/>
          <p:cNvSpPr txBox="1">
            <a:spLocks noChangeArrowheads="1"/>
          </p:cNvSpPr>
          <p:nvPr/>
        </p:nvSpPr>
        <p:spPr bwMode="auto">
          <a:xfrm>
            <a:off x="740829" y="2654379"/>
            <a:ext cx="7675033" cy="2215991"/>
          </a:xfrm>
          <a:prstGeom prst="rect">
            <a:avLst/>
          </a:prstGeom>
          <a:noFill/>
          <a:ln w="9525">
            <a:noFill/>
            <a:prstDash val="dash"/>
            <a:miter lim="800000"/>
            <a:headEnd/>
            <a:tailEnd/>
          </a:ln>
        </p:spPr>
        <p:txBody>
          <a:bodyPr wrap="square" anchor="ctr">
            <a:spAutoFit/>
          </a:bodyPr>
          <a:lstStyle/>
          <a:p>
            <a:pPr algn="l"/>
            <a:r>
              <a:rPr lang="en-US" altLang="ja-JP" sz="1800" b="1" dirty="0" smtClean="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１－７．に記載の内容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a:t>
            </a:r>
            <a:r>
              <a:rPr lang="ja-JP" altLang="en-US" sz="1800" dirty="0" smtClean="0">
                <a:solidFill>
                  <a:srgbClr val="0070C0"/>
                </a:solidFill>
                <a:latin typeface="ＭＳ Ｐゴシック" pitchFamily="50" charset="-128"/>
              </a:rPr>
              <a:t>わかりやすく</a:t>
            </a:r>
            <a:r>
              <a:rPr lang="ja-JP" altLang="en-US" sz="1800" dirty="0">
                <a:solidFill>
                  <a:srgbClr val="0070C0"/>
                </a:solidFill>
                <a:latin typeface="ＭＳ Ｐゴシック" pitchFamily="50" charset="-128"/>
              </a:rPr>
              <a:t>まとめて</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ください</a:t>
            </a:r>
            <a:r>
              <a:rPr lang="ja-JP" altLang="en-US" sz="1800" dirty="0" smtClean="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目標は具体的かつ定量的な値で</a:t>
            </a:r>
            <a:r>
              <a:rPr lang="ja-JP" altLang="en-US" sz="1800" dirty="0" smtClean="0">
                <a:solidFill>
                  <a:srgbClr val="0070C0"/>
                </a:solidFill>
                <a:latin typeface="ＭＳ Ｐゴシック" pitchFamily="50" charset="-128"/>
              </a:rPr>
              <a:t>示してください。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 ２年目終了時点</a:t>
            </a:r>
            <a:r>
              <a:rPr lang="ja-JP" altLang="en-US" sz="1800" dirty="0">
                <a:solidFill>
                  <a:srgbClr val="0070C0"/>
                </a:solidFill>
                <a:latin typeface="ＭＳ Ｐゴシック" pitchFamily="50" charset="-128"/>
              </a:rPr>
              <a:t>の中間目標も明記してください</a:t>
            </a:r>
            <a:r>
              <a:rPr lang="ja-JP" altLang="en-US" sz="1800" dirty="0" smtClean="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cs typeface="+mj-cs"/>
              </a:rPr>
              <a:t>６．</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3438666" y="3801791"/>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smtClean="0">
                <a:solidFill>
                  <a:srgbClr val="0070C0"/>
                </a:solidFill>
                <a:latin typeface="ＭＳ Ｐゴシック" pitchFamily="50" charset="-128"/>
                <a:cs typeface="Times New Roman" pitchFamily="18" charset="0"/>
              </a:rPr>
              <a:t>委託先名</a:t>
            </a:r>
            <a:endParaRPr lang="en-US" altLang="ja-JP" sz="1400" dirty="0" smtClean="0">
              <a:solidFill>
                <a:srgbClr val="0070C0"/>
              </a:solidFill>
              <a:latin typeface="ＭＳ Ｐゴシック" pitchFamily="50" charset="-128"/>
              <a:cs typeface="Times New Roman" pitchFamily="18" charset="0"/>
            </a:endParaRPr>
          </a:p>
          <a:p>
            <a:pPr eaLnBrk="0" hangingPunct="0"/>
            <a:endParaRPr lang="en-US" altLang="ja-JP" sz="14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77340"/>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smtClean="0">
                <a:solidFill>
                  <a:srgbClr val="0070C0"/>
                </a:solidFill>
                <a:latin typeface="ＭＳ Ｐゴシック" pitchFamily="50" charset="-128"/>
                <a:cs typeface="Times New Roman" pitchFamily="18" charset="0"/>
              </a:rPr>
              <a:t>共同</a:t>
            </a:r>
            <a:r>
              <a:rPr lang="ja-JP" altLang="en-US" sz="1400" dirty="0" smtClean="0">
                <a:solidFill>
                  <a:srgbClr val="0070C0"/>
                </a:solidFill>
                <a:latin typeface="ＭＳ Ｐゴシック" pitchFamily="50" charset="-128"/>
                <a:cs typeface="Times New Roman" pitchFamily="18" charset="0"/>
              </a:rPr>
              <a:t>研究先名</a:t>
            </a:r>
            <a:endParaRPr lang="en-US" altLang="ja-JP" sz="1100" dirty="0" smtClean="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2020</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2021</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endParaRPr lang="en-US" altLang="ja-JP" sz="1200" dirty="0" smtClean="0">
              <a:solidFill>
                <a:srgbClr val="0070C0"/>
              </a:solidFill>
              <a:latin typeface="ＭＳ Ｐゴシック" pitchFamily="50" charset="-128"/>
              <a:cs typeface="Times New Roman" pitchFamily="18" charset="0"/>
            </a:endParaRPr>
          </a:p>
          <a:p>
            <a:pPr algn="l" eaLnBrk="0" hangingPunct="0"/>
            <a:r>
              <a:rPr lang="en-US" altLang="ja-JP" sz="1400" dirty="0" smtClean="0">
                <a:solidFill>
                  <a:srgbClr val="0070C0"/>
                </a:solidFill>
                <a:latin typeface="ＭＳ Ｐゴシック" pitchFamily="50" charset="-128"/>
                <a:cs typeface="Times New Roman" pitchFamily="18" charset="0"/>
              </a:rPr>
              <a:t>    </a:t>
            </a:r>
            <a:r>
              <a:rPr lang="ja-JP" altLang="en-US" sz="1200" dirty="0" smtClean="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09161"/>
            <a:ext cx="2160000" cy="1584529"/>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smtClean="0">
                <a:solidFill>
                  <a:srgbClr val="0070C0"/>
                </a:solidFill>
                <a:latin typeface="ＭＳ Ｐゴシック" pitchFamily="50" charset="-128"/>
                <a:cs typeface="Times New Roman" pitchFamily="18" charset="0"/>
              </a:rPr>
              <a:t>助成事業者</a:t>
            </a:r>
            <a:r>
              <a:rPr lang="ja-JP" altLang="ja-JP" sz="1400" dirty="0" smtClean="0">
                <a:solidFill>
                  <a:srgbClr val="0070C0"/>
                </a:solidFill>
                <a:latin typeface="ＭＳ Ｐゴシック" pitchFamily="50" charset="-128"/>
                <a:cs typeface="Times New Roman" pitchFamily="18" charset="0"/>
              </a:rPr>
              <a:t>名</a:t>
            </a:r>
            <a:r>
              <a:rPr lang="en-US" altLang="ja-JP" sz="1400" dirty="0" smtClean="0">
                <a:solidFill>
                  <a:srgbClr val="0070C0"/>
                </a:solidFill>
                <a:latin typeface="ＭＳ Ｐゴシック" pitchFamily="50" charset="-128"/>
                <a:cs typeface="Times New Roman" pitchFamily="18" charset="0"/>
              </a:rPr>
              <a:t>(</a:t>
            </a:r>
            <a:r>
              <a:rPr lang="ja-JP" altLang="en-US" sz="1400" dirty="0" smtClean="0">
                <a:solidFill>
                  <a:srgbClr val="0070C0"/>
                </a:solidFill>
                <a:latin typeface="ＭＳ Ｐゴシック" pitchFamily="50" charset="-128"/>
                <a:cs typeface="Times New Roman" pitchFamily="18" charset="0"/>
              </a:rPr>
              <a:t>提案者</a:t>
            </a:r>
            <a:r>
              <a:rPr lang="en-US" altLang="ja-JP" sz="1400" dirty="0" smtClean="0">
                <a:solidFill>
                  <a:srgbClr val="0070C0"/>
                </a:solidFill>
                <a:latin typeface="ＭＳ Ｐゴシック" pitchFamily="50" charset="-128"/>
                <a:cs typeface="Times New Roman" pitchFamily="18" charset="0"/>
              </a:rPr>
              <a:t>)</a:t>
            </a:r>
          </a:p>
          <a:p>
            <a:pPr eaLnBrk="0" hangingPunct="0"/>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2020</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2021</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・△△△△△の開発</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a:t>
            </a:r>
            <a:r>
              <a:rPr lang="en-US" altLang="ja-JP" sz="1200" dirty="0" smtClean="0">
                <a:solidFill>
                  <a:srgbClr val="0070C0"/>
                </a:solidFill>
                <a:latin typeface="ＭＳ Ｐゴシック" pitchFamily="50" charset="-128"/>
                <a:cs typeface="Times New Roman" pitchFamily="18" charset="0"/>
              </a:rPr>
              <a:t>×××××</a:t>
            </a:r>
            <a:r>
              <a:rPr lang="ja-JP" altLang="en-US" sz="1200" dirty="0" smtClean="0">
                <a:solidFill>
                  <a:srgbClr val="0070C0"/>
                </a:solidFill>
                <a:latin typeface="ＭＳ Ｐゴシック" pitchFamily="50" charset="-128"/>
                <a:cs typeface="Times New Roman" pitchFamily="18" charset="0"/>
              </a:rPr>
              <a:t>の開発</a:t>
            </a:r>
            <a:endParaRPr lang="ja-JP" altLang="en-US" sz="1200" dirty="0" smtClean="0">
              <a:solidFill>
                <a:srgbClr val="0070C0"/>
              </a:solidFill>
              <a:latin typeface="ＭＳ Ｐゴシック" pitchFamily="50" charset="-128"/>
            </a:endParaRPr>
          </a:p>
          <a:p>
            <a:pPr eaLnBrk="0" hangingPunct="0"/>
            <a:endParaRPr lang="en-US" altLang="ja-JP" sz="1200" dirty="0" smtClean="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1" y="1807709"/>
            <a:ext cx="2231843" cy="1598014"/>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smtClean="0">
                <a:solidFill>
                  <a:srgbClr val="0070C0"/>
                </a:solidFill>
                <a:latin typeface="ＭＳ Ｐゴシック" pitchFamily="50" charset="-128"/>
                <a:cs typeface="Times New Roman" pitchFamily="18" charset="0"/>
              </a:rPr>
              <a:t>助成事</a:t>
            </a:r>
            <a:r>
              <a:rPr lang="ja-JP" altLang="en-US" sz="1400" dirty="0">
                <a:solidFill>
                  <a:srgbClr val="0070C0"/>
                </a:solidFill>
                <a:latin typeface="ＭＳ Ｐゴシック" pitchFamily="50" charset="-128"/>
                <a:cs typeface="Times New Roman" pitchFamily="18" charset="0"/>
              </a:rPr>
              <a:t>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smtClean="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2020</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2021</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・○○○○○の開発</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本技術開発に関係する法人を全て</a:t>
            </a:r>
            <a:r>
              <a:rPr lang="ja-JP" altLang="en-US" sz="1800" b="1" dirty="0" smtClean="0">
                <a:solidFill>
                  <a:srgbClr val="C00000"/>
                </a:solidFill>
                <a:latin typeface="ＭＳ Ｐゴシック" pitchFamily="50" charset="-128"/>
              </a:rPr>
              <a:t>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a:t>
            </a:r>
            <a:r>
              <a:rPr lang="ja-JP" altLang="en-US" sz="1800" b="1" dirty="0" smtClean="0">
                <a:solidFill>
                  <a:srgbClr val="C00000"/>
                </a:solidFill>
                <a:latin typeface="ＭＳ Ｐゴシック" pitchFamily="50" charset="-128"/>
              </a:rPr>
              <a:t> また</a:t>
            </a:r>
            <a:r>
              <a:rPr lang="ja-JP" altLang="en-US" sz="1800" b="1" dirty="0">
                <a:solidFill>
                  <a:srgbClr val="C00000"/>
                </a:solidFill>
                <a:latin typeface="ＭＳ Ｐゴシック" pitchFamily="50" charset="-128"/>
              </a:rPr>
              <a:t>、それぞれの主な技術開発内容</a:t>
            </a:r>
            <a:r>
              <a:rPr lang="ja-JP" altLang="en-US" sz="1800" b="1" dirty="0" smtClean="0">
                <a:solidFill>
                  <a:srgbClr val="C00000"/>
                </a:solidFill>
                <a:latin typeface="ＭＳ Ｐゴシック" pitchFamily="50" charset="-128"/>
              </a:rPr>
              <a:t>、技術</a:t>
            </a:r>
            <a:r>
              <a:rPr lang="ja-JP" altLang="en-US" sz="1800" b="1" dirty="0">
                <a:solidFill>
                  <a:srgbClr val="C00000"/>
                </a:solidFill>
                <a:latin typeface="ＭＳ Ｐゴシック" pitchFamily="50" charset="-128"/>
              </a:rPr>
              <a:t>開発費を</a:t>
            </a:r>
            <a:r>
              <a:rPr lang="ja-JP" altLang="en-US" sz="1800" b="1" dirty="0" smtClean="0">
                <a:solidFill>
                  <a:srgbClr val="C00000"/>
                </a:solidFill>
                <a:latin typeface="ＭＳ Ｐゴシック" pitchFamily="50" charset="-128"/>
              </a:rPr>
              <a:t>記載してください。</a:t>
            </a:r>
            <a:endParaRPr lang="ja-JP" altLang="en-US" sz="1800" b="1" dirty="0">
              <a:solidFill>
                <a:srgbClr val="C00000"/>
              </a:solidFill>
              <a:latin typeface="ＭＳ Ｐゴシック" pitchFamily="50" charset="-128"/>
            </a:endParaRPr>
          </a:p>
        </p:txBody>
      </p:sp>
      <p:sp>
        <p:nvSpPr>
          <p:cNvPr id="12304" name="テキスト ボックス 6"/>
          <p:cNvSpPr txBox="1">
            <a:spLocks noChangeArrowheads="1"/>
          </p:cNvSpPr>
          <p:nvPr/>
        </p:nvSpPr>
        <p:spPr bwMode="auto">
          <a:xfrm>
            <a:off x="5973197" y="4684873"/>
            <a:ext cx="2068195"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r>
              <a:rPr lang="ja-JP" altLang="en-US" sz="1400" dirty="0" smtClean="0">
                <a:solidFill>
                  <a:srgbClr val="0070C0"/>
                </a:solidFill>
                <a:latin typeface="ＭＳ Ｐゴシック" pitchFamily="50" charset="-128"/>
              </a:rPr>
              <a:t>）</a:t>
            </a:r>
            <a:r>
              <a:rPr lang="en-US" altLang="ja-JP" sz="1400" dirty="0" smtClean="0">
                <a:solidFill>
                  <a:srgbClr val="0070C0"/>
                </a:solidFill>
                <a:latin typeface="ＭＳ Ｐゴシック" pitchFamily="50" charset="-128"/>
              </a:rPr>
              <a:t>2021</a:t>
            </a:r>
            <a:r>
              <a:rPr lang="ja-JP" altLang="en-US" sz="1400" dirty="0" smtClean="0">
                <a:solidFill>
                  <a:srgbClr val="0070C0"/>
                </a:solidFill>
                <a:latin typeface="ＭＳ Ｐゴシック" pitchFamily="50" charset="-128"/>
              </a:rPr>
              <a:t>年度から</a:t>
            </a:r>
            <a:r>
              <a:rPr lang="ja-JP" altLang="en-US" sz="1400" dirty="0">
                <a:solidFill>
                  <a:srgbClr val="0070C0"/>
                </a:solidFill>
                <a:latin typeface="ＭＳ Ｐゴシック" pitchFamily="50" charset="-128"/>
              </a:rPr>
              <a:t>参画</a:t>
            </a:r>
          </a:p>
        </p:txBody>
      </p:sp>
      <p:sp>
        <p:nvSpPr>
          <p:cNvPr id="12305" name="テキスト ボックス 6"/>
          <p:cNvSpPr txBox="1">
            <a:spLocks noChangeArrowheads="1"/>
          </p:cNvSpPr>
          <p:nvPr/>
        </p:nvSpPr>
        <p:spPr bwMode="auto">
          <a:xfrm>
            <a:off x="909129" y="3437643"/>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4608295" y="3461298"/>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
        <p:nvSpPr>
          <p:cNvPr id="18" name="Text Box 37"/>
          <p:cNvSpPr txBox="1">
            <a:spLocks noChangeArrowheads="1"/>
          </p:cNvSpPr>
          <p:nvPr/>
        </p:nvSpPr>
        <p:spPr bwMode="auto">
          <a:xfrm>
            <a:off x="6292754" y="1821194"/>
            <a:ext cx="1600855" cy="1136549"/>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smtClean="0">
                <a:solidFill>
                  <a:srgbClr val="0070C0"/>
                </a:solidFill>
                <a:latin typeface="ＭＳ Ｐゴシック" pitchFamily="50" charset="-128"/>
                <a:cs typeface="Times New Roman" pitchFamily="18" charset="0"/>
              </a:rPr>
              <a:t>組織・団体</a:t>
            </a:r>
            <a:endParaRPr lang="en-US" altLang="ja-JP" sz="1200" dirty="0" smtClean="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ja-JP" altLang="en-US" sz="1200" dirty="0" smtClean="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771787074"/>
              </p:ext>
            </p:extLst>
          </p:nvPr>
        </p:nvGraphicFramePr>
        <p:xfrm>
          <a:off x="218293" y="1060668"/>
          <a:ext cx="8752714" cy="5012994"/>
        </p:xfrm>
        <a:graphic>
          <a:graphicData uri="http://schemas.openxmlformats.org/drawingml/2006/table">
            <a:tbl>
              <a:tblPr firstRow="1" lastRow="1" bandRow="1">
                <a:tableStyleId>{5C22544A-7EE6-4342-B048-85BDC9FD1C3A}</a:tableStyleId>
              </a:tblPr>
              <a:tblGrid>
                <a:gridCol w="2491251"/>
                <a:gridCol w="973917"/>
                <a:gridCol w="349339"/>
                <a:gridCol w="349339"/>
                <a:gridCol w="306995"/>
                <a:gridCol w="317581"/>
                <a:gridCol w="328167"/>
                <a:gridCol w="306995"/>
                <a:gridCol w="328167"/>
                <a:gridCol w="328167"/>
                <a:gridCol w="668199"/>
                <a:gridCol w="668199"/>
                <a:gridCol w="668199"/>
                <a:gridCol w="668199"/>
              </a:tblGrid>
              <a:tr h="605631">
                <a:tc rowSpan="2">
                  <a:txBody>
                    <a:bodyPr/>
                    <a:lstStyle/>
                    <a:p>
                      <a:endParaRPr kumimoji="1" lang="en-US" altLang="ja-JP" sz="1600" dirty="0" smtClean="0">
                        <a:solidFill>
                          <a:srgbClr val="FFFFFF"/>
                        </a:solidFill>
                      </a:endParaRPr>
                    </a:p>
                    <a:p>
                      <a:endParaRPr kumimoji="1" lang="en-US" altLang="ja-JP" sz="1600" dirty="0" smtClean="0">
                        <a:solidFill>
                          <a:srgbClr val="FFFFFF"/>
                        </a:solidFill>
                      </a:endParaRPr>
                    </a:p>
                    <a:p>
                      <a:pPr algn="ctr"/>
                      <a:r>
                        <a:rPr kumimoji="1" lang="ja-JP" altLang="en-US" sz="1600" dirty="0" smtClean="0">
                          <a:solidFill>
                            <a:srgbClr val="FFFFFF"/>
                          </a:solidFill>
                          <a:effectLst>
                            <a:outerShdw blurRad="38100" dist="38100" dir="2700000" algn="tl">
                              <a:srgbClr val="000000">
                                <a:alpha val="43137"/>
                              </a:srgbClr>
                            </a:outerShdw>
                          </a:effectLst>
                        </a:rPr>
                        <a:t>技術開発項目</a:t>
                      </a:r>
                      <a:endParaRPr kumimoji="1" lang="ja-JP" altLang="en-US" sz="1600" dirty="0">
                        <a:solidFill>
                          <a:srgbClr val="FFFFFF"/>
                        </a:solidFill>
                        <a:effectLst>
                          <a:outerShdw blurRad="38100" dist="38100" dir="2700000" algn="tl">
                            <a:srgbClr val="000000">
                              <a:alpha val="43137"/>
                            </a:srgbClr>
                          </a:outerShdw>
                        </a:effectLst>
                      </a:endParaRP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smtClean="0">
                        <a:solidFill>
                          <a:srgbClr val="FFFFFF"/>
                        </a:solidFill>
                        <a:effectLst>
                          <a:outerShdw blurRad="38100" dist="38100" dir="2700000" algn="tl">
                            <a:srgbClr val="000000">
                              <a:alpha val="43137"/>
                            </a:srgbClr>
                          </a:outerShdw>
                        </a:effectLst>
                      </a:endParaRPr>
                    </a:p>
                    <a:p>
                      <a:pPr algn="ctr"/>
                      <a:endParaRPr kumimoji="1" lang="en-US" altLang="ja-JP" sz="1600" dirty="0" smtClean="0">
                        <a:solidFill>
                          <a:srgbClr val="FFFFFF"/>
                        </a:solidFill>
                        <a:effectLst>
                          <a:outerShdw blurRad="38100" dist="38100" dir="2700000" algn="tl">
                            <a:srgbClr val="000000">
                              <a:alpha val="43137"/>
                            </a:srgbClr>
                          </a:outerShdw>
                        </a:effectLst>
                      </a:endParaRPr>
                    </a:p>
                    <a:p>
                      <a:pPr algn="ctr"/>
                      <a:r>
                        <a:rPr kumimoji="1" lang="ja-JP" altLang="en-US" sz="1600" dirty="0" smtClean="0">
                          <a:solidFill>
                            <a:srgbClr val="FFFFFF"/>
                          </a:solidFill>
                          <a:effectLst>
                            <a:outerShdw blurRad="38100" dist="38100" dir="2700000" algn="tl">
                              <a:srgbClr val="000000">
                                <a:alpha val="43137"/>
                              </a:srgbClr>
                            </a:outerShdw>
                          </a:effectLst>
                        </a:rPr>
                        <a:t>担当</a:t>
                      </a:r>
                      <a:endParaRPr kumimoji="1" lang="en-US" altLang="ja-JP" sz="1600" dirty="0" smtClean="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2020FY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2021FY</a:t>
                      </a:r>
                    </a:p>
                  </a:txBody>
                  <a:tcPr anchor="ctr">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2022</a:t>
                      </a:r>
                    </a:p>
                    <a:p>
                      <a:pPr algn="ctr"/>
                      <a:r>
                        <a:rPr kumimoji="1" lang="en-US" altLang="ja-JP" sz="1600" dirty="0" smtClean="0">
                          <a:solidFill>
                            <a:srgbClr val="FFFFFF"/>
                          </a:solidFill>
                          <a:effectLst>
                            <a:outerShdw blurRad="38100" dist="38100" dir="2700000" algn="tl">
                              <a:srgbClr val="000000">
                                <a:alpha val="43137"/>
                              </a:srgbClr>
                            </a:outerShdw>
                          </a:effectLst>
                        </a:rPr>
                        <a:t>FY</a:t>
                      </a:r>
                    </a:p>
                  </a:txBody>
                  <a:tcPr anchor="ct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2023</a:t>
                      </a:r>
                    </a:p>
                    <a:p>
                      <a:pPr algn="ctr"/>
                      <a:r>
                        <a:rPr kumimoji="1" lang="en-US" altLang="ja-JP" sz="1600" dirty="0" smtClean="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2024</a:t>
                      </a:r>
                    </a:p>
                    <a:p>
                      <a:pPr algn="ctr"/>
                      <a:r>
                        <a:rPr kumimoji="1" lang="en-US" altLang="ja-JP" sz="1600" dirty="0" smtClean="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smtClean="0">
                          <a:solidFill>
                            <a:srgbClr val="FFFFFF"/>
                          </a:solidFill>
                          <a:effectLst>
                            <a:outerShdw blurRad="38100" dist="38100" dir="2700000" algn="tl">
                              <a:srgbClr val="000000">
                                <a:alpha val="43137"/>
                              </a:srgbClr>
                            </a:outerShdw>
                          </a:effectLst>
                        </a:rPr>
                        <a:t>総額</a:t>
                      </a:r>
                      <a:endParaRPr kumimoji="1" lang="en-US" altLang="ja-JP" sz="1600" dirty="0" smtClean="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smtClean="0">
                          <a:solidFill>
                            <a:srgbClr val="FFFFFF"/>
                          </a:solidFill>
                          <a:effectLst>
                            <a:outerShdw blurRad="38100" dist="38100" dir="2700000" algn="tl">
                              <a:srgbClr val="000000">
                                <a:alpha val="43137"/>
                              </a:srgbClr>
                            </a:outerShdw>
                          </a:effectLst>
                        </a:rPr>
                        <a:t>1</a:t>
                      </a:r>
                    </a:p>
                    <a:p>
                      <a:pPr algn="ctr"/>
                      <a:r>
                        <a:rPr kumimoji="1" lang="en-US" altLang="ja-JP" sz="1100" dirty="0" smtClean="0">
                          <a:solidFill>
                            <a:srgbClr val="FFFFFF"/>
                          </a:solidFill>
                          <a:effectLst>
                            <a:outerShdw blurRad="38100" dist="38100" dir="2700000" algn="tl">
                              <a:srgbClr val="000000">
                                <a:alpha val="43137"/>
                              </a:srgbClr>
                            </a:outerShdw>
                          </a:effectLst>
                        </a:rPr>
                        <a:t>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smtClean="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smtClean="0">
                        <a:solidFill>
                          <a:srgbClr val="FFFFFF"/>
                        </a:solidFill>
                        <a:effectLst>
                          <a:outerShdw blurRad="38100" dist="38100" dir="2700000" algn="tl">
                            <a:srgbClr val="000000">
                              <a:alpha val="43137"/>
                            </a:srgbClr>
                          </a:outerShdw>
                        </a:effectLst>
                      </a:endParaRPr>
                    </a:p>
                  </a:txBody>
                  <a:tcPr anchor="ct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tr>
              <a:tr h="990600">
                <a:tc>
                  <a:txBody>
                    <a:bodyPr/>
                    <a:lstStyle/>
                    <a:p>
                      <a:pPr algn="l"/>
                      <a:r>
                        <a:rPr kumimoji="1" lang="en-US" altLang="ja-JP" sz="1600" dirty="0" smtClean="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1028700">
                <a:tc>
                  <a:txBody>
                    <a:bodyPr/>
                    <a:lstStyle/>
                    <a:p>
                      <a:pPr algn="l"/>
                      <a:r>
                        <a:rPr kumimoji="1" lang="en-US" altLang="ja-JP" sz="1600" dirty="0" smtClean="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r>
              <a:tr h="971550">
                <a:tc>
                  <a:txBody>
                    <a:bodyPr/>
                    <a:lstStyle/>
                    <a:p>
                      <a:pPr algn="l"/>
                      <a:r>
                        <a:rPr kumimoji="1" lang="en-US" altLang="ja-JP" sz="1600" dirty="0" smtClean="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r>
              <a:tr h="810882">
                <a:tc gridSpan="2">
                  <a:txBody>
                    <a:bodyPr/>
                    <a:lstStyle/>
                    <a:p>
                      <a:pPr algn="ctr"/>
                      <a:r>
                        <a:rPr kumimoji="1" lang="ja-JP" altLang="en-US" sz="1600" dirty="0" smtClean="0">
                          <a:solidFill>
                            <a:srgbClr val="FFFFFF"/>
                          </a:solidFill>
                          <a:effectLst>
                            <a:outerShdw blurRad="38100" dist="38100" dir="2700000" algn="tl">
                              <a:srgbClr val="000000">
                                <a:alpha val="43137"/>
                              </a:srgbClr>
                            </a:outerShdw>
                          </a:effectLst>
                        </a:rPr>
                        <a:t>技術開発費（単位：百万円）</a:t>
                      </a:r>
                      <a:endParaRPr kumimoji="1" lang="en-US" altLang="ja-JP" sz="1600" dirty="0" smtClean="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381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smtClean="0">
                        <a:solidFill>
                          <a:srgbClr val="FFFFFF"/>
                        </a:solidFill>
                        <a:effectLst>
                          <a:outerShdw blurRad="38100" dist="38100" dir="2700000" algn="tl">
                            <a:srgbClr val="000000">
                              <a:alpha val="43137"/>
                            </a:srgbClr>
                          </a:outerShdw>
                        </a:effectLst>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smtClean="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tr>
            </a:tbl>
          </a:graphicData>
        </a:graphic>
      </p:graphicFrame>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sp>
        <p:nvSpPr>
          <p:cNvPr id="13430" name="テキスト ボックス 5"/>
          <p:cNvSpPr txBox="1">
            <a:spLocks noChangeArrowheads="1"/>
          </p:cNvSpPr>
          <p:nvPr/>
        </p:nvSpPr>
        <p:spPr bwMode="auto">
          <a:xfrm>
            <a:off x="1222106" y="2794396"/>
            <a:ext cx="6730807" cy="1661993"/>
          </a:xfrm>
          <a:prstGeom prst="rect">
            <a:avLst/>
          </a:prstGeom>
          <a:noFill/>
          <a:ln w="9525">
            <a:noFill/>
            <a:prstDash val="dash"/>
            <a:miter lim="800000"/>
            <a:headEnd/>
            <a:tailEnd/>
          </a:ln>
        </p:spPr>
        <p:txBody>
          <a:bodyPr wrap="square" anchor="ctr">
            <a:spAutoFit/>
          </a:bodyPr>
          <a:lstStyle/>
          <a:p>
            <a:pPr algn="l"/>
            <a:r>
              <a:rPr lang="en-US" altLang="ja-JP" sz="1800" b="1" dirty="0" smtClean="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a:t>
            </a:r>
            <a:r>
              <a:rPr lang="ja-JP" altLang="en-US" sz="1800" b="1" dirty="0" smtClean="0">
                <a:solidFill>
                  <a:srgbClr val="0070C0"/>
                </a:solidFill>
                <a:latin typeface="ＭＳ Ｐゴシック" pitchFamily="50" charset="-128"/>
              </a:rPr>
              <a:t>内容</a:t>
            </a:r>
            <a:endParaRPr lang="en-US" altLang="ja-JP" sz="1800" dirty="0">
              <a:solidFill>
                <a:srgbClr val="0070C0"/>
              </a:solidFill>
              <a:latin typeface="ＭＳ Ｐゴシック" pitchFamily="50" charset="-128"/>
            </a:endParaRPr>
          </a:p>
          <a:p>
            <a:pPr algn="l">
              <a:spcBef>
                <a:spcPts val="12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各技術開発項目に</a:t>
            </a:r>
            <a:r>
              <a:rPr lang="ja-JP" altLang="en-US" sz="1800" dirty="0" smtClean="0">
                <a:solidFill>
                  <a:srgbClr val="0070C0"/>
                </a:solidFill>
                <a:latin typeface="ＭＳ Ｐゴシック" pitchFamily="50" charset="-128"/>
              </a:rPr>
              <a:t>ついて一覧表</a:t>
            </a:r>
            <a:r>
              <a:rPr lang="ja-JP" altLang="en-US" sz="1800" dirty="0">
                <a:solidFill>
                  <a:srgbClr val="0070C0"/>
                </a:solidFill>
                <a:latin typeface="ＭＳ Ｐゴシック" pitchFamily="50" charset="-128"/>
              </a:rPr>
              <a:t>に</a:t>
            </a:r>
            <a:r>
              <a:rPr lang="ja-JP" altLang="en-US" sz="1800" dirty="0" smtClean="0">
                <a:solidFill>
                  <a:srgbClr val="0070C0"/>
                </a:solidFill>
                <a:latin typeface="ＭＳ Ｐゴシック" pitchFamily="50" charset="-128"/>
              </a:rPr>
              <a:t>まとめてください。</a:t>
            </a:r>
            <a:endParaRPr lang="en-US" altLang="ja-JP" sz="1800" dirty="0" smtClean="0">
              <a:solidFill>
                <a:srgbClr val="0070C0"/>
              </a:solidFill>
              <a:latin typeface="ＭＳ Ｐゴシック" pitchFamily="50" charset="-128"/>
            </a:endParaRPr>
          </a:p>
          <a:p>
            <a:pPr algn="l">
              <a:spcBef>
                <a:spcPts val="1200"/>
              </a:spcBef>
            </a:pPr>
            <a:r>
              <a:rPr lang="ja-JP" altLang="en-US" sz="1800" dirty="0" smtClean="0">
                <a:solidFill>
                  <a:srgbClr val="0070C0"/>
                </a:solidFill>
                <a:latin typeface="ＭＳ Ｐゴシック" pitchFamily="50" charset="-128"/>
              </a:rPr>
              <a:t>◆全期間に</a:t>
            </a:r>
            <a:r>
              <a:rPr lang="ja-JP" altLang="en-US" sz="1800" dirty="0">
                <a:solidFill>
                  <a:srgbClr val="0070C0"/>
                </a:solidFill>
                <a:latin typeface="ＭＳ Ｐゴシック" pitchFamily="50" charset="-128"/>
              </a:rPr>
              <a:t>ついて</a:t>
            </a:r>
            <a:r>
              <a:rPr lang="ja-JP" altLang="en-US" sz="1800" dirty="0" smtClean="0">
                <a:solidFill>
                  <a:srgbClr val="0070C0"/>
                </a:solidFill>
                <a:latin typeface="ＭＳ Ｐゴシック" pitchFamily="50" charset="-128"/>
              </a:rPr>
              <a:t>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各技術開発項目について、年度毎の開発費を</a:t>
            </a:r>
            <a:r>
              <a:rPr lang="ja-JP" altLang="en-US" sz="1800" dirty="0" smtClean="0">
                <a:solidFill>
                  <a:srgbClr val="0070C0"/>
                </a:solidFill>
                <a:latin typeface="ＭＳ Ｐゴシック" pitchFamily="50" charset="-128"/>
              </a:rPr>
              <a:t>記載してください。</a:t>
            </a:r>
            <a:endParaRPr lang="en-US" altLang="ja-JP" sz="1800" dirty="0">
              <a:solidFill>
                <a:srgbClr val="0070C0"/>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cs typeface="+mj-cs"/>
              </a:rPr>
              <a:t>８．</a:t>
            </a:r>
            <a:r>
              <a:rPr lang="ja-JP" altLang="en-US" sz="3200" u="sng" kern="0" dirty="0">
                <a:solidFill>
                  <a:schemeClr val="tx2"/>
                </a:solidFill>
                <a:latin typeface="ＭＳ Ｐゴシック" pitchFamily="50" charset="-128"/>
                <a:cs typeface="+mj-cs"/>
              </a:rPr>
              <a:t>省エネルギー</a:t>
            </a:r>
            <a:r>
              <a:rPr lang="ja-JP" altLang="en-US" sz="3200" u="sng" kern="0" dirty="0" smtClean="0">
                <a:solidFill>
                  <a:schemeClr val="tx2"/>
                </a:solidFill>
                <a:latin typeface="ＭＳ Ｐゴシック" pitchFamily="50" charset="-128"/>
                <a:cs typeface="+mj-cs"/>
              </a:rPr>
              <a:t>効果量</a:t>
            </a:r>
            <a:endParaRPr lang="ja-JP" altLang="en-US" sz="3200" u="sng" kern="0" dirty="0">
              <a:solidFill>
                <a:schemeClr val="tx2"/>
              </a:solidFill>
              <a:latin typeface="ＭＳ Ｐゴシック" pitchFamily="50" charset="-128"/>
              <a:cs typeface="+mj-cs"/>
            </a:endParaRPr>
          </a:p>
        </p:txBody>
      </p:sp>
      <p:sp>
        <p:nvSpPr>
          <p:cNvPr id="14376" name="テキスト ボックス 5"/>
          <p:cNvSpPr txBox="1">
            <a:spLocks noChangeArrowheads="1"/>
          </p:cNvSpPr>
          <p:nvPr/>
        </p:nvSpPr>
        <p:spPr bwMode="auto">
          <a:xfrm>
            <a:off x="371155" y="1321448"/>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１－８．に記載の内容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・本技術開発成果による、成果品（技術）１つあたりのエネルギー削減量です。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８．１</a:t>
            </a:r>
            <a:r>
              <a:rPr lang="ja-JP" altLang="en-US" sz="2400" dirty="0">
                <a:latin typeface="ＭＳ Ｐゴシック" pitchFamily="50" charset="-128"/>
              </a:rPr>
              <a:t>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71155" y="3569348"/>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１－８．に記載の内容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適用可能な対象市場自体の大きさに対する市場占有率から</a:t>
            </a:r>
            <a:r>
              <a:rPr lang="ja-JP" altLang="en-US" sz="1800" dirty="0" smtClean="0">
                <a:solidFill>
                  <a:srgbClr val="0070C0"/>
                </a:solidFill>
                <a:latin typeface="ＭＳ Ｐゴシック" pitchFamily="50" charset="-128"/>
              </a:rPr>
              <a:t>算出してください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８．２</a:t>
            </a:r>
            <a:r>
              <a:rPr lang="ja-JP" altLang="en-US" sz="2400" dirty="0">
                <a:latin typeface="ＭＳ Ｐゴシック" pitchFamily="50" charset="-128"/>
              </a:rPr>
              <a:t>　指標</a:t>
            </a:r>
            <a:r>
              <a:rPr lang="en-US" altLang="ja-JP" sz="2400" dirty="0">
                <a:latin typeface="ＭＳ Ｐゴシック" pitchFamily="50" charset="-128"/>
              </a:rPr>
              <a:t>B</a:t>
            </a:r>
            <a:r>
              <a:rPr lang="ja-JP" altLang="en-US" sz="2400" dirty="0">
                <a:latin typeface="ＭＳ Ｐゴシック" pitchFamily="50" charset="-128"/>
              </a:rPr>
              <a:t>：２０ＸＸ年、２０３０年時点の市場導入（普及）量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cs typeface="+mj-cs"/>
              </a:rPr>
              <a:t>８．</a:t>
            </a:r>
            <a:r>
              <a:rPr lang="ja-JP" altLang="en-US" sz="3200" u="sng" kern="0" dirty="0">
                <a:solidFill>
                  <a:schemeClr val="tx2"/>
                </a:solidFill>
                <a:latin typeface="ＭＳ Ｐゴシック" pitchFamily="50" charset="-128"/>
                <a:cs typeface="+mj-cs"/>
              </a:rPr>
              <a:t>省エネルギー</a:t>
            </a:r>
            <a:r>
              <a:rPr lang="ja-JP" altLang="en-US" sz="3200" u="sng" kern="0" dirty="0" smtClean="0">
                <a:solidFill>
                  <a:schemeClr val="tx2"/>
                </a:solidFill>
                <a:latin typeface="ＭＳ Ｐゴシック" pitchFamily="50" charset="-128"/>
                <a:cs typeface="+mj-cs"/>
              </a:rPr>
              <a:t>効果量（まとめ）</a:t>
            </a:r>
            <a:endParaRPr lang="ja-JP" altLang="en-US" sz="3200" u="sng" kern="0" dirty="0">
              <a:solidFill>
                <a:schemeClr val="tx2"/>
              </a:solidFill>
              <a:latin typeface="ＭＳ Ｐゴシック" pitchFamily="50" charset="-128"/>
              <a:cs typeface="+mj-cs"/>
            </a:endParaRPr>
          </a:p>
        </p:txBody>
      </p:sp>
      <p:graphicFrame>
        <p:nvGraphicFramePr>
          <p:cNvPr id="12" name="表 11"/>
          <p:cNvGraphicFramePr>
            <a:graphicFrameLocks noGrp="1"/>
          </p:cNvGraphicFramePr>
          <p:nvPr>
            <p:extLst>
              <p:ext uri="{D42A27DB-BD31-4B8C-83A1-F6EECF244321}">
                <p14:modId xmlns:p14="http://schemas.microsoft.com/office/powerpoint/2010/main" val="3714045811"/>
              </p:ext>
            </p:extLst>
          </p:nvPr>
        </p:nvGraphicFramePr>
        <p:xfrm>
          <a:off x="95250" y="1152525"/>
          <a:ext cx="8963024" cy="3276000"/>
        </p:xfrm>
        <a:graphic>
          <a:graphicData uri="http://schemas.openxmlformats.org/drawingml/2006/table">
            <a:tbl>
              <a:tblPr firstRow="1" bandRow="1">
                <a:tableStyleId>{F5AB1C69-6EDB-4FF4-983F-18BD219EF322}</a:tableStyleId>
              </a:tblPr>
              <a:tblGrid>
                <a:gridCol w="2241868"/>
                <a:gridCol w="1680289"/>
                <a:gridCol w="1680289"/>
                <a:gridCol w="1680289"/>
                <a:gridCol w="1680289"/>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smtClean="0">
                          <a:solidFill>
                            <a:srgbClr val="0070C0"/>
                          </a:solidFill>
                          <a:latin typeface="ＭＳ Ｐゴシック" pitchFamily="50" charset="-128"/>
                          <a:ea typeface="ＭＳ Ｐゴシック" pitchFamily="50" charset="-128"/>
                        </a:rPr>
                        <a:t>20</a:t>
                      </a:r>
                      <a:r>
                        <a:rPr kumimoji="1" lang="en-US" altLang="ja-JP" sz="1800" b="1" dirty="0" smtClean="0">
                          <a:solidFill>
                            <a:srgbClr val="0070C0"/>
                          </a:solidFill>
                          <a:latin typeface="ＭＳ Ｐゴシック" pitchFamily="50" charset="-128"/>
                          <a:ea typeface="ＭＳ Ｐゴシック" pitchFamily="50" charset="-128"/>
                        </a:rPr>
                        <a:t>XX</a:t>
                      </a:r>
                      <a:r>
                        <a:rPr kumimoji="1" lang="ja-JP" altLang="en-US" sz="1800" b="0" dirty="0" smtClean="0">
                          <a:solidFill>
                            <a:srgbClr val="0070C0"/>
                          </a:solidFill>
                          <a:latin typeface="ＭＳ Ｐゴシック" pitchFamily="50" charset="-128"/>
                          <a:ea typeface="ＭＳ Ｐゴシック" pitchFamily="50" charset="-128"/>
                        </a:rPr>
                        <a:t>年度</a:t>
                      </a:r>
                      <a:r>
                        <a:rPr kumimoji="1" lang="ja-JP" altLang="en-US" sz="1800" b="0" dirty="0" smtClean="0">
                          <a:solidFill>
                            <a:schemeClr val="tx1"/>
                          </a:solidFill>
                          <a:latin typeface="ＭＳ Ｐゴシック" pitchFamily="50" charset="-128"/>
                          <a:ea typeface="ＭＳ Ｐゴシック" pitchFamily="50" charset="-128"/>
                        </a:rPr>
                        <a:t>（参考値）</a:t>
                      </a:r>
                      <a:endParaRPr kumimoji="1" lang="en-US" altLang="ja-JP" sz="1800" b="0" dirty="0" smtClean="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b="0" dirty="0" smtClean="0">
                          <a:solidFill>
                            <a:schemeClr val="tx1"/>
                          </a:solidFill>
                          <a:latin typeface="ＭＳ Ｐゴシック" pitchFamily="50" charset="-128"/>
                          <a:ea typeface="ＭＳ Ｐゴシック" pitchFamily="50" charset="-128"/>
                        </a:rPr>
                        <a:t>2030</a:t>
                      </a:r>
                      <a:r>
                        <a:rPr kumimoji="1" lang="ja-JP" altLang="en-US" sz="1800" b="0" dirty="0" smtClean="0">
                          <a:solidFill>
                            <a:schemeClr val="tx1"/>
                          </a:solidFill>
                          <a:latin typeface="ＭＳ Ｐゴシック" pitchFamily="50" charset="-128"/>
                          <a:ea typeface="ＭＳ Ｐゴシック" pitchFamily="50" charset="-128"/>
                        </a:rPr>
                        <a:t>年度</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smtClean="0">
                          <a:solidFill>
                            <a:schemeClr val="tx1"/>
                          </a:solidFill>
                          <a:latin typeface="ＭＳ Ｐゴシック" pitchFamily="50" charset="-128"/>
                          <a:ea typeface="ＭＳ Ｐゴシック" pitchFamily="50" charset="-128"/>
                        </a:rPr>
                        <a:t>国内</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smtClean="0">
                          <a:solidFill>
                            <a:schemeClr val="tx1"/>
                          </a:solidFill>
                          <a:latin typeface="ＭＳ Ｐゴシック" pitchFamily="50" charset="-128"/>
                          <a:ea typeface="ＭＳ Ｐゴシック" pitchFamily="50" charset="-128"/>
                        </a:rPr>
                        <a:t>国外</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smtClean="0">
                          <a:solidFill>
                            <a:schemeClr val="tx1"/>
                          </a:solidFill>
                          <a:latin typeface="ＭＳ Ｐゴシック" pitchFamily="50" charset="-128"/>
                          <a:ea typeface="ＭＳ Ｐゴシック" pitchFamily="50" charset="-128"/>
                        </a:rPr>
                        <a:t>国内</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smtClean="0">
                          <a:solidFill>
                            <a:schemeClr val="tx1"/>
                          </a:solidFill>
                          <a:latin typeface="ＭＳ Ｐゴシック" pitchFamily="50" charset="-128"/>
                          <a:ea typeface="ＭＳ Ｐゴシック" pitchFamily="50" charset="-128"/>
                        </a:rPr>
                        <a:t>国外（参考値）</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3825">
                <a:tc>
                  <a:txBody>
                    <a:bodyPr/>
                    <a:lstStyle/>
                    <a:p>
                      <a:pPr algn="ctr"/>
                      <a:r>
                        <a:rPr kumimoji="1" lang="ja-JP" altLang="en-US" sz="1800" b="0" dirty="0" smtClean="0">
                          <a:solidFill>
                            <a:schemeClr val="tx1"/>
                          </a:solidFill>
                          <a:latin typeface="ＭＳ Ｐゴシック" pitchFamily="50" charset="-128"/>
                          <a:ea typeface="ＭＳ Ｐゴシック" pitchFamily="50" charset="-128"/>
                        </a:rPr>
                        <a:t>指標</a:t>
                      </a:r>
                      <a:r>
                        <a:rPr kumimoji="1" lang="en-US" altLang="ja-JP" sz="1800" b="0" dirty="0" smtClean="0">
                          <a:solidFill>
                            <a:schemeClr val="tx1"/>
                          </a:solidFill>
                          <a:latin typeface="ＭＳ Ｐゴシック" pitchFamily="50" charset="-128"/>
                          <a:ea typeface="ＭＳ Ｐゴシック" pitchFamily="50" charset="-128"/>
                        </a:rPr>
                        <a:t>A</a:t>
                      </a:r>
                      <a:r>
                        <a:rPr kumimoji="1" lang="ja-JP" altLang="en-US" sz="1800" b="0" dirty="0" smtClean="0">
                          <a:solidFill>
                            <a:schemeClr val="tx1"/>
                          </a:solidFill>
                          <a:latin typeface="ＭＳ Ｐゴシック" pitchFamily="50" charset="-128"/>
                          <a:ea typeface="ＭＳ Ｐゴシック" pitchFamily="50" charset="-128"/>
                        </a:rPr>
                        <a:t>（効果量）</a:t>
                      </a: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2569">
                <a:tc>
                  <a:txBody>
                    <a:bodyPr/>
                    <a:lstStyle/>
                    <a:p>
                      <a:pPr algn="ctr"/>
                      <a:r>
                        <a:rPr kumimoji="1" lang="ja-JP" altLang="en-US" sz="1800" b="0" dirty="0" smtClean="0">
                          <a:solidFill>
                            <a:schemeClr val="tx1"/>
                          </a:solidFill>
                          <a:latin typeface="ＭＳ Ｐゴシック" pitchFamily="50" charset="-128"/>
                          <a:ea typeface="ＭＳ Ｐゴシック" pitchFamily="50" charset="-128"/>
                        </a:rPr>
                        <a:t>指標</a:t>
                      </a:r>
                      <a:r>
                        <a:rPr kumimoji="1" lang="en-US" altLang="ja-JP" sz="1800" b="0" dirty="0" smtClean="0">
                          <a:solidFill>
                            <a:schemeClr val="tx1"/>
                          </a:solidFill>
                          <a:latin typeface="ＭＳ Ｐゴシック" pitchFamily="50" charset="-128"/>
                          <a:ea typeface="ＭＳ Ｐゴシック" pitchFamily="50" charset="-128"/>
                        </a:rPr>
                        <a:t>B</a:t>
                      </a:r>
                      <a:r>
                        <a:rPr kumimoji="1" lang="ja-JP" altLang="en-US" sz="1800" b="0" dirty="0" smtClean="0">
                          <a:solidFill>
                            <a:schemeClr val="tx1"/>
                          </a:solidFill>
                          <a:latin typeface="ＭＳ Ｐゴシック" pitchFamily="50" charset="-128"/>
                          <a:ea typeface="ＭＳ Ｐゴシック" pitchFamily="50" charset="-128"/>
                        </a:rPr>
                        <a:t>（導入量）</a:t>
                      </a: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5986">
                <a:tc>
                  <a:txBody>
                    <a:bodyPr/>
                    <a:lstStyle/>
                    <a:p>
                      <a:pPr algn="l"/>
                      <a:r>
                        <a:rPr kumimoji="1" lang="ja-JP" altLang="en-US" sz="1800" b="0" dirty="0" smtClean="0">
                          <a:solidFill>
                            <a:schemeClr val="tx1"/>
                          </a:solidFill>
                          <a:latin typeface="+mj-ea"/>
                          <a:ea typeface="+mj-ea"/>
                        </a:rPr>
                        <a:t>省エネルギー効果量</a:t>
                      </a:r>
                      <a:endParaRPr kumimoji="1" lang="en-US" altLang="ja-JP" sz="1800" b="0" dirty="0" smtClean="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800" dirty="0" smtClean="0">
                        <a:solidFill>
                          <a:schemeClr val="tx1"/>
                        </a:solidFill>
                        <a:latin typeface="+mj-ea"/>
                        <a:ea typeface="+mj-ea"/>
                      </a:endParaRPr>
                    </a:p>
                    <a:p>
                      <a:pPr algn="ctr"/>
                      <a:r>
                        <a:rPr kumimoji="1" lang="ja-JP" altLang="en-US" sz="1800" dirty="0" smtClean="0">
                          <a:solidFill>
                            <a:schemeClr val="tx1"/>
                          </a:solidFill>
                          <a:latin typeface="+mj-ea"/>
                          <a:ea typeface="+mj-ea"/>
                        </a:rPr>
                        <a:t>万</a:t>
                      </a:r>
                      <a:r>
                        <a:rPr kumimoji="1" lang="ja-JP" altLang="en-US" sz="1800" dirty="0" err="1" smtClean="0">
                          <a:solidFill>
                            <a:schemeClr val="tx1"/>
                          </a:solidFill>
                          <a:latin typeface="+mj-ea"/>
                          <a:ea typeface="+mj-ea"/>
                        </a:rPr>
                        <a:t>ｋ</a:t>
                      </a:r>
                      <a:r>
                        <a:rPr kumimoji="1" lang="en-US" altLang="ja-JP" sz="1800" dirty="0" smtClean="0">
                          <a:solidFill>
                            <a:schemeClr val="tx1"/>
                          </a:solidFill>
                          <a:latin typeface="+mj-ea"/>
                          <a:ea typeface="+mj-ea"/>
                        </a:rPr>
                        <a:t>L/</a:t>
                      </a:r>
                      <a:r>
                        <a:rPr kumimoji="1" lang="ja-JP" altLang="en-US" sz="1800" dirty="0" smtClean="0">
                          <a:solidFill>
                            <a:schemeClr val="tx1"/>
                          </a:solidFill>
                          <a:latin typeface="+mj-ea"/>
                          <a:ea typeface="+mj-ea"/>
                        </a:rPr>
                        <a:t>年</a:t>
                      </a:r>
                      <a:endParaRPr kumimoji="1" lang="en-US" altLang="ja-JP" sz="1800" dirty="0" smtClean="0">
                        <a:solidFill>
                          <a:schemeClr val="tx1"/>
                        </a:solidFill>
                        <a:latin typeface="+mj-ea"/>
                        <a:ea typeface="+mj-ea"/>
                      </a:endParaRPr>
                    </a:p>
                    <a:p>
                      <a:pPr algn="l"/>
                      <a:endParaRPr kumimoji="1" lang="en-US" altLang="ja-JP" sz="1800" dirty="0" smtClean="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smtClean="0">
                        <a:solidFill>
                          <a:schemeClr val="tx1"/>
                        </a:solidFill>
                        <a:latin typeface="+mj-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latin typeface="+mj-ea"/>
                          <a:ea typeface="+mn-ea"/>
                          <a:cs typeface="+mn-cs"/>
                        </a:rPr>
                        <a:t>万</a:t>
                      </a:r>
                      <a:r>
                        <a:rPr kumimoji="1" lang="ja-JP" altLang="en-US" sz="1800" kern="1200" dirty="0" err="1" smtClean="0">
                          <a:solidFill>
                            <a:schemeClr val="tx1"/>
                          </a:solidFill>
                          <a:latin typeface="+mj-ea"/>
                          <a:ea typeface="+mn-ea"/>
                          <a:cs typeface="+mn-cs"/>
                        </a:rPr>
                        <a:t>ｋ</a:t>
                      </a:r>
                      <a:r>
                        <a:rPr kumimoji="1" lang="en-US" altLang="ja-JP" sz="1800" kern="1200" dirty="0" smtClean="0">
                          <a:solidFill>
                            <a:schemeClr val="tx1"/>
                          </a:solidFill>
                          <a:latin typeface="+mj-ea"/>
                          <a:ea typeface="+mn-ea"/>
                          <a:cs typeface="+mn-cs"/>
                        </a:rPr>
                        <a:t>L/</a:t>
                      </a:r>
                      <a:r>
                        <a:rPr kumimoji="1" lang="ja-JP" altLang="en-US" sz="1800" kern="1200" dirty="0" smtClean="0">
                          <a:solidFill>
                            <a:schemeClr val="tx1"/>
                          </a:solidFill>
                          <a:latin typeface="+mj-ea"/>
                          <a:ea typeface="+mn-ea"/>
                          <a:cs typeface="+mn-cs"/>
                        </a:rPr>
                        <a:t>年</a:t>
                      </a:r>
                      <a:endParaRPr kumimoji="1" lang="en-US" altLang="ja-JP" sz="1800" kern="1200" dirty="0" smtClean="0">
                        <a:solidFill>
                          <a:schemeClr val="tx1"/>
                        </a:solidFill>
                        <a:latin typeface="+mj-ea"/>
                        <a:ea typeface="+mn-ea"/>
                        <a:cs typeface="+mn-cs"/>
                      </a:endParaRPr>
                    </a:p>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800" kern="1200" dirty="0" smtClean="0">
                        <a:solidFill>
                          <a:schemeClr val="tx1"/>
                        </a:solidFill>
                        <a:latin typeface="+mj-ea"/>
                        <a:ea typeface="+mj-ea"/>
                        <a:cs typeface="+mn-cs"/>
                      </a:endParaRPr>
                    </a:p>
                    <a:p>
                      <a:pPr algn="ctr"/>
                      <a:r>
                        <a:rPr kumimoji="1" lang="ja-JP" altLang="en-US" sz="1800" kern="1200" dirty="0" smtClean="0">
                          <a:solidFill>
                            <a:schemeClr val="tx1"/>
                          </a:solidFill>
                          <a:latin typeface="+mj-ea"/>
                          <a:ea typeface="+mj-ea"/>
                          <a:cs typeface="+mn-cs"/>
                        </a:rPr>
                        <a:t>万</a:t>
                      </a:r>
                      <a:r>
                        <a:rPr kumimoji="1" lang="ja-JP" altLang="en-US" sz="1800" kern="1200" dirty="0" err="1" smtClean="0">
                          <a:solidFill>
                            <a:schemeClr val="tx1"/>
                          </a:solidFill>
                          <a:latin typeface="+mj-ea"/>
                          <a:ea typeface="+mj-ea"/>
                          <a:cs typeface="+mn-cs"/>
                        </a:rPr>
                        <a:t>ｋ</a:t>
                      </a:r>
                      <a:r>
                        <a:rPr kumimoji="1" lang="en-US" altLang="ja-JP" sz="1800" kern="1200" dirty="0" smtClean="0">
                          <a:solidFill>
                            <a:schemeClr val="tx1"/>
                          </a:solidFill>
                          <a:latin typeface="+mj-ea"/>
                          <a:ea typeface="+mj-ea"/>
                          <a:cs typeface="+mn-cs"/>
                        </a:rPr>
                        <a:t>L</a:t>
                      </a:r>
                      <a:r>
                        <a:rPr kumimoji="1" lang="en-US" altLang="ja-JP" sz="1800" kern="1200" dirty="0" smtClean="0">
                          <a:solidFill>
                            <a:schemeClr val="tx1"/>
                          </a:solidFill>
                          <a:latin typeface="+mj-ea"/>
                          <a:ea typeface="+mn-ea"/>
                          <a:cs typeface="+mn-cs"/>
                        </a:rPr>
                        <a:t>/</a:t>
                      </a:r>
                      <a:r>
                        <a:rPr kumimoji="1" lang="ja-JP" altLang="en-US" sz="1800" kern="1200" dirty="0" smtClean="0">
                          <a:solidFill>
                            <a:schemeClr val="tx1"/>
                          </a:solidFill>
                          <a:latin typeface="+mj-ea"/>
                          <a:ea typeface="+mn-ea"/>
                          <a:cs typeface="+mn-cs"/>
                        </a:rPr>
                        <a:t>年</a:t>
                      </a:r>
                      <a:endParaRPr kumimoji="1" lang="en-US" altLang="ja-JP" sz="1800" kern="1200" dirty="0" smtClean="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smtClean="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latin typeface="+mj-ea"/>
                          <a:ea typeface="+mn-ea"/>
                          <a:cs typeface="+mn-cs"/>
                        </a:rPr>
                        <a:t>万</a:t>
                      </a:r>
                      <a:r>
                        <a:rPr kumimoji="1" lang="ja-JP" altLang="en-US" sz="1800" kern="1200" dirty="0" err="1" smtClean="0">
                          <a:solidFill>
                            <a:schemeClr val="tx1"/>
                          </a:solidFill>
                          <a:latin typeface="+mj-ea"/>
                          <a:ea typeface="+mn-ea"/>
                          <a:cs typeface="+mn-cs"/>
                        </a:rPr>
                        <a:t>ｋ</a:t>
                      </a:r>
                      <a:r>
                        <a:rPr kumimoji="1" lang="en-US" altLang="ja-JP" sz="1800" kern="1200" dirty="0" smtClean="0">
                          <a:solidFill>
                            <a:schemeClr val="tx1"/>
                          </a:solidFill>
                          <a:latin typeface="+mj-ea"/>
                          <a:ea typeface="+mn-ea"/>
                          <a:cs typeface="+mn-cs"/>
                        </a:rPr>
                        <a:t>L/</a:t>
                      </a:r>
                      <a:r>
                        <a:rPr kumimoji="1" lang="ja-JP" altLang="en-US" sz="1800" kern="1200" dirty="0" smtClean="0">
                          <a:solidFill>
                            <a:schemeClr val="tx1"/>
                          </a:solidFill>
                          <a:latin typeface="+mj-ea"/>
                          <a:ea typeface="+mn-ea"/>
                          <a:cs typeface="+mn-cs"/>
                        </a:rPr>
                        <a:t>年</a:t>
                      </a:r>
                      <a:endParaRPr kumimoji="1" lang="en-US" altLang="ja-JP" sz="1800" kern="1200" dirty="0" smtClean="0">
                        <a:solidFill>
                          <a:schemeClr val="tx1"/>
                        </a:solidFill>
                        <a:latin typeface="+mj-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380" name="テキスト ボックス 5"/>
          <p:cNvSpPr txBox="1">
            <a:spLocks noChangeArrowheads="1"/>
          </p:cNvSpPr>
          <p:nvPr/>
        </p:nvSpPr>
        <p:spPr bwMode="auto">
          <a:xfrm>
            <a:off x="653257" y="4866129"/>
            <a:ext cx="7821612" cy="1231106"/>
          </a:xfrm>
          <a:prstGeom prst="rect">
            <a:avLst/>
          </a:prstGeom>
          <a:solidFill>
            <a:schemeClr val="bg1"/>
          </a:solidFill>
          <a:ln w="9525">
            <a:solidFill>
              <a:srgbClr val="C00000"/>
            </a:solidFill>
            <a:prstDash val="dash"/>
            <a:miter lim="800000"/>
            <a:headEnd/>
            <a:tailEnd/>
          </a:ln>
        </p:spPr>
        <p:txBody>
          <a:bodyPr anchor="ctr">
            <a:spAutoFit/>
          </a:bodyPr>
          <a:lstStyle/>
          <a:p>
            <a:pPr algn="l"/>
            <a:r>
              <a:rPr lang="ja-JP" altLang="en-US" b="1" dirty="0">
                <a:solidFill>
                  <a:srgbClr val="C00000"/>
                </a:solidFill>
                <a:latin typeface="ＭＳ Ｐゴシック" pitchFamily="50" charset="-128"/>
              </a:rPr>
              <a:t>・</a:t>
            </a:r>
            <a:r>
              <a:rPr lang="ja-JP" altLang="ja-JP" b="1" dirty="0" smtClean="0">
                <a:solidFill>
                  <a:srgbClr val="C00000"/>
                </a:solidFill>
              </a:rPr>
              <a:t>国外</a:t>
            </a:r>
            <a:r>
              <a:rPr lang="ja-JP" altLang="ja-JP" b="1" dirty="0">
                <a:solidFill>
                  <a:srgbClr val="C00000"/>
                </a:solidFill>
              </a:rPr>
              <a:t>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smtClean="0">
                <a:solidFill>
                  <a:srgbClr val="C00000"/>
                </a:solidFill>
              </a:rPr>
              <a:t>、</a:t>
            </a:r>
            <a:r>
              <a:rPr lang="ja-JP" altLang="en-US" b="1" dirty="0">
                <a:solidFill>
                  <a:srgbClr val="C00000"/>
                </a:solidFill>
              </a:rPr>
              <a:t>記載</a:t>
            </a:r>
            <a:r>
              <a:rPr lang="ja-JP" altLang="en-US" b="1" dirty="0" smtClean="0">
                <a:solidFill>
                  <a:srgbClr val="C00000"/>
                </a:solidFill>
              </a:rPr>
              <a:t>してください。</a:t>
            </a:r>
            <a:endParaRPr lang="en-US" altLang="ja-JP" b="1" dirty="0">
              <a:solidFill>
                <a:srgbClr val="C00000"/>
              </a:solidFill>
            </a:endParaRPr>
          </a:p>
          <a:p>
            <a:pPr algn="l"/>
            <a:r>
              <a:rPr lang="ja-JP" altLang="en-US" b="1" dirty="0">
                <a:solidFill>
                  <a:srgbClr val="C00000"/>
                </a:solidFill>
              </a:rPr>
              <a:t>　</a:t>
            </a:r>
            <a:r>
              <a:rPr lang="ja-JP" altLang="ja-JP" b="1" dirty="0" smtClean="0">
                <a:solidFill>
                  <a:srgbClr val="C00000"/>
                </a:solidFill>
              </a:rPr>
              <a:t>国外</a:t>
            </a:r>
            <a:r>
              <a:rPr lang="ja-JP" altLang="ja-JP" b="1" dirty="0">
                <a:solidFill>
                  <a:srgbClr val="C00000"/>
                </a:solidFill>
              </a:rPr>
              <a:t>で</a:t>
            </a:r>
            <a:r>
              <a:rPr lang="ja-JP" altLang="ja-JP" b="1" dirty="0" smtClean="0">
                <a:solidFill>
                  <a:srgbClr val="C00000"/>
                </a:solidFill>
              </a:rPr>
              <a:t>の省エネルギー</a:t>
            </a:r>
            <a:r>
              <a:rPr lang="ja-JP" altLang="ja-JP" b="1" dirty="0">
                <a:solidFill>
                  <a:srgbClr val="C00000"/>
                </a:solidFill>
              </a:rPr>
              <a:t>効果量が見込めない場合は、「</a:t>
            </a:r>
            <a:r>
              <a:rPr lang="ja-JP" altLang="en-US" b="1" dirty="0">
                <a:solidFill>
                  <a:srgbClr val="C00000"/>
                </a:solidFill>
              </a:rPr>
              <a:t>－</a:t>
            </a:r>
            <a:r>
              <a:rPr lang="ja-JP" altLang="ja-JP" b="1" dirty="0">
                <a:solidFill>
                  <a:srgbClr val="C00000"/>
                </a:solidFill>
              </a:rPr>
              <a:t>」を</a:t>
            </a:r>
            <a:r>
              <a:rPr lang="ja-JP" altLang="en-US" b="1" dirty="0" smtClean="0">
                <a:solidFill>
                  <a:srgbClr val="C00000"/>
                </a:solidFill>
              </a:rPr>
              <a:t>記載してください</a:t>
            </a:r>
            <a:r>
              <a:rPr lang="ja-JP" altLang="ja-JP" b="1" dirty="0" smtClean="0">
                <a:solidFill>
                  <a:srgbClr val="C00000"/>
                </a:solidFill>
              </a:rPr>
              <a:t>。</a:t>
            </a:r>
            <a:endParaRPr lang="ja-JP" altLang="en-US"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dirty="0" smtClean="0">
                <a:solidFill>
                  <a:srgbClr val="C00000"/>
                </a:solidFill>
                <a:latin typeface="ＭＳ Ｐゴシック" pitchFamily="50" charset="-128"/>
              </a:rPr>
              <a:t>20XX</a:t>
            </a:r>
            <a:r>
              <a:rPr lang="ja-JP" altLang="en-US" b="1" dirty="0" smtClean="0">
                <a:solidFill>
                  <a:srgbClr val="C00000"/>
                </a:solidFill>
                <a:latin typeface="ＭＳ Ｐゴシック" pitchFamily="50" charset="-128"/>
              </a:rPr>
              <a:t>年度は</a:t>
            </a:r>
            <a:r>
              <a:rPr lang="ja-JP" altLang="en-US" b="1" dirty="0">
                <a:solidFill>
                  <a:srgbClr val="C00000"/>
                </a:solidFill>
                <a:latin typeface="ＭＳ Ｐゴシック" pitchFamily="50" charset="-128"/>
              </a:rPr>
              <a:t>、製品化の後、販売開始</a:t>
            </a:r>
            <a:r>
              <a:rPr lang="ja-JP" altLang="en-US" b="1" dirty="0" smtClean="0">
                <a:solidFill>
                  <a:srgbClr val="C00000"/>
                </a:solidFill>
                <a:latin typeface="ＭＳ Ｐゴシック" pitchFamily="50" charset="-128"/>
              </a:rPr>
              <a:t>から３年後</a:t>
            </a:r>
            <a:r>
              <a:rPr lang="ja-JP" altLang="en-US" b="1" dirty="0">
                <a:solidFill>
                  <a:srgbClr val="C00000"/>
                </a:solidFill>
                <a:latin typeface="ＭＳ Ｐゴシック" pitchFamily="50" charset="-128"/>
              </a:rPr>
              <a:t>の西暦で</a:t>
            </a:r>
            <a:r>
              <a:rPr lang="ja-JP" altLang="en-US" b="1" dirty="0" smtClean="0">
                <a:solidFill>
                  <a:srgbClr val="C00000"/>
                </a:solidFill>
                <a:latin typeface="ＭＳ Ｐゴシック" pitchFamily="50" charset="-128"/>
              </a:rPr>
              <a:t>記載してください。</a:t>
            </a:r>
            <a:endParaRPr lang="en-US" altLang="ja-JP" b="1" dirty="0" smtClean="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dirty="0">
                <a:solidFill>
                  <a:srgbClr val="C00000"/>
                </a:solidFill>
                <a:latin typeface="ＭＳ Ｐゴシック" pitchFamily="50" charset="-128"/>
              </a:rPr>
              <a:t>20XX</a:t>
            </a:r>
            <a:r>
              <a:rPr lang="ja-JP" altLang="en-US" b="1" dirty="0">
                <a:solidFill>
                  <a:srgbClr val="C00000"/>
                </a:solidFill>
                <a:latin typeface="ＭＳ Ｐゴシック" pitchFamily="50" charset="-128"/>
              </a:rPr>
              <a:t>年度が</a:t>
            </a:r>
            <a:r>
              <a:rPr lang="en-US" altLang="ja-JP" b="1" dirty="0">
                <a:solidFill>
                  <a:srgbClr val="C00000"/>
                </a:solidFill>
                <a:latin typeface="ＭＳ Ｐゴシック" pitchFamily="50" charset="-128"/>
              </a:rPr>
              <a:t>2030</a:t>
            </a:r>
            <a:r>
              <a:rPr lang="ja-JP" altLang="en-US" b="1" dirty="0">
                <a:solidFill>
                  <a:srgbClr val="C00000"/>
                </a:solidFill>
                <a:latin typeface="ＭＳ Ｐゴシック" pitchFamily="50" charset="-128"/>
              </a:rPr>
              <a:t>年度を超える場合には、効果量、導入量欄に「－」と記載してください</a:t>
            </a:r>
            <a:r>
              <a:rPr lang="ja-JP" altLang="en-US" b="1" dirty="0" smtClean="0">
                <a:solidFill>
                  <a:srgbClr val="C00000"/>
                </a:solidFill>
                <a:latin typeface="ＭＳ Ｐゴシック" pitchFamily="50" charset="-128"/>
              </a:rPr>
              <a:t>。</a:t>
            </a:r>
            <a:endParaRPr lang="en-US" altLang="ja-JP" b="1" dirty="0">
              <a:solidFill>
                <a:srgbClr val="C00000"/>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03238" y="911225"/>
            <a:ext cx="8118475" cy="1938992"/>
          </a:xfrm>
          <a:prstGeom prst="rect">
            <a:avLst/>
          </a:prstGeom>
          <a:noFill/>
          <a:ln w="9525">
            <a:noFill/>
            <a:miter lim="800000"/>
            <a:headEnd/>
            <a:tailEnd/>
          </a:ln>
        </p:spPr>
        <p:txBody>
          <a:bodyPr>
            <a:spAutoFit/>
          </a:bodyPr>
          <a:lstStyle/>
          <a:p>
            <a:pPr>
              <a:spcBef>
                <a:spcPct val="50000"/>
              </a:spcBef>
            </a:pPr>
            <a:r>
              <a:rPr lang="ja-JP" altLang="en-US" sz="3600" dirty="0">
                <a:latin typeface="ＭＳ Ｐゴシック" pitchFamily="50" charset="-128"/>
              </a:rPr>
              <a:t>戦略的省エネルギー技術革新</a:t>
            </a:r>
            <a:r>
              <a:rPr lang="ja-JP" altLang="en-US" sz="3600" dirty="0" smtClean="0">
                <a:latin typeface="ＭＳ Ｐゴシック" pitchFamily="50" charset="-128"/>
              </a:rPr>
              <a:t>プログラム</a:t>
            </a:r>
            <a:r>
              <a:rPr lang="ja-JP" altLang="en-US" sz="2800" b="1" dirty="0" smtClean="0"/>
              <a:t>テーマ</a:t>
            </a:r>
            <a:r>
              <a:rPr lang="ja-JP" altLang="en-US" sz="2800" b="1" dirty="0"/>
              <a:t>設定型事業者連携スキーム</a:t>
            </a:r>
            <a:r>
              <a:rPr lang="ja-JP" altLang="en-US" sz="2800" dirty="0">
                <a:latin typeface="ＭＳ Ｐゴシック" pitchFamily="50" charset="-128"/>
              </a:rPr>
              <a:t/>
            </a:r>
            <a:br>
              <a:rPr lang="ja-JP" altLang="en-US" sz="2800" dirty="0">
                <a:latin typeface="ＭＳ Ｐゴシック" pitchFamily="50" charset="-128"/>
              </a:rPr>
            </a:br>
            <a:r>
              <a:rPr lang="ja-JP" altLang="en-US" sz="2800" dirty="0" smtClean="0">
                <a:latin typeface="ＭＳ Ｐゴシック" pitchFamily="50" charset="-128"/>
              </a:rPr>
              <a:t>２０２</a:t>
            </a:r>
            <a:r>
              <a:rPr lang="ja-JP" altLang="en-US" sz="2800" dirty="0">
                <a:latin typeface="ＭＳ Ｐゴシック" pitchFamily="50" charset="-128"/>
              </a:rPr>
              <a:t>０</a:t>
            </a:r>
            <a:r>
              <a:rPr lang="ja-JP" altLang="en-US" sz="2800" dirty="0" smtClean="0">
                <a:latin typeface="ＭＳ Ｐゴシック" pitchFamily="50" charset="-128"/>
              </a:rPr>
              <a:t>年度</a:t>
            </a:r>
            <a:r>
              <a:rPr lang="ja-JP" altLang="en-US" sz="2800" dirty="0">
                <a:latin typeface="ＭＳ Ｐゴシック" pitchFamily="50" charset="-128"/>
              </a:rPr>
              <a:t>　</a:t>
            </a:r>
            <a:r>
              <a:rPr lang="ja-JP" altLang="en-US" sz="2800" dirty="0" smtClean="0">
                <a:latin typeface="ＭＳ Ｐゴシック" pitchFamily="50" charset="-128"/>
              </a:rPr>
              <a:t>第１回公募</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461665"/>
          </a:xfrm>
          <a:prstGeom prst="rect">
            <a:avLst/>
          </a:prstGeom>
          <a:noFill/>
          <a:ln w="9525">
            <a:noFill/>
            <a:miter lim="800000"/>
            <a:headEnd/>
            <a:tailEnd/>
          </a:ln>
        </p:spPr>
        <p:txBody>
          <a:bodyPr>
            <a:spAutoFit/>
          </a:bodyPr>
          <a:lstStyle/>
          <a:p>
            <a:pPr>
              <a:spcBef>
                <a:spcPts val="0"/>
              </a:spcBef>
            </a:pPr>
            <a:r>
              <a:rPr lang="ja-JP" altLang="en-US" sz="2400" b="1" dirty="0" smtClean="0">
                <a:latin typeface="ＭＳ Ｐゴシック" pitchFamily="50" charset="-128"/>
              </a:rPr>
              <a:t>提案法</a:t>
            </a:r>
            <a:r>
              <a:rPr lang="ja-JP" altLang="en-US" sz="2400" b="1" dirty="0">
                <a:latin typeface="ＭＳ Ｐゴシック" pitchFamily="50" charset="-128"/>
              </a:rPr>
              <a:t>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r>
              <a:rPr lang="ja-JP" altLang="en-US" sz="2400" b="1" dirty="0" smtClean="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3289783"/>
            <a:ext cx="8372475" cy="659365"/>
          </a:xfrm>
          <a:prstGeom prst="rect">
            <a:avLst/>
          </a:prstGeom>
          <a:noFill/>
          <a:ln>
            <a:miter lim="800000"/>
            <a:headEnd/>
            <a:tailEnd/>
          </a:ln>
        </p:spPr>
        <p:txBody>
          <a:bodyPr/>
          <a:lstStyle/>
          <a:p>
            <a:pPr eaLnBrk="1" hangingPunct="1"/>
            <a:r>
              <a:rPr lang="ja-JP" altLang="en-US" sz="3600" b="1" dirty="0" smtClean="0">
                <a:solidFill>
                  <a:schemeClr val="tx1"/>
                </a:solidFill>
                <a:latin typeface="ＭＳ Ｐゴシック" pitchFamily="50" charset="-128"/>
              </a:rPr>
              <a:t>＜</a:t>
            </a:r>
            <a:r>
              <a:rPr lang="ja-JP" altLang="en-US" sz="3600" b="1" dirty="0" smtClean="0">
                <a:solidFill>
                  <a:srgbClr val="0070C0"/>
                </a:solidFill>
                <a:latin typeface="ＭＳ Ｐゴシック" pitchFamily="50" charset="-128"/>
              </a:rPr>
              <a:t>○○○○の開発</a:t>
            </a:r>
            <a:r>
              <a:rPr lang="ja-JP" altLang="en-US" sz="3600" b="1" dirty="0" smtClean="0">
                <a:solidFill>
                  <a:schemeClr val="tx1"/>
                </a:solidFill>
                <a:latin typeface="ＭＳ Ｐゴシック" pitchFamily="50" charset="-128"/>
              </a:rPr>
              <a:t>＞</a:t>
            </a:r>
            <a:endParaRPr lang="ja-JP" altLang="en-US" sz="2000" dirty="0" smtClean="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smtClean="0">
                <a:solidFill>
                  <a:srgbClr val="C00000"/>
                </a:solidFill>
                <a:latin typeface="ＭＳ Ｐゴシック" pitchFamily="50" charset="-128"/>
              </a:rPr>
              <a:t>↑テーマ名は「スライドマスター」から編集してください。</a:t>
            </a:r>
            <a:endParaRPr lang="ja-JP" altLang="en-US" b="1" dirty="0">
              <a:solidFill>
                <a:srgbClr val="C00000"/>
              </a:solidFill>
              <a:latin typeface="ＭＳ Ｐゴシック" pitchFamily="50" charset="-128"/>
            </a:endParaRPr>
          </a:p>
        </p:txBody>
      </p:sp>
      <p:sp>
        <p:nvSpPr>
          <p:cNvPr id="6" name="Text Box 8"/>
          <p:cNvSpPr txBox="1">
            <a:spLocks noChangeArrowheads="1"/>
          </p:cNvSpPr>
          <p:nvPr/>
        </p:nvSpPr>
        <p:spPr bwMode="auto">
          <a:xfrm>
            <a:off x="1237732" y="3949148"/>
            <a:ext cx="6639959"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a:t>
            </a:r>
            <a:r>
              <a:rPr lang="ja-JP" altLang="en-US" sz="2000" b="1" kern="0" dirty="0" smtClean="0">
                <a:solidFill>
                  <a:srgbClr val="C00000"/>
                </a:solidFill>
                <a:latin typeface="ＭＳ Ｐゴシック" pitchFamily="50" charset="-128"/>
                <a:cs typeface="+mj-cs"/>
              </a:rPr>
              <a:t>した技術</a:t>
            </a:r>
            <a:r>
              <a:rPr lang="ja-JP" altLang="en-US" sz="2000" b="1" kern="0" dirty="0">
                <a:solidFill>
                  <a:srgbClr val="C00000"/>
                </a:solidFill>
                <a:latin typeface="ＭＳ Ｐゴシック" pitchFamily="50" charset="-128"/>
                <a:cs typeface="+mj-cs"/>
              </a:rPr>
              <a:t>開発テーマ名と</a:t>
            </a:r>
            <a:r>
              <a:rPr lang="ja-JP" altLang="en-US" sz="2000" b="1" kern="0" dirty="0" smtClean="0">
                <a:solidFill>
                  <a:srgbClr val="C00000"/>
                </a:solidFill>
                <a:latin typeface="ＭＳ Ｐゴシック" pitchFamily="50" charset="-128"/>
                <a:cs typeface="+mj-cs"/>
              </a:rPr>
              <a:t>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048079"/>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a:t>
            </a:r>
            <a:r>
              <a:rPr lang="ja-JP" altLang="en-US" sz="2000" b="1" dirty="0" smtClean="0">
                <a:solidFill>
                  <a:srgbClr val="C00000"/>
                </a:solidFill>
                <a:latin typeface="ＭＳ Ｐゴシック" pitchFamily="50" charset="-128"/>
              </a:rPr>
              <a:t>記載ください</a:t>
            </a:r>
            <a:endParaRPr lang="en-US" altLang="ja-JP" sz="2000" b="1" dirty="0" smtClean="0">
              <a:solidFill>
                <a:srgbClr val="C00000"/>
              </a:solidFill>
              <a:latin typeface="ＭＳ Ｐゴシック" pitchFamily="50" charset="-128"/>
            </a:endParaRPr>
          </a:p>
          <a:p>
            <a:pPr>
              <a:spcBef>
                <a:spcPct val="50000"/>
              </a:spcBef>
            </a:pPr>
            <a:r>
              <a:rPr lang="en-US" altLang="ja-JP" sz="2000" b="1" dirty="0" smtClean="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a:t>
            </a:r>
            <a:r>
              <a:rPr lang="ja-JP" altLang="en-US" sz="2000" b="1" dirty="0" smtClean="0">
                <a:solidFill>
                  <a:srgbClr val="C00000"/>
                </a:solidFill>
                <a:latin typeface="ＭＳ Ｐゴシック" pitchFamily="50" charset="-128"/>
              </a:rPr>
              <a:t>記載ください</a:t>
            </a:r>
            <a:endParaRPr lang="ja-JP" altLang="en-US" sz="2000" dirty="0">
              <a:solidFill>
                <a:srgbClr val="C00000"/>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smtClean="0">
                <a:solidFill>
                  <a:schemeClr val="tx1"/>
                </a:solidFill>
                <a:latin typeface="ＭＳ Ｐゴシック" pitchFamily="50" charset="-128"/>
              </a:rPr>
              <a:t>発表内容</a:t>
            </a:r>
            <a:endParaRPr lang="ja-JP" altLang="en-US" sz="4000" u="sng" smtClean="0">
              <a:latin typeface="ＭＳ Ｐゴシック" pitchFamily="50" charset="-128"/>
            </a:endParaRPr>
          </a:p>
        </p:txBody>
      </p:sp>
      <p:sp>
        <p:nvSpPr>
          <p:cNvPr id="5125" name="Text Box 8"/>
          <p:cNvSpPr txBox="1">
            <a:spLocks noChangeArrowheads="1"/>
          </p:cNvSpPr>
          <p:nvPr/>
        </p:nvSpPr>
        <p:spPr bwMode="auto">
          <a:xfrm>
            <a:off x="3192463" y="309563"/>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
        <p:nvSpPr>
          <p:cNvPr id="5" name="Text Box 3"/>
          <p:cNvSpPr txBox="1">
            <a:spLocks noChangeArrowheads="1"/>
          </p:cNvSpPr>
          <p:nvPr/>
        </p:nvSpPr>
        <p:spPr bwMode="auto">
          <a:xfrm>
            <a:off x="865633" y="1660525"/>
            <a:ext cx="7729728" cy="4462760"/>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a:t>
            </a:r>
            <a:r>
              <a:rPr lang="ja-JP" altLang="en-US" sz="2400" dirty="0" smtClean="0">
                <a:latin typeface="ＭＳ Ｐゴシック" pitchFamily="50" charset="-128"/>
              </a:rPr>
              <a:t>背景</a:t>
            </a:r>
            <a:endParaRPr lang="en-US" altLang="ja-JP" sz="2400" dirty="0" smtClean="0">
              <a:latin typeface="ＭＳ Ｐゴシック" pitchFamily="50" charset="-128"/>
            </a:endParaRPr>
          </a:p>
          <a:p>
            <a:pPr marL="609600" indent="-609600" algn="l">
              <a:lnSpc>
                <a:spcPts val="3000"/>
              </a:lnSpc>
              <a:spcBef>
                <a:spcPct val="50000"/>
              </a:spcBef>
            </a:pPr>
            <a:r>
              <a:rPr lang="ja-JP" altLang="en-US" sz="2400" dirty="0" smtClean="0">
                <a:latin typeface="ＭＳ Ｐゴシック" pitchFamily="50" charset="-128"/>
              </a:rPr>
              <a:t>２．「テーマ設定</a:t>
            </a:r>
            <a:r>
              <a:rPr lang="ja-JP" altLang="en-US" sz="2400" dirty="0">
                <a:latin typeface="ＭＳ Ｐゴシック" pitchFamily="50" charset="-128"/>
              </a:rPr>
              <a:t>型</a:t>
            </a:r>
            <a:r>
              <a:rPr lang="ja-JP" altLang="en-US" sz="2400" dirty="0" smtClean="0">
                <a:latin typeface="ＭＳ Ｐゴシック" pitchFamily="50" charset="-128"/>
              </a:rPr>
              <a:t>事業者連携スキーム」の対象である説明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smtClean="0">
                <a:latin typeface="ＭＳ Ｐゴシック" pitchFamily="50" charset="-128"/>
              </a:rPr>
              <a:t>３．</a:t>
            </a:r>
            <a:r>
              <a:rPr lang="ja-JP" altLang="en-US" sz="2400" dirty="0">
                <a:latin typeface="ＭＳ Ｐゴシック" pitchFamily="50" charset="-128"/>
              </a:rPr>
              <a:t>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smtClean="0">
                <a:latin typeface="ＭＳ Ｐゴシック" pitchFamily="50" charset="-128"/>
              </a:rPr>
              <a:t>４．</a:t>
            </a:r>
            <a:r>
              <a:rPr lang="ja-JP" altLang="en-US" sz="2400" dirty="0">
                <a:latin typeface="ＭＳ Ｐゴシック" pitchFamily="50" charset="-128"/>
              </a:rPr>
              <a:t>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a:t>
            </a:r>
            <a:r>
              <a:rPr lang="ja-JP" altLang="en-US" sz="2400" dirty="0" smtClean="0">
                <a:latin typeface="ＭＳ Ｐゴシック" pitchFamily="50" charset="-128"/>
              </a:rPr>
              <a:t>．</a:t>
            </a:r>
            <a:r>
              <a:rPr lang="ja-JP" altLang="en-US" sz="2400" dirty="0">
                <a:latin typeface="ＭＳ Ｐゴシック" pitchFamily="50" charset="-128"/>
              </a:rPr>
              <a:t>技術開発項目</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６</a:t>
            </a:r>
            <a:r>
              <a:rPr lang="ja-JP" altLang="en-US" sz="2400" dirty="0" smtClean="0">
                <a:latin typeface="ＭＳ Ｐゴシック" pitchFamily="50" charset="-128"/>
              </a:rPr>
              <a:t>．</a:t>
            </a:r>
            <a:r>
              <a:rPr lang="ja-JP" altLang="en-US" sz="2400" dirty="0">
                <a:latin typeface="ＭＳ Ｐゴシック" pitchFamily="50" charset="-128"/>
              </a:rPr>
              <a:t>実施体制</a:t>
            </a:r>
          </a:p>
          <a:p>
            <a:pPr marL="609600" indent="-609600" algn="l">
              <a:lnSpc>
                <a:spcPts val="3000"/>
              </a:lnSpc>
              <a:spcBef>
                <a:spcPct val="50000"/>
              </a:spcBef>
            </a:pPr>
            <a:r>
              <a:rPr lang="ja-JP" altLang="en-US" sz="2400" dirty="0">
                <a:latin typeface="ＭＳ Ｐゴシック" pitchFamily="50" charset="-128"/>
              </a:rPr>
              <a:t>７</a:t>
            </a:r>
            <a:r>
              <a:rPr lang="ja-JP" altLang="en-US" sz="2400" dirty="0" smtClean="0">
                <a:latin typeface="ＭＳ Ｐゴシック" pitchFamily="50" charset="-128"/>
              </a:rPr>
              <a:t>．</a:t>
            </a:r>
            <a:r>
              <a:rPr lang="ja-JP" altLang="en-US" sz="2400" dirty="0">
                <a:latin typeface="ＭＳ Ｐゴシック" pitchFamily="50" charset="-128"/>
              </a:rPr>
              <a:t>技術開発スケジュール</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８</a:t>
            </a:r>
            <a:r>
              <a:rPr lang="ja-JP" altLang="en-US" sz="2400" dirty="0" smtClean="0">
                <a:latin typeface="ＭＳ Ｐゴシック" pitchFamily="50" charset="-128"/>
              </a:rPr>
              <a:t>．</a:t>
            </a:r>
            <a:r>
              <a:rPr lang="ja-JP" altLang="en-US" sz="2400" dirty="0">
                <a:latin typeface="ＭＳ Ｐゴシック" pitchFamily="50" charset="-128"/>
              </a:rPr>
              <a:t>省エネルギー</a:t>
            </a:r>
            <a:r>
              <a:rPr lang="ja-JP" altLang="en-US" sz="2400" dirty="0" smtClean="0">
                <a:latin typeface="ＭＳ Ｐゴシック" pitchFamily="50" charset="-128"/>
              </a:rPr>
              <a:t>効果量</a:t>
            </a:r>
            <a:endParaRPr lang="en-US" altLang="ja-JP" sz="2400" dirty="0">
              <a:latin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smtClean="0">
                <a:latin typeface="ＭＳ Ｐゴシック" pitchFamily="50" charset="-128"/>
              </a:rPr>
              <a:t>１．事業化の背景</a:t>
            </a:r>
          </a:p>
        </p:txBody>
      </p:sp>
      <p:sp>
        <p:nvSpPr>
          <p:cNvPr id="6147" name="テキスト ボックス 5"/>
          <p:cNvSpPr txBox="1">
            <a:spLocks noChangeArrowheads="1"/>
          </p:cNvSpPr>
          <p:nvPr/>
        </p:nvSpPr>
        <p:spPr bwMode="auto">
          <a:xfrm>
            <a:off x="740629" y="1474185"/>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a:t>
            </a:r>
            <a:r>
              <a:rPr lang="ja-JP" altLang="en-US" sz="1800" b="1" dirty="0" smtClean="0">
                <a:solidFill>
                  <a:srgbClr val="0070C0"/>
                </a:solidFill>
                <a:latin typeface="ＭＳ Ｐゴシック" pitchFamily="50" charset="-128"/>
              </a:rPr>
              <a:t>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a:t>
            </a:r>
            <a:r>
              <a:rPr lang="ja-JP" altLang="en-US" sz="1800" dirty="0" smtClean="0">
                <a:solidFill>
                  <a:srgbClr val="0070C0"/>
                </a:solidFill>
                <a:latin typeface="ＭＳ Ｐゴシック" pitchFamily="50" charset="-128"/>
              </a:rPr>
              <a:t>記述してください。</a:t>
            </a:r>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28785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40629" y="2758595"/>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639676"/>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a:t>
            </a:r>
            <a:r>
              <a:rPr lang="ja-JP" altLang="en-US" sz="2400" dirty="0" smtClean="0">
                <a:latin typeface="ＭＳ Ｐゴシック" pitchFamily="50" charset="-128"/>
              </a:rPr>
              <a:t>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40629" y="411993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a:t>
            </a:r>
            <a:r>
              <a:rPr lang="ja-JP" altLang="en-US" sz="1800" dirty="0" smtClean="0">
                <a:solidFill>
                  <a:srgbClr val="0070C0"/>
                </a:solidFill>
                <a:latin typeface="ＭＳ Ｐゴシック" pitchFamily="50" charset="-128"/>
              </a:rPr>
              <a:t>優位性、革新性を</a:t>
            </a:r>
            <a:r>
              <a:rPr lang="ja-JP" altLang="en-US" sz="1800" dirty="0">
                <a:solidFill>
                  <a:srgbClr val="0070C0"/>
                </a:solidFill>
                <a:latin typeface="ＭＳ Ｐゴシック" pitchFamily="50" charset="-128"/>
              </a:rPr>
              <a:t>ポイントのみ簡潔に</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106115" y="530090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２．「テーマ設定型事業者連携スキーム」の</a:t>
            </a:r>
            <a:r>
              <a:rPr lang="en-US" altLang="ja-JP" sz="3200" u="sng" dirty="0">
                <a:latin typeface="ＭＳ Ｐゴシック" pitchFamily="50" charset="-128"/>
              </a:rPr>
              <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2" name="テキスト ボックス 5"/>
          <p:cNvSpPr txBox="1">
            <a:spLocks noChangeArrowheads="1"/>
          </p:cNvSpPr>
          <p:nvPr/>
        </p:nvSpPr>
        <p:spPr bwMode="auto">
          <a:xfrm>
            <a:off x="512021" y="2263073"/>
            <a:ext cx="8080995" cy="369332"/>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a:t>
            </a:r>
            <a:r>
              <a:rPr lang="ja-JP" altLang="en-US" sz="1800" b="1" dirty="0" smtClean="0">
                <a:solidFill>
                  <a:srgbClr val="0070C0"/>
                </a:solidFill>
                <a:latin typeface="ＭＳ Ｐゴシック" pitchFamily="50" charset="-128"/>
              </a:rPr>
              <a:t>．に記載 の内容</a:t>
            </a:r>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30666" y="3014792"/>
            <a:ext cx="8690309" cy="830997"/>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２．２　成果の普及に関し</a:t>
            </a:r>
            <a:r>
              <a:rPr lang="ja-JP" altLang="en-US" sz="2400" dirty="0" smtClean="0">
                <a:latin typeface="ＭＳ Ｐゴシック" pitchFamily="50" charset="-128"/>
              </a:rPr>
              <a:t>、今回の提案</a:t>
            </a:r>
            <a:r>
              <a:rPr lang="ja-JP" altLang="en-US" sz="2400" dirty="0">
                <a:latin typeface="ＭＳ Ｐゴシック" pitchFamily="50" charset="-128"/>
              </a:rPr>
              <a:t>のとりまとめ組織</a:t>
            </a:r>
            <a:r>
              <a:rPr lang="ja-JP" altLang="en-US" sz="2400" dirty="0" smtClean="0">
                <a:latin typeface="ＭＳ Ｐゴシック" pitchFamily="50" charset="-128"/>
              </a:rPr>
              <a:t>、団体等の</a:t>
            </a:r>
            <a:endParaRPr lang="en-US" altLang="ja-JP" sz="2400" dirty="0" smtClean="0">
              <a:latin typeface="ＭＳ Ｐゴシック" pitchFamily="50" charset="-128"/>
            </a:endParaRPr>
          </a:p>
          <a:p>
            <a:pPr algn="l"/>
            <a:r>
              <a:rPr lang="ja-JP" altLang="en-US" sz="2400" dirty="0">
                <a:latin typeface="ＭＳ Ｐゴシック" pitchFamily="50" charset="-128"/>
              </a:rPr>
              <a:t>　</a:t>
            </a:r>
            <a:r>
              <a:rPr lang="ja-JP" altLang="en-US" sz="2400" dirty="0" smtClean="0">
                <a:latin typeface="ＭＳ Ｐゴシック" pitchFamily="50" charset="-128"/>
              </a:rPr>
              <a:t>　　　果たす</a:t>
            </a:r>
            <a:r>
              <a:rPr lang="ja-JP" altLang="en-US" sz="2400" dirty="0">
                <a:latin typeface="ＭＳ Ｐゴシック" pitchFamily="50" charset="-128"/>
              </a:rPr>
              <a:t>役割</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30667" y="1394834"/>
            <a:ext cx="8439367" cy="830997"/>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２．１　</a:t>
            </a:r>
            <a:r>
              <a:rPr lang="ja-JP" altLang="en-US" sz="2400" dirty="0" smtClean="0">
                <a:latin typeface="ＭＳ Ｐゴシック" pitchFamily="50" charset="-128"/>
              </a:rPr>
              <a:t>今回の提案</a:t>
            </a:r>
            <a:r>
              <a:rPr lang="ja-JP" altLang="en-US" sz="2400" dirty="0">
                <a:latin typeface="ＭＳ Ｐゴシック" pitchFamily="50" charset="-128"/>
              </a:rPr>
              <a:t>が「テーマ設定型事業者連携スキーム」</a:t>
            </a:r>
            <a:r>
              <a:rPr lang="ja-JP" altLang="en-US" sz="2400" dirty="0" smtClean="0">
                <a:latin typeface="ＭＳ Ｐゴシック" pitchFamily="50" charset="-128"/>
              </a:rPr>
              <a:t>の</a:t>
            </a:r>
            <a:endParaRPr lang="en-US" altLang="ja-JP" sz="2400" dirty="0" smtClean="0">
              <a:latin typeface="ＭＳ Ｐゴシック" pitchFamily="50" charset="-128"/>
            </a:endParaRPr>
          </a:p>
          <a:p>
            <a:pPr algn="l"/>
            <a:r>
              <a:rPr lang="ja-JP" altLang="en-US" sz="2400" dirty="0">
                <a:latin typeface="ＭＳ Ｐゴシック" pitchFamily="50" charset="-128"/>
              </a:rPr>
              <a:t>　</a:t>
            </a:r>
            <a:r>
              <a:rPr lang="ja-JP" altLang="en-US" sz="2400" dirty="0" smtClean="0">
                <a:latin typeface="ＭＳ Ｐゴシック" pitchFamily="50" charset="-128"/>
              </a:rPr>
              <a:t>　　　対象である</a:t>
            </a:r>
            <a:r>
              <a:rPr lang="ja-JP" altLang="en-US" sz="2400" dirty="0">
                <a:latin typeface="ＭＳ Ｐゴシック" pitchFamily="50" charset="-128"/>
              </a:rPr>
              <a:t>説明</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512021" y="3849907"/>
            <a:ext cx="8080995" cy="64633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a:t>
            </a:r>
            <a:r>
              <a:rPr lang="ja-JP" altLang="en-US" sz="1800" b="1" dirty="0" smtClean="0">
                <a:solidFill>
                  <a:srgbClr val="0070C0"/>
                </a:solidFill>
                <a:latin typeface="ＭＳ Ｐゴシック" pitchFamily="50" charset="-128"/>
              </a:rPr>
              <a:t>．に記載 の内容</a:t>
            </a:r>
            <a:endParaRPr lang="en-US" altLang="ja-JP" sz="1800" b="1" dirty="0">
              <a:solidFill>
                <a:srgbClr val="0070C0"/>
              </a:solidFill>
              <a:latin typeface="ＭＳ Ｐゴシック" pitchFamily="50" charset="-128"/>
            </a:endParaRPr>
          </a:p>
          <a:p>
            <a:pPr algn="l"/>
            <a:r>
              <a:rPr lang="ja-JP" altLang="en-US" sz="1800" dirty="0" smtClean="0">
                <a:solidFill>
                  <a:srgbClr val="0070C0"/>
                </a:solidFill>
                <a:latin typeface="ＭＳ Ｐゴシック" pitchFamily="50" charset="-128"/>
              </a:rPr>
              <a:t>・具体的に記載してください。</a:t>
            </a:r>
            <a:endParaRPr lang="en-US" altLang="ja-JP" sz="1800" dirty="0">
              <a:solidFill>
                <a:srgbClr val="0070C0"/>
              </a:solidFill>
              <a:latin typeface="ＭＳ Ｐゴシック" pitchFamily="50" charset="-128"/>
            </a:endParaRPr>
          </a:p>
        </p:txBody>
      </p:sp>
      <p:sp>
        <p:nvSpPr>
          <p:cNvPr id="8" name="Text Box 8"/>
          <p:cNvSpPr txBox="1">
            <a:spLocks noChangeArrowheads="1"/>
          </p:cNvSpPr>
          <p:nvPr/>
        </p:nvSpPr>
        <p:spPr bwMode="auto">
          <a:xfrm>
            <a:off x="1106115" y="5099198"/>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cs typeface="+mj-cs"/>
              </a:rPr>
              <a:t>３．</a:t>
            </a:r>
            <a:r>
              <a:rPr lang="ja-JP" altLang="en-US" sz="3200" u="sng" kern="0" dirty="0">
                <a:solidFill>
                  <a:schemeClr val="tx2"/>
                </a:solidFill>
                <a:latin typeface="ＭＳ Ｐゴシック" pitchFamily="50" charset="-128"/>
                <a:cs typeface="+mj-cs"/>
              </a:rPr>
              <a:t>事業化シナリオ</a:t>
            </a:r>
          </a:p>
        </p:txBody>
      </p:sp>
      <p:sp>
        <p:nvSpPr>
          <p:cNvPr id="7172" name="テキスト ボックス 5"/>
          <p:cNvSpPr txBox="1">
            <a:spLocks noChangeArrowheads="1"/>
          </p:cNvSpPr>
          <p:nvPr/>
        </p:nvSpPr>
        <p:spPr bwMode="auto">
          <a:xfrm>
            <a:off x="270396" y="1408327"/>
            <a:ext cx="8627420"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１－３．に記載 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技術開発の対象とする範囲がわかるイメージ図を含め</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422674"/>
            <a:ext cx="7078662" cy="461665"/>
          </a:xfrm>
          <a:prstGeom prst="rect">
            <a:avLst/>
          </a:prstGeom>
          <a:noFill/>
          <a:ln w="9525">
            <a:noFill/>
            <a:prstDash val="dash"/>
            <a:miter lim="800000"/>
            <a:headEnd/>
            <a:tailEnd/>
          </a:ln>
        </p:spPr>
        <p:txBody>
          <a:bodyPr anchor="ctr">
            <a:spAutoFit/>
          </a:bodyPr>
          <a:lstStyle/>
          <a:p>
            <a:pPr algn="l"/>
            <a:r>
              <a:rPr lang="ja-JP" altLang="en-US" sz="2400" dirty="0" smtClean="0">
                <a:latin typeface="ＭＳ Ｐゴシック" pitchFamily="50" charset="-128"/>
              </a:rPr>
              <a:t>３．２</a:t>
            </a:r>
            <a:r>
              <a:rPr lang="ja-JP" altLang="en-US" sz="2400" dirty="0">
                <a:latin typeface="ＭＳ Ｐゴシック" pitchFamily="50" charset="-128"/>
              </a:rPr>
              <a:t>　</a:t>
            </a:r>
            <a:r>
              <a:rPr lang="ja-JP" altLang="en-US" sz="2400" dirty="0">
                <a:solidFill>
                  <a:schemeClr val="tx2"/>
                </a:solidFill>
                <a:latin typeface="ＭＳ Ｐゴシック" pitchFamily="50" charset="-128"/>
              </a:rPr>
              <a:t>事業化の時期と方法</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smtClean="0">
                <a:latin typeface="ＭＳ Ｐゴシック" pitchFamily="50" charset="-128"/>
              </a:rPr>
              <a:t>３．１</a:t>
            </a:r>
            <a:r>
              <a:rPr lang="ja-JP" altLang="en-US" sz="2400" dirty="0">
                <a:latin typeface="ＭＳ Ｐゴシック" pitchFamily="50" charset="-128"/>
              </a:rPr>
              <a:t>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70396" y="2825301"/>
            <a:ext cx="8627420"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・製品化までの計画とあわせて、製品化の後、販売開始から３年後までの販売等</a:t>
            </a:r>
            <a:r>
              <a:rPr lang="ja-JP" altLang="en-US" sz="1800" dirty="0" smtClean="0">
                <a:solidFill>
                  <a:srgbClr val="0070C0"/>
                </a:solidFill>
                <a:latin typeface="ＭＳ Ｐゴシック" pitchFamily="50" charset="-128"/>
              </a:rPr>
              <a:t>に係る</a:t>
            </a:r>
            <a:endParaRPr lang="en-US" altLang="ja-JP" sz="1800" dirty="0" smtClean="0">
              <a:solidFill>
                <a:srgbClr val="0070C0"/>
              </a:solidFill>
              <a:latin typeface="ＭＳ Ｐゴシック" pitchFamily="50" charset="-128"/>
            </a:endParaRPr>
          </a:p>
          <a:p>
            <a:pPr algn="l">
              <a:spcBef>
                <a:spcPts val="0"/>
              </a:spcBef>
            </a:pPr>
            <a:r>
              <a:rPr lang="en-US" altLang="ja-JP" sz="1800" dirty="0">
                <a:solidFill>
                  <a:srgbClr val="0070C0"/>
                </a:solidFill>
                <a:latin typeface="ＭＳ Ｐゴシック" pitchFamily="50" charset="-128"/>
              </a:rPr>
              <a:t> </a:t>
            </a:r>
            <a:r>
              <a:rPr lang="en-US" altLang="ja-JP" sz="1800" dirty="0" smtClean="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計画や、</a:t>
            </a:r>
            <a:r>
              <a:rPr lang="en-US" altLang="ja-JP" sz="1800" dirty="0" smtClean="0">
                <a:solidFill>
                  <a:srgbClr val="0070C0"/>
                </a:solidFill>
                <a:latin typeface="ＭＳ Ｐゴシック" pitchFamily="50" charset="-128"/>
              </a:rPr>
              <a:t>2030</a:t>
            </a:r>
            <a:r>
              <a:rPr lang="ja-JP" altLang="en-US" sz="1800" dirty="0">
                <a:solidFill>
                  <a:srgbClr val="0070C0"/>
                </a:solidFill>
                <a:latin typeface="ＭＳ Ｐゴシック" pitchFamily="50" charset="-128"/>
              </a:rPr>
              <a:t>年までの見込みについて</a:t>
            </a:r>
            <a:r>
              <a:rPr lang="ja-JP" altLang="en-US" sz="1800" dirty="0" smtClean="0">
                <a:solidFill>
                  <a:srgbClr val="0070C0"/>
                </a:solidFill>
                <a:latin typeface="ＭＳ Ｐゴシック" pitchFamily="50" charset="-128"/>
              </a:rPr>
              <a:t>も表</a:t>
            </a:r>
            <a:r>
              <a:rPr lang="ja-JP" altLang="en-US" sz="1800" dirty="0">
                <a:solidFill>
                  <a:srgbClr val="0070C0"/>
                </a:solidFill>
                <a:latin typeface="ＭＳ Ｐゴシック" pitchFamily="50" charset="-128"/>
              </a:rPr>
              <a:t>などを用いて時系列的</a:t>
            </a:r>
            <a:r>
              <a:rPr lang="ja-JP" altLang="en-US" sz="1800" dirty="0" smtClean="0">
                <a:solidFill>
                  <a:srgbClr val="0070C0"/>
                </a:solidFill>
                <a:latin typeface="ＭＳ Ｐゴシック" pitchFamily="50" charset="-128"/>
              </a:rPr>
              <a:t>に記述してください。</a:t>
            </a:r>
            <a:endParaRPr lang="en-US" altLang="ja-JP" sz="1800" dirty="0">
              <a:solidFill>
                <a:srgbClr val="0070C0"/>
              </a:solidFill>
              <a:latin typeface="ＭＳ Ｐゴシック" pitchFamily="50" charset="-128"/>
            </a:endParaRPr>
          </a:p>
        </p:txBody>
      </p:sp>
      <p:sp>
        <p:nvSpPr>
          <p:cNvPr id="7177" name="テキスト ボックス 5"/>
          <p:cNvSpPr txBox="1">
            <a:spLocks noChangeArrowheads="1"/>
          </p:cNvSpPr>
          <p:nvPr/>
        </p:nvSpPr>
        <p:spPr bwMode="auto">
          <a:xfrm>
            <a:off x="213979" y="4231325"/>
            <a:ext cx="7078662" cy="461665"/>
          </a:xfrm>
          <a:prstGeom prst="rect">
            <a:avLst/>
          </a:prstGeom>
          <a:noFill/>
          <a:ln w="9525">
            <a:noFill/>
            <a:prstDash val="dash"/>
            <a:miter lim="800000"/>
            <a:headEnd/>
            <a:tailEnd/>
          </a:ln>
        </p:spPr>
        <p:txBody>
          <a:bodyPr anchor="ctr">
            <a:spAutoFit/>
          </a:bodyPr>
          <a:lstStyle/>
          <a:p>
            <a:pPr algn="l"/>
            <a:r>
              <a:rPr lang="ja-JP" altLang="en-US" sz="2400" dirty="0" smtClean="0">
                <a:latin typeface="ＭＳ Ｐゴシック" pitchFamily="50" charset="-128"/>
              </a:rPr>
              <a:t>３．３</a:t>
            </a:r>
            <a:r>
              <a:rPr lang="ja-JP" altLang="en-US" sz="2400" dirty="0">
                <a:latin typeface="ＭＳ Ｐゴシック" pitchFamily="50" charset="-128"/>
              </a:rPr>
              <a:t>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270396" y="4675988"/>
            <a:ext cx="8627420"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・経済性、コスト試算を</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r>
              <a:rPr lang="ja-JP" altLang="en-US" sz="1800" dirty="0" smtClean="0">
                <a:solidFill>
                  <a:srgbClr val="0070C0"/>
                </a:solidFill>
                <a:latin typeface="ＭＳ Ｐゴシック" pitchFamily="50" charset="-128"/>
              </a:rPr>
              <a:t>、</a:t>
            </a:r>
            <a:endParaRPr lang="en-US" altLang="ja-JP" sz="1800" dirty="0" smtClean="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それ</a:t>
            </a:r>
            <a:r>
              <a:rPr lang="ja-JP" altLang="en-US" sz="1800" dirty="0">
                <a:solidFill>
                  <a:srgbClr val="0070C0"/>
                </a:solidFill>
                <a:latin typeface="ＭＳ Ｐゴシック" pitchFamily="50" charset="-128"/>
              </a:rPr>
              <a:t>を</a:t>
            </a:r>
            <a:r>
              <a:rPr lang="ja-JP" altLang="en-US" sz="1800" dirty="0" smtClean="0">
                <a:solidFill>
                  <a:srgbClr val="0070C0"/>
                </a:solidFill>
                <a:latin typeface="ＭＳ Ｐゴシック" pitchFamily="50" charset="-128"/>
              </a:rPr>
              <a:t>含めて記述してください。</a:t>
            </a:r>
            <a:endParaRPr lang="en-US" altLang="ja-JP" sz="1800" dirty="0">
              <a:solidFill>
                <a:srgbClr val="0070C0"/>
              </a:solidFill>
              <a:latin typeface="ＭＳ Ｐゴシック" pitchFamily="50" charset="-128"/>
            </a:endParaRPr>
          </a:p>
        </p:txBody>
      </p:sp>
      <p:sp>
        <p:nvSpPr>
          <p:cNvPr id="10" name="Text Box 8"/>
          <p:cNvSpPr txBox="1">
            <a:spLocks noChangeArrowheads="1"/>
          </p:cNvSpPr>
          <p:nvPr/>
        </p:nvSpPr>
        <p:spPr bwMode="auto">
          <a:xfrm>
            <a:off x="1200243" y="606407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1642638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smtClean="0">
                <a:latin typeface="ＭＳ Ｐゴシック" pitchFamily="50" charset="-128"/>
              </a:rPr>
              <a:t>４．技術の内容・課題</a:t>
            </a:r>
          </a:p>
        </p:txBody>
      </p:sp>
      <p:sp>
        <p:nvSpPr>
          <p:cNvPr id="8196" name="テキスト ボックス 5"/>
          <p:cNvSpPr txBox="1">
            <a:spLocks noChangeArrowheads="1"/>
          </p:cNvSpPr>
          <p:nvPr/>
        </p:nvSpPr>
        <p:spPr bwMode="auto">
          <a:xfrm>
            <a:off x="518779" y="1460878"/>
            <a:ext cx="8208126" cy="2339102"/>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１－５、６に記載の内容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・技術開発のポイントを示す概念図を示すとともに、国内外の競合技術との</a:t>
            </a:r>
            <a:endParaRPr lang="en-US" altLang="ja-JP" sz="1800" dirty="0" smtClean="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比較について</a:t>
            </a:r>
            <a:r>
              <a:rPr lang="ja-JP" altLang="en-US" sz="1800" dirty="0">
                <a:solidFill>
                  <a:srgbClr val="0070C0"/>
                </a:solidFill>
                <a:latin typeface="ＭＳ Ｐゴシック" pitchFamily="50" charset="-128"/>
              </a:rPr>
              <a:t>も</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r>
              <a:rPr lang="ja-JP" altLang="en-US" sz="1800" dirty="0" smtClean="0">
                <a:solidFill>
                  <a:srgbClr val="0070C0"/>
                </a:solidFill>
                <a:latin typeface="ＭＳ Ｐゴシック" pitchFamily="50" charset="-128"/>
              </a:rPr>
              <a:t>、</a:t>
            </a:r>
            <a:endParaRPr lang="en-US" altLang="ja-JP" sz="1800" dirty="0" smtClean="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その</a:t>
            </a:r>
            <a:r>
              <a:rPr lang="ja-JP" altLang="en-US" sz="1800" dirty="0">
                <a:solidFill>
                  <a:srgbClr val="0070C0"/>
                </a:solidFill>
                <a:latin typeface="ＭＳ Ｐゴシック" pitchFamily="50" charset="-128"/>
              </a:rPr>
              <a:t>範囲を明示</a:t>
            </a:r>
            <a:r>
              <a:rPr lang="ja-JP" altLang="en-US" sz="1800" dirty="0" smtClean="0">
                <a:solidFill>
                  <a:srgbClr val="0070C0"/>
                </a:solidFill>
                <a:latin typeface="ＭＳ Ｐゴシック" pitchFamily="50" charset="-128"/>
              </a:rPr>
              <a:t>してください。</a:t>
            </a:r>
            <a:endParaRPr lang="en-US" altLang="ja-JP" sz="1800" dirty="0" smtClean="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a:t>
            </a:r>
            <a:r>
              <a:rPr lang="ja-JP" altLang="ja-JP" sz="1800" dirty="0">
                <a:solidFill>
                  <a:srgbClr val="0070C0"/>
                </a:solidFill>
              </a:rPr>
              <a:t>業界の共通課題及び異業種に跨る課題の解決に繋げる革新的な技術</a:t>
            </a:r>
            <a:r>
              <a:rPr lang="ja-JP" altLang="ja-JP" sz="1800" dirty="0" smtClean="0">
                <a:solidFill>
                  <a:srgbClr val="0070C0"/>
                </a:solidFill>
              </a:rPr>
              <a:t>開発</a:t>
            </a:r>
            <a:endParaRPr lang="en-US" altLang="ja-JP" sz="1800" dirty="0" smtClean="0">
              <a:solidFill>
                <a:srgbClr val="0070C0"/>
              </a:solidFill>
            </a:endParaRPr>
          </a:p>
          <a:p>
            <a:pPr algn="l">
              <a:spcBef>
                <a:spcPts val="0"/>
              </a:spcBef>
            </a:pPr>
            <a:r>
              <a:rPr lang="en-US" altLang="ja-JP" sz="1800" dirty="0">
                <a:solidFill>
                  <a:srgbClr val="0070C0"/>
                </a:solidFill>
              </a:rPr>
              <a:t> </a:t>
            </a:r>
            <a:r>
              <a:rPr lang="en-US" altLang="ja-JP" sz="1800" dirty="0" smtClean="0">
                <a:solidFill>
                  <a:srgbClr val="0070C0"/>
                </a:solidFill>
              </a:rPr>
              <a:t> </a:t>
            </a:r>
            <a:r>
              <a:rPr lang="ja-JP" altLang="ja-JP" sz="1800" dirty="0" smtClean="0">
                <a:solidFill>
                  <a:srgbClr val="0070C0"/>
                </a:solidFill>
              </a:rPr>
              <a:t>または新技術</a:t>
            </a:r>
            <a:r>
              <a:rPr lang="ja-JP" altLang="ja-JP" sz="1800" dirty="0">
                <a:solidFill>
                  <a:srgbClr val="0070C0"/>
                </a:solidFill>
              </a:rPr>
              <a:t>に関する統一的な評価手法の開発であることを示してください</a:t>
            </a:r>
            <a:r>
              <a:rPr lang="ja-JP" altLang="ja-JP" sz="1800" dirty="0" smtClean="0">
                <a:solidFill>
                  <a:srgbClr val="0070C0"/>
                </a:solidFill>
              </a:rPr>
              <a:t>。</a:t>
            </a: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４．１</a:t>
            </a:r>
            <a:r>
              <a:rPr lang="ja-JP" altLang="en-US" sz="2400" dirty="0">
                <a:latin typeface="ＭＳ Ｐゴシック" pitchFamily="50" charset="-128"/>
              </a:rPr>
              <a:t>　提案技術の独自性、</a:t>
            </a:r>
            <a:r>
              <a:rPr lang="ja-JP" altLang="en-US" sz="2400" dirty="0" smtClean="0">
                <a:latin typeface="ＭＳ Ｐゴシック" pitchFamily="50" charset="-128"/>
              </a:rPr>
              <a:t>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106115" y="461510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smtClean="0">
                <a:latin typeface="ＭＳ Ｐゴシック" pitchFamily="50" charset="-128"/>
              </a:rPr>
              <a:t>４．技術の内容・課題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４．２</a:t>
            </a:r>
            <a:r>
              <a:rPr lang="ja-JP" altLang="en-US" sz="2400" dirty="0">
                <a:latin typeface="ＭＳ Ｐゴシック" pitchFamily="50" charset="-128"/>
              </a:rPr>
              <a:t>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223502" y="1691491"/>
            <a:ext cx="8536185" cy="1077218"/>
          </a:xfrm>
          <a:prstGeom prst="rect">
            <a:avLst/>
          </a:prstGeom>
          <a:noFill/>
          <a:ln w="9525">
            <a:noFill/>
            <a:prstDash val="dash"/>
            <a:miter lim="800000"/>
            <a:headEnd/>
            <a:tailEnd/>
          </a:ln>
        </p:spPr>
        <p:txBody>
          <a:bodyPr wrap="square" anchor="ctr">
            <a:spAutoFit/>
          </a:bodyPr>
          <a:lstStyle/>
          <a:p>
            <a:pPr algn="l"/>
            <a:r>
              <a:rPr lang="en-US" altLang="ja-JP" sz="1800" b="1" dirty="0" smtClean="0">
                <a:solidFill>
                  <a:srgbClr val="0070C0"/>
                </a:solidFill>
                <a:latin typeface="ＭＳ Ｐゴシック" pitchFamily="50" charset="-128"/>
              </a:rPr>
              <a:t>※</a:t>
            </a:r>
            <a:r>
              <a:rPr lang="ja-JP" altLang="en-US" sz="1800" b="1" dirty="0" smtClean="0">
                <a:solidFill>
                  <a:srgbClr val="0070C0"/>
                </a:solidFill>
                <a:latin typeface="ＭＳ Ｐゴシック" pitchFamily="50" charset="-128"/>
              </a:rPr>
              <a:t>提案書本文［１］１－５、６に記載の内容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・技術</a:t>
            </a:r>
            <a:r>
              <a:rPr lang="ja-JP" altLang="en-US" sz="1800" dirty="0">
                <a:solidFill>
                  <a:srgbClr val="0070C0"/>
                </a:solidFill>
                <a:latin typeface="ＭＳ Ｐゴシック" pitchFamily="50" charset="-128"/>
              </a:rPr>
              <a:t>開発の課題とそれを解決する時期</a:t>
            </a:r>
            <a:r>
              <a:rPr lang="ja-JP" altLang="en-US" sz="1800" dirty="0" smtClean="0">
                <a:solidFill>
                  <a:srgbClr val="0070C0"/>
                </a:solidFill>
                <a:latin typeface="ＭＳ Ｐゴシック" pitchFamily="50" charset="-128"/>
              </a:rPr>
              <a:t>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・全技術開発期間について記述してください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106115" y="3620022"/>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smtClean="0">
                <a:solidFill>
                  <a:schemeClr val="tx2"/>
                </a:solidFill>
                <a:latin typeface="ＭＳ Ｐゴシック" pitchFamily="50" charset="-128"/>
              </a:rPr>
              <a:t>５．</a:t>
            </a:r>
            <a:r>
              <a:rPr lang="ja-JP" altLang="en-US" sz="3200" u="sng" kern="0" dirty="0">
                <a:solidFill>
                  <a:schemeClr val="tx2"/>
                </a:solidFill>
                <a:latin typeface="ＭＳ Ｐゴシック" pitchFamily="50" charset="-128"/>
              </a:rPr>
              <a:t>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243542" y="1925302"/>
            <a:ext cx="858000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１－７．に記載の内容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定量的かつ具体的に</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・３年</a:t>
            </a:r>
            <a:r>
              <a:rPr lang="ja-JP" altLang="en-US" sz="1800" dirty="0" smtClean="0">
                <a:solidFill>
                  <a:srgbClr val="0070C0"/>
                </a:solidFill>
                <a:latin typeface="ＭＳ Ｐゴシック" pitchFamily="50" charset="-128"/>
              </a:rPr>
              <a:t>以上の事業</a:t>
            </a:r>
            <a:r>
              <a:rPr lang="ja-JP" altLang="en-US" sz="1800" dirty="0">
                <a:solidFill>
                  <a:srgbClr val="0070C0"/>
                </a:solidFill>
                <a:latin typeface="ＭＳ Ｐゴシック" pitchFamily="50" charset="-128"/>
              </a:rPr>
              <a:t>の場合は、最終目標</a:t>
            </a:r>
            <a:r>
              <a:rPr lang="ja-JP" altLang="en-US" sz="1800" dirty="0" smtClean="0">
                <a:solidFill>
                  <a:srgbClr val="0070C0"/>
                </a:solidFill>
                <a:latin typeface="ＭＳ Ｐゴシック" pitchFamily="50" charset="-128"/>
              </a:rPr>
              <a:t>（最終年度終了</a:t>
            </a:r>
            <a:r>
              <a:rPr lang="ja-JP" altLang="en-US" sz="1800" dirty="0" smtClean="0">
                <a:solidFill>
                  <a:srgbClr val="0070C0"/>
                </a:solidFill>
                <a:latin typeface="ＭＳ Ｐゴシック" pitchFamily="50" charset="-128"/>
              </a:rPr>
              <a:t>時点）</a:t>
            </a:r>
            <a:r>
              <a:rPr lang="ja-JP" altLang="en-US" sz="1800" dirty="0">
                <a:solidFill>
                  <a:srgbClr val="0070C0"/>
                </a:solidFill>
                <a:latin typeface="ＭＳ Ｐゴシック" pitchFamily="50" charset="-128"/>
              </a:rPr>
              <a:t>に加え</a:t>
            </a:r>
            <a:r>
              <a:rPr lang="ja-JP" altLang="en-US" sz="1800" dirty="0" smtClean="0">
                <a:solidFill>
                  <a:srgbClr val="0070C0"/>
                </a:solidFill>
                <a:latin typeface="ＭＳ Ｐゴシック" pitchFamily="50" charset="-128"/>
              </a:rPr>
              <a:t>、中間</a:t>
            </a:r>
            <a:r>
              <a:rPr lang="ja-JP" altLang="en-US" sz="1800" dirty="0">
                <a:solidFill>
                  <a:srgbClr val="0070C0"/>
                </a:solidFill>
                <a:latin typeface="ＭＳ Ｐゴシック" pitchFamily="50" charset="-128"/>
              </a:rPr>
              <a:t>目標</a:t>
            </a: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２</a:t>
            </a:r>
            <a:r>
              <a:rPr lang="ja-JP" altLang="en-US" sz="1800" dirty="0" smtClean="0">
                <a:solidFill>
                  <a:srgbClr val="0070C0"/>
                </a:solidFill>
                <a:latin typeface="ＭＳ Ｐゴシック" pitchFamily="50" charset="-128"/>
              </a:rPr>
              <a:t>年目終了時点）も記述してください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234018"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５．１</a:t>
            </a:r>
            <a:r>
              <a:rPr lang="ja-JP" altLang="en-US" sz="2400" dirty="0">
                <a:latin typeface="ＭＳ Ｐゴシック" pitchFamily="50" charset="-128"/>
              </a:rPr>
              <a:t>　技術開発項目（１）：</a:t>
            </a:r>
            <a:r>
              <a:rPr lang="ja-JP" altLang="en-US" sz="2400" dirty="0">
                <a:solidFill>
                  <a:srgbClr val="FF0000"/>
                </a:solidFill>
                <a:latin typeface="ＭＳ Ｐゴシック" pitchFamily="50" charset="-128"/>
              </a:rPr>
              <a:t> </a:t>
            </a:r>
            <a:r>
              <a:rPr lang="en-US" altLang="ja-JP" sz="2400" dirty="0" smtClean="0">
                <a:solidFill>
                  <a:srgbClr val="0070C0"/>
                </a:solidFill>
                <a:latin typeface="ＭＳ Ｐゴシック" pitchFamily="50" charset="-128"/>
              </a:rPr>
              <a:t>(</a:t>
            </a:r>
            <a:r>
              <a:rPr lang="ja-JP" altLang="en-US" sz="2400" dirty="0" smtClean="0">
                <a:solidFill>
                  <a:srgbClr val="0070C0"/>
                </a:solidFill>
                <a:latin typeface="ＭＳ Ｐゴシック" pitchFamily="50" charset="-128"/>
              </a:rPr>
              <a:t>技術開発</a:t>
            </a:r>
            <a:r>
              <a:rPr lang="ja-JP" altLang="en-US" sz="2400" dirty="0">
                <a:solidFill>
                  <a:srgbClr val="0070C0"/>
                </a:solidFill>
                <a:latin typeface="ＭＳ Ｐゴシック" pitchFamily="50" charset="-128"/>
              </a:rPr>
              <a:t>項目名を</a:t>
            </a:r>
            <a:r>
              <a:rPr lang="ja-JP" altLang="en-US" sz="2400" dirty="0" smtClean="0">
                <a:solidFill>
                  <a:srgbClr val="0070C0"/>
                </a:solidFill>
                <a:latin typeface="ＭＳ Ｐゴシック" pitchFamily="50" charset="-128"/>
              </a:rPr>
              <a:t>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234018"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５．１．２</a:t>
            </a:r>
            <a:r>
              <a:rPr lang="ja-JP" altLang="en-US" sz="2400" dirty="0">
                <a:latin typeface="ＭＳ Ｐゴシック" pitchFamily="50" charset="-128"/>
              </a:rPr>
              <a:t>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243542" y="4082468"/>
            <a:ext cx="8829729"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１－７．に記載の内容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・各技術</a:t>
            </a:r>
            <a:r>
              <a:rPr lang="ja-JP" altLang="en-US" sz="1800" dirty="0">
                <a:solidFill>
                  <a:srgbClr val="0070C0"/>
                </a:solidFill>
                <a:latin typeface="ＭＳ Ｐゴシック" pitchFamily="50" charset="-128"/>
              </a:rPr>
              <a:t>開発項目について技術開発手法と開発の流れ、目標値達成度合いの</a:t>
            </a:r>
            <a:r>
              <a:rPr lang="ja-JP" altLang="en-US" sz="1800" dirty="0" smtClean="0">
                <a:solidFill>
                  <a:srgbClr val="0070C0"/>
                </a:solidFill>
                <a:latin typeface="ＭＳ Ｐゴシック" pitchFamily="50" charset="-128"/>
              </a:rPr>
              <a:t>確認方法に</a:t>
            </a:r>
            <a:endParaRPr lang="en-US" altLang="ja-JP" sz="1800" dirty="0" smtClean="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ついて</a:t>
            </a:r>
            <a:r>
              <a:rPr lang="ja-JP" altLang="en-US" sz="1800" dirty="0">
                <a:solidFill>
                  <a:srgbClr val="0070C0"/>
                </a:solidFill>
                <a:latin typeface="ＭＳ Ｐゴシック" pitchFamily="50" charset="-128"/>
              </a:rPr>
              <a:t>具体的に</a:t>
            </a:r>
            <a:r>
              <a:rPr lang="ja-JP" altLang="en-US" sz="1800" dirty="0" smtClean="0">
                <a:solidFill>
                  <a:srgbClr val="0070C0"/>
                </a:solidFill>
                <a:latin typeface="ＭＳ Ｐゴシック" pitchFamily="50" charset="-128"/>
              </a:rPr>
              <a:t>記述してください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234018" y="1445262"/>
            <a:ext cx="8380176" cy="461665"/>
          </a:xfrm>
          <a:prstGeom prst="rect">
            <a:avLst/>
          </a:prstGeom>
          <a:noFill/>
          <a:ln w="9525">
            <a:noFill/>
            <a:prstDash val="dash"/>
            <a:miter lim="800000"/>
            <a:headEnd/>
            <a:tailEnd/>
          </a:ln>
        </p:spPr>
        <p:txBody>
          <a:bodyPr wrap="square" anchor="ctr">
            <a:spAutoFit/>
          </a:bodyPr>
          <a:lstStyle/>
          <a:p>
            <a:pPr algn="l"/>
            <a:r>
              <a:rPr lang="ja-JP" altLang="en-US" sz="2400" dirty="0" smtClean="0">
                <a:latin typeface="ＭＳ Ｐゴシック" pitchFamily="50" charset="-128"/>
              </a:rPr>
              <a:t>５．１．１</a:t>
            </a:r>
            <a:r>
              <a:rPr lang="ja-JP" altLang="en-US" sz="2400" dirty="0">
                <a:latin typeface="ＭＳ Ｐゴシック" pitchFamily="50" charset="-128"/>
              </a:rPr>
              <a:t>　目標</a:t>
            </a:r>
            <a:endParaRPr lang="en-US" altLang="ja-JP" sz="2400" dirty="0">
              <a:latin typeface="ＭＳ Ｐゴシック" pitchFamily="50" charset="-128"/>
            </a:endParaRPr>
          </a:p>
        </p:txBody>
      </p:sp>
      <p:sp>
        <p:nvSpPr>
          <p:cNvPr id="9" name="Text Box 8"/>
          <p:cNvSpPr txBox="1">
            <a:spLocks noChangeArrowheads="1"/>
          </p:cNvSpPr>
          <p:nvPr/>
        </p:nvSpPr>
        <p:spPr bwMode="auto">
          <a:xfrm>
            <a:off x="541339" y="5370867"/>
            <a:ext cx="8188460" cy="707886"/>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smtClean="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1339</Words>
  <Application>Microsoft Office PowerPoint</Application>
  <PresentationFormat>画面に合わせる (4:3)</PresentationFormat>
  <Paragraphs>242</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ＭＳ Ｐゴシック</vt:lpstr>
      <vt:lpstr>ＭＳ Ｐ明朝</vt:lpstr>
      <vt:lpstr>游ゴシック</vt:lpstr>
      <vt:lpstr>Calibri</vt:lpstr>
      <vt:lpstr>Times New Roman</vt:lpstr>
      <vt:lpstr>標準デザイン</vt:lpstr>
      <vt:lpstr>PowerPoint プレゼンテーション</vt:lpstr>
      <vt:lpstr>＜○○○○の開発＞</vt:lpstr>
      <vt:lpstr>発表内容</vt:lpstr>
      <vt:lpstr>１．事業化の背景</vt:lpstr>
      <vt:lpstr>PowerPoint プレゼンテーション</vt:lpstr>
      <vt:lpstr>PowerPoint プレゼンテーション</vt:lpstr>
      <vt:lpstr>４．技術の内容・課題</vt:lpstr>
      <vt:lpstr>４．技術の内容・課題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2020-02-03T01:59:56Z</dcterms:modified>
  <cp:contentStatus/>
</cp:coreProperties>
</file>