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62" r:id="rId2"/>
    <p:sldId id="263" r:id="rId3"/>
    <p:sldId id="264" r:id="rId4"/>
    <p:sldId id="266" r:id="rId5"/>
    <p:sldId id="269" r:id="rId6"/>
    <p:sldId id="270" r:id="rId7"/>
    <p:sldId id="271" r:id="rId8"/>
    <p:sldId id="268"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2019/3/28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3</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2019/3/28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2019/3/28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673374"/>
            <a:ext cx="8655556" cy="2403698"/>
          </a:xfrm>
        </p:spPr>
        <p:txBody>
          <a:bodyPr>
            <a:noAutofit/>
          </a:bodyPr>
          <a:lstStyle/>
          <a:p>
            <a:pPr algn="l"/>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「次世代人工知能・ロボット中核技術開発」</a:t>
            </a:r>
            <a:br>
              <a:rPr lang="ja-JP" altLang="en-US" sz="2000" b="1" dirty="0">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（人工知能の信頼性に関する技術開発</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人工</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知能技術の説明性に関する研究開発（「説明できる</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．人工</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知能技術の品質に関する研究開発（「</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品質」）</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のうち、いずれか一つを選択</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「○○○○○（テーマ名／タイトルを記載）」</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smtClean="0"/>
              <a:t>〇〇〇〇</a:t>
            </a:r>
            <a:endParaRPr kumimoji="1" lang="ja-JP" altLang="en-US" sz="3600" dirty="0"/>
          </a:p>
        </p:txBody>
      </p:sp>
      <p:sp>
        <p:nvSpPr>
          <p:cNvPr id="6" name="テキスト ボックス 5"/>
          <p:cNvSpPr txBox="1"/>
          <p:nvPr/>
        </p:nvSpPr>
        <p:spPr>
          <a:xfrm>
            <a:off x="4795504" y="5550331"/>
            <a:ext cx="423102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smtClean="0">
                <a:solidFill>
                  <a:srgbClr val="0000FF"/>
                </a:solidFill>
              </a:rPr>
              <a:t>提案される大学・企業名を記載してください</a:t>
            </a:r>
            <a:endParaRPr kumimoji="1" lang="en-US" altLang="ja-JP" sz="1200" i="1" dirty="0" smtClean="0">
              <a:solidFill>
                <a:srgbClr val="0000FF"/>
              </a:solidFill>
            </a:endParaRPr>
          </a:p>
          <a:p>
            <a:pPr marL="87313" indent="-87313">
              <a:buFont typeface="Arial" pitchFamily="34" charset="0"/>
              <a:buChar char="•"/>
            </a:pPr>
            <a:r>
              <a:rPr lang="ja-JP" altLang="en-US" sz="1200" i="1" dirty="0">
                <a:solidFill>
                  <a:srgbClr val="0000FF"/>
                </a:solidFill>
              </a:rPr>
              <a:t>共同</a:t>
            </a:r>
            <a:r>
              <a:rPr lang="ja-JP" altLang="en-US" sz="1200" i="1" dirty="0" smtClean="0">
                <a:solidFill>
                  <a:srgbClr val="0000FF"/>
                </a:solidFill>
              </a:rPr>
              <a:t>提案の場合、代表機関を一番上に記述し、共同提案者を下に併記してください（再委託先、共同実施先は記載不要です）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本フォーマットに従い、提案する研究開発の説明資料を作成してください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採択審査委員会におけるヒアリング審査において、本資料を用いた説明を依頼する場合がございます</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青字の説明書きを参考に記載してください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特に記載がない限り、ページは極力追加しないでください</a:t>
            </a:r>
            <a:endParaRPr lang="en-US" altLang="ja-JP" sz="1200" i="1" dirty="0" smtClean="0">
              <a:solidFill>
                <a:srgbClr val="0000FF"/>
              </a:solidFill>
            </a:endParaRPr>
          </a:p>
          <a:p>
            <a:pPr marL="87313" indent="-87313">
              <a:buFont typeface="Arial" pitchFamily="34" charset="0"/>
              <a:buChar char="•"/>
            </a:pPr>
            <a:r>
              <a:rPr kumimoji="1" lang="ja-JP" altLang="en-US" sz="1200" i="1" dirty="0" smtClean="0">
                <a:solidFill>
                  <a:srgbClr val="0000FF"/>
                </a:solidFill>
              </a:rPr>
              <a:t>作成時は説明書きを削除してください</a:t>
            </a:r>
            <a:endParaRPr kumimoji="1" lang="ja-JP" altLang="en-US" sz="1200" i="1" dirty="0">
              <a:solidFill>
                <a:srgbClr val="0000FF"/>
              </a:solidFill>
            </a:endParaRPr>
          </a:p>
        </p:txBody>
      </p:sp>
      <p:sp>
        <p:nvSpPr>
          <p:cNvPr id="10" name="テキスト ボックス 9"/>
          <p:cNvSpPr txBox="1"/>
          <p:nvPr/>
        </p:nvSpPr>
        <p:spPr>
          <a:xfrm>
            <a:off x="395536" y="260648"/>
            <a:ext cx="813043" cy="307777"/>
          </a:xfrm>
          <a:prstGeom prst="rect">
            <a:avLst/>
          </a:prstGeom>
          <a:noFill/>
          <a:ln>
            <a:noFill/>
          </a:ln>
        </p:spPr>
        <p:txBody>
          <a:bodyPr wrap="none" rtlCol="0">
            <a:spAutoFit/>
          </a:bodyPr>
          <a:lstStyle/>
          <a:p>
            <a:r>
              <a:rPr kumimoji="1" lang="ja-JP" altLang="en-US" sz="1400" dirty="0" smtClean="0">
                <a:latin typeface="+mn-ea"/>
              </a:rPr>
              <a:t>（別添</a:t>
            </a:r>
            <a:r>
              <a:rPr kumimoji="1" lang="en-US" altLang="ja-JP" sz="1400" dirty="0" smtClean="0">
                <a:latin typeface="+mn-ea"/>
              </a:rPr>
              <a:t>5</a:t>
            </a:r>
            <a:r>
              <a:rPr kumimoji="1" lang="ja-JP" altLang="en-US" sz="1400" dirty="0" smtClean="0">
                <a:latin typeface="+mn-ea"/>
              </a:rPr>
              <a:t>）</a:t>
            </a:r>
            <a:endParaRPr kumimoji="1" lang="ja-JP" altLang="en-US" sz="1400" dirty="0">
              <a:latin typeface="+mn-ea"/>
            </a:endParaRPr>
          </a:p>
        </p:txBody>
      </p:sp>
      <p:sp>
        <p:nvSpPr>
          <p:cNvPr id="8" name="テキスト ボックス 7"/>
          <p:cNvSpPr txBox="1"/>
          <p:nvPr/>
        </p:nvSpPr>
        <p:spPr>
          <a:xfrm>
            <a:off x="1115616" y="260648"/>
            <a:ext cx="2114681" cy="307777"/>
          </a:xfrm>
          <a:prstGeom prst="rect">
            <a:avLst/>
          </a:prstGeom>
          <a:noFill/>
          <a:ln>
            <a:noFill/>
          </a:ln>
        </p:spPr>
        <p:txBody>
          <a:bodyPr wrap="none" rtlCol="0">
            <a:spAutoFit/>
          </a:bodyPr>
          <a:lstStyle/>
          <a:p>
            <a:r>
              <a:rPr kumimoji="1" lang="ja-JP" altLang="en-US" sz="1400" u="sng" dirty="0" smtClean="0">
                <a:latin typeface="+mn-ea"/>
              </a:rPr>
              <a:t>研究開発テーマ説明資料</a:t>
            </a:r>
            <a:endParaRPr kumimoji="1" lang="ja-JP" altLang="en-US" sz="1400" u="sng"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4795504" y="4158335"/>
            <a:ext cx="423102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研究開発項目③「次世代人工知能共通基盤技術研究開発」のうち、１．人工知能技術の説明性に関する研究開発（「説明できる</a:t>
            </a:r>
            <a:r>
              <a:rPr lang="en-US" altLang="ja-JP" sz="1200" i="1" dirty="0">
                <a:solidFill>
                  <a:srgbClr val="0000FF"/>
                </a:solidFill>
              </a:rPr>
              <a:t>AI</a:t>
            </a:r>
            <a:r>
              <a:rPr lang="ja-JP" altLang="en-US" sz="1200" i="1" dirty="0">
                <a:solidFill>
                  <a:srgbClr val="0000FF"/>
                </a:solidFill>
              </a:rPr>
              <a:t>」）もしくは、２．人工知能技術の品質に関する研究開発（「</a:t>
            </a:r>
            <a:r>
              <a:rPr lang="en-US" altLang="ja-JP" sz="1200" i="1" dirty="0">
                <a:solidFill>
                  <a:srgbClr val="0000FF"/>
                </a:solidFill>
              </a:rPr>
              <a:t>AI</a:t>
            </a:r>
            <a:r>
              <a:rPr lang="ja-JP" altLang="en-US" sz="1200" i="1" dirty="0">
                <a:solidFill>
                  <a:srgbClr val="0000FF"/>
                </a:solidFill>
              </a:rPr>
              <a:t>品質」</a:t>
            </a:r>
            <a:r>
              <a:rPr lang="ja-JP" altLang="en-US" sz="1200" i="1" dirty="0" smtClean="0">
                <a:solidFill>
                  <a:srgbClr val="0000FF"/>
                </a:solidFill>
              </a:rPr>
              <a:t>）のいずれ</a:t>
            </a:r>
            <a:r>
              <a:rPr lang="ja-JP" altLang="en-US" sz="1200" i="1" dirty="0">
                <a:solidFill>
                  <a:srgbClr val="0000FF"/>
                </a:solidFill>
              </a:rPr>
              <a:t>かを選択</a:t>
            </a:r>
            <a:r>
              <a:rPr lang="ja-JP" altLang="en-US" sz="1200" i="1" dirty="0" smtClean="0">
                <a:solidFill>
                  <a:srgbClr val="0000FF"/>
                </a:solidFill>
              </a:rPr>
              <a:t>し、他を消去してください</a:t>
            </a:r>
            <a:endParaRPr lang="ja-JP" altLang="en-US" sz="1200" i="1" dirty="0">
              <a:solidFill>
                <a:srgbClr val="0000FF"/>
              </a:solidFill>
            </a:endParaRPr>
          </a:p>
        </p:txBody>
      </p:sp>
      <p:sp>
        <p:nvSpPr>
          <p:cNvPr id="13" name="テキスト ボックス 12"/>
          <p:cNvSpPr txBox="1"/>
          <p:nvPr/>
        </p:nvSpPr>
        <p:spPr>
          <a:xfrm>
            <a:off x="467544" y="528935"/>
            <a:ext cx="633507" cy="307777"/>
          </a:xfrm>
          <a:prstGeom prst="rect">
            <a:avLst/>
          </a:prstGeom>
          <a:noFill/>
          <a:ln>
            <a:solidFill>
              <a:schemeClr val="tx1"/>
            </a:solidFill>
          </a:ln>
        </p:spPr>
        <p:txBody>
          <a:bodyPr wrap="none" rtlCol="0">
            <a:spAutoFit/>
          </a:bodyPr>
          <a:lstStyle/>
          <a:p>
            <a:r>
              <a:rPr kumimoji="1" lang="ja-JP" altLang="en-US" sz="1400" dirty="0" smtClean="0">
                <a:latin typeface="+mn-ea"/>
              </a:rPr>
              <a:t>様式</a:t>
            </a:r>
            <a:r>
              <a:rPr kumimoji="1" lang="en-US" altLang="ja-JP" sz="1400" dirty="0" smtClean="0">
                <a:latin typeface="+mn-ea"/>
              </a:rPr>
              <a:t>8</a:t>
            </a:r>
            <a:endParaRPr kumimoji="1" lang="ja-JP" altLang="en-US" sz="1400" dirty="0">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研究開発の背景・狙い</a:t>
            </a:r>
            <a:endParaRPr kumimoji="1" lang="ja-JP" altLang="en-US" sz="2800" dirty="0"/>
          </a:p>
        </p:txBody>
      </p:sp>
      <p:sp>
        <p:nvSpPr>
          <p:cNvPr id="6" name="テキスト ボックス 5"/>
          <p:cNvSpPr txBox="1"/>
          <p:nvPr/>
        </p:nvSpPr>
        <p:spPr>
          <a:xfrm>
            <a:off x="2303748" y="3105834"/>
            <a:ext cx="4536503"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提案する研究開発の背景、課題、ベンチマーク、狙いを記載してください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定量的な技術目標と設定の背景を示してください</a:t>
            </a:r>
            <a:endParaRPr lang="en-US" altLang="ja-JP" sz="1200" i="1" dirty="0" smtClean="0">
              <a:solidFill>
                <a:srgbClr val="0000FF"/>
              </a:solidFill>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21" name="テキスト ボックス 20"/>
          <p:cNvSpPr txBox="1"/>
          <p:nvPr/>
        </p:nvSpPr>
        <p:spPr>
          <a:xfrm>
            <a:off x="827584" y="6021287"/>
            <a:ext cx="7665541" cy="369332"/>
          </a:xfrm>
          <a:prstGeom prst="rect">
            <a:avLst/>
          </a:prstGeom>
          <a:solidFill>
            <a:srgbClr val="0070C0"/>
          </a:solidFill>
        </p:spPr>
        <p:txBody>
          <a:bodyPr wrap="square" rtlCol="0">
            <a:spAutoFit/>
          </a:bodyPr>
          <a:lstStyle/>
          <a:p>
            <a:pPr algn="ctr"/>
            <a:r>
              <a:rPr kumimoji="1" lang="ja-JP" altLang="en-US" dirty="0" smtClean="0">
                <a:solidFill>
                  <a:schemeClr val="bg1"/>
                </a:solidFill>
              </a:rPr>
              <a:t>（この欄に狙い・革新性を</a:t>
            </a:r>
            <a:r>
              <a:rPr lang="ja-JP" altLang="en-US" dirty="0" smtClean="0">
                <a:solidFill>
                  <a:schemeClr val="bg1"/>
                </a:solidFill>
              </a:rPr>
              <a:t>簡潔</a:t>
            </a:r>
            <a:r>
              <a:rPr kumimoji="1" lang="ja-JP" altLang="en-US" dirty="0" smtClean="0">
                <a:solidFill>
                  <a:schemeClr val="bg1"/>
                </a:solidFill>
              </a:rPr>
              <a:t>に主張してください）</a:t>
            </a:r>
            <a:endParaRPr kumimoji="1" lang="ja-JP" alt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研究開発の内容</a:t>
            </a:r>
            <a:endParaRPr kumimoji="1" lang="ja-JP" altLang="en-US" sz="2800" dirty="0"/>
          </a:p>
        </p:txBody>
      </p:sp>
      <p:sp>
        <p:nvSpPr>
          <p:cNvPr id="6" name="テキスト ボックス 5"/>
          <p:cNvSpPr txBox="1"/>
          <p:nvPr/>
        </p:nvSpPr>
        <p:spPr>
          <a:xfrm>
            <a:off x="2342716" y="3105835"/>
            <a:ext cx="4458568"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・提案する研究開発の内容をこのシートに簡潔に記載してください</a:t>
            </a:r>
            <a:endParaRPr lang="en-US" altLang="ja-JP" sz="1200" i="1" dirty="0">
              <a:solidFill>
                <a:srgbClr val="0000FF"/>
              </a:solidFill>
            </a:endParaRPr>
          </a:p>
          <a:p>
            <a:pPr marL="87313" indent="-87313"/>
            <a:r>
              <a:rPr kumimoji="1" lang="ja-JP" altLang="en-US" sz="1200" i="1" dirty="0" smtClean="0">
                <a:solidFill>
                  <a:srgbClr val="0000FF"/>
                </a:solidFill>
              </a:rPr>
              <a:t>・適宜図表などを用いて、技術課題の具体的な解決手法をわかりやすく示してください</a:t>
            </a:r>
            <a:endParaRPr kumimoji="1" lang="en-US" altLang="ja-JP" sz="1200" i="1" dirty="0" smtClean="0">
              <a:solidFill>
                <a:srgbClr val="0000FF"/>
              </a:solidFill>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971600" y="6021289"/>
            <a:ext cx="7665541" cy="369332"/>
          </a:xfrm>
          <a:prstGeom prst="rect">
            <a:avLst/>
          </a:prstGeom>
          <a:solidFill>
            <a:srgbClr val="0070C0"/>
          </a:solidFill>
        </p:spPr>
        <p:txBody>
          <a:bodyPr wrap="square" rtlCol="0">
            <a:spAutoFit/>
          </a:bodyPr>
          <a:lstStyle/>
          <a:p>
            <a:pPr algn="ctr"/>
            <a:r>
              <a:rPr kumimoji="1" lang="ja-JP" altLang="en-US" dirty="0" smtClean="0">
                <a:solidFill>
                  <a:schemeClr val="bg1"/>
                </a:solidFill>
              </a:rPr>
              <a:t>（この欄に上記研究開発の重点ポイントを具体的かつ</a:t>
            </a:r>
            <a:r>
              <a:rPr lang="ja-JP" altLang="en-US" dirty="0" smtClean="0">
                <a:solidFill>
                  <a:schemeClr val="bg1"/>
                </a:solidFill>
              </a:rPr>
              <a:t>簡潔</a:t>
            </a:r>
            <a:r>
              <a:rPr kumimoji="1" lang="ja-JP" altLang="en-US" dirty="0" smtClean="0">
                <a:solidFill>
                  <a:schemeClr val="bg1"/>
                </a:solidFill>
              </a:rPr>
              <a:t>に記載してください）</a:t>
            </a:r>
            <a:endParaRPr kumimoji="1" lang="ja-JP" alt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研究開発の目標</a:t>
            </a:r>
            <a:endParaRPr kumimoji="1" lang="ja-JP" altLang="en-US" sz="2800" dirty="0"/>
          </a:p>
        </p:txBody>
      </p:sp>
      <p:sp>
        <p:nvSpPr>
          <p:cNvPr id="6" name="テキスト ボックス 5"/>
          <p:cNvSpPr txBox="1"/>
          <p:nvPr/>
        </p:nvSpPr>
        <p:spPr>
          <a:xfrm>
            <a:off x="2303748" y="3105835"/>
            <a:ext cx="4536504"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提案する研究開発の目標を具体的かつ定量的に</a:t>
            </a:r>
            <a:r>
              <a:rPr lang="ja-JP" altLang="en-US" sz="1200" i="1" dirty="0">
                <a:solidFill>
                  <a:srgbClr val="0000FF"/>
                </a:solidFill>
              </a:rPr>
              <a:t>記載してください</a:t>
            </a:r>
            <a:endParaRPr lang="en-US" altLang="ja-JP" sz="1200" i="1" dirty="0">
              <a:solidFill>
                <a:srgbClr val="0000FF"/>
              </a:solidFill>
            </a:endParaRPr>
          </a:p>
          <a:p>
            <a:pPr marL="87313" indent="-87313"/>
            <a:r>
              <a:rPr lang="ja-JP" altLang="en-US" sz="1200" i="1" dirty="0">
                <a:solidFill>
                  <a:srgbClr val="0000FF"/>
                </a:solidFill>
              </a:rPr>
              <a:t>　（極力、目標仕様等の具体的な数値を記載してください）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適宜、表などを活用してわかりやすく記載して</a:t>
            </a:r>
            <a:r>
              <a:rPr lang="ja-JP" altLang="en-US" sz="1200" i="1" dirty="0" smtClean="0">
                <a:solidFill>
                  <a:srgbClr val="0000FF"/>
                </a:solidFill>
              </a:rPr>
              <a:t>ください</a:t>
            </a:r>
            <a:endParaRPr lang="en-US" altLang="ja-JP" sz="1200" i="1" dirty="0" smtClean="0">
              <a:solidFill>
                <a:srgbClr val="0000FF"/>
              </a:solidFill>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実施体制・役割</a:t>
            </a:r>
            <a:endParaRPr kumimoji="1" lang="ja-JP" altLang="en-US" sz="2800" dirty="0"/>
          </a:p>
        </p:txBody>
      </p:sp>
      <p:sp>
        <p:nvSpPr>
          <p:cNvPr id="7" name="テキスト ボックス 6"/>
          <p:cNvSpPr txBox="1"/>
          <p:nvPr/>
        </p:nvSpPr>
        <p:spPr>
          <a:xfrm>
            <a:off x="4355976" y="274638"/>
            <a:ext cx="4536504"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sz="1200" i="1" dirty="0" smtClean="0">
              <a:solidFill>
                <a:srgbClr val="0000FF"/>
              </a:solidFill>
            </a:endParaRP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Text Box 38"/>
          <p:cNvSpPr txBox="1">
            <a:spLocks noChangeArrowheads="1"/>
          </p:cNvSpPr>
          <p:nvPr/>
        </p:nvSpPr>
        <p:spPr bwMode="auto">
          <a:xfrm>
            <a:off x="3677582" y="1555801"/>
            <a:ext cx="1784350"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ＮＥＤＯ</a:t>
            </a: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4" name="Text Box 37"/>
          <p:cNvSpPr txBox="1">
            <a:spLocks noChangeArrowheads="1"/>
          </p:cNvSpPr>
          <p:nvPr/>
        </p:nvSpPr>
        <p:spPr bwMode="auto">
          <a:xfrm>
            <a:off x="6311161" y="1422397"/>
            <a:ext cx="1614488" cy="91281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研究開発責任者</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・所属</a:t>
            </a:r>
            <a:r>
              <a:rPr kumimoji="0" lang="ja-JP" altLang="ja-JP" sz="1100" b="0" i="0" u="sng"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・役職名</a:t>
            </a:r>
            <a:r>
              <a:rPr kumimoji="0" lang="ja-JP" altLang="ja-JP" sz="1100" b="0" i="0" u="sng"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・氏名</a:t>
            </a:r>
            <a:r>
              <a:rPr kumimoji="0" lang="ja-JP" altLang="ja-JP" sz="1100" b="0" i="0" u="sng"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5" name="Text Box 50"/>
          <p:cNvSpPr txBox="1">
            <a:spLocks noChangeArrowheads="1"/>
          </p:cNvSpPr>
          <p:nvPr/>
        </p:nvSpPr>
        <p:spPr bwMode="auto">
          <a:xfrm>
            <a:off x="1547664" y="3144836"/>
            <a:ext cx="1730375" cy="12793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○○センター（お台場）</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・研究項目：○○評価技術</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6" name="Text Box 51"/>
          <p:cNvSpPr txBox="1">
            <a:spLocks noChangeArrowheads="1"/>
          </p:cNvSpPr>
          <p:nvPr/>
        </p:nvSpPr>
        <p:spPr bwMode="auto">
          <a:xfrm>
            <a:off x="3756570" y="3158167"/>
            <a:ext cx="1730375" cy="23590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○○技術研究組合</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○○センター（つくば）</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○○技術の開発、企業６社（企業名記入）</a:t>
            </a: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【共同研究】</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Ａ大学</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○研究室（つくば）</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○○評価技術</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8" name="Text Box 47"/>
          <p:cNvSpPr txBox="1">
            <a:spLocks noChangeArrowheads="1"/>
          </p:cNvSpPr>
          <p:nvPr/>
        </p:nvSpPr>
        <p:spPr bwMode="auto">
          <a:xfrm>
            <a:off x="6135281" y="3170945"/>
            <a:ext cx="1874391" cy="12260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（中小企業）</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○○センター（大阪）</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○○技術実証</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9" name="Line 48"/>
          <p:cNvSpPr>
            <a:spLocks noChangeShapeType="1"/>
          </p:cNvSpPr>
          <p:nvPr/>
        </p:nvSpPr>
        <p:spPr bwMode="auto">
          <a:xfrm>
            <a:off x="3771245" y="4291625"/>
            <a:ext cx="1730375" cy="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0" name="Rectangle 43"/>
          <p:cNvSpPr>
            <a:spLocks noChangeArrowheads="1"/>
          </p:cNvSpPr>
          <p:nvPr/>
        </p:nvSpPr>
        <p:spPr bwMode="auto">
          <a:xfrm>
            <a:off x="1248917" y="2629588"/>
            <a:ext cx="6923484" cy="301454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1" name="Text Box 52"/>
          <p:cNvSpPr txBox="1">
            <a:spLocks noChangeArrowheads="1"/>
          </p:cNvSpPr>
          <p:nvPr/>
        </p:nvSpPr>
        <p:spPr bwMode="auto">
          <a:xfrm>
            <a:off x="3468438" y="5945351"/>
            <a:ext cx="2306637" cy="7872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○○大学（つくば）</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○○大学（つくば）</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12" name="Line 49"/>
          <p:cNvSpPr>
            <a:spLocks noChangeShapeType="1"/>
          </p:cNvSpPr>
          <p:nvPr/>
        </p:nvSpPr>
        <p:spPr bwMode="auto">
          <a:xfrm>
            <a:off x="4621757" y="5517232"/>
            <a:ext cx="0" cy="4111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3" name="Line 40"/>
          <p:cNvSpPr>
            <a:spLocks noChangeShapeType="1"/>
          </p:cNvSpPr>
          <p:nvPr/>
        </p:nvSpPr>
        <p:spPr bwMode="auto">
          <a:xfrm flipH="1">
            <a:off x="4571345" y="1817499"/>
            <a:ext cx="0" cy="13273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4" name="Line 44"/>
          <p:cNvSpPr>
            <a:spLocks noChangeShapeType="1"/>
          </p:cNvSpPr>
          <p:nvPr/>
        </p:nvSpPr>
        <p:spPr bwMode="auto">
          <a:xfrm>
            <a:off x="2418888" y="2924944"/>
            <a:ext cx="46841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5" name="Line 46"/>
          <p:cNvSpPr>
            <a:spLocks noChangeShapeType="1"/>
          </p:cNvSpPr>
          <p:nvPr/>
        </p:nvSpPr>
        <p:spPr bwMode="auto">
          <a:xfrm flipH="1">
            <a:off x="2415574" y="2939170"/>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8" name="Line 45"/>
          <p:cNvSpPr>
            <a:spLocks noChangeShapeType="1"/>
          </p:cNvSpPr>
          <p:nvPr/>
        </p:nvSpPr>
        <p:spPr bwMode="auto">
          <a:xfrm flipH="1">
            <a:off x="7103020" y="2939170"/>
            <a:ext cx="0"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3" name="Line 39"/>
          <p:cNvSpPr>
            <a:spLocks noChangeShapeType="1"/>
          </p:cNvSpPr>
          <p:nvPr/>
        </p:nvSpPr>
        <p:spPr bwMode="auto">
          <a:xfrm>
            <a:off x="5461931" y="1692326"/>
            <a:ext cx="849229"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4" name="Line 42"/>
          <p:cNvSpPr>
            <a:spLocks noChangeShapeType="1"/>
          </p:cNvSpPr>
          <p:nvPr/>
        </p:nvSpPr>
        <p:spPr bwMode="auto">
          <a:xfrm>
            <a:off x="4553475" y="2246850"/>
            <a:ext cx="1741403"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5" name="Text Box 41"/>
          <p:cNvSpPr txBox="1">
            <a:spLocks noChangeArrowheads="1"/>
          </p:cNvSpPr>
          <p:nvPr/>
        </p:nvSpPr>
        <p:spPr bwMode="auto">
          <a:xfrm>
            <a:off x="5420575" y="1903239"/>
            <a:ext cx="93512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指示・協議</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1" name="テキスト ボックス 40"/>
          <p:cNvSpPr txBox="1"/>
          <p:nvPr/>
        </p:nvSpPr>
        <p:spPr>
          <a:xfrm>
            <a:off x="4048090" y="2283379"/>
            <a:ext cx="466794" cy="261610"/>
          </a:xfrm>
          <a:prstGeom prst="rect">
            <a:avLst/>
          </a:prstGeom>
          <a:noFill/>
        </p:spPr>
        <p:txBody>
          <a:bodyPr wrap="none" rtlCol="0">
            <a:spAutoFit/>
          </a:bodyPr>
          <a:lstStyle/>
          <a:p>
            <a:r>
              <a:rPr kumimoji="1" lang="ja-JP" altLang="en-US" sz="1100" dirty="0" smtClean="0"/>
              <a:t>委託</a:t>
            </a:r>
            <a:endParaRPr kumimoji="1" lang="ja-JP" altLang="en-US" sz="1100" dirty="0"/>
          </a:p>
        </p:txBody>
      </p:sp>
      <p:sp>
        <p:nvSpPr>
          <p:cNvPr id="42" name="テキスト ボックス 41"/>
          <p:cNvSpPr txBox="1"/>
          <p:nvPr/>
        </p:nvSpPr>
        <p:spPr>
          <a:xfrm>
            <a:off x="3829405" y="5687670"/>
            <a:ext cx="607859" cy="261610"/>
          </a:xfrm>
          <a:prstGeom prst="rect">
            <a:avLst/>
          </a:prstGeom>
          <a:noFill/>
        </p:spPr>
        <p:txBody>
          <a:bodyPr wrap="none" rtlCol="0">
            <a:spAutoFit/>
          </a:bodyPr>
          <a:lstStyle/>
          <a:p>
            <a:r>
              <a:rPr kumimoji="1" lang="ja-JP" altLang="en-US" sz="1100" dirty="0" smtClean="0"/>
              <a:t>再委託</a:t>
            </a:r>
            <a:endParaRPr kumimoji="1" lang="ja-JP" altLang="en-US" sz="1100" dirty="0"/>
          </a:p>
        </p:txBody>
      </p:sp>
      <p:sp>
        <p:nvSpPr>
          <p:cNvPr id="27" name="Text Box 47"/>
          <p:cNvSpPr txBox="1">
            <a:spLocks noChangeArrowheads="1"/>
          </p:cNvSpPr>
          <p:nvPr/>
        </p:nvSpPr>
        <p:spPr bwMode="auto">
          <a:xfrm>
            <a:off x="6135281" y="6042903"/>
            <a:ext cx="2037119" cy="461085"/>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顧客企業　（</a:t>
            </a: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dirty="0" smtClean="0">
                <a:latin typeface="ＭＳ 明朝" panose="02020609040205080304" pitchFamily="17" charset="-128"/>
                <a:ea typeface="ＭＳ 明朝" panose="02020609040205080304" pitchFamily="17" charset="-128"/>
                <a:cs typeface="Times New Roman" panose="02020603050405020304" pitchFamily="18" charset="0"/>
              </a:rPr>
              <a:t>要求抽出に協力</a:t>
            </a: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19" name="直線コネクタ 18"/>
          <p:cNvCxnSpPr>
            <a:stCxn id="8" idx="2"/>
            <a:endCxn id="27" idx="0"/>
          </p:cNvCxnSpPr>
          <p:nvPr/>
        </p:nvCxnSpPr>
        <p:spPr>
          <a:xfrm>
            <a:off x="7072477" y="4396977"/>
            <a:ext cx="0" cy="16459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393613235"/>
              </p:ext>
            </p:extLst>
          </p:nvPr>
        </p:nvGraphicFramePr>
        <p:xfrm>
          <a:off x="1007606" y="1861402"/>
          <a:ext cx="7128788" cy="4388607"/>
        </p:xfrm>
        <a:graphic>
          <a:graphicData uri="http://schemas.openxmlformats.org/drawingml/2006/table">
            <a:tbl>
              <a:tblPr>
                <a:tableStyleId>{5940675A-B579-460E-94D1-54222C63F5DA}</a:tableStyleId>
              </a:tblPr>
              <a:tblGrid>
                <a:gridCol w="1944212"/>
                <a:gridCol w="1296144"/>
                <a:gridCol w="1296144"/>
                <a:gridCol w="1296144"/>
                <a:gridCol w="1296144"/>
              </a:tblGrid>
              <a:tr h="745837">
                <a:tc rowSpan="2">
                  <a:txBody>
                    <a:bodyPr/>
                    <a:lstStyle/>
                    <a:p>
                      <a:pPr algn="ctr" fontAlgn="ctr"/>
                      <a:endParaRPr lang="en-US" sz="1600" b="0" i="0" u="none" strike="noStrike" dirty="0">
                        <a:solidFill>
                          <a:srgbClr val="000000"/>
                        </a:solidFill>
                        <a:latin typeface="ＭＳ Ｐゴシック"/>
                      </a:endParaRPr>
                    </a:p>
                  </a:txBody>
                  <a:tcPr marL="0" marR="0" marT="0" marB="0" anchor="ctr"/>
                </a:tc>
                <a:tc gridSpan="4">
                  <a:txBody>
                    <a:bodyPr/>
                    <a:lstStyle/>
                    <a:p>
                      <a:pPr algn="ctr" fontAlgn="ctr"/>
                      <a:r>
                        <a:rPr lang="en-US" sz="1600" u="none" strike="noStrike" dirty="0" smtClean="0"/>
                        <a:t>2019FY</a:t>
                      </a:r>
                    </a:p>
                  </a:txBody>
                  <a:tcPr marL="0" marR="0" marT="0" marB="0" anchor="ctr"/>
                </a:tc>
                <a:tc hMerge="1">
                  <a:txBody>
                    <a:bodyPr/>
                    <a:lstStyle/>
                    <a:p>
                      <a:pPr algn="ctr" fontAlgn="ctr"/>
                      <a:endParaRPr lang="en-US" sz="1600" u="none" strike="noStrike" dirty="0" smtClean="0"/>
                    </a:p>
                  </a:txBody>
                  <a:tcPr marL="0" marR="0" marT="0" marB="0" anchor="ctr"/>
                </a:tc>
                <a:tc hMerge="1">
                  <a:txBody>
                    <a:bodyPr/>
                    <a:lstStyle/>
                    <a:p>
                      <a:pPr algn="ctr" fontAlgn="ctr"/>
                      <a:endParaRPr lang="en-US" sz="1600" b="1" i="0" u="none" strike="noStrike" dirty="0">
                        <a:solidFill>
                          <a:srgbClr val="000000"/>
                        </a:solidFill>
                        <a:latin typeface="ＭＳ Ｐゴシック"/>
                      </a:endParaRPr>
                    </a:p>
                  </a:txBody>
                  <a:tcPr marL="0" marR="0" marT="0" marB="0" anchor="ctr"/>
                </a:tc>
                <a:tc hMerge="1">
                  <a:txBody>
                    <a:bodyPr/>
                    <a:lstStyle/>
                    <a:p>
                      <a:pPr algn="ctr" fontAlgn="ctr"/>
                      <a:endParaRPr lang="en-US" sz="1600" b="1" i="0" u="none" strike="noStrike" dirty="0">
                        <a:solidFill>
                          <a:srgbClr val="000000"/>
                        </a:solidFill>
                        <a:latin typeface="ＭＳ Ｐゴシック"/>
                      </a:endParaRPr>
                    </a:p>
                  </a:txBody>
                  <a:tcPr marL="0" marR="0" marT="0" marB="0" anchor="ctr"/>
                </a:tc>
              </a:tr>
              <a:tr h="745837">
                <a:tc vMerge="1">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u="none" strike="noStrike" dirty="0" smtClean="0"/>
                        <a:t>第</a:t>
                      </a:r>
                      <a:r>
                        <a:rPr lang="en-US" altLang="ja-JP" sz="1600" u="none" strike="noStrike" dirty="0" smtClean="0"/>
                        <a:t>1</a:t>
                      </a:r>
                      <a:r>
                        <a:rPr lang="ja-JP" altLang="en-US" sz="1600" u="none" strike="noStrike" dirty="0" smtClean="0"/>
                        <a:t>四半期</a:t>
                      </a:r>
                      <a:endParaRPr lang="en-US" sz="1600" u="none" strike="noStrike" dirty="0" smtClean="0"/>
                    </a:p>
                  </a:txBody>
                  <a:tcPr marL="0" marR="0" marT="0" marB="0" anchor="ctr"/>
                </a:tc>
                <a:tc>
                  <a:txBody>
                    <a:bodyPr/>
                    <a:lstStyle/>
                    <a:p>
                      <a:pPr algn="ctr" fontAlgn="ctr"/>
                      <a:r>
                        <a:rPr lang="ja-JP" altLang="en-US" sz="1600" u="none" strike="noStrike" dirty="0" smtClean="0"/>
                        <a:t>第</a:t>
                      </a:r>
                      <a:r>
                        <a:rPr lang="en-US" altLang="ja-JP" sz="1600" u="none" strike="noStrike" dirty="0" smtClean="0"/>
                        <a:t>2</a:t>
                      </a:r>
                      <a:r>
                        <a:rPr lang="ja-JP" altLang="en-US" sz="1600" u="none" strike="noStrike" dirty="0" smtClean="0"/>
                        <a:t>四半期</a:t>
                      </a:r>
                      <a:endParaRPr lang="en-US" sz="1600" u="none" strike="noStrike" dirty="0" smtClean="0"/>
                    </a:p>
                  </a:txBody>
                  <a:tcPr marL="0" marR="0" marT="0" marB="0" anchor="ctr"/>
                </a:tc>
                <a:tc>
                  <a:txBody>
                    <a:bodyPr/>
                    <a:lstStyle/>
                    <a:p>
                      <a:pPr algn="ctr" fontAlgn="ctr"/>
                      <a:r>
                        <a:rPr lang="ja-JP" altLang="en-US" sz="1600" b="0" i="0" u="none" strike="noStrike" dirty="0" smtClean="0">
                          <a:solidFill>
                            <a:schemeClr val="tx1"/>
                          </a:solidFill>
                          <a:latin typeface="+mn-lt"/>
                        </a:rPr>
                        <a:t>第</a:t>
                      </a:r>
                      <a:r>
                        <a:rPr lang="en-US" altLang="ja-JP" sz="1600" b="0" i="0" u="none" strike="noStrike" dirty="0" smtClean="0">
                          <a:solidFill>
                            <a:schemeClr val="tx1"/>
                          </a:solidFill>
                          <a:latin typeface="+mn-lt"/>
                        </a:rPr>
                        <a:t>3</a:t>
                      </a:r>
                      <a:r>
                        <a:rPr lang="ja-JP" altLang="en-US" sz="1600" b="0" i="0" u="none" strike="noStrike" dirty="0" smtClean="0">
                          <a:solidFill>
                            <a:schemeClr val="tx1"/>
                          </a:solidFill>
                          <a:latin typeface="+mn-lt"/>
                        </a:rPr>
                        <a:t>四半期</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mn-lt"/>
                        </a:rPr>
                        <a:t>第</a:t>
                      </a:r>
                      <a:r>
                        <a:rPr lang="en-US" altLang="ja-JP" sz="1600" b="0" i="0" u="none" strike="noStrike" dirty="0" smtClean="0">
                          <a:solidFill>
                            <a:schemeClr val="tx1"/>
                          </a:solidFill>
                          <a:latin typeface="+mn-lt"/>
                        </a:rPr>
                        <a:t>4</a:t>
                      </a:r>
                      <a:r>
                        <a:rPr lang="ja-JP" altLang="en-US" sz="1600" b="0" i="0" u="none" strike="noStrike" dirty="0" smtClean="0">
                          <a:solidFill>
                            <a:schemeClr val="tx1"/>
                          </a:solidFill>
                          <a:latin typeface="+mn-lt"/>
                        </a:rPr>
                        <a:t>四半期</a:t>
                      </a:r>
                      <a:endParaRPr lang="en-US" sz="1600" b="1" i="0" u="none" strike="noStrike" dirty="0">
                        <a:solidFill>
                          <a:srgbClr val="000000"/>
                        </a:solidFill>
                        <a:latin typeface="ＭＳ Ｐゴシック"/>
                      </a:endParaRPr>
                    </a:p>
                  </a:txBody>
                  <a:tcPr marL="0" marR="0" marT="0" marB="0" anchor="ctr"/>
                </a:tc>
              </a:tr>
              <a:tr h="985631">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en-US" altLang="ja-JP" sz="1600" b="0" i="0" u="none" strike="noStrike" dirty="0" smtClean="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r>
              <a:tr h="1167236">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ja-JP" altLang="en-US" sz="1600" b="0" i="0" u="none" strike="noStrike" dirty="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744066">
                <a:tc>
                  <a:txBody>
                    <a:bodyPr/>
                    <a:lstStyle/>
                    <a:p>
                      <a:pPr algn="ctr" fontAlgn="ctr"/>
                      <a:r>
                        <a:rPr lang="ja-JP" altLang="en-US" sz="1600" b="0" i="0" u="none" strike="noStrike" dirty="0" smtClean="0">
                          <a:solidFill>
                            <a:srgbClr val="000000"/>
                          </a:solidFill>
                          <a:latin typeface="ＭＳ Ｐゴシック"/>
                        </a:rPr>
                        <a:t>予算</a:t>
                      </a:r>
                      <a:endParaRPr lang="en-US" altLang="ja-JP" sz="1600" b="0" i="0" u="none" strike="noStrike" dirty="0" smtClean="0">
                        <a:solidFill>
                          <a:srgbClr val="000000"/>
                        </a:solidFill>
                        <a:latin typeface="ＭＳ Ｐゴシック"/>
                      </a:endParaRPr>
                    </a:p>
                    <a:p>
                      <a:pPr algn="ctr" fontAlgn="ctr"/>
                      <a:r>
                        <a:rPr lang="ja-JP" altLang="en-US" sz="1600" b="0" i="0" u="none" strike="noStrike" dirty="0" smtClean="0">
                          <a:solidFill>
                            <a:srgbClr val="000000"/>
                          </a:solidFill>
                          <a:latin typeface="ＭＳ Ｐゴシック"/>
                        </a:rPr>
                        <a:t>（百万円）</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ja-JP"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r>
            </a:tbl>
          </a:graphicData>
        </a:graphic>
      </p:graphicFrame>
      <p:sp>
        <p:nvSpPr>
          <p:cNvPr id="23" name="テキスト ボックス 22"/>
          <p:cNvSpPr txBox="1"/>
          <p:nvPr/>
        </p:nvSpPr>
        <p:spPr>
          <a:xfrm>
            <a:off x="4469309" y="274638"/>
            <a:ext cx="4536504"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a:solidFill>
                  <a:srgbClr val="0000FF"/>
                </a:solidFill>
              </a:rPr>
              <a:t>・「１．人工知能技術の説明性に関する研究開発（「説明できる</a:t>
            </a:r>
            <a:r>
              <a:rPr lang="en-US" altLang="ja-JP" sz="1200" i="1" dirty="0">
                <a:solidFill>
                  <a:srgbClr val="0000FF"/>
                </a:solidFill>
              </a:rPr>
              <a:t>AI</a:t>
            </a:r>
            <a:r>
              <a:rPr lang="ja-JP" altLang="en-US" sz="1200" i="1" dirty="0">
                <a:solidFill>
                  <a:srgbClr val="0000FF"/>
                </a:solidFill>
              </a:rPr>
              <a:t>」）」について</a:t>
            </a:r>
            <a:r>
              <a:rPr lang="ja-JP" altLang="en-US" sz="1200" i="1" dirty="0" smtClean="0">
                <a:solidFill>
                  <a:srgbClr val="0000FF"/>
                </a:solidFill>
              </a:rPr>
              <a:t>は、下表のように記載してください</a:t>
            </a:r>
            <a:endParaRPr lang="en-US" altLang="ja-JP" sz="1200" i="1" dirty="0" smtClean="0">
              <a:solidFill>
                <a:srgbClr val="0000FF"/>
              </a:solidFill>
            </a:endParaRPr>
          </a:p>
          <a:p>
            <a:pPr marL="87313" indent="-87313"/>
            <a:r>
              <a:rPr lang="ja-JP" altLang="en-US" sz="1200" i="1" dirty="0" smtClean="0">
                <a:solidFill>
                  <a:srgbClr val="0000FF"/>
                </a:solidFill>
              </a:rPr>
              <a:t>・同様の内容であれば下表のフォーマットに限定しません</a:t>
            </a:r>
            <a:endParaRPr lang="en-US" altLang="ja-JP" sz="1200" i="1" dirty="0" smtClean="0">
              <a:solidFill>
                <a:srgbClr val="0000FF"/>
              </a:solidFill>
            </a:endParaRPr>
          </a:p>
        </p:txBody>
      </p:sp>
      <p:sp>
        <p:nvSpPr>
          <p:cNvPr id="25" name="ホームベース 24"/>
          <p:cNvSpPr/>
          <p:nvPr/>
        </p:nvSpPr>
        <p:spPr>
          <a:xfrm>
            <a:off x="5435827" y="4507657"/>
            <a:ext cx="2700568" cy="720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6" name="ホームベース 25"/>
          <p:cNvSpPr/>
          <p:nvPr/>
        </p:nvSpPr>
        <p:spPr>
          <a:xfrm>
            <a:off x="3023826" y="3517585"/>
            <a:ext cx="1620000" cy="720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7" name="ホームベース 26"/>
          <p:cNvSpPr/>
          <p:nvPr/>
        </p:nvSpPr>
        <p:spPr>
          <a:xfrm>
            <a:off x="3023826" y="4507657"/>
            <a:ext cx="2412000" cy="720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5" name="ホームベース 14"/>
          <p:cNvSpPr/>
          <p:nvPr/>
        </p:nvSpPr>
        <p:spPr>
          <a:xfrm>
            <a:off x="4805707" y="3517585"/>
            <a:ext cx="1620000" cy="720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○○の</a:t>
            </a:r>
            <a:r>
              <a:rPr lang="ja-JP" altLang="en-US" sz="1600" dirty="0">
                <a:solidFill>
                  <a:srgbClr val="0000FF"/>
                </a:solidFill>
              </a:rPr>
              <a:t>開発</a:t>
            </a:r>
          </a:p>
        </p:txBody>
      </p:sp>
      <p:sp>
        <p:nvSpPr>
          <p:cNvPr id="20" name="ホームベース 19"/>
          <p:cNvSpPr/>
          <p:nvPr/>
        </p:nvSpPr>
        <p:spPr>
          <a:xfrm>
            <a:off x="6519538" y="3517585"/>
            <a:ext cx="1620000" cy="720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14" name="タイトル 1"/>
          <p:cNvSpPr txBox="1">
            <a:spLocks/>
          </p:cNvSpPr>
          <p:nvPr/>
        </p:nvSpPr>
        <p:spPr>
          <a:xfrm>
            <a:off x="323528" y="2746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t>研究開発スケジュール</a:t>
            </a:r>
            <a:endParaRPr lang="ja-JP" altLang="en-US" sz="2800" dirty="0"/>
          </a:p>
        </p:txBody>
      </p:sp>
    </p:spTree>
    <p:extLst>
      <p:ext uri="{BB962C8B-B14F-4D97-AF65-F5344CB8AC3E}">
        <p14:creationId xmlns:p14="http://schemas.microsoft.com/office/powerpoint/2010/main" val="2812803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78750505"/>
              </p:ext>
            </p:extLst>
          </p:nvPr>
        </p:nvGraphicFramePr>
        <p:xfrm>
          <a:off x="323532" y="1844824"/>
          <a:ext cx="8424932" cy="4464496"/>
        </p:xfrm>
        <a:graphic>
          <a:graphicData uri="http://schemas.openxmlformats.org/drawingml/2006/table">
            <a:tbl>
              <a:tblPr>
                <a:tableStyleId>{5940675A-B579-460E-94D1-54222C63F5DA}</a:tableStyleId>
              </a:tblPr>
              <a:tblGrid>
                <a:gridCol w="1944212"/>
                <a:gridCol w="1296144"/>
                <a:gridCol w="1296144"/>
                <a:gridCol w="1296144"/>
                <a:gridCol w="1296144"/>
                <a:gridCol w="1296144"/>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2019FY</a:t>
                      </a:r>
                      <a:endParaRPr lang="en-US" sz="1600" u="none" strike="noStrike" dirty="0" smtClean="0"/>
                    </a:p>
                  </a:txBody>
                  <a:tcPr marL="0" marR="0" marT="0" marB="0" anchor="ctr"/>
                </a:tc>
                <a:tc>
                  <a:txBody>
                    <a:bodyPr/>
                    <a:lstStyle/>
                    <a:p>
                      <a:pPr algn="ctr" fontAlgn="ctr"/>
                      <a:r>
                        <a:rPr lang="en-US" altLang="ja-JP" sz="1600" u="none" strike="noStrike" dirty="0" smtClean="0"/>
                        <a:t>2020FY</a:t>
                      </a:r>
                      <a:endParaRPr lang="en-US" sz="1600" u="none" strike="noStrike" dirty="0" smtClean="0"/>
                    </a:p>
                  </a:txBody>
                  <a:tcPr marL="0" marR="0" marT="0" marB="0" anchor="ctr"/>
                </a:tc>
                <a:tc>
                  <a:txBody>
                    <a:bodyPr/>
                    <a:lstStyle/>
                    <a:p>
                      <a:pPr algn="ctr" fontAlgn="ctr"/>
                      <a:r>
                        <a:rPr lang="en-US" altLang="ja-JP" sz="1600" u="none" strike="noStrike" dirty="0" smtClean="0"/>
                        <a:t>2021FY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2022FY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2023FY</a:t>
                      </a:r>
                      <a:endParaRPr lang="en-US" altLang="ja-JP" sz="1600" b="1" i="0" u="none" strike="noStrike" dirty="0" smtClean="0">
                        <a:solidFill>
                          <a:srgbClr val="000000"/>
                        </a:solidFill>
                        <a:latin typeface="ＭＳ Ｐゴシック"/>
                      </a:endParaRPr>
                    </a:p>
                  </a:txBody>
                  <a:tcPr marL="0" marR="0" marT="0" marB="0" anchor="ctr"/>
                </a:tc>
              </a:tr>
              <a:tr h="985631">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en-US" altLang="ja-JP" sz="1600" b="0" i="0" u="none" strike="noStrike" dirty="0" smtClean="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1167236">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ja-JP" altLang="en-US" sz="1600" b="0" i="0" u="none" strike="noStrike" dirty="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821726">
                <a:tc>
                  <a:txBody>
                    <a:bodyPr/>
                    <a:lstStyle/>
                    <a:p>
                      <a:pPr algn="ctr" fontAlgn="ctr"/>
                      <a:r>
                        <a:rPr lang="ja-JP" altLang="en-US" sz="1600" b="0" i="0" u="none" strike="noStrike" dirty="0" smtClean="0">
                          <a:solidFill>
                            <a:srgbClr val="0000FF"/>
                          </a:solidFill>
                          <a:latin typeface="ＭＳ Ｐゴシック"/>
                        </a:rPr>
                        <a:t>●●の実証</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744066">
                <a:tc>
                  <a:txBody>
                    <a:bodyPr/>
                    <a:lstStyle/>
                    <a:p>
                      <a:pPr algn="ctr" fontAlgn="ctr"/>
                      <a:r>
                        <a:rPr lang="ja-JP" altLang="en-US" sz="1600" b="0" i="0" u="none" strike="noStrike" dirty="0" smtClean="0">
                          <a:solidFill>
                            <a:srgbClr val="000000"/>
                          </a:solidFill>
                          <a:latin typeface="ＭＳ Ｐゴシック"/>
                        </a:rPr>
                        <a:t>予算</a:t>
                      </a:r>
                      <a:endParaRPr lang="en-US" altLang="ja-JP" sz="1600" b="0" i="0" u="none" strike="noStrike" dirty="0" smtClean="0">
                        <a:solidFill>
                          <a:srgbClr val="000000"/>
                        </a:solidFill>
                        <a:latin typeface="ＭＳ Ｐゴシック"/>
                      </a:endParaRPr>
                    </a:p>
                    <a:p>
                      <a:pPr algn="ctr" fontAlgn="ctr"/>
                      <a:r>
                        <a:rPr lang="ja-JP" altLang="en-US" sz="1600" b="0" i="0" u="none" strike="noStrike" dirty="0" smtClean="0">
                          <a:solidFill>
                            <a:srgbClr val="000000"/>
                          </a:solidFill>
                          <a:latin typeface="ＭＳ Ｐゴシック"/>
                        </a:rPr>
                        <a:t>（百万円）</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ja-JP"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r>
            </a:tbl>
          </a:graphicData>
        </a:graphic>
      </p:graphicFrame>
      <p:sp>
        <p:nvSpPr>
          <p:cNvPr id="17" name="ホームベース 16"/>
          <p:cNvSpPr/>
          <p:nvPr/>
        </p:nvSpPr>
        <p:spPr>
          <a:xfrm>
            <a:off x="4237045" y="3144169"/>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a:t>
            </a:r>
            <a:r>
              <a:rPr lang="ja-JP" altLang="en-US" sz="1200" dirty="0" smtClean="0">
                <a:solidFill>
                  <a:srgbClr val="0000FF"/>
                </a:solidFill>
              </a:rPr>
              <a:t>●の市場評価</a:t>
            </a:r>
            <a:endParaRPr lang="ja-JP" altLang="en-US" sz="1200" dirty="0">
              <a:solidFill>
                <a:srgbClr val="0000FF"/>
              </a:solidFill>
            </a:endParaRPr>
          </a:p>
        </p:txBody>
      </p:sp>
      <p:sp>
        <p:nvSpPr>
          <p:cNvPr id="23" name="テキスト ボックス 22"/>
          <p:cNvSpPr txBox="1"/>
          <p:nvPr/>
        </p:nvSpPr>
        <p:spPr>
          <a:xfrm>
            <a:off x="4469309" y="274638"/>
            <a:ext cx="4536504"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a:solidFill>
                  <a:srgbClr val="0000FF"/>
                </a:solidFill>
              </a:rPr>
              <a:t>・「２．人工知能技術の品質に関する研究開発（「</a:t>
            </a:r>
            <a:r>
              <a:rPr lang="en-US" altLang="ja-JP" sz="1200" i="1" dirty="0">
                <a:solidFill>
                  <a:srgbClr val="0000FF"/>
                </a:solidFill>
              </a:rPr>
              <a:t>AI</a:t>
            </a:r>
            <a:r>
              <a:rPr lang="ja-JP" altLang="en-US" sz="1200" i="1" dirty="0">
                <a:solidFill>
                  <a:srgbClr val="0000FF"/>
                </a:solidFill>
              </a:rPr>
              <a:t>品質」）」については、下表のように記載してください</a:t>
            </a:r>
            <a:endParaRPr lang="en-US" altLang="ja-JP" sz="1200" i="1" dirty="0">
              <a:solidFill>
                <a:srgbClr val="0000FF"/>
              </a:solidFill>
            </a:endParaRPr>
          </a:p>
          <a:p>
            <a:pPr marL="87313" indent="-87313"/>
            <a:r>
              <a:rPr lang="ja-JP" altLang="en-US" sz="1200" i="1" dirty="0" smtClean="0">
                <a:solidFill>
                  <a:srgbClr val="0000FF"/>
                </a:solidFill>
              </a:rPr>
              <a:t>・同様</a:t>
            </a:r>
            <a:r>
              <a:rPr lang="ja-JP" altLang="en-US" sz="1200" i="1" dirty="0">
                <a:solidFill>
                  <a:srgbClr val="0000FF"/>
                </a:solidFill>
              </a:rPr>
              <a:t>の内容であれば下表のフォーマットに限定</a:t>
            </a:r>
            <a:r>
              <a:rPr lang="ja-JP" altLang="en-US" sz="1200" i="1" dirty="0" smtClean="0">
                <a:solidFill>
                  <a:srgbClr val="0000FF"/>
                </a:solidFill>
              </a:rPr>
              <a:t>しません</a:t>
            </a:r>
            <a:endParaRPr lang="en-US" altLang="ja-JP" sz="1200" i="1" dirty="0">
              <a:solidFill>
                <a:srgbClr val="0000FF"/>
              </a:solidFill>
            </a:endParaRPr>
          </a:p>
        </p:txBody>
      </p:sp>
      <p:sp>
        <p:nvSpPr>
          <p:cNvPr id="25" name="ホームベース 24"/>
          <p:cNvSpPr/>
          <p:nvPr/>
        </p:nvSpPr>
        <p:spPr>
          <a:xfrm>
            <a:off x="5691854" y="3861048"/>
            <a:ext cx="3024336"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6" name="ホームベース 25"/>
          <p:cNvSpPr/>
          <p:nvPr/>
        </p:nvSpPr>
        <p:spPr>
          <a:xfrm>
            <a:off x="2699791" y="2780928"/>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7" name="ホームベース 26"/>
          <p:cNvSpPr/>
          <p:nvPr/>
        </p:nvSpPr>
        <p:spPr>
          <a:xfrm>
            <a:off x="2699791" y="3861048"/>
            <a:ext cx="2951727"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7020272" y="4824087"/>
            <a:ext cx="172879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●の開発実証</a:t>
            </a:r>
            <a:endParaRPr lang="ja-JP" altLang="en-US" sz="1600" dirty="0">
              <a:solidFill>
                <a:srgbClr val="0000FF"/>
              </a:solidFill>
            </a:endParaRPr>
          </a:p>
        </p:txBody>
      </p:sp>
      <p:sp>
        <p:nvSpPr>
          <p:cNvPr id="15" name="ホームベース 14"/>
          <p:cNvSpPr/>
          <p:nvPr/>
        </p:nvSpPr>
        <p:spPr>
          <a:xfrm>
            <a:off x="4249141" y="2640114"/>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○○の</a:t>
            </a:r>
            <a:r>
              <a:rPr lang="ja-JP" altLang="en-US" sz="1600" dirty="0">
                <a:solidFill>
                  <a:srgbClr val="0000FF"/>
                </a:solidFill>
              </a:rPr>
              <a:t>開発</a:t>
            </a:r>
          </a:p>
        </p:txBody>
      </p:sp>
      <p:sp>
        <p:nvSpPr>
          <p:cNvPr id="16" name="ホームベース 15"/>
          <p:cNvSpPr/>
          <p:nvPr/>
        </p:nvSpPr>
        <p:spPr>
          <a:xfrm>
            <a:off x="6195503" y="3140966"/>
            <a:ext cx="1256817"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smtClean="0">
                <a:solidFill>
                  <a:srgbClr val="0000FF"/>
                </a:solidFill>
              </a:rPr>
              <a:t>○○の市場評価</a:t>
            </a:r>
            <a:endParaRPr lang="ja-JP" altLang="en-US" sz="1100" dirty="0">
              <a:solidFill>
                <a:srgbClr val="0000FF"/>
              </a:solidFill>
            </a:endParaRPr>
          </a:p>
        </p:txBody>
      </p:sp>
      <p:sp>
        <p:nvSpPr>
          <p:cNvPr id="20" name="ホームベース 19"/>
          <p:cNvSpPr/>
          <p:nvPr/>
        </p:nvSpPr>
        <p:spPr>
          <a:xfrm>
            <a:off x="6195503" y="2636911"/>
            <a:ext cx="2552961" cy="43845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1" name="タイトル 1"/>
          <p:cNvSpPr txBox="1">
            <a:spLocks/>
          </p:cNvSpPr>
          <p:nvPr/>
        </p:nvSpPr>
        <p:spPr>
          <a:xfrm>
            <a:off x="323528" y="2746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t>研究開発スケジュール</a:t>
            </a:r>
            <a:endParaRPr lang="ja-JP" altLang="en-US" sz="2800" dirty="0"/>
          </a:p>
        </p:txBody>
      </p:sp>
    </p:spTree>
    <p:extLst>
      <p:ext uri="{BB962C8B-B14F-4D97-AF65-F5344CB8AC3E}">
        <p14:creationId xmlns:p14="http://schemas.microsoft.com/office/powerpoint/2010/main" val="1684887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604867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研究開発成果の実用化見込み・効果</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2204136" y="3290501"/>
            <a:ext cx="4735728" cy="27699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a:solidFill>
                  <a:srgbClr val="0000FF"/>
                </a:solidFill>
              </a:rPr>
              <a:t>・実用化見込み・</a:t>
            </a:r>
            <a:r>
              <a:rPr lang="ja-JP" altLang="en-US" sz="1200" i="1" dirty="0" smtClean="0">
                <a:solidFill>
                  <a:srgbClr val="0000FF"/>
                </a:solidFill>
              </a:rPr>
              <a:t>戦略、経済的</a:t>
            </a:r>
            <a:r>
              <a:rPr lang="ja-JP" altLang="en-US" sz="1200" i="1" dirty="0">
                <a:solidFill>
                  <a:srgbClr val="0000FF"/>
                </a:solidFill>
              </a:rPr>
              <a:t>・技術的波及</a:t>
            </a:r>
            <a:r>
              <a:rPr lang="ja-JP" altLang="en-US" sz="1200" i="1" dirty="0" smtClean="0">
                <a:solidFill>
                  <a:srgbClr val="0000FF"/>
                </a:solidFill>
              </a:rPr>
              <a:t>効果等を記載</a:t>
            </a:r>
            <a:r>
              <a:rPr lang="ja-JP" altLang="en-US" sz="1200" i="1" dirty="0">
                <a:solidFill>
                  <a:srgbClr val="0000FF"/>
                </a:solidFill>
              </a:rPr>
              <a:t>してください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751</Words>
  <Application>Microsoft Office PowerPoint</Application>
  <PresentationFormat>画面に合わせる (4:3)</PresentationFormat>
  <Paragraphs>135</Paragraphs>
  <Slides>8</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Meiryo UI</vt:lpstr>
      <vt:lpstr>ＭＳ Ｐゴシック</vt:lpstr>
      <vt:lpstr>ＭＳ ゴシック</vt:lpstr>
      <vt:lpstr>ＭＳ 明朝</vt:lpstr>
      <vt:lpstr>新細明體</vt:lpstr>
      <vt:lpstr>メイリオ</vt:lpstr>
      <vt:lpstr>Arial</vt:lpstr>
      <vt:lpstr>Calibri</vt:lpstr>
      <vt:lpstr>Century</vt:lpstr>
      <vt:lpstr>Times New Roman</vt:lpstr>
      <vt:lpstr>Office ​​テーマ</vt:lpstr>
      <vt:lpstr>「次世代人工知能・ロボット中核技術開発」 （人工知能の信頼性に関する技術開発）  １．人工知能技術の説明性に関する研究開発（「説明できるAI」） ２．人工知能技術の品質に関する研究開発（「AI品質」） のうち、いずれか一つを選択  「○○○○○（テーマ名／タイトルを記載）」</vt:lpstr>
      <vt:lpstr>研究開発の背景・狙い</vt:lpstr>
      <vt:lpstr>研究開発の内容</vt:lpstr>
      <vt:lpstr>研究開発の目標</vt:lpstr>
      <vt:lpstr>実施体制・役割</vt:lpstr>
      <vt:lpstr>PowerPoint プレゼンテーション</vt:lpstr>
      <vt:lpstr>PowerPoint プレゼンテーション</vt:lpstr>
      <vt:lpstr>研究開発成果の実用化見込み・効果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2019-03-28T03:36:40Z</dcterms:created>
  <dcterms:modified xsi:type="dcterms:W3CDTF">2019-03-28T05:26:00Z</dcterms:modified>
</cp:coreProperties>
</file>