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72" r:id="rId1"/>
  </p:sldMasterIdLst>
  <p:notesMasterIdLst>
    <p:notesMasterId r:id="rId6"/>
  </p:notesMasterIdLst>
  <p:sldIdLst>
    <p:sldId id="263" r:id="rId2"/>
    <p:sldId id="256" r:id="rId3"/>
    <p:sldId id="257" r:id="rId4"/>
    <p:sldId id="265" r:id="rId5"/>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09" userDrawn="1">
          <p15:clr>
            <a:srgbClr val="A4A3A4"/>
          </p15:clr>
        </p15:guide>
        <p15:guide id="3" pos="50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544" autoAdjust="0"/>
    <p:restoredTop sz="96881" autoAdjust="0"/>
  </p:normalViewPr>
  <p:slideViewPr>
    <p:cSldViewPr snapToGrid="0">
      <p:cViewPr varScale="1">
        <p:scale>
          <a:sx n="126" d="100"/>
          <a:sy n="126" d="100"/>
        </p:scale>
        <p:origin x="150" y="204"/>
      </p:cViewPr>
      <p:guideLst>
        <p:guide orient="horz" pos="2137"/>
        <p:guide pos="3809"/>
        <p:guide pos="5020"/>
      </p:guideLst>
    </p:cSldViewPr>
  </p:slideViewPr>
  <p:notesTextViewPr>
    <p:cViewPr>
      <p:scale>
        <a:sx n="1" d="1"/>
        <a:sy n="1" d="1"/>
      </p:scale>
      <p:origin x="0" y="0"/>
    </p:cViewPr>
  </p:notesTextViewPr>
  <p:sorterViewPr>
    <p:cViewPr>
      <p:scale>
        <a:sx n="180" d="100"/>
        <a:sy n="180" d="100"/>
      </p:scale>
      <p:origin x="0" y="-226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34366355-AE01-49CF-8D9F-EE91D389EDDA}" type="datetimeFigureOut">
              <a:rPr kumimoji="1" lang="ja-JP" altLang="en-US" smtClean="0"/>
              <a:t>2019/4/8</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B28597EE-8330-490C-9EB1-0A607C59D5ED}" type="slidenum">
              <a:rPr kumimoji="1" lang="ja-JP" altLang="en-US" smtClean="0"/>
              <a:t>‹#›</a:t>
            </a:fld>
            <a:endParaRPr kumimoji="1" lang="ja-JP" altLang="en-US"/>
          </a:p>
        </p:txBody>
      </p:sp>
    </p:spTree>
    <p:extLst>
      <p:ext uri="{BB962C8B-B14F-4D97-AF65-F5344CB8AC3E}">
        <p14:creationId xmlns:p14="http://schemas.microsoft.com/office/powerpoint/2010/main" val="19116657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28597EE-8330-490C-9EB1-0A607C59D5ED}" type="slidenum">
              <a:rPr kumimoji="1" lang="ja-JP" altLang="en-US" smtClean="0"/>
              <a:t>0</a:t>
            </a:fld>
            <a:endParaRPr kumimoji="1" lang="ja-JP" altLang="en-US"/>
          </a:p>
        </p:txBody>
      </p:sp>
    </p:spTree>
    <p:extLst>
      <p:ext uri="{BB962C8B-B14F-4D97-AF65-F5344CB8AC3E}">
        <p14:creationId xmlns:p14="http://schemas.microsoft.com/office/powerpoint/2010/main" val="2809543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28597EE-8330-490C-9EB1-0A607C59D5ED}" type="slidenum">
              <a:rPr kumimoji="1" lang="ja-JP" altLang="en-US" smtClean="0"/>
              <a:t>1</a:t>
            </a:fld>
            <a:endParaRPr kumimoji="1" lang="ja-JP" altLang="en-US"/>
          </a:p>
        </p:txBody>
      </p:sp>
    </p:spTree>
    <p:extLst>
      <p:ext uri="{BB962C8B-B14F-4D97-AF65-F5344CB8AC3E}">
        <p14:creationId xmlns:p14="http://schemas.microsoft.com/office/powerpoint/2010/main" val="1729840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28597EE-8330-490C-9EB1-0A607C59D5ED}" type="slidenum">
              <a:rPr kumimoji="1" lang="ja-JP" altLang="en-US" smtClean="0"/>
              <a:t>2</a:t>
            </a:fld>
            <a:endParaRPr kumimoji="1" lang="ja-JP" altLang="en-US"/>
          </a:p>
        </p:txBody>
      </p:sp>
    </p:spTree>
    <p:extLst>
      <p:ext uri="{BB962C8B-B14F-4D97-AF65-F5344CB8AC3E}">
        <p14:creationId xmlns:p14="http://schemas.microsoft.com/office/powerpoint/2010/main" val="2156439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28597EE-8330-490C-9EB1-0A607C59D5ED}" type="slidenum">
              <a:rPr kumimoji="1" lang="ja-JP" altLang="en-US" smtClean="0"/>
              <a:t>3</a:t>
            </a:fld>
            <a:endParaRPr kumimoji="1" lang="ja-JP" altLang="en-US"/>
          </a:p>
        </p:txBody>
      </p:sp>
    </p:spTree>
    <p:extLst>
      <p:ext uri="{BB962C8B-B14F-4D97-AF65-F5344CB8AC3E}">
        <p14:creationId xmlns:p14="http://schemas.microsoft.com/office/powerpoint/2010/main" val="2187018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0AD3A70-5212-4528-B199-0A32D43495A5}" type="datetime1">
              <a:rPr kumimoji="1" lang="ja-JP" altLang="en-US" smtClean="0"/>
              <a:t>2019/4/8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F9EE20-3E70-4A96-8315-A6CA05984928}" type="slidenum">
              <a:rPr kumimoji="1" lang="ja-JP" altLang="en-US" smtClean="0"/>
              <a:t>‹#›</a:t>
            </a:fld>
            <a:endParaRPr kumimoji="1" lang="ja-JP" altLang="en-US"/>
          </a:p>
        </p:txBody>
      </p:sp>
      <p:sp>
        <p:nvSpPr>
          <p:cNvPr id="7" name="正方形/長方形 6"/>
          <p:cNvSpPr/>
          <p:nvPr userDrawn="1"/>
        </p:nvSpPr>
        <p:spPr>
          <a:xfrm>
            <a:off x="348343" y="365125"/>
            <a:ext cx="11568000" cy="36000"/>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8" name="正方形/長方形 7"/>
          <p:cNvSpPr/>
          <p:nvPr userDrawn="1"/>
        </p:nvSpPr>
        <p:spPr>
          <a:xfrm>
            <a:off x="348343" y="6479495"/>
            <a:ext cx="11568000" cy="36000"/>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Tree>
    <p:extLst>
      <p:ext uri="{BB962C8B-B14F-4D97-AF65-F5344CB8AC3E}">
        <p14:creationId xmlns:p14="http://schemas.microsoft.com/office/powerpoint/2010/main" val="3741282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606B902-60D3-43C8-9878-7E7CA1A9F9B2}" type="datetime1">
              <a:rPr kumimoji="1" lang="ja-JP" altLang="en-US" smtClean="0"/>
              <a:t>2019/4/8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F9EE20-3E70-4A96-8315-A6CA05984928}" type="slidenum">
              <a:rPr kumimoji="1" lang="ja-JP" altLang="en-US" smtClean="0"/>
              <a:t>‹#›</a:t>
            </a:fld>
            <a:endParaRPr kumimoji="1" lang="ja-JP" altLang="en-US"/>
          </a:p>
        </p:txBody>
      </p:sp>
    </p:spTree>
    <p:extLst>
      <p:ext uri="{BB962C8B-B14F-4D97-AF65-F5344CB8AC3E}">
        <p14:creationId xmlns:p14="http://schemas.microsoft.com/office/powerpoint/2010/main" val="1562507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C8BF199-412F-4EB5-BA9C-146226105935}" type="datetime1">
              <a:rPr kumimoji="1" lang="ja-JP" altLang="en-US" smtClean="0"/>
              <a:t>2019/4/8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F9EE20-3E70-4A96-8315-A6CA05984928}" type="slidenum">
              <a:rPr kumimoji="1" lang="ja-JP" altLang="en-US" smtClean="0"/>
              <a:t>‹#›</a:t>
            </a:fld>
            <a:endParaRPr kumimoji="1" lang="ja-JP" altLang="en-US"/>
          </a:p>
        </p:txBody>
      </p:sp>
    </p:spTree>
    <p:extLst>
      <p:ext uri="{BB962C8B-B14F-4D97-AF65-F5344CB8AC3E}">
        <p14:creationId xmlns:p14="http://schemas.microsoft.com/office/powerpoint/2010/main" val="654395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86BDC48-EBD8-4EB1-B127-2CC9B328C666}" type="datetime1">
              <a:rPr kumimoji="1" lang="ja-JP" altLang="en-US" smtClean="0"/>
              <a:t>2019/4/8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F9EE20-3E70-4A96-8315-A6CA05984928}" type="slidenum">
              <a:rPr lang="ja-JP" altLang="en-US" smtClean="0"/>
              <a:pPr/>
              <a:t>‹#›</a:t>
            </a:fld>
            <a:endParaRPr lang="ja-JP" altLang="en-US" dirty="0"/>
          </a:p>
        </p:txBody>
      </p:sp>
      <p:sp>
        <p:nvSpPr>
          <p:cNvPr id="7" name="正方形/長方形 6"/>
          <p:cNvSpPr/>
          <p:nvPr userDrawn="1"/>
        </p:nvSpPr>
        <p:spPr>
          <a:xfrm>
            <a:off x="348343" y="365125"/>
            <a:ext cx="11568000" cy="36000"/>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8" name="正方形/長方形 7"/>
          <p:cNvSpPr/>
          <p:nvPr userDrawn="1"/>
        </p:nvSpPr>
        <p:spPr>
          <a:xfrm>
            <a:off x="348343" y="6479495"/>
            <a:ext cx="11568000" cy="36000"/>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Tree>
    <p:extLst>
      <p:ext uri="{BB962C8B-B14F-4D97-AF65-F5344CB8AC3E}">
        <p14:creationId xmlns:p14="http://schemas.microsoft.com/office/powerpoint/2010/main" val="44198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83F7408-C4A7-4F91-BCC5-5C1308BEA587}" type="datetime1">
              <a:rPr kumimoji="1" lang="ja-JP" altLang="en-US" smtClean="0"/>
              <a:t>2019/4/8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F9EE20-3E70-4A96-8315-A6CA05984928}" type="slidenum">
              <a:rPr kumimoji="1" lang="ja-JP" altLang="en-US" smtClean="0"/>
              <a:t>‹#›</a:t>
            </a:fld>
            <a:endParaRPr kumimoji="1" lang="ja-JP" altLang="en-US"/>
          </a:p>
        </p:txBody>
      </p:sp>
    </p:spTree>
    <p:extLst>
      <p:ext uri="{BB962C8B-B14F-4D97-AF65-F5344CB8AC3E}">
        <p14:creationId xmlns:p14="http://schemas.microsoft.com/office/powerpoint/2010/main" val="1821908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E28652E-0461-47E5-A0B6-087D650850E9}" type="datetime1">
              <a:rPr kumimoji="1" lang="ja-JP" altLang="en-US" smtClean="0"/>
              <a:t>2019/4/8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F9EE20-3E70-4A96-8315-A6CA05984928}" type="slidenum">
              <a:rPr kumimoji="1" lang="ja-JP" altLang="en-US" smtClean="0"/>
              <a:t>‹#›</a:t>
            </a:fld>
            <a:endParaRPr kumimoji="1" lang="ja-JP" altLang="en-US"/>
          </a:p>
        </p:txBody>
      </p:sp>
    </p:spTree>
    <p:extLst>
      <p:ext uri="{BB962C8B-B14F-4D97-AF65-F5344CB8AC3E}">
        <p14:creationId xmlns:p14="http://schemas.microsoft.com/office/powerpoint/2010/main" val="2980892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C5EA203-95CD-470D-8FAF-64EDBF046E1C}" type="datetime1">
              <a:rPr kumimoji="1" lang="ja-JP" altLang="en-US" smtClean="0"/>
              <a:t>2019/4/8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3F9EE20-3E70-4A96-8315-A6CA05984928}" type="slidenum">
              <a:rPr kumimoji="1" lang="ja-JP" altLang="en-US" smtClean="0"/>
              <a:t>‹#›</a:t>
            </a:fld>
            <a:endParaRPr kumimoji="1" lang="ja-JP" altLang="en-US"/>
          </a:p>
        </p:txBody>
      </p:sp>
    </p:spTree>
    <p:extLst>
      <p:ext uri="{BB962C8B-B14F-4D97-AF65-F5344CB8AC3E}">
        <p14:creationId xmlns:p14="http://schemas.microsoft.com/office/powerpoint/2010/main" val="2936498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6F9BE24-FAC9-45A5-8A6F-439A58FF981C}" type="datetime1">
              <a:rPr kumimoji="1" lang="ja-JP" altLang="en-US" smtClean="0"/>
              <a:t>2019/4/8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3F9EE20-3E70-4A96-8315-A6CA05984928}" type="slidenum">
              <a:rPr kumimoji="1" lang="ja-JP" altLang="en-US" smtClean="0"/>
              <a:t>‹#›</a:t>
            </a:fld>
            <a:endParaRPr kumimoji="1" lang="ja-JP" altLang="en-US"/>
          </a:p>
        </p:txBody>
      </p:sp>
    </p:spTree>
    <p:extLst>
      <p:ext uri="{BB962C8B-B14F-4D97-AF65-F5344CB8AC3E}">
        <p14:creationId xmlns:p14="http://schemas.microsoft.com/office/powerpoint/2010/main" val="3418229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41775B-66F9-447A-BC4E-BE0813D151FE}" type="datetime1">
              <a:rPr kumimoji="1" lang="ja-JP" altLang="en-US" smtClean="0"/>
              <a:t>2019/4/8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3F9EE20-3E70-4A96-8315-A6CA05984928}" type="slidenum">
              <a:rPr kumimoji="1" lang="ja-JP" altLang="en-US" smtClean="0"/>
              <a:t>‹#›</a:t>
            </a:fld>
            <a:endParaRPr kumimoji="1" lang="ja-JP" altLang="en-US"/>
          </a:p>
        </p:txBody>
      </p:sp>
    </p:spTree>
    <p:extLst>
      <p:ext uri="{BB962C8B-B14F-4D97-AF65-F5344CB8AC3E}">
        <p14:creationId xmlns:p14="http://schemas.microsoft.com/office/powerpoint/2010/main" val="2971233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2DB75B5-1E76-4D63-A07D-33852482566F}" type="datetime1">
              <a:rPr kumimoji="1" lang="ja-JP" altLang="en-US" smtClean="0"/>
              <a:t>2019/4/8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F9EE20-3E70-4A96-8315-A6CA05984928}" type="slidenum">
              <a:rPr kumimoji="1" lang="ja-JP" altLang="en-US" smtClean="0"/>
              <a:t>‹#›</a:t>
            </a:fld>
            <a:endParaRPr kumimoji="1" lang="ja-JP" altLang="en-US"/>
          </a:p>
        </p:txBody>
      </p:sp>
    </p:spTree>
    <p:extLst>
      <p:ext uri="{BB962C8B-B14F-4D97-AF65-F5344CB8AC3E}">
        <p14:creationId xmlns:p14="http://schemas.microsoft.com/office/powerpoint/2010/main" val="3828811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0D84426-CA4B-439B-918D-5D2D366444C2}" type="datetime1">
              <a:rPr kumimoji="1" lang="ja-JP" altLang="en-US" smtClean="0"/>
              <a:t>2019/4/8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F9EE20-3E70-4A96-8315-A6CA05984928}" type="slidenum">
              <a:rPr kumimoji="1" lang="ja-JP" altLang="en-US" smtClean="0"/>
              <a:t>‹#›</a:t>
            </a:fld>
            <a:endParaRPr kumimoji="1" lang="ja-JP" altLang="en-US"/>
          </a:p>
        </p:txBody>
      </p:sp>
    </p:spTree>
    <p:extLst>
      <p:ext uri="{BB962C8B-B14F-4D97-AF65-F5344CB8AC3E}">
        <p14:creationId xmlns:p14="http://schemas.microsoft.com/office/powerpoint/2010/main" val="3709209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655289-69A3-4B81-BB23-3B6D4B3F1809}" type="datetime1">
              <a:rPr kumimoji="1" lang="ja-JP" altLang="en-US" smtClean="0"/>
              <a:t>2019/4/8</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F9EE20-3E70-4A96-8315-A6CA05984928}" type="slidenum">
              <a:rPr kumimoji="1" lang="ja-JP" altLang="en-US" smtClean="0"/>
              <a:t>‹#›</a:t>
            </a:fld>
            <a:endParaRPr kumimoji="1" lang="ja-JP" altLang="en-US"/>
          </a:p>
        </p:txBody>
      </p:sp>
    </p:spTree>
    <p:extLst>
      <p:ext uri="{BB962C8B-B14F-4D97-AF65-F5344CB8AC3E}">
        <p14:creationId xmlns:p14="http://schemas.microsoft.com/office/powerpoint/2010/main" val="10082086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0"/>
            <a:ext cx="4535488" cy="461665"/>
          </a:xfrm>
          <a:prstGeom prst="rect">
            <a:avLst/>
          </a:prstGeom>
        </p:spPr>
        <p:txBody>
          <a:bodyPr wrap="square">
            <a:spAutoFit/>
          </a:bodyPr>
          <a:lstStyle/>
          <a:p>
            <a:pPr algn="ctr"/>
            <a:r>
              <a:rPr lang="ja-JP" altLang="en-US" sz="2400" b="1" i="1" dirty="0">
                <a:solidFill>
                  <a:srgbClr val="0000FF"/>
                </a:solidFill>
              </a:rPr>
              <a:t>プレゼンテーション資料（様式）</a:t>
            </a:r>
            <a:endParaRPr lang="ja-JP" altLang="en-US" sz="1600" b="1" i="1" dirty="0">
              <a:solidFill>
                <a:srgbClr val="0000FF"/>
              </a:solidFill>
            </a:endParaRPr>
          </a:p>
        </p:txBody>
      </p:sp>
      <p:sp>
        <p:nvSpPr>
          <p:cNvPr id="10" name="正方形/長方形 9"/>
          <p:cNvSpPr/>
          <p:nvPr/>
        </p:nvSpPr>
        <p:spPr>
          <a:xfrm>
            <a:off x="400050" y="461665"/>
            <a:ext cx="11430000" cy="1569660"/>
          </a:xfrm>
          <a:prstGeom prst="rect">
            <a:avLst/>
          </a:prstGeom>
        </p:spPr>
        <p:txBody>
          <a:bodyPr wrap="square">
            <a:spAutoFit/>
          </a:bodyPr>
          <a:lstStyle/>
          <a:p>
            <a:pPr marL="285750" indent="-285750">
              <a:buFont typeface="Arial" panose="020B0604020202020204" pitchFamily="34" charset="0"/>
              <a:buChar char="•"/>
            </a:pPr>
            <a:r>
              <a:rPr lang="ja-JP" altLang="en-US" sz="1200" i="1" spc="-50" dirty="0">
                <a:solidFill>
                  <a:srgbClr val="0000FF"/>
                </a:solidFill>
              </a:rPr>
              <a:t>本ページ及び事項以降のイタリックの青文字は削除または編集して、プレゼンテーション資料を作成としてください。</a:t>
            </a:r>
            <a:endParaRPr lang="en-US" altLang="ja-JP" sz="1200" i="1" spc="-50" dirty="0">
              <a:solidFill>
                <a:srgbClr val="0000FF"/>
              </a:solidFill>
            </a:endParaRPr>
          </a:p>
          <a:p>
            <a:pPr marL="285750" indent="-285750">
              <a:buFont typeface="Arial" panose="020B0604020202020204" pitchFamily="34" charset="0"/>
              <a:buChar char="•"/>
            </a:pPr>
            <a:r>
              <a:rPr lang="en-US" altLang="ja-JP" sz="1200" i="1" spc="-50" dirty="0" smtClean="0">
                <a:solidFill>
                  <a:srgbClr val="0000FF"/>
                </a:solidFill>
              </a:rPr>
              <a:t>P.2</a:t>
            </a:r>
            <a:r>
              <a:rPr lang="ja-JP" altLang="en-US" sz="1200" i="1" spc="-50" dirty="0" smtClean="0">
                <a:solidFill>
                  <a:srgbClr val="0000FF"/>
                </a:solidFill>
              </a:rPr>
              <a:t>の黒字は</a:t>
            </a:r>
            <a:r>
              <a:rPr lang="ja-JP" altLang="en-US" sz="1200" i="1" spc="-50" dirty="0">
                <a:solidFill>
                  <a:srgbClr val="0000FF"/>
                </a:solidFill>
              </a:rPr>
              <a:t>、記載要求事項（審査事項）です。記載事項が無い場合は、無し、と記載してください</a:t>
            </a:r>
            <a:r>
              <a:rPr lang="ja-JP" altLang="en-US" sz="1200" i="1" spc="-50" dirty="0" smtClean="0">
                <a:solidFill>
                  <a:srgbClr val="0000FF"/>
                </a:solidFill>
              </a:rPr>
              <a:t>。</a:t>
            </a:r>
            <a:r>
              <a:rPr lang="en-US" altLang="ja-JP" sz="1200" i="1" spc="-50" dirty="0" smtClean="0">
                <a:solidFill>
                  <a:srgbClr val="0000FF"/>
                </a:solidFill>
              </a:rPr>
              <a:t/>
            </a:r>
            <a:br>
              <a:rPr lang="en-US" altLang="ja-JP" sz="1200" i="1" spc="-50" dirty="0" smtClean="0">
                <a:solidFill>
                  <a:srgbClr val="0000FF"/>
                </a:solidFill>
              </a:rPr>
            </a:br>
            <a:r>
              <a:rPr lang="ja-JP" altLang="en-US" sz="1200" i="1" spc="-50" dirty="0" smtClean="0">
                <a:solidFill>
                  <a:srgbClr val="0000FF"/>
                </a:solidFill>
              </a:rPr>
              <a:t>本様式</a:t>
            </a:r>
            <a:r>
              <a:rPr lang="ja-JP" altLang="en-US" sz="1200" i="1" spc="-50" dirty="0">
                <a:solidFill>
                  <a:srgbClr val="0000FF"/>
                </a:solidFill>
              </a:rPr>
              <a:t>に示した記載要求事項を全てプレゼンテーション資料に盛り込んでください。一部が欠けた場合、審査の評価が低くなる場合があります。</a:t>
            </a:r>
            <a:endParaRPr lang="en-US" altLang="ja-JP" sz="1200" i="1" spc="-50" dirty="0">
              <a:solidFill>
                <a:srgbClr val="0000FF"/>
              </a:solidFill>
            </a:endParaRPr>
          </a:p>
          <a:p>
            <a:pPr marL="285750" indent="-285750">
              <a:buFont typeface="Arial" panose="020B0604020202020204" pitchFamily="34" charset="0"/>
              <a:buChar char="•"/>
            </a:pPr>
            <a:r>
              <a:rPr lang="ja-JP" altLang="en-US" sz="1200" i="1" spc="-50" dirty="0" smtClean="0">
                <a:solidFill>
                  <a:srgbClr val="0000FF"/>
                </a:solidFill>
              </a:rPr>
              <a:t>本ファイル</a:t>
            </a:r>
            <a:r>
              <a:rPr lang="ja-JP" altLang="en-US" sz="1200" i="1" spc="-50" dirty="0">
                <a:solidFill>
                  <a:srgbClr val="0000FF"/>
                </a:solidFill>
              </a:rPr>
              <a:t>をそのまま用いてプレゼンテーション資料を作成することも、個別に資料を作成することも認めます。</a:t>
            </a:r>
            <a:endParaRPr lang="en-US" altLang="ja-JP" sz="1200" i="1" spc="-50" dirty="0">
              <a:solidFill>
                <a:srgbClr val="0000FF"/>
              </a:solidFill>
            </a:endParaRPr>
          </a:p>
          <a:p>
            <a:pPr marL="285750" indent="-285750">
              <a:buFont typeface="Arial" panose="020B0604020202020204" pitchFamily="34" charset="0"/>
              <a:buChar char="•"/>
            </a:pPr>
            <a:r>
              <a:rPr lang="ja-JP" altLang="en-US" sz="1200" i="1" spc="-50" dirty="0">
                <a:solidFill>
                  <a:srgbClr val="0000FF"/>
                </a:solidFill>
              </a:rPr>
              <a:t>動画、アニメーション及び音声等を利用するのは自由です。</a:t>
            </a:r>
            <a:endParaRPr lang="en-US" altLang="ja-JP" sz="1200" i="1" spc="-50" dirty="0">
              <a:solidFill>
                <a:srgbClr val="0000FF"/>
              </a:solidFill>
            </a:endParaRPr>
          </a:p>
          <a:p>
            <a:pPr marL="285750" indent="-285750">
              <a:buFont typeface="Arial" panose="020B0604020202020204" pitchFamily="34" charset="0"/>
              <a:buChar char="•"/>
            </a:pPr>
            <a:r>
              <a:rPr lang="ja-JP" altLang="en-US" sz="1200" i="1" spc="-50" dirty="0">
                <a:solidFill>
                  <a:srgbClr val="0000FF"/>
                </a:solidFill>
              </a:rPr>
              <a:t>資料の枚数は自由</a:t>
            </a:r>
            <a:r>
              <a:rPr lang="ja-JP" altLang="en-US" sz="1200" i="1" spc="-50" dirty="0" smtClean="0">
                <a:solidFill>
                  <a:srgbClr val="0000FF"/>
                </a:solidFill>
              </a:rPr>
              <a:t>ですが、</a:t>
            </a:r>
            <a:r>
              <a:rPr lang="en-US" altLang="ja-JP" sz="1200" i="1" spc="-50" dirty="0" smtClean="0">
                <a:solidFill>
                  <a:srgbClr val="0000FF"/>
                </a:solidFill>
              </a:rPr>
              <a:t>10</a:t>
            </a:r>
            <a:r>
              <a:rPr lang="ja-JP" altLang="en-US" sz="1200" i="1" spc="-50" dirty="0" smtClean="0">
                <a:solidFill>
                  <a:srgbClr val="0000FF"/>
                </a:solidFill>
              </a:rPr>
              <a:t>枚程度を目安に作成ください。</a:t>
            </a:r>
            <a:r>
              <a:rPr lang="ja-JP" altLang="en-US" sz="1200" i="1" spc="-50" dirty="0">
                <a:solidFill>
                  <a:srgbClr val="0000FF"/>
                </a:solidFill>
              </a:rPr>
              <a:t>ただし、プレゼンテーション時間は、合計１０分間です</a:t>
            </a:r>
            <a:r>
              <a:rPr lang="ja-JP" altLang="en-US" sz="1200" i="1" spc="-50" dirty="0" smtClean="0">
                <a:solidFill>
                  <a:srgbClr val="0000FF"/>
                </a:solidFill>
              </a:rPr>
              <a:t>。</a:t>
            </a:r>
            <a:r>
              <a:rPr lang="en-US" altLang="ja-JP" sz="1200" i="1" spc="-50" dirty="0" smtClean="0">
                <a:solidFill>
                  <a:srgbClr val="0000FF"/>
                </a:solidFill>
              </a:rPr>
              <a:t/>
            </a:r>
            <a:br>
              <a:rPr lang="en-US" altLang="ja-JP" sz="1200" i="1" spc="-50" dirty="0" smtClean="0">
                <a:solidFill>
                  <a:srgbClr val="0000FF"/>
                </a:solidFill>
              </a:rPr>
            </a:br>
            <a:r>
              <a:rPr lang="ja-JP" altLang="en-US" sz="1200" i="1" u="sng" spc="-50" dirty="0" smtClean="0">
                <a:solidFill>
                  <a:srgbClr val="0000FF"/>
                </a:solidFill>
              </a:rPr>
              <a:t>プレゼンテーション</a:t>
            </a:r>
            <a:r>
              <a:rPr lang="ja-JP" altLang="en-US" sz="1200" i="1" u="sng" spc="-50" dirty="0">
                <a:solidFill>
                  <a:srgbClr val="0000FF"/>
                </a:solidFill>
              </a:rPr>
              <a:t>時間の延長は認めません。事前に、所要時間の確認をお願いします</a:t>
            </a:r>
            <a:r>
              <a:rPr lang="ja-JP" altLang="en-US" sz="1200" i="1" spc="-50" dirty="0">
                <a:solidFill>
                  <a:srgbClr val="0000FF"/>
                </a:solidFill>
              </a:rPr>
              <a:t>。</a:t>
            </a:r>
            <a:endParaRPr lang="en-US" altLang="ja-JP" sz="1200" i="1" spc="-50" dirty="0">
              <a:solidFill>
                <a:srgbClr val="0000FF"/>
              </a:solidFill>
            </a:endParaRPr>
          </a:p>
          <a:p>
            <a:pPr marL="285750" indent="-285750">
              <a:buFont typeface="Arial" panose="020B0604020202020204" pitchFamily="34" charset="0"/>
              <a:buChar char="•"/>
            </a:pPr>
            <a:r>
              <a:rPr lang="ja-JP" altLang="en-US" sz="1200" i="1" spc="-50" dirty="0">
                <a:solidFill>
                  <a:srgbClr val="0000FF"/>
                </a:solidFill>
              </a:rPr>
              <a:t>審査において経営的観点の質疑応答がなされる場合があり、プレゼンテーション実施者が適切な返答を行えない場合、審査の評価が低くなる場合があります。</a:t>
            </a:r>
            <a:endParaRPr lang="en-US" altLang="ja-JP" sz="1200" i="1" spc="-50" dirty="0">
              <a:solidFill>
                <a:srgbClr val="0000FF"/>
              </a:solidFill>
            </a:endParaRPr>
          </a:p>
        </p:txBody>
      </p:sp>
      <p:sp>
        <p:nvSpPr>
          <p:cNvPr id="16" name="正方形/長方形 15"/>
          <p:cNvSpPr/>
          <p:nvPr/>
        </p:nvSpPr>
        <p:spPr>
          <a:xfrm>
            <a:off x="400050" y="2358687"/>
            <a:ext cx="11349990" cy="1661993"/>
          </a:xfrm>
          <a:prstGeom prst="rect">
            <a:avLst/>
          </a:prstGeom>
        </p:spPr>
        <p:txBody>
          <a:bodyPr wrap="square">
            <a:spAutoFit/>
          </a:bodyPr>
          <a:lstStyle/>
          <a:p>
            <a:r>
              <a:rPr lang="ja-JP" altLang="ja-JP" b="1" i="1" u="sng" dirty="0">
                <a:solidFill>
                  <a:srgbClr val="0000FF"/>
                </a:solidFill>
              </a:rPr>
              <a:t>提出締切</a:t>
            </a:r>
            <a:r>
              <a:rPr lang="ja-JP" altLang="ja-JP" b="1" i="1" u="sng" dirty="0" smtClean="0">
                <a:solidFill>
                  <a:srgbClr val="0000FF"/>
                </a:solidFill>
              </a:rPr>
              <a:t>：</a:t>
            </a:r>
            <a:r>
              <a:rPr lang="ja-JP" altLang="en-US" b="1" i="1" u="sng" dirty="0" smtClean="0">
                <a:solidFill>
                  <a:srgbClr val="0000FF"/>
                </a:solidFill>
              </a:rPr>
              <a:t>採択審査委員会　審査</a:t>
            </a:r>
            <a:r>
              <a:rPr lang="ja-JP" altLang="en-US" b="1" i="1" u="sng" dirty="0">
                <a:solidFill>
                  <a:srgbClr val="0000FF"/>
                </a:solidFill>
              </a:rPr>
              <a:t>日</a:t>
            </a:r>
            <a:r>
              <a:rPr lang="ja-JP" altLang="en-US" b="1" i="1" u="sng" dirty="0" smtClean="0">
                <a:solidFill>
                  <a:srgbClr val="0000FF"/>
                </a:solidFill>
              </a:rPr>
              <a:t>当日（審査終了直後）</a:t>
            </a:r>
            <a:endParaRPr lang="en-US" altLang="ja-JP" b="1" i="1" u="sng" dirty="0">
              <a:solidFill>
                <a:srgbClr val="0000FF"/>
              </a:solidFill>
            </a:endParaRPr>
          </a:p>
          <a:p>
            <a:r>
              <a:rPr lang="ja-JP" altLang="en-US" sz="1200" i="1" dirty="0">
                <a:solidFill>
                  <a:srgbClr val="0000FF"/>
                </a:solidFill>
              </a:rPr>
              <a:t>・一次審査通過者は、プレゼンテーション資料とＰＣを審査日当日に持参してください。審査会場には、プロジェクター（ＨＤＭＩ）が用意されています。審査会場に入室後、すみやかにプロジェクターに持参したＰＣを接続し、プレゼンテーションを開始してください。事前の動作確認は行いません。</a:t>
            </a:r>
            <a:endParaRPr lang="en-US" altLang="ja-JP" sz="1200" i="1" dirty="0">
              <a:solidFill>
                <a:srgbClr val="0000FF"/>
              </a:solidFill>
              <a:latin typeface="+mn-ea"/>
            </a:endParaRPr>
          </a:p>
          <a:p>
            <a:r>
              <a:rPr lang="ja-JP" altLang="en-US" sz="1200" i="1" dirty="0">
                <a:solidFill>
                  <a:srgbClr val="0000FF"/>
                </a:solidFill>
                <a:latin typeface="+mn-ea"/>
              </a:rPr>
              <a:t>・審査終了後に、</a:t>
            </a:r>
            <a:r>
              <a:rPr lang="ja-JP" altLang="en-US" sz="1200" i="1" dirty="0">
                <a:solidFill>
                  <a:srgbClr val="0000FF"/>
                </a:solidFill>
              </a:rPr>
              <a:t>プレゼンテーション資料をＰＤＦファイルとして提出してください。</a:t>
            </a:r>
            <a:r>
              <a:rPr lang="ja-JP" altLang="en-US" sz="1200" i="1" dirty="0">
                <a:solidFill>
                  <a:srgbClr val="0000FF"/>
                </a:solidFill>
                <a:latin typeface="+mn-ea"/>
              </a:rPr>
              <a:t>動画、アニメーション及び音声等を含む場合は、プレゼンテーション内容から欠落しますが、問題ありません。提出したＰＤＦファイルは、審査を終了したことを確認するための資料として用い、審査には用いません。</a:t>
            </a:r>
            <a:endParaRPr lang="en-US" altLang="ja-JP" sz="1200" i="1" dirty="0">
              <a:solidFill>
                <a:srgbClr val="0000FF"/>
              </a:solidFill>
              <a:latin typeface="+mn-ea"/>
            </a:endParaRPr>
          </a:p>
          <a:p>
            <a:r>
              <a:rPr lang="ja-JP" altLang="en-US" sz="1200" i="1" dirty="0">
                <a:solidFill>
                  <a:srgbClr val="0000FF"/>
                </a:solidFill>
                <a:latin typeface="+mn-ea"/>
              </a:rPr>
              <a:t>・審査終了時すみやかに提出できるように、事前に提出用の</a:t>
            </a:r>
            <a:r>
              <a:rPr lang="en-US" altLang="ja-JP" sz="1200" i="1" dirty="0">
                <a:solidFill>
                  <a:srgbClr val="0000FF"/>
                </a:solidFill>
                <a:latin typeface="+mn-ea"/>
              </a:rPr>
              <a:t>PDF</a:t>
            </a:r>
            <a:r>
              <a:rPr lang="ja-JP" altLang="en-US" sz="1200" i="1" dirty="0">
                <a:solidFill>
                  <a:srgbClr val="0000FF"/>
                </a:solidFill>
                <a:latin typeface="+mn-ea"/>
              </a:rPr>
              <a:t>ファイルをご準備ください。</a:t>
            </a:r>
            <a:endParaRPr lang="en-US" altLang="ja-JP" sz="1200" i="1" dirty="0">
              <a:solidFill>
                <a:srgbClr val="0000FF"/>
              </a:solidFill>
              <a:latin typeface="+mn-ea"/>
            </a:endParaRPr>
          </a:p>
          <a:p>
            <a:r>
              <a:rPr lang="ja-JP" altLang="en-US" sz="1200" i="1" dirty="0">
                <a:solidFill>
                  <a:srgbClr val="0000FF"/>
                </a:solidFill>
              </a:rPr>
              <a:t>・審査日以前の提出は認めません。</a:t>
            </a:r>
            <a:endParaRPr lang="en-US" altLang="ja-JP" sz="1200" i="1" dirty="0">
              <a:solidFill>
                <a:srgbClr val="0000FF"/>
              </a:solidFill>
            </a:endParaRPr>
          </a:p>
          <a:p>
            <a:r>
              <a:rPr lang="ja-JP" altLang="en-US" sz="1200" b="1" i="1" dirty="0" smtClean="0">
                <a:solidFill>
                  <a:srgbClr val="0000FF"/>
                </a:solidFill>
              </a:rPr>
              <a:t>・</a:t>
            </a:r>
            <a:r>
              <a:rPr lang="ja-JP" altLang="en-US" sz="1200" i="1" dirty="0">
                <a:solidFill>
                  <a:srgbClr val="0000FF"/>
                </a:solidFill>
              </a:rPr>
              <a:t>ファイル名は、</a:t>
            </a:r>
            <a:r>
              <a:rPr lang="en-US" altLang="ja-JP" sz="1200" i="1" dirty="0">
                <a:solidFill>
                  <a:srgbClr val="0000FF"/>
                </a:solidFill>
              </a:rPr>
              <a:t>『</a:t>
            </a:r>
            <a:r>
              <a:rPr lang="ja-JP" altLang="en-US" sz="1200" i="1" dirty="0">
                <a:solidFill>
                  <a:srgbClr val="0000FF"/>
                </a:solidFill>
              </a:rPr>
              <a:t>株式会社を除いた法人名</a:t>
            </a:r>
            <a:r>
              <a:rPr lang="en-US" altLang="ja-JP" sz="1200" i="1" dirty="0">
                <a:solidFill>
                  <a:srgbClr val="0000FF"/>
                </a:solidFill>
              </a:rPr>
              <a:t>_2</a:t>
            </a:r>
            <a:r>
              <a:rPr lang="ja-JP" altLang="en-US" sz="1200" i="1" dirty="0">
                <a:solidFill>
                  <a:srgbClr val="0000FF"/>
                </a:solidFill>
              </a:rPr>
              <a:t>次審査プレゼンテーション資料</a:t>
            </a:r>
            <a:r>
              <a:rPr lang="en-US" altLang="ja-JP" sz="1200" i="1" dirty="0">
                <a:solidFill>
                  <a:srgbClr val="0000FF"/>
                </a:solidFill>
              </a:rPr>
              <a:t>.pdf』</a:t>
            </a:r>
            <a:r>
              <a:rPr lang="ja-JP" altLang="en-US" sz="1200" i="1" dirty="0">
                <a:solidFill>
                  <a:srgbClr val="0000FF"/>
                </a:solidFill>
              </a:rPr>
              <a:t>としてください。</a:t>
            </a:r>
            <a:endParaRPr lang="en-US" altLang="ja-JP" sz="1200" i="1" dirty="0">
              <a:solidFill>
                <a:srgbClr val="0000FF"/>
              </a:solidFill>
            </a:endParaRPr>
          </a:p>
        </p:txBody>
      </p:sp>
    </p:spTree>
    <p:extLst>
      <p:ext uri="{BB962C8B-B14F-4D97-AF65-F5344CB8AC3E}">
        <p14:creationId xmlns:p14="http://schemas.microsoft.com/office/powerpoint/2010/main" val="2222947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986329" y="1389232"/>
            <a:ext cx="8121468" cy="523220"/>
          </a:xfrm>
          <a:prstGeom prst="rect">
            <a:avLst/>
          </a:prstGeom>
          <a:noFill/>
        </p:spPr>
        <p:txBody>
          <a:bodyPr wrap="square" rtlCol="0">
            <a:spAutoFit/>
          </a:bodyPr>
          <a:lstStyle/>
          <a:p>
            <a:pPr algn="ctr"/>
            <a:r>
              <a:rPr lang="ja-JP" altLang="ja-JP" sz="2800" i="1" dirty="0"/>
              <a:t>「</a:t>
            </a:r>
            <a:r>
              <a:rPr lang="ja-JP" altLang="en-US" sz="2800" i="1" dirty="0"/>
              <a:t>●●</a:t>
            </a:r>
            <a:r>
              <a:rPr lang="ja-JP" altLang="ja-JP" sz="2800" i="1" dirty="0"/>
              <a:t>システム開発事業」</a:t>
            </a:r>
            <a:endParaRPr lang="en-US" altLang="ja-JP" sz="2800" i="1" dirty="0"/>
          </a:p>
        </p:txBody>
      </p:sp>
      <p:sp>
        <p:nvSpPr>
          <p:cNvPr id="8" name="正方形/長方形 7"/>
          <p:cNvSpPr/>
          <p:nvPr/>
        </p:nvSpPr>
        <p:spPr>
          <a:xfrm>
            <a:off x="8017510" y="1490927"/>
            <a:ext cx="4071026" cy="338554"/>
          </a:xfrm>
          <a:prstGeom prst="rect">
            <a:avLst/>
          </a:prstGeom>
        </p:spPr>
        <p:txBody>
          <a:bodyPr wrap="square">
            <a:spAutoFit/>
          </a:bodyPr>
          <a:lstStyle/>
          <a:p>
            <a:r>
              <a:rPr lang="ja-JP" altLang="en-US" sz="1600" i="1" dirty="0" smtClean="0">
                <a:solidFill>
                  <a:srgbClr val="0000FF"/>
                </a:solidFill>
              </a:rPr>
              <a:t>：提案いただく事業</a:t>
            </a:r>
            <a:r>
              <a:rPr lang="ja-JP" altLang="en-US" sz="1600" i="1" dirty="0">
                <a:solidFill>
                  <a:srgbClr val="0000FF"/>
                </a:solidFill>
              </a:rPr>
              <a:t>の名称を記載してください。</a:t>
            </a:r>
          </a:p>
        </p:txBody>
      </p:sp>
      <p:sp>
        <p:nvSpPr>
          <p:cNvPr id="10" name="正方形/長方形 9"/>
          <p:cNvSpPr/>
          <p:nvPr/>
        </p:nvSpPr>
        <p:spPr>
          <a:xfrm>
            <a:off x="7062033" y="439716"/>
            <a:ext cx="3938923" cy="338554"/>
          </a:xfrm>
          <a:prstGeom prst="rect">
            <a:avLst/>
          </a:prstGeom>
        </p:spPr>
        <p:txBody>
          <a:bodyPr wrap="square">
            <a:spAutoFit/>
          </a:bodyPr>
          <a:lstStyle/>
          <a:p>
            <a:r>
              <a:rPr lang="ja-JP" altLang="en-US" sz="1600" i="1" dirty="0">
                <a:solidFill>
                  <a:srgbClr val="0000FF"/>
                </a:solidFill>
              </a:rPr>
              <a:t>：採択審査委員会の日付を記載して下さい。</a:t>
            </a:r>
          </a:p>
        </p:txBody>
      </p:sp>
      <p:sp>
        <p:nvSpPr>
          <p:cNvPr id="13" name="正方形/長方形 12"/>
          <p:cNvSpPr/>
          <p:nvPr/>
        </p:nvSpPr>
        <p:spPr>
          <a:xfrm>
            <a:off x="3547635" y="5943578"/>
            <a:ext cx="6191195" cy="584775"/>
          </a:xfrm>
          <a:prstGeom prst="rect">
            <a:avLst/>
          </a:prstGeom>
        </p:spPr>
        <p:txBody>
          <a:bodyPr wrap="square">
            <a:spAutoFit/>
          </a:bodyPr>
          <a:lstStyle/>
          <a:p>
            <a:r>
              <a:rPr lang="ja-JP" altLang="en-US" sz="1600" i="1" dirty="0">
                <a:solidFill>
                  <a:srgbClr val="0000FF"/>
                </a:solidFill>
              </a:rPr>
              <a:t>：連携する事業会社が複数である場合、法人名を全て記載して下さい。連携が予定であれば、（予定）を付してください。</a:t>
            </a:r>
          </a:p>
        </p:txBody>
      </p:sp>
      <p:sp>
        <p:nvSpPr>
          <p:cNvPr id="20" name="正方形/長方形 19"/>
          <p:cNvSpPr/>
          <p:nvPr/>
        </p:nvSpPr>
        <p:spPr>
          <a:xfrm>
            <a:off x="4884034" y="4094852"/>
            <a:ext cx="2324675" cy="461665"/>
          </a:xfrm>
          <a:prstGeom prst="rect">
            <a:avLst/>
          </a:prstGeom>
        </p:spPr>
        <p:txBody>
          <a:bodyPr wrap="none">
            <a:spAutoFit/>
          </a:bodyPr>
          <a:lstStyle/>
          <a:p>
            <a:pPr algn="ctr"/>
            <a:r>
              <a:rPr lang="ja-JP" altLang="en-US" sz="2400" b="1" i="1" dirty="0">
                <a:solidFill>
                  <a:srgbClr val="0000FF"/>
                </a:solidFill>
              </a:rPr>
              <a:t>ＣＥＯ　根戸太郎</a:t>
            </a:r>
            <a:endParaRPr lang="ja-JP" altLang="en-US" sz="2400" i="1" dirty="0">
              <a:solidFill>
                <a:srgbClr val="0000FF"/>
              </a:solidFill>
            </a:endParaRPr>
          </a:p>
        </p:txBody>
      </p:sp>
      <p:sp>
        <p:nvSpPr>
          <p:cNvPr id="21" name="正方形/長方形 20"/>
          <p:cNvSpPr/>
          <p:nvPr/>
        </p:nvSpPr>
        <p:spPr>
          <a:xfrm>
            <a:off x="5115949" y="420471"/>
            <a:ext cx="1986441" cy="400110"/>
          </a:xfrm>
          <a:prstGeom prst="rect">
            <a:avLst/>
          </a:prstGeom>
        </p:spPr>
        <p:txBody>
          <a:bodyPr wrap="none">
            <a:spAutoFit/>
          </a:bodyPr>
          <a:lstStyle/>
          <a:p>
            <a:r>
              <a:rPr lang="en-US" altLang="ja-JP" sz="2000" i="1" dirty="0">
                <a:solidFill>
                  <a:srgbClr val="0000FF"/>
                </a:solidFill>
              </a:rPr>
              <a:t>2019</a:t>
            </a:r>
            <a:r>
              <a:rPr lang="ja-JP" altLang="en-US" sz="2000" i="1" dirty="0">
                <a:solidFill>
                  <a:srgbClr val="0000FF"/>
                </a:solidFill>
              </a:rPr>
              <a:t>年●月●日</a:t>
            </a:r>
          </a:p>
        </p:txBody>
      </p:sp>
      <p:sp>
        <p:nvSpPr>
          <p:cNvPr id="22" name="正方形/長方形 21"/>
          <p:cNvSpPr/>
          <p:nvPr/>
        </p:nvSpPr>
        <p:spPr>
          <a:xfrm>
            <a:off x="5030708" y="3355676"/>
            <a:ext cx="2031325" cy="461665"/>
          </a:xfrm>
          <a:prstGeom prst="rect">
            <a:avLst/>
          </a:prstGeom>
        </p:spPr>
        <p:txBody>
          <a:bodyPr wrap="none">
            <a:spAutoFit/>
          </a:bodyPr>
          <a:lstStyle/>
          <a:p>
            <a:pPr algn="ctr"/>
            <a:r>
              <a:rPr lang="ja-JP" altLang="en-US" sz="2400" i="1" dirty="0">
                <a:solidFill>
                  <a:srgbClr val="0000FF"/>
                </a:solidFill>
              </a:rPr>
              <a:t>株式会社●●</a:t>
            </a:r>
          </a:p>
        </p:txBody>
      </p:sp>
      <p:sp>
        <p:nvSpPr>
          <p:cNvPr id="25" name="正方形/長方形 24"/>
          <p:cNvSpPr/>
          <p:nvPr/>
        </p:nvSpPr>
        <p:spPr>
          <a:xfrm>
            <a:off x="3547634" y="5628606"/>
            <a:ext cx="5075428" cy="461665"/>
          </a:xfrm>
          <a:prstGeom prst="rect">
            <a:avLst/>
          </a:prstGeom>
        </p:spPr>
        <p:txBody>
          <a:bodyPr wrap="none">
            <a:spAutoFit/>
          </a:bodyPr>
          <a:lstStyle/>
          <a:p>
            <a:pPr algn="ctr"/>
            <a:r>
              <a:rPr lang="ja-JP" altLang="en-US" sz="2400" i="1" dirty="0">
                <a:solidFill>
                  <a:srgbClr val="0000FF"/>
                </a:solidFill>
              </a:rPr>
              <a:t>株式会社◎◎、株式会社■■ （予定）</a:t>
            </a:r>
          </a:p>
        </p:txBody>
      </p:sp>
      <p:sp>
        <p:nvSpPr>
          <p:cNvPr id="16" name="正方形/長方形 15"/>
          <p:cNvSpPr/>
          <p:nvPr/>
        </p:nvSpPr>
        <p:spPr>
          <a:xfrm>
            <a:off x="8479965" y="2061755"/>
            <a:ext cx="2187369" cy="830997"/>
          </a:xfrm>
          <a:prstGeom prst="rect">
            <a:avLst/>
          </a:prstGeom>
        </p:spPr>
        <p:txBody>
          <a:bodyPr wrap="square">
            <a:spAutoFit/>
          </a:bodyPr>
          <a:lstStyle/>
          <a:p>
            <a:r>
              <a:rPr lang="ja-JP" altLang="en-US" sz="1600" i="1" dirty="0">
                <a:solidFill>
                  <a:srgbClr val="0000FF"/>
                </a:solidFill>
              </a:rPr>
              <a:t>：本提案の理念を端的に</a:t>
            </a:r>
            <a:r>
              <a:rPr lang="en-US" altLang="ja-JP" sz="1600" i="1" dirty="0">
                <a:solidFill>
                  <a:srgbClr val="0000FF"/>
                </a:solidFill>
              </a:rPr>
              <a:t>2</a:t>
            </a:r>
            <a:r>
              <a:rPr lang="ja-JP" altLang="en-US" sz="1600" i="1" dirty="0">
                <a:solidFill>
                  <a:srgbClr val="0000FF"/>
                </a:solidFill>
              </a:rPr>
              <a:t>行以内で記載して下さい。</a:t>
            </a:r>
          </a:p>
        </p:txBody>
      </p:sp>
      <p:sp>
        <p:nvSpPr>
          <p:cNvPr id="17" name="テキスト ボックス 16"/>
          <p:cNvSpPr txBox="1"/>
          <p:nvPr/>
        </p:nvSpPr>
        <p:spPr>
          <a:xfrm>
            <a:off x="3631740" y="2026752"/>
            <a:ext cx="4848225" cy="707886"/>
          </a:xfrm>
          <a:prstGeom prst="rect">
            <a:avLst/>
          </a:prstGeom>
          <a:noFill/>
        </p:spPr>
        <p:txBody>
          <a:bodyPr wrap="square" rtlCol="0">
            <a:spAutoFit/>
          </a:bodyPr>
          <a:lstStyle/>
          <a:p>
            <a:pPr algn="ctr"/>
            <a:r>
              <a:rPr lang="ja-JP" altLang="en-US" sz="2000" i="1" dirty="0">
                <a:solidFill>
                  <a:srgbClr val="0000FF"/>
                </a:solidFill>
              </a:rPr>
              <a:t>人、データが寄り添う社会を目指して日本の未来をつくるイノベーションをおこします。</a:t>
            </a:r>
          </a:p>
        </p:txBody>
      </p:sp>
      <p:sp>
        <p:nvSpPr>
          <p:cNvPr id="18" name="正方形/長方形 17"/>
          <p:cNvSpPr/>
          <p:nvPr/>
        </p:nvSpPr>
        <p:spPr>
          <a:xfrm>
            <a:off x="1649379" y="3396513"/>
            <a:ext cx="800219" cy="338554"/>
          </a:xfrm>
          <a:prstGeom prst="rect">
            <a:avLst/>
          </a:prstGeom>
          <a:solidFill>
            <a:schemeClr val="accent6">
              <a:lumMod val="40000"/>
              <a:lumOff val="60000"/>
            </a:schemeClr>
          </a:solidFill>
        </p:spPr>
        <p:txBody>
          <a:bodyPr wrap="none">
            <a:spAutoFit/>
          </a:bodyPr>
          <a:lstStyle/>
          <a:p>
            <a:pPr algn="ctr"/>
            <a:r>
              <a:rPr lang="ja-JP" altLang="en-US" sz="1600" dirty="0"/>
              <a:t>応募者</a:t>
            </a:r>
          </a:p>
        </p:txBody>
      </p:sp>
      <p:sp>
        <p:nvSpPr>
          <p:cNvPr id="19" name="正方形/長方形 18"/>
          <p:cNvSpPr/>
          <p:nvPr/>
        </p:nvSpPr>
        <p:spPr>
          <a:xfrm>
            <a:off x="1649379" y="662107"/>
            <a:ext cx="1620957" cy="338554"/>
          </a:xfrm>
          <a:prstGeom prst="rect">
            <a:avLst/>
          </a:prstGeom>
          <a:solidFill>
            <a:schemeClr val="accent6">
              <a:lumMod val="40000"/>
              <a:lumOff val="60000"/>
            </a:schemeClr>
          </a:solidFill>
        </p:spPr>
        <p:txBody>
          <a:bodyPr wrap="none">
            <a:spAutoFit/>
          </a:bodyPr>
          <a:lstStyle/>
          <a:p>
            <a:pPr algn="ctr"/>
            <a:r>
              <a:rPr lang="ja-JP" altLang="en-US" sz="1600" dirty="0"/>
              <a:t>助成事業の名称</a:t>
            </a:r>
          </a:p>
        </p:txBody>
      </p:sp>
      <p:sp>
        <p:nvSpPr>
          <p:cNvPr id="15" name="テキスト ボックス 14"/>
          <p:cNvSpPr txBox="1"/>
          <p:nvPr/>
        </p:nvSpPr>
        <p:spPr>
          <a:xfrm>
            <a:off x="3505366" y="929235"/>
            <a:ext cx="5083394" cy="523220"/>
          </a:xfrm>
          <a:prstGeom prst="rect">
            <a:avLst/>
          </a:prstGeom>
          <a:noFill/>
        </p:spPr>
        <p:txBody>
          <a:bodyPr wrap="square" rtlCol="0">
            <a:spAutoFit/>
          </a:bodyPr>
          <a:lstStyle/>
          <a:p>
            <a:pPr algn="ctr"/>
            <a:r>
              <a:rPr lang="ja-JP" altLang="en-US" sz="2800" i="1" dirty="0" smtClean="0"/>
              <a:t>ケース●：＊＊＊＊＊＊＊</a:t>
            </a:r>
            <a:endParaRPr lang="en-US" altLang="ja-JP" sz="2800" i="1" dirty="0"/>
          </a:p>
        </p:txBody>
      </p:sp>
      <p:sp>
        <p:nvSpPr>
          <p:cNvPr id="23" name="正方形/長方形 22"/>
          <p:cNvSpPr/>
          <p:nvPr/>
        </p:nvSpPr>
        <p:spPr>
          <a:xfrm>
            <a:off x="8072284" y="997496"/>
            <a:ext cx="4071026" cy="338554"/>
          </a:xfrm>
          <a:prstGeom prst="rect">
            <a:avLst/>
          </a:prstGeom>
        </p:spPr>
        <p:txBody>
          <a:bodyPr wrap="square">
            <a:spAutoFit/>
          </a:bodyPr>
          <a:lstStyle/>
          <a:p>
            <a:r>
              <a:rPr lang="ja-JP" altLang="en-US" sz="1600" i="1" dirty="0" smtClean="0">
                <a:solidFill>
                  <a:srgbClr val="0000FF"/>
                </a:solidFill>
              </a:rPr>
              <a:t>：ケース</a:t>
            </a:r>
            <a:r>
              <a:rPr lang="en-US" altLang="ja-JP" sz="1600" i="1" dirty="0" smtClean="0">
                <a:solidFill>
                  <a:srgbClr val="0000FF"/>
                </a:solidFill>
              </a:rPr>
              <a:t>A</a:t>
            </a:r>
            <a:r>
              <a:rPr lang="ja-JP" altLang="en-US" sz="1600" i="1" dirty="0" smtClean="0">
                <a:solidFill>
                  <a:srgbClr val="0000FF"/>
                </a:solidFill>
              </a:rPr>
              <a:t>～</a:t>
            </a:r>
            <a:r>
              <a:rPr lang="en-US" altLang="ja-JP" sz="1600" i="1" dirty="0" smtClean="0">
                <a:solidFill>
                  <a:srgbClr val="0000FF"/>
                </a:solidFill>
              </a:rPr>
              <a:t>C</a:t>
            </a:r>
            <a:r>
              <a:rPr lang="ja-JP" altLang="en-US" sz="1600" i="1" dirty="0" smtClean="0">
                <a:solidFill>
                  <a:srgbClr val="0000FF"/>
                </a:solidFill>
              </a:rPr>
              <a:t>のいずれかを記載してください。</a:t>
            </a:r>
            <a:endParaRPr lang="ja-JP" altLang="en-US" sz="1600" i="1" dirty="0">
              <a:solidFill>
                <a:srgbClr val="0000FF"/>
              </a:solidFill>
            </a:endParaRPr>
          </a:p>
        </p:txBody>
      </p:sp>
    </p:spTree>
    <p:extLst>
      <p:ext uri="{BB962C8B-B14F-4D97-AF65-F5344CB8AC3E}">
        <p14:creationId xmlns:p14="http://schemas.microsoft.com/office/powerpoint/2010/main" val="3285370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783080" y="515218"/>
            <a:ext cx="8619449" cy="646331"/>
          </a:xfrm>
          <a:prstGeom prst="rect">
            <a:avLst/>
          </a:prstGeom>
        </p:spPr>
        <p:txBody>
          <a:bodyPr wrap="square">
            <a:spAutoFit/>
          </a:bodyPr>
          <a:lstStyle/>
          <a:p>
            <a:r>
              <a:rPr lang="ja-JP" altLang="en-US" i="1" dirty="0">
                <a:solidFill>
                  <a:srgbClr val="0000FF"/>
                </a:solidFill>
              </a:rPr>
              <a:t>以下の項目を箇条書き等で、わかりやすく説明してください。項目の順番は自由です。プレゼンテーションしやすい順番としてください。</a:t>
            </a:r>
            <a:endParaRPr lang="en-US" altLang="ja-JP" i="1" dirty="0">
              <a:solidFill>
                <a:srgbClr val="0000FF"/>
              </a:solidFill>
            </a:endParaRPr>
          </a:p>
        </p:txBody>
      </p:sp>
      <p:sp>
        <p:nvSpPr>
          <p:cNvPr id="9" name="正方形/長方形 8"/>
          <p:cNvSpPr/>
          <p:nvPr/>
        </p:nvSpPr>
        <p:spPr>
          <a:xfrm>
            <a:off x="1783079" y="1305290"/>
            <a:ext cx="8355172" cy="707886"/>
          </a:xfrm>
          <a:prstGeom prst="rect">
            <a:avLst/>
          </a:prstGeom>
        </p:spPr>
        <p:txBody>
          <a:bodyPr wrap="none">
            <a:spAutoFit/>
          </a:bodyPr>
          <a:lstStyle/>
          <a:p>
            <a:r>
              <a:rPr lang="ja-JP" altLang="en-US" sz="2000" i="1" strike="dblStrike" dirty="0">
                <a:solidFill>
                  <a:srgbClr val="0000FF"/>
                </a:solidFill>
              </a:rPr>
              <a:t>ペインやニーズ（連携する事業会社が保有する特有のもの）</a:t>
            </a:r>
            <a:endParaRPr lang="en-US" altLang="ja-JP" sz="2000" i="1" strike="dblStrike" dirty="0">
              <a:solidFill>
                <a:srgbClr val="0000FF"/>
              </a:solidFill>
            </a:endParaRPr>
          </a:p>
          <a:p>
            <a:r>
              <a:rPr lang="ja-JP" altLang="en-US" sz="2000" i="1" dirty="0">
                <a:solidFill>
                  <a:srgbClr val="0000FF"/>
                </a:solidFill>
              </a:rPr>
              <a:t>社会課題解決につながるシーズ（種）、あるいはペイン（痛み）を伴うニーズ</a:t>
            </a:r>
          </a:p>
        </p:txBody>
      </p:sp>
      <p:sp>
        <p:nvSpPr>
          <p:cNvPr id="10" name="正方形/長方形 9"/>
          <p:cNvSpPr/>
          <p:nvPr/>
        </p:nvSpPr>
        <p:spPr>
          <a:xfrm>
            <a:off x="1783080" y="1981639"/>
            <a:ext cx="1845377" cy="400110"/>
          </a:xfrm>
          <a:prstGeom prst="rect">
            <a:avLst/>
          </a:prstGeom>
        </p:spPr>
        <p:txBody>
          <a:bodyPr wrap="none">
            <a:spAutoFit/>
          </a:bodyPr>
          <a:lstStyle/>
          <a:p>
            <a:r>
              <a:rPr lang="ja-JP" altLang="en-US" sz="2000" i="1" strike="dblStrike" dirty="0">
                <a:solidFill>
                  <a:srgbClr val="0000FF"/>
                </a:solidFill>
              </a:rPr>
              <a:t>生じている課題</a:t>
            </a:r>
          </a:p>
        </p:txBody>
      </p:sp>
      <p:sp>
        <p:nvSpPr>
          <p:cNvPr id="11" name="正方形/長方形 10"/>
          <p:cNvSpPr/>
          <p:nvPr/>
        </p:nvSpPr>
        <p:spPr>
          <a:xfrm>
            <a:off x="1783079" y="2350212"/>
            <a:ext cx="8138766" cy="707886"/>
          </a:xfrm>
          <a:prstGeom prst="rect">
            <a:avLst/>
          </a:prstGeom>
        </p:spPr>
        <p:txBody>
          <a:bodyPr wrap="none">
            <a:spAutoFit/>
          </a:bodyPr>
          <a:lstStyle/>
          <a:p>
            <a:r>
              <a:rPr lang="ja-JP" altLang="en-US" sz="2000" i="1" strike="dblStrike" dirty="0">
                <a:solidFill>
                  <a:srgbClr val="0000FF"/>
                </a:solidFill>
              </a:rPr>
              <a:t>連携する事業会社による</a:t>
            </a:r>
            <a:r>
              <a:rPr lang="ja-JP" altLang="en-US" sz="2000" i="1" dirty="0">
                <a:solidFill>
                  <a:srgbClr val="0000FF"/>
                </a:solidFill>
              </a:rPr>
              <a:t>想定する市場規模（分野）と成長性その</a:t>
            </a:r>
            <a:r>
              <a:rPr lang="ja-JP" altLang="en-US" sz="2000" i="1" strike="dblStrike" dirty="0">
                <a:solidFill>
                  <a:srgbClr val="0000FF"/>
                </a:solidFill>
              </a:rPr>
              <a:t>理由</a:t>
            </a:r>
            <a:r>
              <a:rPr lang="ja-JP" altLang="en-US" sz="2000" i="1" dirty="0">
                <a:solidFill>
                  <a:srgbClr val="0000FF"/>
                </a:solidFill>
              </a:rPr>
              <a:t>根拠</a:t>
            </a:r>
            <a:endParaRPr lang="en-US" altLang="ja-JP" sz="2000" i="1" dirty="0">
              <a:solidFill>
                <a:srgbClr val="0000FF"/>
              </a:solidFill>
            </a:endParaRPr>
          </a:p>
          <a:p>
            <a:r>
              <a:rPr lang="ja-JP" altLang="en-US" sz="2000" i="1" dirty="0">
                <a:solidFill>
                  <a:srgbClr val="0000FF"/>
                </a:solidFill>
              </a:rPr>
              <a:t>データ視点、アプリケーション視点、サービス視点</a:t>
            </a:r>
          </a:p>
        </p:txBody>
      </p:sp>
      <p:sp>
        <p:nvSpPr>
          <p:cNvPr id="12" name="正方形/長方形 11"/>
          <p:cNvSpPr/>
          <p:nvPr/>
        </p:nvSpPr>
        <p:spPr>
          <a:xfrm>
            <a:off x="1783079" y="3026561"/>
            <a:ext cx="3716082" cy="400110"/>
          </a:xfrm>
          <a:prstGeom prst="rect">
            <a:avLst/>
          </a:prstGeom>
        </p:spPr>
        <p:txBody>
          <a:bodyPr wrap="none">
            <a:spAutoFit/>
          </a:bodyPr>
          <a:lstStyle/>
          <a:p>
            <a:r>
              <a:rPr lang="ja-JP" altLang="en-US" sz="2000" i="1" dirty="0">
                <a:solidFill>
                  <a:srgbClr val="0000FF"/>
                </a:solidFill>
              </a:rPr>
              <a:t>他社に対する</a:t>
            </a:r>
            <a:r>
              <a:rPr lang="ja-JP" altLang="en-US" sz="2000" i="1" strike="dblStrike" dirty="0">
                <a:solidFill>
                  <a:srgbClr val="0000FF"/>
                </a:solidFill>
              </a:rPr>
              <a:t>参入の障壁</a:t>
            </a:r>
            <a:r>
              <a:rPr lang="ja-JP" altLang="en-US" sz="2000" i="1" dirty="0">
                <a:solidFill>
                  <a:srgbClr val="0000FF"/>
                </a:solidFill>
              </a:rPr>
              <a:t>優位性</a:t>
            </a:r>
          </a:p>
        </p:txBody>
      </p:sp>
      <p:sp>
        <p:nvSpPr>
          <p:cNvPr id="13" name="正方形/長方形 12"/>
          <p:cNvSpPr/>
          <p:nvPr/>
        </p:nvSpPr>
        <p:spPr>
          <a:xfrm>
            <a:off x="1783080" y="3395135"/>
            <a:ext cx="3278463" cy="400110"/>
          </a:xfrm>
          <a:prstGeom prst="rect">
            <a:avLst/>
          </a:prstGeom>
        </p:spPr>
        <p:txBody>
          <a:bodyPr wrap="none">
            <a:spAutoFit/>
          </a:bodyPr>
          <a:lstStyle/>
          <a:p>
            <a:r>
              <a:rPr lang="ja-JP" altLang="en-US" sz="2000" i="1" dirty="0">
                <a:solidFill>
                  <a:srgbClr val="0000FF"/>
                </a:solidFill>
              </a:rPr>
              <a:t>連携することによる解決事項</a:t>
            </a:r>
          </a:p>
        </p:txBody>
      </p:sp>
      <p:sp>
        <p:nvSpPr>
          <p:cNvPr id="16" name="正方形/長方形 15"/>
          <p:cNvSpPr/>
          <p:nvPr/>
        </p:nvSpPr>
        <p:spPr>
          <a:xfrm>
            <a:off x="1783079" y="1379557"/>
            <a:ext cx="8721292" cy="480131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ja-JP" altLang="en-US" b="1" dirty="0"/>
              <a:t>事業計画に関して</a:t>
            </a:r>
            <a:endParaRPr lang="en-US" altLang="ja-JP" b="1" dirty="0"/>
          </a:p>
          <a:p>
            <a:pPr marL="285750" indent="-285750">
              <a:buFont typeface="Arial" panose="020B0604020202020204" pitchFamily="34" charset="0"/>
              <a:buChar char="•"/>
            </a:pPr>
            <a:r>
              <a:rPr lang="ja-JP" altLang="en-US" dirty="0"/>
              <a:t>エグゼクティブサマリー（ビジネスプランの要点をまとめる）</a:t>
            </a:r>
            <a:endParaRPr lang="en-US" altLang="ja-JP" dirty="0"/>
          </a:p>
          <a:p>
            <a:r>
              <a:rPr lang="ja-JP" altLang="en-US" dirty="0">
                <a:solidFill>
                  <a:srgbClr val="FF0000"/>
                </a:solidFill>
              </a:rPr>
              <a:t>原則</a:t>
            </a:r>
            <a:r>
              <a:rPr lang="en-US" altLang="ja-JP" dirty="0">
                <a:solidFill>
                  <a:srgbClr val="FF0000"/>
                </a:solidFill>
              </a:rPr>
              <a:t>1</a:t>
            </a:r>
            <a:r>
              <a:rPr lang="ja-JP" altLang="en-US" dirty="0" err="1">
                <a:solidFill>
                  <a:srgbClr val="FF0000"/>
                </a:solidFill>
              </a:rPr>
              <a:t>，</a:t>
            </a:r>
            <a:r>
              <a:rPr lang="en-US" altLang="ja-JP" dirty="0">
                <a:solidFill>
                  <a:srgbClr val="FF0000"/>
                </a:solidFill>
              </a:rPr>
              <a:t>2</a:t>
            </a:r>
            <a:r>
              <a:rPr lang="ja-JP" altLang="en-US" dirty="0">
                <a:solidFill>
                  <a:srgbClr val="FF0000"/>
                </a:solidFill>
              </a:rPr>
              <a:t>枚とし。テキスト、図解を併用する場合のみ</a:t>
            </a:r>
            <a:r>
              <a:rPr lang="en-US" altLang="ja-JP" dirty="0">
                <a:solidFill>
                  <a:srgbClr val="FF0000"/>
                </a:solidFill>
              </a:rPr>
              <a:t>3</a:t>
            </a:r>
            <a:r>
              <a:rPr lang="ja-JP" altLang="en-US" dirty="0">
                <a:solidFill>
                  <a:srgbClr val="FF0000"/>
                </a:solidFill>
              </a:rPr>
              <a:t>枚以内にまとめる</a:t>
            </a:r>
            <a:endParaRPr lang="en-US" altLang="ja-JP" dirty="0">
              <a:solidFill>
                <a:srgbClr val="FF0000"/>
              </a:solidFill>
            </a:endParaRPr>
          </a:p>
          <a:p>
            <a:pPr marL="742950" lvl="1" indent="-285750">
              <a:buFont typeface="Arial" panose="020B0604020202020204" pitchFamily="34" charset="0"/>
              <a:buChar char="•"/>
            </a:pPr>
            <a:r>
              <a:rPr lang="ja-JP" altLang="en-US" dirty="0"/>
              <a:t>会社の目的、ビジョン・ミッション、財務数値予測（グラフなど）、重要成功要因</a:t>
            </a:r>
            <a:endParaRPr lang="en-US" altLang="ja-JP" dirty="0"/>
          </a:p>
          <a:p>
            <a:pPr marL="742950" lvl="1" indent="-285750">
              <a:buFont typeface="Arial" panose="020B0604020202020204" pitchFamily="34" charset="0"/>
              <a:buChar char="•"/>
            </a:pPr>
            <a:r>
              <a:rPr lang="ja-JP" altLang="en-US" dirty="0"/>
              <a:t>製品・サービス概要、事業に際して資金条件</a:t>
            </a:r>
            <a:endParaRPr lang="en-US" altLang="ja-JP" dirty="0"/>
          </a:p>
          <a:p>
            <a:r>
              <a:rPr lang="en-US" altLang="ja-JP" dirty="0">
                <a:solidFill>
                  <a:srgbClr val="FF0000"/>
                </a:solidFill>
              </a:rPr>
              <a:t>3</a:t>
            </a:r>
            <a:r>
              <a:rPr lang="ja-JP" altLang="en-US" dirty="0">
                <a:solidFill>
                  <a:srgbClr val="FF0000"/>
                </a:solidFill>
              </a:rPr>
              <a:t>枚の根拠データ、詳細について各</a:t>
            </a:r>
            <a:r>
              <a:rPr lang="en-US" altLang="ja-JP" dirty="0">
                <a:solidFill>
                  <a:srgbClr val="FF0000"/>
                </a:solidFill>
              </a:rPr>
              <a:t>1</a:t>
            </a:r>
            <a:r>
              <a:rPr lang="ja-JP" altLang="en-US" dirty="0">
                <a:solidFill>
                  <a:srgbClr val="FF0000"/>
                </a:solidFill>
              </a:rPr>
              <a:t>～</a:t>
            </a:r>
            <a:r>
              <a:rPr lang="en-US" altLang="ja-JP" dirty="0">
                <a:solidFill>
                  <a:srgbClr val="FF0000"/>
                </a:solidFill>
              </a:rPr>
              <a:t>2</a:t>
            </a:r>
            <a:r>
              <a:rPr lang="ja-JP" altLang="en-US" dirty="0">
                <a:solidFill>
                  <a:srgbClr val="FF0000"/>
                </a:solidFill>
              </a:rPr>
              <a:t>枚、計</a:t>
            </a:r>
            <a:r>
              <a:rPr lang="en-US" altLang="ja-JP" dirty="0">
                <a:solidFill>
                  <a:srgbClr val="FF0000"/>
                </a:solidFill>
              </a:rPr>
              <a:t>6</a:t>
            </a:r>
            <a:r>
              <a:rPr lang="ja-JP" altLang="en-US" dirty="0">
                <a:solidFill>
                  <a:srgbClr val="FF0000"/>
                </a:solidFill>
              </a:rPr>
              <a:t>枚以内</a:t>
            </a:r>
            <a:endParaRPr lang="en-US" altLang="ja-JP" dirty="0">
              <a:solidFill>
                <a:srgbClr val="FF0000"/>
              </a:solidFill>
            </a:endParaRPr>
          </a:p>
          <a:p>
            <a:pPr marL="285750" indent="-285750">
              <a:buFont typeface="Arial" panose="020B0604020202020204" pitchFamily="34" charset="0"/>
              <a:buChar char="•"/>
            </a:pPr>
            <a:r>
              <a:rPr lang="ja-JP" altLang="en-US" dirty="0"/>
              <a:t>事業立ち上げの経緯</a:t>
            </a:r>
            <a:endParaRPr lang="en-US" altLang="ja-JP" dirty="0"/>
          </a:p>
          <a:p>
            <a:pPr marL="285750" indent="-285750">
              <a:buFont typeface="Arial" panose="020B0604020202020204" pitchFamily="34" charset="0"/>
              <a:buChar char="•"/>
            </a:pPr>
            <a:r>
              <a:rPr lang="ja-JP" altLang="en-US" dirty="0"/>
              <a:t>市場および競合の分析</a:t>
            </a:r>
            <a:endParaRPr lang="en-US" altLang="ja-JP" dirty="0"/>
          </a:p>
          <a:p>
            <a:pPr marL="285750" indent="-285750">
              <a:buFont typeface="Arial" panose="020B0604020202020204" pitchFamily="34" charset="0"/>
              <a:buChar char="•"/>
            </a:pPr>
            <a:r>
              <a:rPr lang="ja-JP" altLang="en-US" dirty="0"/>
              <a:t>ビジネスモデル</a:t>
            </a:r>
            <a:endParaRPr lang="en-US" altLang="ja-JP" dirty="0"/>
          </a:p>
          <a:p>
            <a:pPr marL="285750" indent="-285750">
              <a:buFont typeface="Arial" panose="020B0604020202020204" pitchFamily="34" charset="0"/>
              <a:buChar char="•"/>
            </a:pPr>
            <a:r>
              <a:rPr lang="ja-JP" altLang="en-US" dirty="0"/>
              <a:t>立ち上げ計画</a:t>
            </a:r>
            <a:endParaRPr lang="en-US" altLang="ja-JP" dirty="0"/>
          </a:p>
          <a:p>
            <a:pPr marL="285750" indent="-285750">
              <a:buFont typeface="Arial" panose="020B0604020202020204" pitchFamily="34" charset="0"/>
              <a:buChar char="•"/>
            </a:pPr>
            <a:r>
              <a:rPr lang="ja-JP" altLang="en-US" dirty="0"/>
              <a:t>出口戦略</a:t>
            </a:r>
            <a:endParaRPr lang="en-US" altLang="ja-JP" dirty="0"/>
          </a:p>
          <a:p>
            <a:pPr marL="285750" indent="-285750">
              <a:buFont typeface="Arial" panose="020B0604020202020204" pitchFamily="34" charset="0"/>
              <a:buChar char="•"/>
            </a:pPr>
            <a:r>
              <a:rPr lang="ja-JP" altLang="en-US" dirty="0"/>
              <a:t>リスク管理</a:t>
            </a:r>
            <a:endParaRPr lang="en-US" altLang="ja-JP" dirty="0"/>
          </a:p>
          <a:p>
            <a:endParaRPr lang="en-US" altLang="ja-JP" b="1" dirty="0"/>
          </a:p>
          <a:p>
            <a:r>
              <a:rPr lang="ja-JP" altLang="en-US" b="1" dirty="0"/>
              <a:t>研究開発に関して</a:t>
            </a:r>
            <a:r>
              <a:rPr lang="ja-JP" altLang="en-US" dirty="0">
                <a:solidFill>
                  <a:srgbClr val="FF0000"/>
                </a:solidFill>
              </a:rPr>
              <a:t>各</a:t>
            </a:r>
            <a:r>
              <a:rPr lang="en-US" altLang="ja-JP" dirty="0">
                <a:solidFill>
                  <a:srgbClr val="FF0000"/>
                </a:solidFill>
              </a:rPr>
              <a:t>1</a:t>
            </a:r>
            <a:r>
              <a:rPr lang="ja-JP" altLang="en-US" dirty="0">
                <a:solidFill>
                  <a:srgbClr val="FF0000"/>
                </a:solidFill>
              </a:rPr>
              <a:t>枚以内</a:t>
            </a:r>
            <a:endParaRPr lang="en-US" altLang="ja-JP" dirty="0">
              <a:solidFill>
                <a:srgbClr val="FF0000"/>
              </a:solidFill>
            </a:endParaRPr>
          </a:p>
          <a:p>
            <a:pPr marL="285750" indent="-285750">
              <a:buFont typeface="Arial" panose="020B0604020202020204" pitchFamily="34" charset="0"/>
              <a:buChar char="•"/>
            </a:pPr>
            <a:r>
              <a:rPr lang="ja-JP" altLang="en-US" dirty="0"/>
              <a:t>開発計画</a:t>
            </a:r>
            <a:endParaRPr lang="en-US" altLang="ja-JP" dirty="0"/>
          </a:p>
          <a:p>
            <a:pPr marL="285750" indent="-285750">
              <a:buFont typeface="Arial" panose="020B0604020202020204" pitchFamily="34" charset="0"/>
              <a:buChar char="•"/>
            </a:pPr>
            <a:r>
              <a:rPr lang="ja-JP" altLang="en-US" dirty="0"/>
              <a:t>達成目標・水準・指標の設定</a:t>
            </a:r>
            <a:endParaRPr lang="en-US" altLang="ja-JP" dirty="0"/>
          </a:p>
          <a:p>
            <a:pPr marL="285750" indent="-285750">
              <a:buFont typeface="Arial" panose="020B0604020202020204" pitchFamily="34" charset="0"/>
              <a:buChar char="•"/>
            </a:pPr>
            <a:r>
              <a:rPr lang="ja-JP" altLang="en-US" dirty="0"/>
              <a:t>開発終了後の</a:t>
            </a:r>
            <a:r>
              <a:rPr lang="en-US" altLang="ja-JP" dirty="0"/>
              <a:t>3</a:t>
            </a:r>
            <a:r>
              <a:rPr lang="ja-JP" altLang="en-US" dirty="0"/>
              <a:t>年分売上</a:t>
            </a:r>
            <a:r>
              <a:rPr lang="ja-JP" altLang="en-US" dirty="0" smtClean="0"/>
              <a:t>計画</a:t>
            </a:r>
            <a:endParaRPr lang="ja-JP" altLang="en-US" dirty="0">
              <a:solidFill>
                <a:srgbClr val="00B050"/>
              </a:solidFill>
            </a:endParaRPr>
          </a:p>
        </p:txBody>
      </p:sp>
      <p:sp>
        <p:nvSpPr>
          <p:cNvPr id="2" name="スライド番号プレースホルダー 1"/>
          <p:cNvSpPr>
            <a:spLocks noGrp="1"/>
          </p:cNvSpPr>
          <p:nvPr>
            <p:ph type="sldNum" sz="quarter" idx="12"/>
          </p:nvPr>
        </p:nvSpPr>
        <p:spPr>
          <a:xfrm>
            <a:off x="9448800" y="6492875"/>
            <a:ext cx="2743200" cy="365125"/>
          </a:xfrm>
        </p:spPr>
        <p:txBody>
          <a:bodyPr/>
          <a:lstStyle/>
          <a:p>
            <a:fld id="{13F9EE20-3E70-4A96-8315-A6CA05984928}" type="slidenum">
              <a:rPr lang="ja-JP" altLang="en-US" smtClean="0"/>
              <a:pPr/>
              <a:t>2</a:t>
            </a:fld>
            <a:endParaRPr lang="ja-JP" altLang="en-US" dirty="0"/>
          </a:p>
        </p:txBody>
      </p:sp>
    </p:spTree>
    <p:extLst>
      <p:ext uri="{BB962C8B-B14F-4D97-AF65-F5344CB8AC3E}">
        <p14:creationId xmlns:p14="http://schemas.microsoft.com/office/powerpoint/2010/main" val="22796099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377190" y="2143"/>
            <a:ext cx="7645667" cy="369332"/>
          </a:xfrm>
          <a:prstGeom prst="rect">
            <a:avLst/>
          </a:prstGeom>
        </p:spPr>
        <p:txBody>
          <a:bodyPr wrap="square">
            <a:spAutoFit/>
          </a:bodyPr>
          <a:lstStyle/>
          <a:p>
            <a:r>
              <a:rPr lang="ja-JP" altLang="en-US" dirty="0"/>
              <a:t>■開発計画</a:t>
            </a:r>
          </a:p>
        </p:txBody>
      </p:sp>
      <p:graphicFrame>
        <p:nvGraphicFramePr>
          <p:cNvPr id="2" name="表 1"/>
          <p:cNvGraphicFramePr>
            <a:graphicFrameLocks noGrp="1"/>
          </p:cNvGraphicFramePr>
          <p:nvPr>
            <p:extLst>
              <p:ext uri="{D42A27DB-BD31-4B8C-83A1-F6EECF244321}">
                <p14:modId xmlns:p14="http://schemas.microsoft.com/office/powerpoint/2010/main" val="1311492861"/>
              </p:ext>
            </p:extLst>
          </p:nvPr>
        </p:nvGraphicFramePr>
        <p:xfrm>
          <a:off x="396238" y="1845456"/>
          <a:ext cx="11578276" cy="3686134"/>
        </p:xfrm>
        <a:graphic>
          <a:graphicData uri="http://schemas.openxmlformats.org/drawingml/2006/table">
            <a:tbl>
              <a:tblPr firstRow="1" bandRow="1">
                <a:tableStyleId>{5C22544A-7EE6-4342-B048-85BDC9FD1C3A}</a:tableStyleId>
              </a:tblPr>
              <a:tblGrid>
                <a:gridCol w="941072">
                  <a:extLst>
                    <a:ext uri="{9D8B030D-6E8A-4147-A177-3AD203B41FA5}">
                      <a16:colId xmlns:a16="http://schemas.microsoft.com/office/drawing/2014/main" xmlns="" val="20000"/>
                    </a:ext>
                  </a:extLst>
                </a:gridCol>
                <a:gridCol w="1062990">
                  <a:extLst>
                    <a:ext uri="{9D8B030D-6E8A-4147-A177-3AD203B41FA5}">
                      <a16:colId xmlns:a16="http://schemas.microsoft.com/office/drawing/2014/main" xmlns="" val="20001"/>
                    </a:ext>
                  </a:extLst>
                </a:gridCol>
                <a:gridCol w="1756093">
                  <a:extLst>
                    <a:ext uri="{9D8B030D-6E8A-4147-A177-3AD203B41FA5}">
                      <a16:colId xmlns:a16="http://schemas.microsoft.com/office/drawing/2014/main" xmlns="" val="20002"/>
                    </a:ext>
                  </a:extLst>
                </a:gridCol>
                <a:gridCol w="2205990">
                  <a:extLst>
                    <a:ext uri="{9D8B030D-6E8A-4147-A177-3AD203B41FA5}">
                      <a16:colId xmlns:a16="http://schemas.microsoft.com/office/drawing/2014/main" xmlns="" val="20003"/>
                    </a:ext>
                  </a:extLst>
                </a:gridCol>
                <a:gridCol w="2205990">
                  <a:extLst>
                    <a:ext uri="{9D8B030D-6E8A-4147-A177-3AD203B41FA5}">
                      <a16:colId xmlns:a16="http://schemas.microsoft.com/office/drawing/2014/main" xmlns="" val="20004"/>
                    </a:ext>
                  </a:extLst>
                </a:gridCol>
                <a:gridCol w="1486427">
                  <a:extLst>
                    <a:ext uri="{9D8B030D-6E8A-4147-A177-3AD203B41FA5}">
                      <a16:colId xmlns:a16="http://schemas.microsoft.com/office/drawing/2014/main" xmlns="" val="20005"/>
                    </a:ext>
                  </a:extLst>
                </a:gridCol>
                <a:gridCol w="959857">
                  <a:extLst>
                    <a:ext uri="{9D8B030D-6E8A-4147-A177-3AD203B41FA5}">
                      <a16:colId xmlns:a16="http://schemas.microsoft.com/office/drawing/2014/main" xmlns="" val="20006"/>
                    </a:ext>
                  </a:extLst>
                </a:gridCol>
                <a:gridCol w="959857">
                  <a:extLst>
                    <a:ext uri="{9D8B030D-6E8A-4147-A177-3AD203B41FA5}">
                      <a16:colId xmlns:a16="http://schemas.microsoft.com/office/drawing/2014/main" xmlns="" val="20007"/>
                    </a:ext>
                  </a:extLst>
                </a:gridCol>
              </a:tblGrid>
              <a:tr h="37084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i="1" dirty="0" smtClean="0">
                          <a:solidFill>
                            <a:srgbClr val="0000FF"/>
                          </a:solidFill>
                        </a:rPr>
                        <a:t>実施項目</a:t>
                      </a:r>
                    </a:p>
                  </a:txBody>
                  <a:tcPr/>
                </a:tc>
                <a:tc hMerge="1">
                  <a:txBody>
                    <a:bodyPr/>
                    <a:lstStyle/>
                    <a:p>
                      <a:endParaRPr kumimoji="1" lang="ja-JP" altLang="en-US" sz="1400" dirty="0"/>
                    </a:p>
                  </a:txBody>
                  <a:tcPr/>
                </a:tc>
                <a:tc>
                  <a:txBody>
                    <a:bodyPr/>
                    <a:lstStyle/>
                    <a:p>
                      <a:r>
                        <a:rPr kumimoji="1" lang="en-US" altLang="ja-JP" sz="1100" i="1" dirty="0" smtClean="0">
                          <a:solidFill>
                            <a:srgbClr val="0000FF"/>
                          </a:solidFill>
                        </a:rPr>
                        <a:t>2019</a:t>
                      </a:r>
                      <a:r>
                        <a:rPr kumimoji="1" lang="ja-JP" altLang="en-US" sz="1100" i="1" dirty="0" smtClean="0">
                          <a:solidFill>
                            <a:srgbClr val="0000FF"/>
                          </a:solidFill>
                        </a:rPr>
                        <a:t>年度</a:t>
                      </a:r>
                      <a:endParaRPr kumimoji="1" lang="ja-JP" altLang="en-US" sz="1100" i="1" dirty="0">
                        <a:solidFill>
                          <a:srgbClr val="0000FF"/>
                        </a:solidFill>
                      </a:endParaRPr>
                    </a:p>
                  </a:txBody>
                  <a:tcPr/>
                </a:tc>
                <a:tc>
                  <a:txBody>
                    <a:bodyPr/>
                    <a:lstStyle/>
                    <a:p>
                      <a:r>
                        <a:rPr kumimoji="1" lang="en-US" altLang="ja-JP" sz="1100" i="1" dirty="0" smtClean="0">
                          <a:solidFill>
                            <a:srgbClr val="0000FF"/>
                          </a:solidFill>
                        </a:rPr>
                        <a:t>2020</a:t>
                      </a:r>
                      <a:r>
                        <a:rPr kumimoji="1" lang="ja-JP" altLang="en-US" sz="1100" i="1" dirty="0" smtClean="0">
                          <a:solidFill>
                            <a:srgbClr val="0000FF"/>
                          </a:solidFill>
                        </a:rPr>
                        <a:t>年度</a:t>
                      </a:r>
                      <a:endParaRPr kumimoji="1" lang="ja-JP" altLang="en-US" sz="1100" i="1" dirty="0">
                        <a:solidFill>
                          <a:srgbClr val="0000FF"/>
                        </a:solidFill>
                      </a:endParaRPr>
                    </a:p>
                  </a:txBody>
                  <a:tcPr/>
                </a:tc>
                <a:tc>
                  <a:txBody>
                    <a:bodyPr/>
                    <a:lstStyle/>
                    <a:p>
                      <a:r>
                        <a:rPr kumimoji="1" lang="en-US" altLang="ja-JP" sz="1100" i="1" dirty="0" smtClean="0">
                          <a:solidFill>
                            <a:srgbClr val="0000FF"/>
                          </a:solidFill>
                        </a:rPr>
                        <a:t>2021</a:t>
                      </a:r>
                      <a:r>
                        <a:rPr kumimoji="1" lang="ja-JP" altLang="en-US" sz="1100" i="1" dirty="0" smtClean="0">
                          <a:solidFill>
                            <a:srgbClr val="0000FF"/>
                          </a:solidFill>
                        </a:rPr>
                        <a:t>年度</a:t>
                      </a:r>
                      <a:endParaRPr kumimoji="1" lang="ja-JP" altLang="en-US" sz="1100" i="1" dirty="0">
                        <a:solidFill>
                          <a:srgbClr val="0000FF"/>
                        </a:solidFill>
                      </a:endParaRPr>
                    </a:p>
                  </a:txBody>
                  <a:tcPr/>
                </a:tc>
                <a:tc rowSpan="2">
                  <a:txBody>
                    <a:bodyPr/>
                    <a:lstStyle/>
                    <a:p>
                      <a:r>
                        <a:rPr kumimoji="1" lang="ja-JP" altLang="en-US" sz="1000" i="1" dirty="0" smtClean="0">
                          <a:solidFill>
                            <a:srgbClr val="0000FF"/>
                          </a:solidFill>
                        </a:rPr>
                        <a:t>達成目標</a:t>
                      </a:r>
                      <a:endParaRPr kumimoji="1" lang="ja-JP" altLang="en-US" sz="1000" i="1" dirty="0">
                        <a:solidFill>
                          <a:srgbClr val="0000FF"/>
                        </a:solidFill>
                      </a:endParaRPr>
                    </a:p>
                  </a:txBody>
                  <a:tcPr/>
                </a:tc>
                <a:tc rowSpan="2">
                  <a:txBody>
                    <a:bodyPr/>
                    <a:lstStyle/>
                    <a:p>
                      <a:r>
                        <a:rPr kumimoji="1" lang="ja-JP" altLang="en-US" sz="1000" i="1" dirty="0" smtClean="0">
                          <a:solidFill>
                            <a:srgbClr val="0000FF"/>
                          </a:solidFill>
                        </a:rPr>
                        <a:t>助成金</a:t>
                      </a:r>
                      <a:endParaRPr kumimoji="1" lang="en-US" altLang="ja-JP" sz="1000" i="1" dirty="0" smtClean="0">
                        <a:solidFill>
                          <a:srgbClr val="0000FF"/>
                        </a:solidFill>
                      </a:endParaRPr>
                    </a:p>
                    <a:p>
                      <a:r>
                        <a:rPr kumimoji="1" lang="ja-JP" altLang="en-US" sz="1000" i="1" dirty="0" smtClean="0">
                          <a:solidFill>
                            <a:srgbClr val="0000FF"/>
                          </a:solidFill>
                        </a:rPr>
                        <a:t>の額</a:t>
                      </a:r>
                      <a:endParaRPr kumimoji="1" lang="en-US" altLang="ja-JP" sz="1000" i="1" dirty="0" smtClean="0">
                        <a:solidFill>
                          <a:srgbClr val="0000FF"/>
                        </a:solidFill>
                      </a:endParaRPr>
                    </a:p>
                    <a:p>
                      <a:r>
                        <a:rPr kumimoji="1" lang="en-US" altLang="ja-JP" sz="1000" i="1" dirty="0" smtClean="0">
                          <a:solidFill>
                            <a:srgbClr val="0000FF"/>
                          </a:solidFill>
                        </a:rPr>
                        <a:t>100</a:t>
                      </a:r>
                      <a:r>
                        <a:rPr kumimoji="1" lang="ja-JP" altLang="en-US" sz="1000" i="1" dirty="0" smtClean="0">
                          <a:solidFill>
                            <a:srgbClr val="0000FF"/>
                          </a:solidFill>
                        </a:rPr>
                        <a:t>百万円</a:t>
                      </a:r>
                      <a:endParaRPr kumimoji="1" lang="en-US" altLang="ja-JP" sz="1000" i="1" dirty="0" smtClean="0">
                        <a:solidFill>
                          <a:srgbClr val="0000FF"/>
                        </a:solidFill>
                      </a:endParaRPr>
                    </a:p>
                  </a:txBody>
                  <a:tcPr/>
                </a:tc>
                <a:tc rowSpan="2">
                  <a:txBody>
                    <a:bodyPr/>
                    <a:lstStyle/>
                    <a:p>
                      <a:r>
                        <a:rPr kumimoji="1" lang="ja-JP" altLang="en-US" sz="1000" i="1" dirty="0" smtClean="0">
                          <a:solidFill>
                            <a:srgbClr val="0000FF"/>
                          </a:solidFill>
                        </a:rPr>
                        <a:t>助成対象</a:t>
                      </a:r>
                      <a:endParaRPr kumimoji="1" lang="en-US" altLang="ja-JP" sz="1000" i="1" dirty="0" smtClean="0">
                        <a:solidFill>
                          <a:srgbClr val="0000FF"/>
                        </a:solidFill>
                      </a:endParaRPr>
                    </a:p>
                    <a:p>
                      <a:r>
                        <a:rPr kumimoji="1" lang="ja-JP" altLang="en-US" sz="1000" i="1" dirty="0" smtClean="0">
                          <a:solidFill>
                            <a:srgbClr val="0000FF"/>
                          </a:solidFill>
                        </a:rPr>
                        <a:t>経費</a:t>
                      </a:r>
                    </a:p>
                    <a:p>
                      <a:r>
                        <a:rPr kumimoji="1" lang="en-US" altLang="ja-JP" sz="1000" i="1" dirty="0" smtClean="0">
                          <a:solidFill>
                            <a:srgbClr val="0000FF"/>
                          </a:solidFill>
                        </a:rPr>
                        <a:t>200</a:t>
                      </a:r>
                      <a:r>
                        <a:rPr kumimoji="1" lang="ja-JP" altLang="en-US" sz="1000" i="1" dirty="0" smtClean="0">
                          <a:solidFill>
                            <a:srgbClr val="0000FF"/>
                          </a:solidFill>
                        </a:rPr>
                        <a:t>百円</a:t>
                      </a:r>
                      <a:endParaRPr kumimoji="1" lang="en-US" altLang="ja-JP" sz="1000" i="1" dirty="0" smtClean="0">
                        <a:solidFill>
                          <a:srgbClr val="0000FF"/>
                        </a:solidFill>
                      </a:endParaRPr>
                    </a:p>
                  </a:txBody>
                  <a:tcPr/>
                </a:tc>
                <a:extLst>
                  <a:ext uri="{0D108BD9-81ED-4DB2-BD59-A6C34878D82A}">
                    <a16:rowId xmlns:a16="http://schemas.microsoft.com/office/drawing/2014/main" xmlns="" val="10000"/>
                  </a:ext>
                </a:extLst>
              </a:tr>
              <a:tr h="370840">
                <a:tc>
                  <a:txBody>
                    <a:bodyPr/>
                    <a:lstStyle/>
                    <a:p>
                      <a:pPr marL="85725" indent="-85725" algn="l"/>
                      <a:r>
                        <a:rPr kumimoji="1" lang="ja-JP" altLang="en-US" sz="1050" b="1" i="1" dirty="0" smtClean="0">
                          <a:solidFill>
                            <a:srgbClr val="0000FF"/>
                          </a:solidFill>
                        </a:rPr>
                        <a:t>大分類</a:t>
                      </a:r>
                      <a:endParaRPr kumimoji="1" lang="ja-JP" altLang="en-US" sz="1050" b="1" i="1" dirty="0">
                        <a:solidFill>
                          <a:srgbClr val="0000FF"/>
                        </a:solidFill>
                      </a:endParaRPr>
                    </a:p>
                  </a:txBody>
                  <a:tcPr/>
                </a:tc>
                <a:tc>
                  <a:txBody>
                    <a:bodyPr/>
                    <a:lstStyle/>
                    <a:p>
                      <a:r>
                        <a:rPr kumimoji="1" lang="ja-JP" altLang="en-US" sz="1050" b="1" i="1" dirty="0" smtClean="0">
                          <a:solidFill>
                            <a:srgbClr val="0000FF"/>
                          </a:solidFill>
                        </a:rPr>
                        <a:t>小分類</a:t>
                      </a:r>
                      <a:endParaRPr kumimoji="1" lang="ja-JP" altLang="en-US" sz="1050" b="1" i="1" dirty="0">
                        <a:solidFill>
                          <a:srgbClr val="0000FF"/>
                        </a:solidFill>
                      </a:endParaRPr>
                    </a:p>
                  </a:txBody>
                  <a:tcPr/>
                </a:tc>
                <a:tc>
                  <a:txBody>
                    <a:bodyPr/>
                    <a:lstStyle/>
                    <a:p>
                      <a:pPr algn="ctr"/>
                      <a:r>
                        <a:rPr kumimoji="1" lang="en-US" altLang="ja-JP" sz="1050" b="1" i="1" dirty="0" smtClean="0">
                          <a:solidFill>
                            <a:srgbClr val="0000FF"/>
                          </a:solidFill>
                        </a:rPr>
                        <a:t>7</a:t>
                      </a:r>
                      <a:r>
                        <a:rPr kumimoji="1" lang="en-US" altLang="ja-JP" sz="1050" b="1" i="1" baseline="0" dirty="0" smtClean="0">
                          <a:solidFill>
                            <a:srgbClr val="0000FF"/>
                          </a:solidFill>
                        </a:rPr>
                        <a:t>   8   9   10   11   12   1   2   3</a:t>
                      </a:r>
                      <a:endParaRPr kumimoji="1" lang="ja-JP" altLang="en-US" sz="1050" b="1" i="1" dirty="0">
                        <a:solidFill>
                          <a:srgbClr val="0000FF"/>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1" u="none" strike="noStrike" kern="1200" cap="none" spc="0" normalizeH="0" baseline="0" noProof="0" dirty="0" smtClean="0">
                          <a:ln>
                            <a:noFill/>
                          </a:ln>
                          <a:solidFill>
                            <a:srgbClr val="0000FF"/>
                          </a:solidFill>
                          <a:effectLst/>
                          <a:uLnTx/>
                          <a:uFillTx/>
                          <a:latin typeface="+mn-lt"/>
                          <a:ea typeface="+mn-ea"/>
                          <a:cs typeface="+mn-cs"/>
                        </a:rPr>
                        <a:t>4   5   6   7   8   9   10   11   12   1   2   3</a:t>
                      </a:r>
                      <a:endParaRPr kumimoji="1" lang="ja-JP" altLang="en-US" sz="1050" b="1" i="1" u="none" strike="noStrike" kern="1200" cap="none" spc="0" normalizeH="0" baseline="0" noProof="0" dirty="0" smtClean="0">
                        <a:ln>
                          <a:noFill/>
                        </a:ln>
                        <a:solidFill>
                          <a:srgbClr val="0000FF"/>
                        </a:solidFill>
                        <a:effectLst/>
                        <a:uLnTx/>
                        <a:uFillTx/>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1" u="none" strike="noStrike" kern="1200" cap="none" spc="0" normalizeH="0" baseline="0" noProof="0" dirty="0" smtClean="0">
                          <a:ln>
                            <a:noFill/>
                          </a:ln>
                          <a:solidFill>
                            <a:srgbClr val="0000FF"/>
                          </a:solidFill>
                          <a:effectLst/>
                          <a:uLnTx/>
                          <a:uFillTx/>
                          <a:latin typeface="+mn-lt"/>
                          <a:ea typeface="+mn-ea"/>
                          <a:cs typeface="+mn-cs"/>
                        </a:rPr>
                        <a:t>4   5   6   7   8   9   10   11   12   1   2   3</a:t>
                      </a:r>
                      <a:endParaRPr kumimoji="1" lang="ja-JP" altLang="en-US" sz="1050" b="1" i="1" u="none" strike="noStrike" kern="1200" cap="none" spc="0" normalizeH="0" baseline="0" noProof="0" dirty="0" smtClean="0">
                        <a:ln>
                          <a:noFill/>
                        </a:ln>
                        <a:solidFill>
                          <a:srgbClr val="0000FF"/>
                        </a:solidFill>
                        <a:effectLst/>
                        <a:uLnTx/>
                        <a:uFillTx/>
                        <a:latin typeface="+mn-lt"/>
                        <a:ea typeface="+mn-ea"/>
                        <a:cs typeface="+mn-cs"/>
                      </a:endParaRPr>
                    </a:p>
                  </a:txBody>
                  <a:tcPr anchor="ctr"/>
                </a:tc>
                <a:tc vMerge="1">
                  <a:txBody>
                    <a:bodyPr/>
                    <a:lstStyle/>
                    <a:p>
                      <a:endParaRPr kumimoji="1" lang="ja-JP" altLang="en-US" dirty="0"/>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10001"/>
                  </a:ext>
                </a:extLst>
              </a:tr>
              <a:tr h="570719">
                <a:tc>
                  <a:txBody>
                    <a:bodyPr/>
                    <a:lstStyle/>
                    <a:p>
                      <a:r>
                        <a:rPr kumimoji="1" lang="ja-JP" altLang="en-US" sz="1200" i="1" dirty="0" smtClean="0">
                          <a:solidFill>
                            <a:srgbClr val="0000FF"/>
                          </a:solidFill>
                        </a:rPr>
                        <a:t>検証</a:t>
                      </a:r>
                      <a:endParaRPr kumimoji="1" lang="ja-JP" altLang="en-US" sz="1200" i="1" dirty="0">
                        <a:solidFill>
                          <a:srgbClr val="0000FF"/>
                        </a:solidFill>
                      </a:endParaRPr>
                    </a:p>
                  </a:txBody>
                  <a:tcPr/>
                </a:tc>
                <a:tc>
                  <a:txBody>
                    <a:bodyPr/>
                    <a:lstStyle/>
                    <a:p>
                      <a:r>
                        <a:rPr kumimoji="1" lang="ja-JP" altLang="en-US" sz="1200" i="1" dirty="0" smtClean="0">
                          <a:solidFill>
                            <a:srgbClr val="0000FF"/>
                          </a:solidFill>
                        </a:rPr>
                        <a:t>モデル</a:t>
                      </a:r>
                      <a:endParaRPr kumimoji="1" lang="en-US" altLang="ja-JP" sz="1200" i="1" dirty="0" smtClean="0">
                        <a:solidFill>
                          <a:srgbClr val="0000FF"/>
                        </a:solidFill>
                      </a:endParaRPr>
                    </a:p>
                    <a:p>
                      <a:r>
                        <a:rPr kumimoji="1" lang="ja-JP" altLang="en-US" sz="1200" i="1" dirty="0" smtClean="0">
                          <a:solidFill>
                            <a:srgbClr val="0000FF"/>
                          </a:solidFill>
                        </a:rPr>
                        <a:t>評価</a:t>
                      </a:r>
                      <a:endParaRPr kumimoji="1" lang="en-US" altLang="ja-JP" sz="1200" i="1" dirty="0" smtClean="0">
                        <a:solidFill>
                          <a:srgbClr val="0000FF"/>
                        </a:solidFill>
                      </a:endParaRPr>
                    </a:p>
                    <a:p>
                      <a:endParaRPr kumimoji="1" lang="ja-JP" altLang="en-US" sz="1200" i="1" dirty="0">
                        <a:solidFill>
                          <a:srgbClr val="0000FF"/>
                        </a:solidFill>
                      </a:endParaRPr>
                    </a:p>
                  </a:txBody>
                  <a:tcPr/>
                </a:tc>
                <a:tc>
                  <a:txBody>
                    <a:bodyPr/>
                    <a:lstStyle/>
                    <a:p>
                      <a:endParaRPr kumimoji="1" lang="ja-JP" altLang="en-US" sz="1200" dirty="0"/>
                    </a:p>
                  </a:txBody>
                  <a:tcPr/>
                </a:tc>
                <a:tc>
                  <a:txBody>
                    <a:bodyPr/>
                    <a:lstStyle/>
                    <a:p>
                      <a:endParaRPr kumimoji="1" lang="ja-JP" altLang="en-US" dirty="0"/>
                    </a:p>
                  </a:txBody>
                  <a:tcPr/>
                </a:tc>
                <a:tc>
                  <a:txBody>
                    <a:bodyPr/>
                    <a:lstStyle/>
                    <a:p>
                      <a:endParaRPr kumimoji="1" lang="ja-JP" altLang="en-US" dirty="0"/>
                    </a:p>
                  </a:txBody>
                  <a:tcPr/>
                </a:tc>
                <a:tc>
                  <a:txBody>
                    <a:bodyPr/>
                    <a:lstStyle/>
                    <a:p>
                      <a:r>
                        <a:rPr kumimoji="1" lang="en-US" altLang="ja-JP" sz="1100" i="1" dirty="0" smtClean="0">
                          <a:solidFill>
                            <a:srgbClr val="0000FF"/>
                          </a:solidFill>
                        </a:rPr>
                        <a:t>100</a:t>
                      </a:r>
                      <a:r>
                        <a:rPr kumimoji="1" lang="ja-JP" altLang="en-US" sz="1100" i="1" dirty="0" smtClean="0">
                          <a:solidFill>
                            <a:srgbClr val="0000FF"/>
                          </a:solidFill>
                        </a:rPr>
                        <a:t>％動作</a:t>
                      </a:r>
                      <a:endParaRPr kumimoji="1" lang="ja-JP" altLang="en-US" sz="1100" i="1" dirty="0">
                        <a:solidFill>
                          <a:srgbClr val="0000FF"/>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i="1" dirty="0" smtClean="0">
                          <a:solidFill>
                            <a:srgbClr val="0000FF"/>
                          </a:solidFill>
                        </a:rPr>
                        <a:t>40</a:t>
                      </a:r>
                      <a:r>
                        <a:rPr kumimoji="1" lang="ja-JP" altLang="en-US" sz="1100" i="1" dirty="0" smtClean="0">
                          <a:solidFill>
                            <a:srgbClr val="0000FF"/>
                          </a:solidFill>
                        </a:rPr>
                        <a:t>百万円</a:t>
                      </a:r>
                      <a:endParaRPr kumimoji="1" lang="ja-JP" altLang="en-US" sz="1100" i="1" dirty="0">
                        <a:solidFill>
                          <a:srgbClr val="0000FF"/>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i="1" dirty="0" smtClean="0">
                          <a:solidFill>
                            <a:srgbClr val="0000FF"/>
                          </a:solidFill>
                        </a:rPr>
                        <a:t>80</a:t>
                      </a:r>
                      <a:r>
                        <a:rPr kumimoji="1" lang="ja-JP" altLang="en-US" sz="1100" i="1" dirty="0" smtClean="0">
                          <a:solidFill>
                            <a:srgbClr val="0000FF"/>
                          </a:solidFill>
                        </a:rPr>
                        <a:t>百万円</a:t>
                      </a:r>
                      <a:endParaRPr kumimoji="1" lang="en-US" altLang="ja-JP" sz="1100" i="1" dirty="0" smtClean="0">
                        <a:solidFill>
                          <a:srgbClr val="0000FF"/>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i="1" dirty="0">
                        <a:solidFill>
                          <a:srgbClr val="0000FF"/>
                        </a:solidFill>
                      </a:endParaRPr>
                    </a:p>
                  </a:txBody>
                  <a:tcPr/>
                </a:tc>
                <a:extLst>
                  <a:ext uri="{0D108BD9-81ED-4DB2-BD59-A6C34878D82A}">
                    <a16:rowId xmlns:a16="http://schemas.microsoft.com/office/drawing/2014/main" xmlns="" val="10002"/>
                  </a:ext>
                </a:extLst>
              </a:tr>
              <a:tr h="619125">
                <a:tc>
                  <a:txBody>
                    <a:bodyPr/>
                    <a:lstStyle/>
                    <a:p>
                      <a:r>
                        <a:rPr kumimoji="1" lang="ja-JP" altLang="en-US" sz="1200" i="1" dirty="0" smtClean="0">
                          <a:solidFill>
                            <a:srgbClr val="0000FF"/>
                          </a:solidFill>
                        </a:rPr>
                        <a:t>実証</a:t>
                      </a:r>
                      <a:endParaRPr kumimoji="1" lang="en-US" altLang="ja-JP" sz="1200" i="1" dirty="0" smtClean="0">
                        <a:solidFill>
                          <a:srgbClr val="0000FF"/>
                        </a:solidFill>
                      </a:endParaRPr>
                    </a:p>
                    <a:p>
                      <a:endParaRPr kumimoji="1" lang="ja-JP" altLang="en-US" sz="1200" i="1" dirty="0">
                        <a:solidFill>
                          <a:srgbClr val="0000FF"/>
                        </a:solidFill>
                      </a:endParaRPr>
                    </a:p>
                  </a:txBody>
                  <a:tcPr/>
                </a:tc>
                <a:tc>
                  <a:txBody>
                    <a:bodyPr/>
                    <a:lstStyle/>
                    <a:p>
                      <a:r>
                        <a:rPr kumimoji="1" lang="ja-JP" altLang="en-US" sz="1200" i="1" dirty="0" smtClean="0">
                          <a:solidFill>
                            <a:srgbClr val="0000FF"/>
                          </a:solidFill>
                        </a:rPr>
                        <a:t>ラボ評価</a:t>
                      </a:r>
                      <a:endParaRPr kumimoji="1" lang="en-US" altLang="ja-JP" sz="1200" i="1" dirty="0" smtClean="0">
                        <a:solidFill>
                          <a:srgbClr val="0000FF"/>
                        </a:solidFill>
                      </a:endParaRPr>
                    </a:p>
                    <a:p>
                      <a:endParaRPr kumimoji="1" lang="ja-JP" altLang="en-US" sz="1200" i="1" dirty="0">
                        <a:solidFill>
                          <a:srgbClr val="0000FF"/>
                        </a:solidFill>
                      </a:endParaRPr>
                    </a:p>
                  </a:txBody>
                  <a:tcPr/>
                </a:tc>
                <a:tc>
                  <a:txBody>
                    <a:bodyPr/>
                    <a:lstStyle/>
                    <a:p>
                      <a:endParaRPr kumimoji="1" lang="ja-JP" altLang="en-US" sz="1200" dirty="0"/>
                    </a:p>
                  </a:txBody>
                  <a:tcPr/>
                </a:tc>
                <a:tc>
                  <a:txBody>
                    <a:bodyPr/>
                    <a:lstStyle/>
                    <a:p>
                      <a:endParaRPr kumimoji="1" lang="ja-JP" altLang="en-US"/>
                    </a:p>
                  </a:txBody>
                  <a:tcPr/>
                </a:tc>
                <a:tc>
                  <a:txBody>
                    <a:bodyPr/>
                    <a:lstStyle/>
                    <a:p>
                      <a:endParaRPr kumimoji="1" lang="ja-JP" altLang="en-US" dirty="0"/>
                    </a:p>
                  </a:txBody>
                  <a:tcPr/>
                </a:tc>
                <a:tc>
                  <a:txBody>
                    <a:bodyPr/>
                    <a:lstStyle/>
                    <a:p>
                      <a:r>
                        <a:rPr kumimoji="1" lang="ja-JP" altLang="en-US" sz="1100" i="1" dirty="0" smtClean="0">
                          <a:solidFill>
                            <a:srgbClr val="0000FF"/>
                          </a:solidFill>
                        </a:rPr>
                        <a:t>制御時のエラー率</a:t>
                      </a:r>
                      <a:r>
                        <a:rPr kumimoji="1" lang="en-US" altLang="ja-JP" sz="1100" i="1" dirty="0" smtClean="0">
                          <a:solidFill>
                            <a:srgbClr val="0000FF"/>
                          </a:solidFill>
                        </a:rPr>
                        <a:t>1</a:t>
                      </a:r>
                      <a:r>
                        <a:rPr kumimoji="1" lang="ja-JP" altLang="en-US" sz="1100" i="1" dirty="0" smtClean="0">
                          <a:solidFill>
                            <a:srgbClr val="0000FF"/>
                          </a:solidFill>
                        </a:rPr>
                        <a:t>％以下</a:t>
                      </a:r>
                      <a:endParaRPr kumimoji="1" lang="ja-JP" altLang="en-US" sz="1100" i="1" dirty="0">
                        <a:solidFill>
                          <a:srgbClr val="0000FF"/>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i="1" dirty="0" smtClean="0">
                          <a:solidFill>
                            <a:srgbClr val="0000FF"/>
                          </a:solidFill>
                        </a:rPr>
                        <a:t>30</a:t>
                      </a:r>
                      <a:r>
                        <a:rPr kumimoji="1" lang="ja-JP" altLang="en-US" sz="1100" i="1" dirty="0" smtClean="0">
                          <a:solidFill>
                            <a:srgbClr val="0000FF"/>
                          </a:solidFill>
                        </a:rPr>
                        <a:t>百万円</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i="1" dirty="0" smtClean="0">
                          <a:solidFill>
                            <a:srgbClr val="0000FF"/>
                          </a:solidFill>
                        </a:rPr>
                        <a:t>60</a:t>
                      </a:r>
                      <a:r>
                        <a:rPr kumimoji="1" lang="ja-JP" altLang="en-US" sz="1100" i="1" dirty="0" smtClean="0">
                          <a:solidFill>
                            <a:srgbClr val="0000FF"/>
                          </a:solidFill>
                        </a:rPr>
                        <a:t>百万円</a:t>
                      </a:r>
                      <a:endParaRPr kumimoji="1" lang="en-US" altLang="ja-JP" sz="1100" i="1" dirty="0" smtClean="0">
                        <a:solidFill>
                          <a:srgbClr val="0000FF"/>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i="1" dirty="0" smtClean="0">
                        <a:solidFill>
                          <a:srgbClr val="0000FF"/>
                        </a:solidFill>
                      </a:endParaRPr>
                    </a:p>
                  </a:txBody>
                  <a:tcPr/>
                </a:tc>
                <a:extLst>
                  <a:ext uri="{0D108BD9-81ED-4DB2-BD59-A6C34878D82A}">
                    <a16:rowId xmlns:a16="http://schemas.microsoft.com/office/drawing/2014/main" xmlns="" val="10003"/>
                  </a:ext>
                </a:extLst>
              </a:tr>
              <a:tr h="5899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i="1" dirty="0" smtClean="0">
                          <a:solidFill>
                            <a:srgbClr val="0000FF"/>
                          </a:solidFill>
                        </a:rPr>
                        <a:t>実証</a:t>
                      </a:r>
                    </a:p>
                  </a:txBody>
                  <a:tcPr/>
                </a:tc>
                <a:tc>
                  <a:txBody>
                    <a:bodyPr/>
                    <a:lstStyle/>
                    <a:p>
                      <a:r>
                        <a:rPr kumimoji="1" lang="ja-JP" altLang="en-US" sz="1200" i="1" dirty="0" smtClean="0">
                          <a:solidFill>
                            <a:srgbClr val="0000FF"/>
                          </a:solidFill>
                        </a:rPr>
                        <a:t>実装評価</a:t>
                      </a:r>
                      <a:endParaRPr kumimoji="1" lang="en-US" altLang="ja-JP" sz="1200" i="1" dirty="0" smtClean="0">
                        <a:solidFill>
                          <a:srgbClr val="0000FF"/>
                        </a:solidFill>
                      </a:endParaRPr>
                    </a:p>
                    <a:p>
                      <a:endParaRPr kumimoji="1" lang="ja-JP" altLang="en-US" sz="1200" i="1" dirty="0" smtClean="0">
                        <a:solidFill>
                          <a:srgbClr val="0000FF"/>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p>
                      <a:endParaRPr kumimoji="1" lang="ja-JP" altLang="en-US" sz="1200" dirty="0"/>
                    </a:p>
                  </a:txBody>
                  <a:tcPr/>
                </a:tc>
                <a:tc>
                  <a:txBody>
                    <a:bodyPr/>
                    <a:lstStyle/>
                    <a:p>
                      <a:endParaRPr kumimoji="1" lang="ja-JP" altLang="en-US"/>
                    </a:p>
                  </a:txBody>
                  <a:tcPr/>
                </a:tc>
                <a:tc>
                  <a:txBody>
                    <a:bodyPr/>
                    <a:lstStyle/>
                    <a:p>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i="1" dirty="0" smtClean="0">
                          <a:solidFill>
                            <a:srgbClr val="0000FF"/>
                          </a:solidFill>
                        </a:rPr>
                        <a:t>要求アウトプットの</a:t>
                      </a:r>
                      <a:r>
                        <a:rPr kumimoji="1" lang="en-US" altLang="ja-JP" sz="1100" i="1" dirty="0" smtClean="0">
                          <a:solidFill>
                            <a:srgbClr val="0000FF"/>
                          </a:solidFill>
                        </a:rPr>
                        <a:t>100</a:t>
                      </a:r>
                      <a:r>
                        <a:rPr kumimoji="1" lang="ja-JP" altLang="en-US" sz="1100" i="1" dirty="0" smtClean="0">
                          <a:solidFill>
                            <a:srgbClr val="0000FF"/>
                          </a:solidFill>
                        </a:rPr>
                        <a:t>％出力</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i="1" dirty="0" smtClean="0">
                          <a:solidFill>
                            <a:srgbClr val="0000FF"/>
                          </a:solidFill>
                        </a:rPr>
                        <a:t>20</a:t>
                      </a:r>
                      <a:r>
                        <a:rPr kumimoji="1" lang="ja-JP" altLang="en-US" sz="1100" i="1" dirty="0" smtClean="0">
                          <a:solidFill>
                            <a:srgbClr val="0000FF"/>
                          </a:solidFill>
                        </a:rPr>
                        <a:t>百万円</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i="1" dirty="0" smtClean="0">
                          <a:solidFill>
                            <a:srgbClr val="0000FF"/>
                          </a:solidFill>
                        </a:rPr>
                        <a:t>40</a:t>
                      </a:r>
                      <a:r>
                        <a:rPr kumimoji="1" lang="ja-JP" altLang="en-US" sz="1100" i="1" dirty="0" smtClean="0">
                          <a:solidFill>
                            <a:srgbClr val="0000FF"/>
                          </a:solidFill>
                        </a:rPr>
                        <a:t>百万円</a:t>
                      </a:r>
                      <a:endParaRPr kumimoji="1" lang="en-US" altLang="ja-JP" sz="1100" i="1" dirty="0" smtClean="0">
                        <a:solidFill>
                          <a:srgbClr val="0000FF"/>
                        </a:solidFill>
                      </a:endParaRPr>
                    </a:p>
                  </a:txBody>
                  <a:tcPr/>
                </a:tc>
                <a:extLst>
                  <a:ext uri="{0D108BD9-81ED-4DB2-BD59-A6C34878D82A}">
                    <a16:rowId xmlns:a16="http://schemas.microsoft.com/office/drawing/2014/main" xmlns="" val="10004"/>
                  </a:ext>
                </a:extLst>
              </a:tr>
              <a:tr h="668593">
                <a:tc>
                  <a:txBody>
                    <a:bodyPr/>
                    <a:lstStyle/>
                    <a:p>
                      <a:r>
                        <a:rPr kumimoji="1" lang="ja-JP" altLang="en-US" sz="1200" i="1" dirty="0" smtClean="0">
                          <a:solidFill>
                            <a:srgbClr val="0000FF"/>
                          </a:solidFill>
                        </a:rPr>
                        <a:t>導入</a:t>
                      </a:r>
                      <a:endParaRPr kumimoji="1" lang="en-US" altLang="ja-JP" sz="1200" i="1" dirty="0" smtClean="0">
                        <a:solidFill>
                          <a:srgbClr val="0000FF"/>
                        </a:solidFill>
                      </a:endParaRPr>
                    </a:p>
                    <a:p>
                      <a:r>
                        <a:rPr kumimoji="1" lang="ja-JP" altLang="en-US" sz="1200" i="1" dirty="0" smtClean="0">
                          <a:solidFill>
                            <a:srgbClr val="0000FF"/>
                          </a:solidFill>
                        </a:rPr>
                        <a:t>時期</a:t>
                      </a:r>
                      <a:endParaRPr kumimoji="1" lang="ja-JP" altLang="en-US" sz="1200" i="1" dirty="0">
                        <a:solidFill>
                          <a:srgbClr val="0000FF"/>
                        </a:solidFill>
                      </a:endParaRPr>
                    </a:p>
                  </a:txBody>
                  <a:tcPr/>
                </a:tc>
                <a:tc>
                  <a:txBody>
                    <a:bodyPr/>
                    <a:lstStyle/>
                    <a:p>
                      <a:endParaRPr kumimoji="1" lang="ja-JP" altLang="en-US" sz="1200" i="1" dirty="0">
                        <a:solidFill>
                          <a:srgbClr val="0000FF"/>
                        </a:solidFill>
                      </a:endParaRPr>
                    </a:p>
                  </a:txBody>
                  <a:tcPr/>
                </a:tc>
                <a:tc>
                  <a:txBody>
                    <a:bodyPr/>
                    <a:lstStyle/>
                    <a:p>
                      <a:endParaRPr kumimoji="1" lang="ja-JP" altLang="en-US" sz="1200" dirty="0"/>
                    </a:p>
                  </a:txBody>
                  <a:tcPr/>
                </a:tc>
                <a:tc>
                  <a:txBody>
                    <a:bodyPr/>
                    <a:lstStyle/>
                    <a:p>
                      <a:endParaRPr kumimoji="1" lang="ja-JP" altLang="en-US"/>
                    </a:p>
                  </a:txBody>
                  <a:tcPr/>
                </a:tc>
                <a:tc>
                  <a:txBody>
                    <a:bodyPr/>
                    <a:lstStyle/>
                    <a:p>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i="1" baseline="0" dirty="0" smtClean="0">
                          <a:solidFill>
                            <a:srgbClr val="0000FF"/>
                          </a:solidFill>
                        </a:rPr>
                        <a:t>2018.3</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i="1" baseline="0" dirty="0" smtClean="0">
                          <a:solidFill>
                            <a:srgbClr val="0000FF"/>
                          </a:solidFill>
                        </a:rPr>
                        <a:t>導入完了</a:t>
                      </a:r>
                      <a:endParaRPr kumimoji="1" lang="en-US" altLang="ja-JP" sz="1100" i="1" baseline="0" dirty="0" smtClean="0">
                        <a:solidFill>
                          <a:srgbClr val="0000FF"/>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i="1" baseline="0" dirty="0" smtClean="0">
                        <a:solidFill>
                          <a:srgbClr val="0000FF"/>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i="1" dirty="0" smtClean="0">
                          <a:solidFill>
                            <a:srgbClr val="0000FF"/>
                          </a:solidFill>
                        </a:rPr>
                        <a:t>5</a:t>
                      </a:r>
                      <a:r>
                        <a:rPr kumimoji="1" lang="ja-JP" altLang="en-US" sz="1100" i="1" dirty="0" smtClean="0">
                          <a:solidFill>
                            <a:srgbClr val="0000FF"/>
                          </a:solidFill>
                        </a:rPr>
                        <a:t>百万円</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i="1" dirty="0" smtClean="0">
                          <a:solidFill>
                            <a:srgbClr val="0000FF"/>
                          </a:solidFill>
                        </a:rPr>
                        <a:t>10</a:t>
                      </a:r>
                      <a:r>
                        <a:rPr kumimoji="1" lang="ja-JP" altLang="en-US" sz="1100" i="1" dirty="0" smtClean="0">
                          <a:solidFill>
                            <a:srgbClr val="0000FF"/>
                          </a:solidFill>
                        </a:rPr>
                        <a:t>百万円</a:t>
                      </a:r>
                      <a:endParaRPr kumimoji="1" lang="en-US" altLang="ja-JP" sz="1100" i="1" dirty="0" smtClean="0">
                        <a:solidFill>
                          <a:srgbClr val="0000FF"/>
                        </a:solidFill>
                      </a:endParaRPr>
                    </a:p>
                  </a:txBody>
                  <a:tcPr/>
                </a:tc>
                <a:extLst>
                  <a:ext uri="{0D108BD9-81ED-4DB2-BD59-A6C34878D82A}">
                    <a16:rowId xmlns:a16="http://schemas.microsoft.com/office/drawing/2014/main" xmlns="" val="10005"/>
                  </a:ext>
                </a:extLst>
              </a:tr>
              <a:tr h="370840">
                <a:tc>
                  <a:txBody>
                    <a:bodyPr/>
                    <a:lstStyle/>
                    <a:p>
                      <a:endParaRPr kumimoji="1" lang="ja-JP" altLang="en-US" sz="1200" i="1" dirty="0">
                        <a:solidFill>
                          <a:srgbClr val="0000FF"/>
                        </a:solidFill>
                      </a:endParaRPr>
                    </a:p>
                  </a:txBody>
                  <a:tcPr/>
                </a:tc>
                <a:tc>
                  <a:txBody>
                    <a:bodyPr/>
                    <a:lstStyle/>
                    <a:p>
                      <a:r>
                        <a:rPr kumimoji="1" lang="ja-JP" altLang="en-US" sz="1200" i="1" dirty="0" smtClean="0">
                          <a:solidFill>
                            <a:srgbClr val="0000FF"/>
                          </a:solidFill>
                        </a:rPr>
                        <a:t>フォロー</a:t>
                      </a:r>
                      <a:endParaRPr kumimoji="1" lang="ja-JP" altLang="en-US" sz="1200" i="1" dirty="0">
                        <a:solidFill>
                          <a:srgbClr val="0000FF"/>
                        </a:solidFill>
                      </a:endParaRPr>
                    </a:p>
                  </a:txBody>
                  <a:tcPr/>
                </a:tc>
                <a:tc>
                  <a:txBody>
                    <a:bodyPr/>
                    <a:lstStyle/>
                    <a:p>
                      <a:endParaRPr kumimoji="1" lang="ja-JP" altLang="en-US" sz="1200" dirty="0"/>
                    </a:p>
                  </a:txBody>
                  <a:tcPr/>
                </a:tc>
                <a:tc>
                  <a:txBody>
                    <a:bodyPr/>
                    <a:lstStyle/>
                    <a:p>
                      <a:endParaRPr kumimoji="1" lang="ja-JP" altLang="en-US"/>
                    </a:p>
                  </a:txBody>
                  <a:tcPr/>
                </a:tc>
                <a:tc>
                  <a:txBody>
                    <a:bodyPr/>
                    <a:lstStyle/>
                    <a:p>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i="1" baseline="0" dirty="0" smtClean="0">
                          <a:solidFill>
                            <a:srgbClr val="0000FF"/>
                          </a:solidFill>
                        </a:rPr>
                        <a:t>システムエラー</a:t>
                      </a:r>
                      <a:endParaRPr kumimoji="1" lang="en-US" altLang="ja-JP" sz="1100" i="1" baseline="0" dirty="0" smtClean="0">
                        <a:solidFill>
                          <a:srgbClr val="0000FF"/>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i="1" baseline="0" dirty="0" smtClean="0">
                          <a:solidFill>
                            <a:srgbClr val="0000FF"/>
                          </a:solidFill>
                        </a:rPr>
                        <a:t>絶無</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i="1" dirty="0" smtClean="0">
                          <a:solidFill>
                            <a:srgbClr val="0000FF"/>
                          </a:solidFill>
                        </a:rPr>
                        <a:t>5</a:t>
                      </a:r>
                      <a:r>
                        <a:rPr kumimoji="1" lang="ja-JP" altLang="en-US" sz="1200" i="1" dirty="0" smtClean="0">
                          <a:solidFill>
                            <a:srgbClr val="0000FF"/>
                          </a:solidFill>
                        </a:rPr>
                        <a:t>百万円</a:t>
                      </a:r>
                      <a:endParaRPr kumimoji="1" lang="en-US" altLang="ja-JP" sz="1200" i="1" dirty="0" smtClean="0">
                        <a:solidFill>
                          <a:srgbClr val="0000FF"/>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i="1" dirty="0" smtClean="0">
                          <a:solidFill>
                            <a:srgbClr val="0000FF"/>
                          </a:solidFill>
                        </a:rPr>
                        <a:t>10</a:t>
                      </a:r>
                      <a:r>
                        <a:rPr kumimoji="1" lang="ja-JP" altLang="en-US" sz="1200" i="1" dirty="0" smtClean="0">
                          <a:solidFill>
                            <a:srgbClr val="0000FF"/>
                          </a:solidFill>
                        </a:rPr>
                        <a:t>百万円</a:t>
                      </a:r>
                      <a:endParaRPr kumimoji="1" lang="en-US" altLang="ja-JP" sz="1200" i="1" dirty="0" smtClean="0">
                        <a:solidFill>
                          <a:srgbClr val="0000FF"/>
                        </a:solidFill>
                      </a:endParaRPr>
                    </a:p>
                  </a:txBody>
                  <a:tcPr/>
                </a:tc>
                <a:extLst>
                  <a:ext uri="{0D108BD9-81ED-4DB2-BD59-A6C34878D82A}">
                    <a16:rowId xmlns:a16="http://schemas.microsoft.com/office/drawing/2014/main" xmlns="" val="10006"/>
                  </a:ext>
                </a:extLst>
              </a:tr>
            </a:tbl>
          </a:graphicData>
        </a:graphic>
      </p:graphicFrame>
      <p:sp>
        <p:nvSpPr>
          <p:cNvPr id="9" name="正方形/長方形 8"/>
          <p:cNvSpPr/>
          <p:nvPr/>
        </p:nvSpPr>
        <p:spPr>
          <a:xfrm>
            <a:off x="396237" y="428218"/>
            <a:ext cx="11536683" cy="1569660"/>
          </a:xfrm>
          <a:prstGeom prst="rect">
            <a:avLst/>
          </a:prstGeom>
        </p:spPr>
        <p:txBody>
          <a:bodyPr wrap="square">
            <a:spAutoFit/>
          </a:bodyPr>
          <a:lstStyle/>
          <a:p>
            <a:r>
              <a:rPr lang="ja-JP" altLang="en-US" sz="1600" i="1" dirty="0">
                <a:solidFill>
                  <a:srgbClr val="0000FF"/>
                </a:solidFill>
              </a:rPr>
              <a:t>技術開発スケジュールをわかりやすく示してください。</a:t>
            </a:r>
            <a:endParaRPr lang="en-US" altLang="ja-JP" sz="1600" i="1" dirty="0">
              <a:solidFill>
                <a:srgbClr val="0000FF"/>
              </a:solidFill>
            </a:endParaRPr>
          </a:p>
          <a:p>
            <a:r>
              <a:rPr lang="ja-JP" altLang="en-US" sz="1600" i="1" dirty="0">
                <a:solidFill>
                  <a:srgbClr val="0000FF"/>
                </a:solidFill>
              </a:rPr>
              <a:t>「実施項目」、「実施時期」、「達成目標」、「実施項目毎の助成金の額及び助成対象経費」、「助成事業に要する費用」、「主要外注先とその費用</a:t>
            </a:r>
            <a:r>
              <a:rPr lang="ja-JP" altLang="en-US" sz="1600" i="1" dirty="0" smtClean="0">
                <a:solidFill>
                  <a:srgbClr val="0000FF"/>
                </a:solidFill>
              </a:rPr>
              <a:t>」</a:t>
            </a:r>
            <a:r>
              <a:rPr lang="ja-JP" altLang="en-US" sz="1600" i="1" dirty="0">
                <a:solidFill>
                  <a:srgbClr val="0000FF"/>
                </a:solidFill>
              </a:rPr>
              <a:t>、</a:t>
            </a:r>
            <a:r>
              <a:rPr lang="ja-JP" altLang="en-US" sz="1600" i="1" dirty="0" smtClean="0">
                <a:solidFill>
                  <a:srgbClr val="0000FF"/>
                </a:solidFill>
              </a:rPr>
              <a:t>「</a:t>
            </a:r>
            <a:r>
              <a:rPr lang="ja-JP" altLang="en-US" sz="1600" i="1" dirty="0">
                <a:solidFill>
                  <a:srgbClr val="0000FF"/>
                </a:solidFill>
              </a:rPr>
              <a:t>開発成果の導入時期</a:t>
            </a:r>
            <a:r>
              <a:rPr lang="ja-JP" altLang="en-US" sz="1600" i="1" dirty="0" smtClean="0">
                <a:solidFill>
                  <a:srgbClr val="0000FF"/>
                </a:solidFill>
              </a:rPr>
              <a:t>」、「各年度末時点の業務完了要件」は</a:t>
            </a:r>
            <a:r>
              <a:rPr lang="ja-JP" altLang="en-US" sz="1600" i="1" dirty="0">
                <a:solidFill>
                  <a:srgbClr val="0000FF"/>
                </a:solidFill>
              </a:rPr>
              <a:t>、必ず記載してください。</a:t>
            </a:r>
            <a:endParaRPr lang="en-US" altLang="ja-JP" sz="1600" i="1" dirty="0">
              <a:solidFill>
                <a:srgbClr val="0000FF"/>
              </a:solidFill>
            </a:endParaRPr>
          </a:p>
          <a:p>
            <a:r>
              <a:rPr lang="ja-JP" altLang="en-US" sz="1600" i="1" dirty="0">
                <a:solidFill>
                  <a:srgbClr val="0000FF"/>
                </a:solidFill>
              </a:rPr>
              <a:t>本助成事業期間内で完了しない実施項目があれば記載してください。</a:t>
            </a:r>
            <a:endParaRPr lang="en-US" altLang="ja-JP" sz="1600" i="1" dirty="0">
              <a:solidFill>
                <a:srgbClr val="0000FF"/>
              </a:solidFill>
            </a:endParaRPr>
          </a:p>
          <a:p>
            <a:r>
              <a:rPr lang="ja-JP" altLang="en-US" sz="1600" i="1" dirty="0">
                <a:solidFill>
                  <a:srgbClr val="0000FF"/>
                </a:solidFill>
              </a:rPr>
              <a:t>下表は例です。下表を用いる場合、行例を適宜追加して下さい。</a:t>
            </a:r>
            <a:endParaRPr lang="en-US" altLang="ja-JP" sz="1600" i="1" dirty="0">
              <a:solidFill>
                <a:srgbClr val="0000FF"/>
              </a:solidFill>
            </a:endParaRPr>
          </a:p>
          <a:p>
            <a:endParaRPr lang="en-US" altLang="ja-JP" sz="1600" i="1" dirty="0">
              <a:solidFill>
                <a:srgbClr val="0000FF"/>
              </a:solidFill>
            </a:endParaRPr>
          </a:p>
        </p:txBody>
      </p:sp>
      <p:cxnSp>
        <p:nvCxnSpPr>
          <p:cNvPr id="4" name="直線矢印コネクタ 3"/>
          <p:cNvCxnSpPr/>
          <p:nvPr/>
        </p:nvCxnSpPr>
        <p:spPr>
          <a:xfrm>
            <a:off x="2606464" y="2809646"/>
            <a:ext cx="847937" cy="0"/>
          </a:xfrm>
          <a:prstGeom prst="straightConnector1">
            <a:avLst/>
          </a:prstGeom>
          <a:ln>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a:off x="3929380" y="3330337"/>
            <a:ext cx="858996" cy="0"/>
          </a:xfrm>
          <a:prstGeom prst="straightConnector1">
            <a:avLst/>
          </a:prstGeom>
          <a:ln>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a:off x="4740751" y="3920620"/>
            <a:ext cx="842328" cy="0"/>
          </a:xfrm>
          <a:prstGeom prst="straightConnector1">
            <a:avLst/>
          </a:prstGeom>
          <a:ln>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2471632" y="2869566"/>
            <a:ext cx="1277409" cy="287445"/>
          </a:xfrm>
          <a:prstGeom prst="rect">
            <a:avLst/>
          </a:prstGeom>
          <a:noFill/>
        </p:spPr>
        <p:txBody>
          <a:bodyPr wrap="square" rtlCol="0">
            <a:spAutoFit/>
          </a:bodyPr>
          <a:lstStyle/>
          <a:p>
            <a:pPr algn="ctr"/>
            <a:r>
              <a:rPr lang="ja-JP" altLang="en-US" sz="1200" i="1" dirty="0">
                <a:solidFill>
                  <a:srgbClr val="0000FF"/>
                </a:solidFill>
              </a:rPr>
              <a:t>動作原理確認</a:t>
            </a:r>
          </a:p>
        </p:txBody>
      </p:sp>
      <p:sp>
        <p:nvSpPr>
          <p:cNvPr id="14" name="テキスト ボックス 13"/>
          <p:cNvSpPr txBox="1"/>
          <p:nvPr/>
        </p:nvSpPr>
        <p:spPr>
          <a:xfrm>
            <a:off x="2880362" y="3374430"/>
            <a:ext cx="3134833" cy="461665"/>
          </a:xfrm>
          <a:prstGeom prst="rect">
            <a:avLst/>
          </a:prstGeom>
          <a:noFill/>
        </p:spPr>
        <p:txBody>
          <a:bodyPr wrap="square" rtlCol="0">
            <a:spAutoFit/>
          </a:bodyPr>
          <a:lstStyle/>
          <a:p>
            <a:pPr algn="ctr"/>
            <a:r>
              <a:rPr lang="ja-JP" altLang="en-US" sz="1200" i="1" dirty="0">
                <a:solidFill>
                  <a:srgbClr val="0000FF"/>
                </a:solidFill>
              </a:rPr>
              <a:t>システム化と動作確認</a:t>
            </a:r>
            <a:endParaRPr lang="en-US" altLang="ja-JP" sz="1200" i="1" dirty="0">
              <a:solidFill>
                <a:srgbClr val="0000FF"/>
              </a:solidFill>
            </a:endParaRPr>
          </a:p>
          <a:p>
            <a:pPr algn="ctr"/>
            <a:r>
              <a:rPr lang="ja-JP" altLang="en-US" sz="1200" i="1" dirty="0">
                <a:solidFill>
                  <a:srgbClr val="0000FF"/>
                </a:solidFill>
              </a:rPr>
              <a:t>主要外注先</a:t>
            </a:r>
            <a:r>
              <a:rPr lang="ja-JP" altLang="en-US" sz="1200" i="1" dirty="0">
                <a:solidFill>
                  <a:srgbClr val="0000FF"/>
                </a:solidFill>
                <a:sym typeface="Wingdings" panose="05000000000000000000" pitchFamily="2" charset="2"/>
              </a:rPr>
              <a:t>（</a:t>
            </a:r>
            <a:r>
              <a:rPr lang="en-US" altLang="ja-JP" sz="1200" i="1" dirty="0">
                <a:solidFill>
                  <a:srgbClr val="0000FF"/>
                </a:solidFill>
                <a:sym typeface="Wingdings" panose="05000000000000000000" pitchFamily="2" charset="2"/>
              </a:rPr>
              <a:t>(</a:t>
            </a:r>
            <a:r>
              <a:rPr lang="ja-JP" altLang="en-US" sz="1200" i="1" dirty="0">
                <a:solidFill>
                  <a:srgbClr val="0000FF"/>
                </a:solidFill>
                <a:sym typeface="Wingdings" panose="05000000000000000000" pitchFamily="2" charset="2"/>
              </a:rPr>
              <a:t>株</a:t>
            </a:r>
            <a:r>
              <a:rPr lang="en-US" altLang="ja-JP" sz="1200" i="1" dirty="0">
                <a:solidFill>
                  <a:srgbClr val="0000FF"/>
                </a:solidFill>
                <a:sym typeface="Wingdings" panose="05000000000000000000" pitchFamily="2" charset="2"/>
              </a:rPr>
              <a:t>)</a:t>
            </a:r>
            <a:r>
              <a:rPr lang="ja-JP" altLang="en-US" sz="1200" i="1" dirty="0">
                <a:solidFill>
                  <a:srgbClr val="0000FF"/>
                </a:solidFill>
                <a:sym typeface="Wingdings" panose="05000000000000000000" pitchFamily="2" charset="2"/>
              </a:rPr>
              <a:t>）●▲システム、</a:t>
            </a:r>
            <a:r>
              <a:rPr lang="en-US" altLang="ja-JP" sz="1200" i="1" dirty="0">
                <a:solidFill>
                  <a:srgbClr val="0000FF"/>
                </a:solidFill>
              </a:rPr>
              <a:t> 50</a:t>
            </a:r>
            <a:r>
              <a:rPr lang="ja-JP" altLang="en-US" sz="1200" i="1" dirty="0">
                <a:solidFill>
                  <a:srgbClr val="0000FF"/>
                </a:solidFill>
              </a:rPr>
              <a:t>百万円</a:t>
            </a:r>
            <a:r>
              <a:rPr lang="ja-JP" altLang="en-US" sz="1200" i="1" dirty="0">
                <a:solidFill>
                  <a:srgbClr val="0000FF"/>
                </a:solidFill>
                <a:sym typeface="Wingdings" panose="05000000000000000000" pitchFamily="2" charset="2"/>
              </a:rPr>
              <a:t>　</a:t>
            </a:r>
            <a:endParaRPr lang="ja-JP" altLang="en-US" sz="1200" i="1" dirty="0">
              <a:solidFill>
                <a:srgbClr val="0000FF"/>
              </a:solidFill>
            </a:endParaRPr>
          </a:p>
        </p:txBody>
      </p:sp>
      <p:cxnSp>
        <p:nvCxnSpPr>
          <p:cNvPr id="16" name="直線矢印コネクタ 15"/>
          <p:cNvCxnSpPr/>
          <p:nvPr/>
        </p:nvCxnSpPr>
        <p:spPr>
          <a:xfrm>
            <a:off x="5748179" y="4767087"/>
            <a:ext cx="364172" cy="0"/>
          </a:xfrm>
          <a:prstGeom prst="straightConnector1">
            <a:avLst/>
          </a:prstGeom>
          <a:ln>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a:off x="5629752" y="5329679"/>
            <a:ext cx="1420961" cy="0"/>
          </a:xfrm>
          <a:prstGeom prst="straightConnector1">
            <a:avLst/>
          </a:prstGeom>
          <a:ln>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3853955" y="3980540"/>
            <a:ext cx="2668379" cy="461665"/>
          </a:xfrm>
          <a:prstGeom prst="rect">
            <a:avLst/>
          </a:prstGeom>
          <a:noFill/>
        </p:spPr>
        <p:txBody>
          <a:bodyPr wrap="square" rtlCol="0">
            <a:spAutoFit/>
          </a:bodyPr>
          <a:lstStyle/>
          <a:p>
            <a:pPr algn="ctr"/>
            <a:r>
              <a:rPr lang="ja-JP" altLang="en-US" sz="1200" i="1" dirty="0">
                <a:solidFill>
                  <a:srgbClr val="0000FF"/>
                </a:solidFill>
              </a:rPr>
              <a:t>実ライン評価</a:t>
            </a:r>
            <a:endParaRPr lang="en-US" altLang="ja-JP" sz="1200" i="1" dirty="0">
              <a:solidFill>
                <a:srgbClr val="0000FF"/>
              </a:solidFill>
            </a:endParaRPr>
          </a:p>
          <a:p>
            <a:pPr algn="ctr"/>
            <a:r>
              <a:rPr lang="ja-JP" altLang="en-US" sz="1200" i="1" dirty="0">
                <a:solidFill>
                  <a:srgbClr val="0000FF"/>
                </a:solidFill>
              </a:rPr>
              <a:t>主要外注先</a:t>
            </a:r>
            <a:r>
              <a:rPr lang="ja-JP" altLang="en-US" sz="1200" i="1" dirty="0">
                <a:solidFill>
                  <a:srgbClr val="0000FF"/>
                </a:solidFill>
                <a:sym typeface="Wingdings" panose="05000000000000000000" pitchFamily="2" charset="2"/>
              </a:rPr>
              <a:t>（</a:t>
            </a:r>
            <a:r>
              <a:rPr lang="en-US" altLang="ja-JP" sz="1200" i="1" dirty="0">
                <a:solidFill>
                  <a:srgbClr val="0000FF"/>
                </a:solidFill>
                <a:sym typeface="Wingdings" panose="05000000000000000000" pitchFamily="2" charset="2"/>
              </a:rPr>
              <a:t>(</a:t>
            </a:r>
            <a:r>
              <a:rPr lang="ja-JP" altLang="en-US" sz="1200" i="1" dirty="0">
                <a:solidFill>
                  <a:srgbClr val="0000FF"/>
                </a:solidFill>
                <a:sym typeface="Wingdings" panose="05000000000000000000" pitchFamily="2" charset="2"/>
              </a:rPr>
              <a:t>株</a:t>
            </a:r>
            <a:r>
              <a:rPr lang="en-US" altLang="ja-JP" sz="1200" i="1" dirty="0">
                <a:solidFill>
                  <a:srgbClr val="0000FF"/>
                </a:solidFill>
                <a:sym typeface="Wingdings" panose="05000000000000000000" pitchFamily="2" charset="2"/>
              </a:rPr>
              <a:t>)</a:t>
            </a:r>
            <a:r>
              <a:rPr lang="ja-JP" altLang="en-US" sz="1200" i="1" dirty="0">
                <a:solidFill>
                  <a:srgbClr val="0000FF"/>
                </a:solidFill>
                <a:sym typeface="Wingdings" panose="05000000000000000000" pitchFamily="2" charset="2"/>
              </a:rPr>
              <a:t>）◎■、</a:t>
            </a:r>
            <a:r>
              <a:rPr lang="en-US" altLang="ja-JP" sz="1200" i="1" dirty="0">
                <a:solidFill>
                  <a:srgbClr val="0000FF"/>
                </a:solidFill>
              </a:rPr>
              <a:t> 10</a:t>
            </a:r>
            <a:r>
              <a:rPr lang="ja-JP" altLang="en-US" sz="1200" i="1" dirty="0">
                <a:solidFill>
                  <a:srgbClr val="0000FF"/>
                </a:solidFill>
              </a:rPr>
              <a:t>百万円</a:t>
            </a:r>
            <a:r>
              <a:rPr lang="ja-JP" altLang="en-US" sz="1200" i="1" dirty="0">
                <a:solidFill>
                  <a:srgbClr val="0000FF"/>
                </a:solidFill>
                <a:sym typeface="Wingdings" panose="05000000000000000000" pitchFamily="2" charset="2"/>
              </a:rPr>
              <a:t>　</a:t>
            </a:r>
            <a:endParaRPr lang="ja-JP" altLang="en-US" sz="1200" i="1" dirty="0">
              <a:solidFill>
                <a:srgbClr val="0000FF"/>
              </a:solidFill>
            </a:endParaRPr>
          </a:p>
        </p:txBody>
      </p:sp>
      <p:sp>
        <p:nvSpPr>
          <p:cNvPr id="3" name="テキスト ボックス 2"/>
          <p:cNvSpPr txBox="1"/>
          <p:nvPr/>
        </p:nvSpPr>
        <p:spPr>
          <a:xfrm>
            <a:off x="9659622" y="1583846"/>
            <a:ext cx="2387600" cy="261610"/>
          </a:xfrm>
          <a:prstGeom prst="rect">
            <a:avLst/>
          </a:prstGeom>
          <a:noFill/>
        </p:spPr>
        <p:txBody>
          <a:bodyPr wrap="square" rtlCol="0">
            <a:spAutoFit/>
          </a:bodyPr>
          <a:lstStyle/>
          <a:p>
            <a:pPr algn="r"/>
            <a:r>
              <a:rPr lang="ja-JP" altLang="en-US" sz="1050" i="1" dirty="0">
                <a:solidFill>
                  <a:srgbClr val="0000FF"/>
                </a:solidFill>
              </a:rPr>
              <a:t>助成事業に要する費用　</a:t>
            </a:r>
            <a:r>
              <a:rPr lang="en-US" altLang="ja-JP" sz="1050" i="1" dirty="0">
                <a:solidFill>
                  <a:srgbClr val="0000FF"/>
                </a:solidFill>
              </a:rPr>
              <a:t>450</a:t>
            </a:r>
            <a:r>
              <a:rPr lang="ja-JP" altLang="en-US" sz="1050" i="1" dirty="0">
                <a:solidFill>
                  <a:srgbClr val="0000FF"/>
                </a:solidFill>
              </a:rPr>
              <a:t>（百万円）</a:t>
            </a:r>
          </a:p>
        </p:txBody>
      </p:sp>
      <p:sp>
        <p:nvSpPr>
          <p:cNvPr id="5" name="スライド番号プレースホルダー 4"/>
          <p:cNvSpPr>
            <a:spLocks noGrp="1"/>
          </p:cNvSpPr>
          <p:nvPr>
            <p:ph type="sldNum" sz="quarter" idx="12"/>
          </p:nvPr>
        </p:nvSpPr>
        <p:spPr>
          <a:xfrm>
            <a:off x="9448800" y="6492875"/>
            <a:ext cx="2743200" cy="365125"/>
          </a:xfrm>
        </p:spPr>
        <p:txBody>
          <a:bodyPr/>
          <a:lstStyle/>
          <a:p>
            <a:fld id="{13F9EE20-3E70-4A96-8315-A6CA05984928}" type="slidenum">
              <a:rPr lang="ja-JP" altLang="en-US" smtClean="0"/>
              <a:pPr/>
              <a:t>3</a:t>
            </a:fld>
            <a:endParaRPr lang="ja-JP" altLang="en-US" dirty="0"/>
          </a:p>
        </p:txBody>
      </p:sp>
      <p:sp>
        <p:nvSpPr>
          <p:cNvPr id="12" name="線吹き出し 1 (枠付き) 11"/>
          <p:cNvSpPr/>
          <p:nvPr/>
        </p:nvSpPr>
        <p:spPr>
          <a:xfrm>
            <a:off x="4177468" y="5670857"/>
            <a:ext cx="2052000" cy="1046874"/>
          </a:xfrm>
          <a:prstGeom prst="borderCallout1">
            <a:avLst>
              <a:gd name="adj1" fmla="val 17658"/>
              <a:gd name="adj2" fmla="val -1383"/>
              <a:gd name="adj3" fmla="val -12332"/>
              <a:gd name="adj4" fmla="val -126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200" i="1" dirty="0" smtClean="0">
                <a:solidFill>
                  <a:srgbClr val="0000FF"/>
                </a:solidFill>
              </a:rPr>
              <a:t>2019</a:t>
            </a:r>
            <a:r>
              <a:rPr lang="ja-JP" altLang="en-US" sz="1200" i="1" dirty="0" smtClean="0">
                <a:solidFill>
                  <a:srgbClr val="0000FF"/>
                </a:solidFill>
              </a:rPr>
              <a:t>年度末の業務完了要件</a:t>
            </a:r>
            <a:endParaRPr lang="en-US" altLang="ja-JP" sz="1200" i="1" dirty="0" smtClean="0">
              <a:solidFill>
                <a:srgbClr val="0000FF"/>
              </a:solidFill>
            </a:endParaRPr>
          </a:p>
          <a:p>
            <a:r>
              <a:rPr lang="ja-JP" altLang="en-US" sz="1200" i="1" dirty="0" smtClean="0">
                <a:solidFill>
                  <a:srgbClr val="0000FF"/>
                </a:solidFill>
              </a:rPr>
              <a:t>・●●システムの開発完了</a:t>
            </a:r>
            <a:endParaRPr lang="en-US" altLang="ja-JP" sz="1200" i="1" dirty="0" smtClean="0">
              <a:solidFill>
                <a:srgbClr val="0000FF"/>
              </a:solidFill>
            </a:endParaRPr>
          </a:p>
          <a:p>
            <a:r>
              <a:rPr lang="ja-JP" altLang="en-US" sz="1200" i="1" dirty="0" smtClean="0">
                <a:solidFill>
                  <a:srgbClr val="0000FF"/>
                </a:solidFill>
              </a:rPr>
              <a:t>・●●の動作原理確認</a:t>
            </a:r>
            <a:endParaRPr lang="en-US" altLang="ja-JP" sz="1200" i="1" dirty="0" smtClean="0">
              <a:solidFill>
                <a:srgbClr val="0000FF"/>
              </a:solidFill>
            </a:endParaRPr>
          </a:p>
          <a:p>
            <a:r>
              <a:rPr lang="ja-JP" altLang="en-US" sz="1200" i="1" dirty="0" smtClean="0">
                <a:solidFill>
                  <a:srgbClr val="0000FF"/>
                </a:solidFill>
              </a:rPr>
              <a:t>・●●システムの</a:t>
            </a:r>
            <a:r>
              <a:rPr lang="en-US" altLang="ja-JP" sz="1200" i="1" dirty="0" smtClean="0">
                <a:solidFill>
                  <a:srgbClr val="0000FF"/>
                </a:solidFill>
              </a:rPr>
              <a:t>××</a:t>
            </a:r>
            <a:r>
              <a:rPr lang="ja-JP" altLang="en-US" sz="1200" i="1" dirty="0" smtClean="0">
                <a:solidFill>
                  <a:srgbClr val="0000FF"/>
                </a:solidFill>
              </a:rPr>
              <a:t>精度</a:t>
            </a:r>
            <a:r>
              <a:rPr lang="en-US" altLang="ja-JP" sz="1200" i="1" dirty="0" smtClean="0">
                <a:solidFill>
                  <a:srgbClr val="0000FF"/>
                </a:solidFill>
              </a:rPr>
              <a:t>80%</a:t>
            </a:r>
            <a:r>
              <a:rPr lang="ja-JP" altLang="en-US" sz="1200" i="1" dirty="0" smtClean="0">
                <a:solidFill>
                  <a:srgbClr val="0000FF"/>
                </a:solidFill>
              </a:rPr>
              <a:t>達成</a:t>
            </a:r>
            <a:endParaRPr lang="en-US" altLang="ja-JP" sz="1200" i="1" dirty="0">
              <a:solidFill>
                <a:srgbClr val="0000FF"/>
              </a:solidFill>
            </a:endParaRPr>
          </a:p>
        </p:txBody>
      </p:sp>
      <p:sp>
        <p:nvSpPr>
          <p:cNvPr id="21" name="線吹き出し 1 (枠付き) 20"/>
          <p:cNvSpPr/>
          <p:nvPr/>
        </p:nvSpPr>
        <p:spPr>
          <a:xfrm>
            <a:off x="6389862" y="5682290"/>
            <a:ext cx="2052000" cy="1046874"/>
          </a:xfrm>
          <a:prstGeom prst="borderCallout1">
            <a:avLst>
              <a:gd name="adj1" fmla="val 17658"/>
              <a:gd name="adj2" fmla="val -1383"/>
              <a:gd name="adj3" fmla="val -12332"/>
              <a:gd name="adj4" fmla="val -126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200" i="1" dirty="0" smtClean="0">
                <a:solidFill>
                  <a:srgbClr val="0000FF"/>
                </a:solidFill>
              </a:rPr>
              <a:t>2020</a:t>
            </a:r>
            <a:r>
              <a:rPr lang="ja-JP" altLang="en-US" sz="1200" i="1" dirty="0" smtClean="0">
                <a:solidFill>
                  <a:srgbClr val="0000FF"/>
                </a:solidFill>
              </a:rPr>
              <a:t>年度末の業務完了要件</a:t>
            </a:r>
            <a:endParaRPr lang="en-US" altLang="ja-JP" sz="1200" i="1" dirty="0" smtClean="0">
              <a:solidFill>
                <a:srgbClr val="0000FF"/>
              </a:solidFill>
            </a:endParaRPr>
          </a:p>
          <a:p>
            <a:r>
              <a:rPr lang="ja-JP" altLang="en-US" sz="1200" i="1" dirty="0" smtClean="0">
                <a:solidFill>
                  <a:srgbClr val="0000FF"/>
                </a:solidFill>
              </a:rPr>
              <a:t>・</a:t>
            </a:r>
            <a:endParaRPr lang="en-US" altLang="ja-JP" sz="1200" i="1" dirty="0">
              <a:solidFill>
                <a:srgbClr val="0000FF"/>
              </a:solidFill>
            </a:endParaRPr>
          </a:p>
        </p:txBody>
      </p:sp>
      <p:sp>
        <p:nvSpPr>
          <p:cNvPr id="22" name="線吹き出し 1 (枠付き) 21"/>
          <p:cNvSpPr/>
          <p:nvPr/>
        </p:nvSpPr>
        <p:spPr>
          <a:xfrm>
            <a:off x="8583097" y="5702170"/>
            <a:ext cx="2052000" cy="1046874"/>
          </a:xfrm>
          <a:prstGeom prst="borderCallout1">
            <a:avLst>
              <a:gd name="adj1" fmla="val 17658"/>
              <a:gd name="adj2" fmla="val -1383"/>
              <a:gd name="adj3" fmla="val -12332"/>
              <a:gd name="adj4" fmla="val -126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200" i="1" dirty="0" smtClean="0">
                <a:solidFill>
                  <a:srgbClr val="0000FF"/>
                </a:solidFill>
              </a:rPr>
              <a:t>2021</a:t>
            </a:r>
            <a:r>
              <a:rPr lang="ja-JP" altLang="en-US" sz="1200" i="1" dirty="0" smtClean="0">
                <a:solidFill>
                  <a:srgbClr val="0000FF"/>
                </a:solidFill>
              </a:rPr>
              <a:t>年度末の業務完了要件</a:t>
            </a:r>
            <a:endParaRPr lang="en-US" altLang="ja-JP" sz="1200" i="1" dirty="0" smtClean="0">
              <a:solidFill>
                <a:srgbClr val="0000FF"/>
              </a:solidFill>
            </a:endParaRPr>
          </a:p>
          <a:p>
            <a:r>
              <a:rPr lang="ja-JP" altLang="en-US" sz="1200" i="1" dirty="0" smtClean="0">
                <a:solidFill>
                  <a:srgbClr val="0000FF"/>
                </a:solidFill>
              </a:rPr>
              <a:t>・</a:t>
            </a:r>
            <a:endParaRPr lang="en-US" altLang="ja-JP" sz="1200" i="1" dirty="0">
              <a:solidFill>
                <a:srgbClr val="0000FF"/>
              </a:solidFill>
            </a:endParaRPr>
          </a:p>
        </p:txBody>
      </p:sp>
    </p:spTree>
    <p:extLst>
      <p:ext uri="{BB962C8B-B14F-4D97-AF65-F5344CB8AC3E}">
        <p14:creationId xmlns:p14="http://schemas.microsoft.com/office/powerpoint/2010/main" val="13672088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744</Words>
  <Application>Microsoft Office PowerPoint</Application>
  <PresentationFormat>ワイド画面</PresentationFormat>
  <Paragraphs>120</Paragraphs>
  <Slides>4</Slides>
  <Notes>4</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ＭＳ Ｐゴシック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2019-03-07T05:56:57Z</dcterms:created>
  <dcterms:modified xsi:type="dcterms:W3CDTF">2019-04-08T05:52:40Z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