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292" r:id="rId2"/>
    <p:sldId id="293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4" autoAdjust="0"/>
    <p:restoredTop sz="94568" autoAdjust="0"/>
  </p:normalViewPr>
  <p:slideViewPr>
    <p:cSldViewPr>
      <p:cViewPr varScale="1">
        <p:scale>
          <a:sx n="110" d="100"/>
          <a:sy n="110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877D390-7907-4E96-A907-147BD5F11636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201BFB9-AF93-4DC4-8717-C38F49866B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6743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9D99F7B-B0C2-4693-944C-CFE627987A8F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A25FA81-169B-4C81-A47C-3B6AA3DAE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734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0" y="747713"/>
            <a:ext cx="496570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64131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0" y="747713"/>
            <a:ext cx="496570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781783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E1B6B-1BBA-4EFE-B373-2CA1AEE82362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5DCB0-F371-479F-8C7B-8F9F0D332B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B4EA-109E-40DF-A35B-24D0502ADF05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655D8-A305-4BC9-9C0C-C2304BA225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304C-999F-48B1-9D2E-21F3E37F1F54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344E6-C23F-4771-B68E-4465F2E54F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5D497-6E6D-4927-BE12-14F3621E4B83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2E6F0-DEA9-40A5-98A6-05616A4907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5B51-AB73-44E1-B519-172309B5A7A8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A1EC-16BB-418A-9739-2B6E9BAA8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133B-7D63-48D1-8558-0F996DFF5BA5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960F8-0E9D-40AD-B469-C39DDCCC52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2A0B-D962-4362-A225-974D4E863962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8439C-4B1C-4598-B3F1-FD267E3B0E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3E7E-28B5-45A2-BE8E-422FFF7C0D58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662D1-CA3C-4D21-917C-ABBDA83B60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97405-9001-4E77-B23A-55656C785A48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38157-F2D0-4B66-B8FB-7A835EFBBB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8E29-CBCF-4A8E-B28E-9DC0A730847D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E9A6E-BD2E-4A37-A1F3-E9252F3A91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6835-6882-45ED-A527-688A52BE9910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69792-F02F-45CF-B9A6-03EB8BB1C6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2F088F9-0A24-446E-91FD-1C057200A300}" type="datetimeFigureOut">
              <a:rPr lang="ja-JP" altLang="en-US"/>
              <a:pPr>
                <a:defRPr/>
              </a:pPr>
              <a:t>2019/7/10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8A8F16-0878-412C-BB79-7A048EEF97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19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39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59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78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" name="テキスト ボックス 282"/>
          <p:cNvSpPr txBox="1">
            <a:spLocks noChangeArrowheads="1"/>
          </p:cNvSpPr>
          <p:nvPr/>
        </p:nvSpPr>
        <p:spPr bwMode="auto">
          <a:xfrm>
            <a:off x="4643441" y="3627437"/>
            <a:ext cx="4414837" cy="321151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21" name="テキスト ボックス 282"/>
          <p:cNvSpPr txBox="1">
            <a:spLocks noChangeArrowheads="1"/>
          </p:cNvSpPr>
          <p:nvPr/>
        </p:nvSpPr>
        <p:spPr bwMode="auto">
          <a:xfrm>
            <a:off x="76200" y="3432870"/>
            <a:ext cx="4514850" cy="340608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28598" indent="-22859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*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*****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4643438" y="765178"/>
            <a:ext cx="4392612" cy="23671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-179387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>
                <a:solidFill>
                  <a:prstClr val="black">
                    <a:lumMod val="95000"/>
                    <a:lumOff val="5000"/>
                  </a:prstClr>
                </a:solidFill>
                <a:latin typeface="ＭＳ Ｐゴシック"/>
                <a:ea typeface="ＭＳ Ｐゴシック"/>
              </a:rPr>
              <a:t>　　</a:t>
            </a:r>
            <a:endParaRPr lang="en-US" altLang="ja-JP" sz="1200" dirty="0">
              <a:solidFill>
                <a:prstClr val="black">
                  <a:lumMod val="95000"/>
                  <a:lumOff val="5000"/>
                </a:prstClr>
              </a:solidFill>
              <a:latin typeface="ＭＳ Ｐゴシック"/>
              <a:ea typeface="ＭＳ Ｐゴシック"/>
            </a:endParaRPr>
          </a:p>
          <a:p>
            <a:pPr marL="49211" indent="-22859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</a:rPr>
              <a:t>事業期間</a:t>
            </a:r>
            <a:endParaRPr lang="en-US" altLang="ja-JP" sz="1200" dirty="0" smtClean="0">
              <a:latin typeface="ＭＳ Ｐゴシック"/>
              <a:ea typeface="ＭＳ Ｐゴシック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（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ＮＥＤＯ事業期間</a:t>
            </a:r>
            <a:r>
              <a:rPr lang="zh-TW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）</a:t>
            </a:r>
            <a:r>
              <a:rPr lang="zh-TW" altLang="en-US" sz="12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○○○○年</a:t>
            </a:r>
            <a:r>
              <a:rPr lang="zh-TW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○月～</a:t>
            </a:r>
            <a:r>
              <a:rPr lang="zh-TW" altLang="en-US" sz="12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○○○○年</a:t>
            </a:r>
            <a:r>
              <a:rPr lang="zh-TW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○月</a:t>
            </a:r>
            <a:endParaRPr lang="en-US" altLang="zh-TW" sz="1200" dirty="0" smtClean="0">
              <a:solidFill>
                <a:srgbClr val="0070C0"/>
              </a:solidFill>
              <a:latin typeface="ＭＳ Ｐゴシック"/>
              <a:ea typeface="ＭＳ Ｐゴシック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（新エネの場合、フェーズごとの期間も記載すること）</a:t>
            </a:r>
            <a:endParaRPr lang="en-US" altLang="zh-TW" sz="1200" dirty="0" smtClean="0">
              <a:solidFill>
                <a:srgbClr val="0070C0"/>
              </a:solidFill>
              <a:latin typeface="ＭＳ Ｐゴシック"/>
              <a:ea typeface="ＭＳ Ｐゴシック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200" dirty="0">
              <a:solidFill>
                <a:srgbClr val="0070C0"/>
              </a:solidFill>
              <a:latin typeface="ＭＳ Ｐゴシック"/>
              <a:ea typeface="ＭＳ Ｐゴシック"/>
            </a:endParaRPr>
          </a:p>
          <a:p>
            <a:pPr marL="49211" indent="-22859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</a:rPr>
              <a:t>事業費</a:t>
            </a:r>
            <a:endParaRPr lang="en-US" altLang="ja-JP" sz="1200" dirty="0" smtClean="0">
              <a:latin typeface="ＭＳ Ｐゴシック"/>
              <a:ea typeface="ＭＳ Ｐゴシック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約○○円（内</a:t>
            </a:r>
            <a:r>
              <a:rPr lang="en-US" altLang="ja-JP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NEDO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/>
                <a:ea typeface="ＭＳ Ｐゴシック"/>
              </a:rPr>
              <a:t>負担○○円）</a:t>
            </a:r>
            <a:r>
              <a:rPr lang="ja-JP" altLang="en-US" sz="12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　</a:t>
            </a: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4600578" y="692153"/>
            <a:ext cx="189547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3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事業期間・事業費</a:t>
            </a:r>
            <a:endParaRPr lang="ja-JP" altLang="en-US" sz="140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-6394" y="148331"/>
            <a:ext cx="9144000" cy="506761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defTabSz="9128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prstClr val="white"/>
                </a:solidFill>
                <a:latin typeface="ＭＳ Ｐゴシック" pitchFamily="50" charset="-128"/>
              </a:rPr>
              <a:t>　</a:t>
            </a:r>
            <a:r>
              <a:rPr lang="en-US" altLang="ja-JP" sz="2000" dirty="0" smtClean="0">
                <a:solidFill>
                  <a:prstClr val="white">
                    <a:lumMod val="95000"/>
                  </a:prstClr>
                </a:solidFill>
                <a:latin typeface="ＭＳ Ｐゴシック" pitchFamily="50" charset="-128"/>
              </a:rPr>
              <a:t>**************</a:t>
            </a:r>
            <a:r>
              <a:rPr lang="ja-JP" altLang="en-US" sz="2000" dirty="0" smtClean="0">
                <a:solidFill>
                  <a:prstClr val="white">
                    <a:lumMod val="95000"/>
                  </a:prstClr>
                </a:solidFill>
                <a:latin typeface="ＭＳ Ｐゴシック" pitchFamily="50" charset="-128"/>
              </a:rPr>
              <a:t>のための</a:t>
            </a:r>
            <a:r>
              <a:rPr lang="en-US" altLang="ja-JP" sz="2000" dirty="0" smtClean="0">
                <a:solidFill>
                  <a:prstClr val="white">
                    <a:lumMod val="95000"/>
                  </a:prstClr>
                </a:solidFill>
                <a:latin typeface="ＭＳ Ｐゴシック" pitchFamily="50" charset="-128"/>
              </a:rPr>
              <a:t>****</a:t>
            </a:r>
            <a:r>
              <a:rPr lang="ja-JP" altLang="en-US" sz="2000" dirty="0" smtClean="0">
                <a:solidFill>
                  <a:prstClr val="white">
                    <a:lumMod val="95000"/>
                  </a:prstClr>
                </a:solidFill>
                <a:latin typeface="ＭＳ Ｐゴシック" pitchFamily="50" charset="-128"/>
              </a:rPr>
              <a:t>技術開発</a:t>
            </a:r>
            <a:endParaRPr lang="en-US" altLang="ja-JP" sz="2000" dirty="0">
              <a:solidFill>
                <a:prstClr val="white"/>
              </a:solidFill>
              <a:latin typeface="ＭＳ Ｐゴシック" pitchFamily="50" charset="-128"/>
            </a:endParaRPr>
          </a:p>
        </p:txBody>
      </p:sp>
      <p:sp>
        <p:nvSpPr>
          <p:cNvPr id="2055" name="テキスト ボックス 258"/>
          <p:cNvSpPr txBox="1">
            <a:spLocks noChangeArrowheads="1"/>
          </p:cNvSpPr>
          <p:nvPr/>
        </p:nvSpPr>
        <p:spPr bwMode="auto">
          <a:xfrm>
            <a:off x="76200" y="768350"/>
            <a:ext cx="4495800" cy="236393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28598" indent="-228598">
              <a:lnSpc>
                <a:spcPct val="120000"/>
              </a:lnSpc>
              <a:buFont typeface="Wingdings" pitchFamily="2" charset="2"/>
              <a:buChar char="u"/>
            </a:pPr>
            <a:endParaRPr lang="en-US" altLang="ja-JP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lnSpc>
                <a:spcPct val="120000"/>
              </a:lnSpc>
              <a:buFont typeface="Wingdings" pitchFamily="2" charset="2"/>
              <a:buChar char="u"/>
            </a:pPr>
            <a:r>
              <a:rPr lang="ja-JP" altLang="en-US" sz="1200" dirty="0">
                <a:solidFill>
                  <a:srgbClr val="000000"/>
                </a:solidFill>
                <a:latin typeface="Calibri" pitchFamily="34" charset="0"/>
              </a:rPr>
              <a:t>****</a:t>
            </a:r>
          </a:p>
        </p:txBody>
      </p:sp>
      <p:sp>
        <p:nvSpPr>
          <p:cNvPr id="261" name="Rectangle 7"/>
          <p:cNvSpPr>
            <a:spLocks noChangeArrowheads="1"/>
          </p:cNvSpPr>
          <p:nvPr/>
        </p:nvSpPr>
        <p:spPr bwMode="auto">
          <a:xfrm>
            <a:off x="96841" y="692153"/>
            <a:ext cx="1666875" cy="257175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 １．事業の内容</a:t>
            </a:r>
          </a:p>
        </p:txBody>
      </p:sp>
      <p:sp>
        <p:nvSpPr>
          <p:cNvPr id="277" name="Rectangle 7"/>
          <p:cNvSpPr>
            <a:spLocks noChangeArrowheads="1"/>
          </p:cNvSpPr>
          <p:nvPr/>
        </p:nvSpPr>
        <p:spPr bwMode="auto">
          <a:xfrm>
            <a:off x="23809" y="3203772"/>
            <a:ext cx="1666875" cy="257175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2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技術の概要</a:t>
            </a: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643441" y="3432870"/>
            <a:ext cx="2022475" cy="284162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4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実施体制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393937" y="1473691"/>
            <a:ext cx="3960812" cy="864468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 smtClean="0">
                <a:solidFill>
                  <a:srgbClr val="0070C0"/>
                </a:solidFill>
              </a:rPr>
              <a:t>対象</a:t>
            </a:r>
            <a:r>
              <a:rPr lang="ja-JP" altLang="en-US" sz="1200" dirty="0">
                <a:solidFill>
                  <a:srgbClr val="0070C0"/>
                </a:solidFill>
              </a:rPr>
              <a:t>分野</a:t>
            </a:r>
            <a:r>
              <a:rPr lang="ja-JP" altLang="en-US" sz="1200" dirty="0" smtClean="0">
                <a:solidFill>
                  <a:srgbClr val="0070C0"/>
                </a:solidFill>
              </a:rPr>
              <a:t>の社会的な課題</a:t>
            </a:r>
            <a:r>
              <a:rPr lang="ja-JP" altLang="en-US" sz="1200" dirty="0">
                <a:solidFill>
                  <a:srgbClr val="0070C0"/>
                </a:solidFill>
              </a:rPr>
              <a:t>に対して、どのような</a:t>
            </a:r>
            <a:r>
              <a:rPr lang="ja-JP" altLang="en-US" sz="1200" dirty="0" smtClean="0">
                <a:solidFill>
                  <a:srgbClr val="0070C0"/>
                </a:solidFill>
              </a:rPr>
              <a:t>技術・システム・ビジネスで</a:t>
            </a:r>
            <a:r>
              <a:rPr lang="ja-JP" altLang="en-US" sz="1200" dirty="0">
                <a:solidFill>
                  <a:srgbClr val="0070C0"/>
                </a:solidFill>
              </a:rPr>
              <a:t>どう解決するか、また</a:t>
            </a:r>
            <a:r>
              <a:rPr lang="ja-JP" altLang="en-US" sz="1200" dirty="0" smtClean="0">
                <a:solidFill>
                  <a:srgbClr val="0070C0"/>
                </a:solidFill>
              </a:rPr>
              <a:t>、ＮＥＤＯ事業終了後、どの程度の普及</a:t>
            </a:r>
            <a:r>
              <a:rPr lang="ja-JP" altLang="en-US" sz="1200" dirty="0">
                <a:solidFill>
                  <a:srgbClr val="0070C0"/>
                </a:solidFill>
              </a:rPr>
              <a:t>が期待できる技術かという観点で簡潔に記載。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343373" y="3838648"/>
            <a:ext cx="4061941" cy="1512888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事業で実施する技術の概要を記載。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専門用語をなるべく使わず、平易な文章を心がける。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できるだけ</a:t>
            </a:r>
            <a:r>
              <a:rPr lang="ja-JP" altLang="en-US" sz="1400" dirty="0" smtClean="0">
                <a:solidFill>
                  <a:srgbClr val="0070C0"/>
                </a:solidFill>
              </a:rPr>
              <a:t>、システム</a:t>
            </a:r>
            <a:r>
              <a:rPr lang="ja-JP" altLang="en-US" sz="1400" dirty="0">
                <a:solidFill>
                  <a:srgbClr val="0070C0"/>
                </a:solidFill>
              </a:rPr>
              <a:t>の図も添付し、わかりやすさを重視。コアとなる技術にスポットライトが当たるように意識。</a:t>
            </a:r>
          </a:p>
        </p:txBody>
      </p:sp>
      <p:sp>
        <p:nvSpPr>
          <p:cNvPr id="2097" name="テキスト ボックス 71"/>
          <p:cNvSpPr txBox="1">
            <a:spLocks noChangeArrowheads="1"/>
          </p:cNvSpPr>
          <p:nvPr/>
        </p:nvSpPr>
        <p:spPr bwMode="auto">
          <a:xfrm>
            <a:off x="338141" y="5523464"/>
            <a:ext cx="4103688" cy="954107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 sz="1400">
                <a:solidFill>
                  <a:srgbClr val="0070C0"/>
                </a:solidFill>
                <a:latin typeface="+mn-lt"/>
                <a:ea typeface="+mn-ea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技術・システム</a:t>
            </a:r>
            <a:r>
              <a:rPr lang="ja-JP" altLang="en-US" dirty="0"/>
              <a:t>の</a:t>
            </a:r>
            <a:r>
              <a:rPr lang="ja-JP" altLang="en-US" dirty="0" smtClean="0"/>
              <a:t>想定図、写真等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-12700" y="-13175"/>
            <a:ext cx="5323227" cy="276999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ja-JP" altLang="en-US" sz="1200" dirty="0"/>
              <a:t>新</a:t>
            </a:r>
            <a:r>
              <a:rPr lang="ja-JP" altLang="en-US" sz="1200" dirty="0" smtClean="0"/>
              <a:t>エネ　</a:t>
            </a:r>
            <a:r>
              <a:rPr lang="en-US" altLang="ja-JP" sz="1200" dirty="0" smtClean="0"/>
              <a:t>/</a:t>
            </a:r>
            <a:r>
              <a:rPr lang="ja-JP" altLang="en-US" sz="1200" dirty="0" smtClean="0"/>
              <a:t>　宇宙　</a:t>
            </a:r>
            <a:r>
              <a:rPr lang="en-US" altLang="ja-JP" sz="1200" dirty="0" smtClean="0"/>
              <a:t>/</a:t>
            </a:r>
            <a:r>
              <a:rPr lang="ja-JP" altLang="en-US" sz="1200" dirty="0" smtClean="0"/>
              <a:t>　福祉用具 助成事業</a:t>
            </a:r>
            <a:r>
              <a:rPr lang="ja-JP" altLang="en-US" sz="1200" dirty="0"/>
              <a:t>　関心表明書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3175" y="230451"/>
            <a:ext cx="20178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bg1"/>
                </a:solidFill>
              </a:rPr>
              <a:t>作成日：○○○○年○月○日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021041" y="3887477"/>
            <a:ext cx="996950" cy="488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defRPr/>
            </a:pPr>
            <a:r>
              <a:rPr kumimoji="0" lang="en-US" altLang="ja-JP" sz="1400" b="1" kern="0" dirty="0">
                <a:solidFill>
                  <a:schemeClr val="tx1"/>
                </a:solidFill>
                <a:latin typeface="+mn-ea"/>
                <a:ea typeface="ＭＳ Ｐゴシック" charset="-128"/>
                <a:cs typeface="Arial" pitchFamily="34" charset="0"/>
              </a:rPr>
              <a:t>NEDO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6012160" y="4701404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defRPr/>
            </a:pPr>
            <a:r>
              <a:rPr kumimoji="0" lang="ja-JP" altLang="en-US" sz="1400" b="1" kern="0" dirty="0" smtClean="0">
                <a:solidFill>
                  <a:schemeClr val="tx1"/>
                </a:solidFill>
                <a:latin typeface="+mn-ea"/>
                <a:ea typeface="ＭＳ Ｐゴシック" charset="-128"/>
                <a:cs typeface="Arial" charset="0"/>
              </a:rPr>
              <a:t>助成先Ａ</a:t>
            </a:r>
            <a:endParaRPr kumimoji="0" lang="en-US" altLang="ja-JP" sz="1400" b="1" kern="0" dirty="0">
              <a:solidFill>
                <a:schemeClr val="tx1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6518572" y="4407839"/>
            <a:ext cx="554038" cy="26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 eaLnBrk="0" hangingPunct="0">
              <a:spcBef>
                <a:spcPct val="50000"/>
              </a:spcBef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+mn-ea"/>
                <a:ea typeface="ＭＳ Ｐゴシック" charset="-128"/>
                <a:cs typeface="Arial" charset="0"/>
              </a:rPr>
              <a:t>助成</a:t>
            </a:r>
            <a:endParaRPr kumimoji="0" lang="en-US" altLang="ja-JP" sz="1100" kern="0" dirty="0">
              <a:solidFill>
                <a:srgbClr val="000000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7072610" y="4963218"/>
            <a:ext cx="828675" cy="0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7184487" y="4669992"/>
            <a:ext cx="698503" cy="25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 smtClean="0">
                <a:solidFill>
                  <a:srgbClr val="000000"/>
                </a:solidFill>
                <a:latin typeface="+mn-ea"/>
                <a:ea typeface="ＭＳ Ｐゴシック" charset="-128"/>
                <a:cs typeface="Arial" charset="0"/>
              </a:rPr>
              <a:t>協力先</a:t>
            </a:r>
            <a:endParaRPr kumimoji="0" lang="en-US" altLang="ja-JP" sz="1200" kern="0" dirty="0" smtClean="0">
              <a:solidFill>
                <a:srgbClr val="000000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54" name="Line 8"/>
          <p:cNvSpPr>
            <a:spLocks noChangeShapeType="1"/>
          </p:cNvSpPr>
          <p:nvPr/>
        </p:nvSpPr>
        <p:spPr bwMode="auto">
          <a:xfrm>
            <a:off x="6518572" y="4432691"/>
            <a:ext cx="0" cy="25241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 type="none" w="sm" len="sm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7928124" y="4701404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defRPr/>
            </a:pPr>
            <a:r>
              <a:rPr kumimoji="0" lang="ja-JP" altLang="en-US" sz="1400" b="1" kern="0" dirty="0" smtClean="0">
                <a:solidFill>
                  <a:schemeClr val="tx1"/>
                </a:solidFill>
                <a:latin typeface="+mn-ea"/>
                <a:ea typeface="ＭＳ Ｐゴシック" charset="-128"/>
                <a:cs typeface="Arial" charset="0"/>
              </a:rPr>
              <a:t>ユーザー企業</a:t>
            </a:r>
            <a:endParaRPr kumimoji="0" lang="en-US" altLang="ja-JP" sz="1400" b="1" kern="0" dirty="0" smtClean="0">
              <a:solidFill>
                <a:schemeClr val="tx1"/>
              </a:solidFill>
              <a:latin typeface="+mn-ea"/>
              <a:ea typeface="ＭＳ Ｐゴシック" charset="-128"/>
              <a:cs typeface="Arial" charset="0"/>
            </a:endParaRPr>
          </a:p>
          <a:p>
            <a:pPr algn="ctr" defTabSz="914088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+mn-ea"/>
                <a:cs typeface="Arial" charset="0"/>
              </a:rPr>
              <a:t>Ｃ</a:t>
            </a:r>
            <a:endParaRPr kumimoji="0" lang="en-US" altLang="ja-JP" sz="1400" b="1" kern="0" dirty="0">
              <a:solidFill>
                <a:schemeClr val="tx1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4788940" y="4707556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defRPr/>
            </a:pPr>
            <a:r>
              <a:rPr kumimoji="0" lang="ja-JP" altLang="en-US" sz="1400" b="1" kern="0" dirty="0" smtClean="0">
                <a:solidFill>
                  <a:schemeClr val="tx1"/>
                </a:solidFill>
                <a:latin typeface="+mn-ea"/>
                <a:ea typeface="ＭＳ Ｐゴシック" charset="-128"/>
                <a:cs typeface="Arial" charset="0"/>
              </a:rPr>
              <a:t>連名申請者Ｂ</a:t>
            </a:r>
            <a:endParaRPr kumimoji="0" lang="en-US" altLang="ja-JP" sz="1400" b="1" kern="0" dirty="0">
              <a:solidFill>
                <a:schemeClr val="tx1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H="1">
            <a:off x="5839865" y="4407840"/>
            <a:ext cx="169334" cy="277264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 type="none" w="sm" len="sm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5470528" y="4378534"/>
            <a:ext cx="554038" cy="26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 eaLnBrk="0" hangingPunct="0">
              <a:spcBef>
                <a:spcPct val="50000"/>
              </a:spcBef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+mn-ea"/>
                <a:ea typeface="ＭＳ Ｐゴシック" charset="-128"/>
                <a:cs typeface="Arial" charset="0"/>
              </a:rPr>
              <a:t>助成</a:t>
            </a:r>
            <a:endParaRPr kumimoji="0" lang="en-US" altLang="ja-JP" sz="1100" kern="0" dirty="0">
              <a:solidFill>
                <a:srgbClr val="000000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V="1">
            <a:off x="6518572" y="5195542"/>
            <a:ext cx="1" cy="540742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6570964" y="5357598"/>
            <a:ext cx="698503" cy="25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 smtClean="0">
                <a:solidFill>
                  <a:srgbClr val="000000"/>
                </a:solidFill>
                <a:latin typeface="+mn-ea"/>
                <a:ea typeface="ＭＳ Ｐゴシック" charset="-128"/>
                <a:cs typeface="Arial" charset="0"/>
              </a:rPr>
              <a:t>協力先</a:t>
            </a:r>
            <a:endParaRPr kumimoji="0" lang="en-US" altLang="ja-JP" sz="1200" kern="0" dirty="0" smtClean="0">
              <a:solidFill>
                <a:srgbClr val="000000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5993109" y="5751396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defRPr/>
            </a:pPr>
            <a:r>
              <a:rPr kumimoji="0" lang="ja-JP" altLang="en-US" sz="1400" b="1" kern="0" dirty="0" smtClean="0">
                <a:solidFill>
                  <a:schemeClr val="tx1"/>
                </a:solidFill>
                <a:latin typeface="+mn-ea"/>
                <a:ea typeface="ＭＳ Ｐゴシック" charset="-128"/>
                <a:cs typeface="Arial" charset="0"/>
              </a:rPr>
              <a:t>大学Ｄ</a:t>
            </a:r>
            <a:endParaRPr kumimoji="0" lang="en-US" altLang="ja-JP" sz="1400" b="1" kern="0" dirty="0">
              <a:solidFill>
                <a:schemeClr val="tx1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flipH="1" flipV="1">
            <a:off x="7096426" y="5195542"/>
            <a:ext cx="1147982" cy="478853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8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7769294" y="5270597"/>
            <a:ext cx="698503" cy="25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 smtClean="0">
                <a:solidFill>
                  <a:srgbClr val="000000"/>
                </a:solidFill>
                <a:latin typeface="+mn-ea"/>
                <a:ea typeface="ＭＳ Ｐゴシック" charset="-128"/>
                <a:cs typeface="Arial" charset="0"/>
              </a:rPr>
              <a:t>協力先</a:t>
            </a:r>
            <a:endParaRPr kumimoji="0" lang="en-US" altLang="ja-JP" sz="1200" kern="0" dirty="0" smtClean="0">
              <a:solidFill>
                <a:srgbClr val="000000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7769294" y="5745696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8" eaLnBrk="0" hangingPunct="0">
              <a:defRPr/>
            </a:pPr>
            <a:r>
              <a:rPr kumimoji="0" lang="ja-JP" altLang="en-US" sz="1400" b="1" kern="0" dirty="0" smtClean="0">
                <a:solidFill>
                  <a:schemeClr val="tx1"/>
                </a:solidFill>
                <a:latin typeface="+mn-ea"/>
                <a:cs typeface="Arial" charset="0"/>
              </a:rPr>
              <a:t>自治体Ｅ</a:t>
            </a:r>
            <a:endParaRPr kumimoji="0" lang="en-US" altLang="ja-JP" sz="1400" b="1" kern="0" dirty="0">
              <a:solidFill>
                <a:schemeClr val="tx1"/>
              </a:solidFill>
              <a:latin typeface="+mn-ea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282"/>
          <p:cNvSpPr txBox="1">
            <a:spLocks noChangeArrowheads="1"/>
          </p:cNvSpPr>
          <p:nvPr/>
        </p:nvSpPr>
        <p:spPr bwMode="auto">
          <a:xfrm>
            <a:off x="3712013" y="157606"/>
            <a:ext cx="5327650" cy="2520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28598" indent="-228598">
              <a:buFont typeface="Wingdings" pitchFamily="2" charset="2"/>
              <a:buChar char="u"/>
            </a:pPr>
            <a:endParaRPr lang="en-US" altLang="ja-JP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r>
              <a:rPr lang="ja-JP" altLang="en-US" sz="1200" dirty="0">
                <a:solidFill>
                  <a:srgbClr val="000000"/>
                </a:solidFill>
                <a:latin typeface="Calibri" pitchFamily="34" charset="0"/>
              </a:rPr>
              <a:t>***。</a:t>
            </a:r>
            <a:endParaRPr lang="en-US" altLang="ja-JP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5" name="テキスト ボックス 264"/>
          <p:cNvSpPr txBox="1">
            <a:spLocks noChangeArrowheads="1"/>
          </p:cNvSpPr>
          <p:nvPr/>
        </p:nvSpPr>
        <p:spPr bwMode="auto">
          <a:xfrm>
            <a:off x="101600" y="115891"/>
            <a:ext cx="3530600" cy="396145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28598" indent="-228598">
              <a:buFont typeface="Wingdings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r>
              <a:rPr lang="en-US" altLang="ja-JP" sz="1200">
                <a:solidFill>
                  <a:srgbClr val="000000"/>
                </a:solidFill>
                <a:latin typeface="Calibri" pitchFamily="34" charset="0"/>
              </a:rPr>
              <a:t>******</a:t>
            </a: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 b="1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107950" y="44450"/>
            <a:ext cx="3384550" cy="21590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5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想定される市場規模、成果（具体的目標）</a:t>
            </a:r>
            <a:endParaRPr lang="en-US" altLang="ja-JP" sz="140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3077" name="テキスト ボックス 282"/>
          <p:cNvSpPr txBox="1">
            <a:spLocks noChangeArrowheads="1"/>
          </p:cNvSpPr>
          <p:nvPr/>
        </p:nvSpPr>
        <p:spPr bwMode="auto">
          <a:xfrm>
            <a:off x="101601" y="4335961"/>
            <a:ext cx="3530600" cy="2276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28598" indent="-228598">
              <a:buFont typeface="Wingdings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  <a:p>
            <a:pPr marL="228598" indent="-228598">
              <a:buFont typeface="Wingdings" pitchFamily="2" charset="2"/>
              <a:buChar char="u"/>
            </a:pPr>
            <a:r>
              <a:rPr lang="ja-JP" altLang="en-US" sz="1200">
                <a:solidFill>
                  <a:srgbClr val="000000"/>
                </a:solidFill>
                <a:latin typeface="Calibri" pitchFamily="34" charset="0"/>
              </a:rPr>
              <a:t>****</a:t>
            </a:r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61" name="Rectangle 7"/>
          <p:cNvSpPr>
            <a:spLocks noChangeArrowheads="1"/>
          </p:cNvSpPr>
          <p:nvPr/>
        </p:nvSpPr>
        <p:spPr bwMode="auto">
          <a:xfrm>
            <a:off x="3708400" y="44452"/>
            <a:ext cx="2674938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7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具体的なビジネスモデル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0327" y="4202367"/>
            <a:ext cx="3095625" cy="259004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6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事業の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必要性及び意義</a:t>
            </a:r>
            <a:endParaRPr lang="en-US" altLang="ja-JP" sz="140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3080" name="テキスト ボックス 282"/>
          <p:cNvSpPr txBox="1">
            <a:spLocks noChangeArrowheads="1"/>
          </p:cNvSpPr>
          <p:nvPr/>
        </p:nvSpPr>
        <p:spPr bwMode="auto">
          <a:xfrm>
            <a:off x="3708400" y="3063508"/>
            <a:ext cx="5327650" cy="353384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ja-JP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9" name="Rectangle 7"/>
          <p:cNvSpPr>
            <a:spLocks noChangeArrowheads="1"/>
          </p:cNvSpPr>
          <p:nvPr/>
        </p:nvSpPr>
        <p:spPr bwMode="auto">
          <a:xfrm>
            <a:off x="3708400" y="2979334"/>
            <a:ext cx="2674938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defTabSz="60959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8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．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ビジネス体制イメージ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51522" y="620716"/>
            <a:ext cx="3169543" cy="3240335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事業</a:t>
            </a:r>
            <a:r>
              <a:rPr lang="ja-JP" altLang="en-US" sz="1400" dirty="0" smtClean="0">
                <a:solidFill>
                  <a:srgbClr val="0070C0"/>
                </a:solidFill>
              </a:rPr>
              <a:t>後</a:t>
            </a:r>
            <a:r>
              <a:rPr lang="ja-JP" altLang="en-US" sz="1400" dirty="0">
                <a:solidFill>
                  <a:srgbClr val="0070C0"/>
                </a:solidFill>
              </a:rPr>
              <a:t>のビジネスの中長期計画ヴィジョンを描く。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 smtClean="0">
                <a:solidFill>
                  <a:srgbClr val="0070C0"/>
                </a:solidFill>
              </a:rPr>
              <a:t>当該分野に</a:t>
            </a:r>
            <a:r>
              <a:rPr lang="ja-JP" altLang="en-US" sz="1400" dirty="0">
                <a:solidFill>
                  <a:srgbClr val="0070C0"/>
                </a:solidFill>
              </a:rPr>
              <a:t>おける現在の市場規模、将来の市場規模</a:t>
            </a: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参入後目標シェア</a:t>
            </a: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 smtClean="0">
                <a:solidFill>
                  <a:srgbClr val="0070C0"/>
                </a:solidFill>
              </a:rPr>
              <a:t>普及</a:t>
            </a:r>
            <a:r>
              <a:rPr lang="ja-JP" altLang="en-US" sz="1400" dirty="0">
                <a:solidFill>
                  <a:srgbClr val="0070C0"/>
                </a:solidFill>
              </a:rPr>
              <a:t>に際し、想定</a:t>
            </a:r>
            <a:r>
              <a:rPr lang="ja-JP" altLang="en-US" sz="1400" dirty="0" smtClean="0">
                <a:solidFill>
                  <a:srgbClr val="0070C0"/>
                </a:solidFill>
              </a:rPr>
              <a:t>されるリスク</a:t>
            </a:r>
            <a:r>
              <a:rPr lang="ja-JP" altLang="en-US" sz="1400" dirty="0">
                <a:solidFill>
                  <a:srgbClr val="0070C0"/>
                </a:solidFill>
              </a:rPr>
              <a:t>がある場合は、記載。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smtClean="0">
                <a:solidFill>
                  <a:srgbClr val="0070C0"/>
                </a:solidFill>
              </a:rPr>
              <a:t>（新エネ</a:t>
            </a:r>
            <a:r>
              <a:rPr lang="ja-JP" altLang="en-US" sz="1400" dirty="0">
                <a:solidFill>
                  <a:srgbClr val="0070C0"/>
                </a:solidFill>
              </a:rPr>
              <a:t>のみ）対象技術で達成できる温室効果ガス削減効果の試算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　（単位は ［</a:t>
            </a:r>
            <a:r>
              <a:rPr lang="en-US" altLang="ja-JP" sz="1400" dirty="0">
                <a:solidFill>
                  <a:srgbClr val="0070C0"/>
                </a:solidFill>
              </a:rPr>
              <a:t>t-CO2/</a:t>
            </a:r>
            <a:r>
              <a:rPr lang="ja-JP" altLang="en-US" sz="1400" dirty="0">
                <a:solidFill>
                  <a:srgbClr val="0070C0"/>
                </a:solidFill>
              </a:rPr>
              <a:t>年］ 、定量的に記載）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07980" y="4868865"/>
            <a:ext cx="3313113" cy="1556396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国（</a:t>
            </a:r>
            <a:r>
              <a:rPr lang="en-US" altLang="ja-JP" sz="1400" dirty="0">
                <a:solidFill>
                  <a:srgbClr val="0070C0"/>
                </a:solidFill>
              </a:rPr>
              <a:t>NEDO</a:t>
            </a:r>
            <a:r>
              <a:rPr lang="ja-JP" altLang="en-US" sz="1400" dirty="0">
                <a:solidFill>
                  <a:srgbClr val="0070C0"/>
                </a:solidFill>
              </a:rPr>
              <a:t>）が関与する必要性を記載</a:t>
            </a:r>
            <a:r>
              <a:rPr lang="ja-JP" altLang="en-US" sz="1400" dirty="0" smtClean="0">
                <a:solidFill>
                  <a:srgbClr val="0070C0"/>
                </a:solidFill>
              </a:rPr>
              <a:t>。民間</a:t>
            </a:r>
            <a:r>
              <a:rPr lang="ja-JP" altLang="en-US" sz="1400" dirty="0">
                <a:solidFill>
                  <a:srgbClr val="0070C0"/>
                </a:solidFill>
              </a:rPr>
              <a:t>だけで参入が困難な理由、</a:t>
            </a:r>
            <a:r>
              <a:rPr lang="en-US" altLang="ja-JP" sz="1400" dirty="0">
                <a:solidFill>
                  <a:srgbClr val="0070C0"/>
                </a:solidFill>
              </a:rPr>
              <a:t>NEDO</a:t>
            </a:r>
            <a:r>
              <a:rPr lang="ja-JP" altLang="en-US" sz="1400" dirty="0">
                <a:solidFill>
                  <a:srgbClr val="0070C0"/>
                </a:solidFill>
              </a:rPr>
              <a:t>事業に求めることなど。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03753" y="636511"/>
            <a:ext cx="4752850" cy="1694312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「何を」、「誰にたいして」、「どうやって」売っていくのかを記載。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 smtClean="0">
                <a:solidFill>
                  <a:srgbClr val="0070C0"/>
                </a:solidFill>
              </a:rPr>
              <a:t>競合に比べての強み</a:t>
            </a:r>
            <a:r>
              <a:rPr lang="ja-JP" altLang="en-US" sz="1400" dirty="0">
                <a:solidFill>
                  <a:srgbClr val="0070C0"/>
                </a:solidFill>
              </a:rPr>
              <a:t>（弱み）、</a:t>
            </a:r>
            <a:r>
              <a:rPr lang="ja-JP" altLang="en-US" sz="1400" dirty="0" smtClean="0">
                <a:solidFill>
                  <a:srgbClr val="0070C0"/>
                </a:solidFill>
              </a:rPr>
              <a:t>対象となるニーズ</a:t>
            </a:r>
            <a:r>
              <a:rPr lang="ja-JP" altLang="en-US" sz="1400" dirty="0">
                <a:solidFill>
                  <a:srgbClr val="0070C0"/>
                </a:solidFill>
              </a:rPr>
              <a:t>を明確化するなど、売っていくための戦略を記載。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投資回収年数や、</a:t>
            </a:r>
            <a:r>
              <a:rPr lang="en-US" altLang="ja-JP" sz="1400" dirty="0">
                <a:solidFill>
                  <a:srgbClr val="0070C0"/>
                </a:solidFill>
              </a:rPr>
              <a:t>IRR</a:t>
            </a:r>
            <a:r>
              <a:rPr lang="ja-JP" altLang="en-US" sz="1400" dirty="0">
                <a:solidFill>
                  <a:srgbClr val="0070C0"/>
                </a:solidFill>
              </a:rPr>
              <a:t>等、その魅力が定量化できるものを記載。</a:t>
            </a:r>
            <a:endParaRPr lang="en-US" altLang="ja-JP" sz="1400" dirty="0">
              <a:solidFill>
                <a:srgbClr val="0070C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11641" y="3644903"/>
            <a:ext cx="4537075" cy="2447925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 smtClean="0">
                <a:solidFill>
                  <a:srgbClr val="0070C0"/>
                </a:solidFill>
              </a:rPr>
              <a:t>ファイナンス</a:t>
            </a:r>
            <a:r>
              <a:rPr lang="ja-JP" altLang="en-US" sz="1400" dirty="0">
                <a:solidFill>
                  <a:srgbClr val="0070C0"/>
                </a:solidFill>
              </a:rPr>
              <a:t>の出所や、ステークホルダー毎（運営会社、</a:t>
            </a:r>
            <a:r>
              <a:rPr lang="en-US" altLang="ja-JP" sz="1400" dirty="0">
                <a:solidFill>
                  <a:srgbClr val="0070C0"/>
                </a:solidFill>
              </a:rPr>
              <a:t>EPC</a:t>
            </a:r>
            <a:r>
              <a:rPr lang="ja-JP" altLang="en-US" sz="1400" dirty="0">
                <a:solidFill>
                  <a:srgbClr val="0070C0"/>
                </a:solidFill>
              </a:rPr>
              <a:t>コントラクター、メーカー、</a:t>
            </a:r>
            <a:r>
              <a:rPr lang="en-US" altLang="ja-JP" sz="1400" dirty="0">
                <a:solidFill>
                  <a:srgbClr val="0070C0"/>
                </a:solidFill>
              </a:rPr>
              <a:t>O&amp;M</a:t>
            </a:r>
            <a:r>
              <a:rPr lang="ja-JP" altLang="en-US" sz="1400" dirty="0">
                <a:solidFill>
                  <a:srgbClr val="0070C0"/>
                </a:solidFill>
              </a:rPr>
              <a:t>会社等）に役割分担を明確化。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日本企業が収益を出していくポイントがわかるように記載。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70C0"/>
                </a:solidFill>
              </a:rPr>
              <a:t>それぞれの事業主体の収支を簡単に記載し、商流を見える化し、実際にビジネスとして成り立つモデルを記載。</a:t>
            </a:r>
            <a:endParaRPr lang="en-US" altLang="ja-JP" sz="1400" dirty="0">
              <a:solidFill>
                <a:srgbClr val="0070C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93502" y="6612436"/>
            <a:ext cx="35702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70C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0070C0"/>
                </a:solidFill>
              </a:rPr>
              <a:t>上記の項目に関して、可能な限り記載して下さい。</a:t>
            </a:r>
            <a:endParaRPr kumimoji="1" lang="ja-JP" altLang="en-US" sz="1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2225">
          <a:solidFill>
            <a:schemeClr val="tx1"/>
          </a:solidFill>
        </a:ln>
      </a:spPr>
      <a:bodyPr rtlCol="0" anchor="ctr"/>
      <a:lstStyle>
        <a:defPPr algn="ctr">
          <a:defRPr kumimoji="1"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427</Words>
  <PresentationFormat>画面に合わせる (4:3)</PresentationFormat>
  <Paragraphs>75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