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2" r:id="rId2"/>
    <p:sldId id="263" r:id="rId3"/>
    <p:sldId id="264" r:id="rId4"/>
    <p:sldId id="266" r:id="rId5"/>
    <p:sldId id="269" r:id="rId6"/>
    <p:sldId id="267" r:id="rId7"/>
    <p:sldId id="268"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116" y="1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2020/1/17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3</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2020/1/17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2020/1/17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2020/1/17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2020/1/17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673374"/>
            <a:ext cx="8655556" cy="2403698"/>
          </a:xfrm>
        </p:spPr>
        <p:txBody>
          <a:bodyPr>
            <a:noAutofit/>
          </a:bodyPr>
          <a:lstStyle/>
          <a:p>
            <a:r>
              <a:rPr lang="ja-JP" altLang="en-US" sz="2000" b="1" dirty="0"/>
              <a:t>次世代人工知能・ロボットの中核となるインテグレート技術</a:t>
            </a:r>
            <a:r>
              <a:rPr lang="ja-JP" altLang="en-US" sz="2000" b="1" dirty="0" smtClean="0"/>
              <a:t>開発</a:t>
            </a:r>
            <a:r>
              <a:rPr lang="en-US" altLang="ja-JP" sz="2000" b="1" dirty="0" smtClean="0"/>
              <a:t/>
            </a:r>
            <a:br>
              <a:rPr lang="en-US" altLang="ja-JP" sz="2000" b="1" dirty="0" smtClean="0"/>
            </a:br>
            <a:r>
              <a:rPr lang="ja-JP" altLang="en-US" sz="1800" b="1" dirty="0" smtClean="0"/>
              <a:t>研究</a:t>
            </a:r>
            <a:r>
              <a:rPr lang="ja-JP" altLang="en-US" sz="1800" b="1" dirty="0"/>
              <a:t>開発項目</a:t>
            </a:r>
            <a:r>
              <a:rPr lang="ja-JP" altLang="en-US" sz="1800" b="1" dirty="0" smtClean="0"/>
              <a:t>②－１ </a:t>
            </a:r>
            <a:r>
              <a:rPr lang="ja-JP" altLang="en-US" sz="1800" b="1" dirty="0"/>
              <a:t>人工知能技術の適用領域を広げる研究</a:t>
            </a:r>
            <a:r>
              <a:rPr lang="ja-JP" altLang="en-US" sz="1800" b="1" dirty="0" smtClean="0"/>
              <a:t>開発</a:t>
            </a:r>
            <a:r>
              <a:rPr lang="ja-JP" altLang="en-US" sz="1800" b="1" dirty="0"/>
              <a:t>／人工知能技術の導入加速化技術</a:t>
            </a:r>
            <a:r>
              <a:rPr lang="en-US" altLang="ja-JP" sz="1800" b="1" dirty="0" smtClean="0"/>
              <a:t/>
            </a:r>
            <a:br>
              <a:rPr lang="en-US" altLang="ja-JP" sz="1800" b="1" dirty="0" smtClean="0"/>
            </a:br>
            <a:r>
              <a:rPr lang="ja-JP" altLang="en-US" sz="1800" b="1" dirty="0"/>
              <a:t>研究開発項目</a:t>
            </a:r>
            <a:r>
              <a:rPr lang="ja-JP" altLang="en-US" sz="1800" b="1" dirty="0" smtClean="0"/>
              <a:t>②－３ </a:t>
            </a:r>
            <a:r>
              <a:rPr lang="ja-JP" altLang="en-US" sz="1800" b="1" dirty="0"/>
              <a:t>人工知能技術の適用領域を広げる研究開発</a:t>
            </a:r>
            <a:r>
              <a:rPr lang="ja-JP" altLang="en-US" sz="1800" b="1" dirty="0" smtClean="0"/>
              <a:t>／作業</a:t>
            </a:r>
            <a:r>
              <a:rPr lang="ja-JP" altLang="en-US" sz="1800" b="1" dirty="0"/>
              <a:t>判断支援を行う人工知能</a:t>
            </a:r>
            <a:r>
              <a:rPr lang="ja-JP" altLang="en-US" sz="1800" b="1" dirty="0" smtClean="0"/>
              <a:t>技術</a:t>
            </a:r>
            <a:r>
              <a:rPr lang="en-US" altLang="ja-JP" sz="2000" b="1" dirty="0" smtClean="0"/>
              <a:t/>
            </a:r>
            <a:br>
              <a:rPr lang="en-US" altLang="ja-JP" sz="2000" b="1" dirty="0" smtClean="0"/>
            </a:br>
            <a:r>
              <a:rPr lang="ja-JP" altLang="en-US" sz="2000" b="1" dirty="0" smtClean="0"/>
              <a:t>○○テーマ</a:t>
            </a:r>
            <a:endParaRPr lang="ja-JP" altLang="en-US" sz="2000" b="1" dirty="0"/>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smtClean="0"/>
              <a:t>〇〇〇〇</a:t>
            </a:r>
            <a:endParaRPr kumimoji="1" lang="ja-JP" altLang="en-US" sz="3600" dirty="0"/>
          </a:p>
        </p:txBody>
      </p:sp>
      <p:sp>
        <p:nvSpPr>
          <p:cNvPr id="6" name="テキスト ボックス 5"/>
          <p:cNvSpPr txBox="1"/>
          <p:nvPr/>
        </p:nvSpPr>
        <p:spPr>
          <a:xfrm>
            <a:off x="4572000" y="5787291"/>
            <a:ext cx="4231021" cy="830997"/>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smtClean="0">
                <a:solidFill>
                  <a:srgbClr val="0000FF"/>
                </a:solidFill>
              </a:rPr>
              <a:t>提案される大学・企業名を記載してください</a:t>
            </a:r>
            <a:endParaRPr kumimoji="1" lang="en-US" altLang="ja-JP" sz="1200" i="1" dirty="0" smtClean="0">
              <a:solidFill>
                <a:srgbClr val="0000FF"/>
              </a:solidFill>
            </a:endParaRPr>
          </a:p>
          <a:p>
            <a:pPr marL="87313" indent="-87313">
              <a:buFont typeface="Arial" pitchFamily="34" charset="0"/>
              <a:buChar char="•"/>
            </a:pPr>
            <a:r>
              <a:rPr lang="ja-JP" altLang="en-US" sz="1200" i="1" dirty="0">
                <a:solidFill>
                  <a:srgbClr val="0000FF"/>
                </a:solidFill>
              </a:rPr>
              <a:t>共同</a:t>
            </a:r>
            <a:r>
              <a:rPr lang="ja-JP" altLang="en-US" sz="1200" i="1" dirty="0" smtClean="0">
                <a:solidFill>
                  <a:srgbClr val="0000FF"/>
                </a:solidFill>
              </a:rPr>
              <a:t>提案の場合、代表機関を一番上に記述し、共同提案者を下に併記してください（再委託先、共同実施先は記載不要です）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本フォーマットに従い、提案する研究開発の説明資料を作成してください。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採択審査委員会におけるヒアリング審査において、本資料を用いた説明を依頼する場合がございます</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青字の説明書きを参考に記載してください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特に記載がない限り、ページは極力追加しないでください。</a:t>
            </a:r>
            <a:endParaRPr lang="en-US" altLang="ja-JP" sz="1200" i="1" dirty="0" smtClean="0">
              <a:solidFill>
                <a:srgbClr val="0000FF"/>
              </a:solidFill>
            </a:endParaRPr>
          </a:p>
          <a:p>
            <a:pPr marL="87313" indent="-87313">
              <a:buFont typeface="Arial" pitchFamily="34" charset="0"/>
              <a:buChar char="•"/>
            </a:pPr>
            <a:r>
              <a:rPr kumimoji="1" lang="ja-JP" altLang="en-US" sz="1200" i="1" dirty="0" smtClean="0">
                <a:solidFill>
                  <a:srgbClr val="0000FF"/>
                </a:solidFill>
              </a:rPr>
              <a:t>作成時は説明書きを削除してください</a:t>
            </a:r>
            <a:endParaRPr kumimoji="1" lang="ja-JP" altLang="en-US" sz="1200" i="1" dirty="0">
              <a:solidFill>
                <a:srgbClr val="0000FF"/>
              </a:solidFill>
            </a:endParaRPr>
          </a:p>
        </p:txBody>
      </p:sp>
      <p:sp>
        <p:nvSpPr>
          <p:cNvPr id="10" name="テキスト ボックス 9"/>
          <p:cNvSpPr txBox="1"/>
          <p:nvPr/>
        </p:nvSpPr>
        <p:spPr>
          <a:xfrm>
            <a:off x="395536" y="260648"/>
            <a:ext cx="813043" cy="307777"/>
          </a:xfrm>
          <a:prstGeom prst="rect">
            <a:avLst/>
          </a:prstGeom>
          <a:noFill/>
          <a:ln>
            <a:noFill/>
          </a:ln>
        </p:spPr>
        <p:txBody>
          <a:bodyPr wrap="none" rtlCol="0">
            <a:spAutoFit/>
          </a:bodyPr>
          <a:lstStyle/>
          <a:p>
            <a:r>
              <a:rPr kumimoji="1" lang="ja-JP" altLang="en-US" sz="1400" dirty="0" smtClean="0">
                <a:latin typeface="+mn-ea"/>
              </a:rPr>
              <a:t>（別添</a:t>
            </a:r>
            <a:r>
              <a:rPr kumimoji="1" lang="en-US" altLang="ja-JP" sz="1400" dirty="0" smtClean="0">
                <a:latin typeface="+mn-ea"/>
              </a:rPr>
              <a:t>5</a:t>
            </a:r>
            <a:r>
              <a:rPr kumimoji="1" lang="ja-JP" altLang="en-US" sz="1400" dirty="0" smtClean="0">
                <a:latin typeface="+mn-ea"/>
              </a:rPr>
              <a:t>）</a:t>
            </a:r>
            <a:endParaRPr kumimoji="1" lang="ja-JP" altLang="en-US" sz="1400" dirty="0">
              <a:latin typeface="+mn-ea"/>
            </a:endParaRPr>
          </a:p>
        </p:txBody>
      </p:sp>
      <p:sp>
        <p:nvSpPr>
          <p:cNvPr id="8" name="テキスト ボックス 7"/>
          <p:cNvSpPr txBox="1"/>
          <p:nvPr/>
        </p:nvSpPr>
        <p:spPr>
          <a:xfrm>
            <a:off x="1115616" y="260648"/>
            <a:ext cx="2114681" cy="307777"/>
          </a:xfrm>
          <a:prstGeom prst="rect">
            <a:avLst/>
          </a:prstGeom>
          <a:noFill/>
          <a:ln>
            <a:noFill/>
          </a:ln>
        </p:spPr>
        <p:txBody>
          <a:bodyPr wrap="none" rtlCol="0">
            <a:spAutoFit/>
          </a:bodyPr>
          <a:lstStyle/>
          <a:p>
            <a:r>
              <a:rPr kumimoji="1" lang="ja-JP" altLang="en-US" sz="1400" u="sng" dirty="0" smtClean="0">
                <a:latin typeface="+mn-ea"/>
              </a:rPr>
              <a:t>研究開発テーマ説明資料</a:t>
            </a:r>
            <a:endParaRPr kumimoji="1" lang="ja-JP" altLang="en-US" sz="1400" u="sng"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4604048" y="4239329"/>
            <a:ext cx="4231021" cy="830997"/>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研究</a:t>
            </a:r>
            <a:r>
              <a:rPr lang="ja-JP" altLang="en-US" sz="1200" i="1" dirty="0">
                <a:solidFill>
                  <a:srgbClr val="0000FF"/>
                </a:solidFill>
              </a:rPr>
              <a:t>開発項目</a:t>
            </a:r>
            <a:r>
              <a:rPr lang="ja-JP" altLang="en-US" sz="1200" i="1" dirty="0" smtClean="0">
                <a:solidFill>
                  <a:srgbClr val="0000FF"/>
                </a:solidFill>
              </a:rPr>
              <a:t>②－１、</a:t>
            </a:r>
            <a:r>
              <a:rPr lang="ja-JP" altLang="en-US" sz="1200" i="1" dirty="0">
                <a:solidFill>
                  <a:srgbClr val="0000FF"/>
                </a:solidFill>
              </a:rPr>
              <a:t>研究開発項目②</a:t>
            </a:r>
            <a:r>
              <a:rPr lang="ja-JP" altLang="en-US" sz="1200" i="1" dirty="0" smtClean="0">
                <a:solidFill>
                  <a:srgbClr val="0000FF"/>
                </a:solidFill>
              </a:rPr>
              <a:t>－３のいずれ</a:t>
            </a:r>
            <a:r>
              <a:rPr lang="ja-JP" altLang="en-US" sz="1200" i="1" dirty="0">
                <a:solidFill>
                  <a:srgbClr val="0000FF"/>
                </a:solidFill>
              </a:rPr>
              <a:t>かを選択</a:t>
            </a:r>
            <a:r>
              <a:rPr lang="ja-JP" altLang="en-US" sz="1200" i="1" dirty="0" smtClean="0">
                <a:solidFill>
                  <a:srgbClr val="0000FF"/>
                </a:solidFill>
              </a:rPr>
              <a:t>し、他を消去してください</a:t>
            </a:r>
            <a:r>
              <a:rPr lang="ja-JP" altLang="en-US" sz="1200" i="1" dirty="0">
                <a:solidFill>
                  <a:srgbClr val="0000FF"/>
                </a:solidFill>
              </a:rPr>
              <a:t>。</a:t>
            </a:r>
          </a:p>
          <a:p>
            <a:pPr marL="87313" indent="-87313">
              <a:buFont typeface="Arial" pitchFamily="34" charset="0"/>
              <a:buChar char="•"/>
            </a:pPr>
            <a:r>
              <a:rPr lang="ja-JP" altLang="en-US" sz="1200" i="1" dirty="0">
                <a:solidFill>
                  <a:srgbClr val="0000FF"/>
                </a:solidFill>
              </a:rPr>
              <a:t>複数</a:t>
            </a:r>
            <a:r>
              <a:rPr lang="ja-JP" altLang="en-US" sz="1200" i="1" dirty="0" smtClean="0">
                <a:solidFill>
                  <a:srgbClr val="0000FF"/>
                </a:solidFill>
              </a:rPr>
              <a:t>の研究</a:t>
            </a:r>
            <a:r>
              <a:rPr lang="ja-JP" altLang="en-US" sz="1200" i="1" dirty="0">
                <a:solidFill>
                  <a:srgbClr val="0000FF"/>
                </a:solidFill>
              </a:rPr>
              <a:t>開発項目に対する提案を行う場合は</a:t>
            </a:r>
            <a:r>
              <a:rPr lang="ja-JP" altLang="en-US" sz="1200" i="1" dirty="0" smtClean="0">
                <a:solidFill>
                  <a:srgbClr val="0000FF"/>
                </a:solidFill>
              </a:rPr>
              <a:t>、個別に提案書を作成してご提案ください</a:t>
            </a:r>
            <a:endParaRPr lang="ja-JP" altLang="en-US" sz="1200" i="1" dirty="0">
              <a:solidFill>
                <a:srgbClr val="0000FF"/>
              </a:solidFill>
            </a:endParaRPr>
          </a:p>
        </p:txBody>
      </p:sp>
      <p:sp>
        <p:nvSpPr>
          <p:cNvPr id="13" name="テキスト ボックス 12"/>
          <p:cNvSpPr txBox="1"/>
          <p:nvPr/>
        </p:nvSpPr>
        <p:spPr>
          <a:xfrm>
            <a:off x="467544" y="528935"/>
            <a:ext cx="633507" cy="307777"/>
          </a:xfrm>
          <a:prstGeom prst="rect">
            <a:avLst/>
          </a:prstGeom>
          <a:noFill/>
          <a:ln>
            <a:solidFill>
              <a:schemeClr val="tx1"/>
            </a:solidFill>
          </a:ln>
        </p:spPr>
        <p:txBody>
          <a:bodyPr wrap="none" rtlCol="0">
            <a:spAutoFit/>
          </a:bodyPr>
          <a:lstStyle/>
          <a:p>
            <a:r>
              <a:rPr kumimoji="1" lang="ja-JP" altLang="en-US" sz="1400" dirty="0" smtClean="0">
                <a:latin typeface="+mn-ea"/>
              </a:rPr>
              <a:t>様式</a:t>
            </a:r>
            <a:r>
              <a:rPr kumimoji="1" lang="en-US" altLang="ja-JP" sz="1400" dirty="0" smtClean="0">
                <a:latin typeface="+mn-ea"/>
              </a:rPr>
              <a:t>8</a:t>
            </a:r>
            <a:endParaRPr kumimoji="1" lang="ja-JP" altLang="en-US" sz="1400" dirty="0">
              <a:latin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smtClean="0">
                <a:solidFill>
                  <a:srgbClr val="0000FF"/>
                </a:solidFill>
              </a:rPr>
              <a:t>ベンチマークのイメージ（提案技術の技術目標を示し、優位性がわかるようにしてください）</a:t>
            </a:r>
            <a:endParaRPr lang="en-US" altLang="ja-JP" sz="1200" i="1" dirty="0" smtClean="0">
              <a:solidFill>
                <a:srgbClr val="0000FF"/>
              </a:solidFill>
            </a:endParaRPr>
          </a:p>
        </p:txBody>
      </p:sp>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研究開発の背景・狙い</a:t>
            </a:r>
            <a:endParaRPr kumimoji="1" lang="ja-JP" altLang="en-US" sz="2800" dirty="0"/>
          </a:p>
        </p:txBody>
      </p:sp>
      <p:sp>
        <p:nvSpPr>
          <p:cNvPr id="6" name="テキスト ボックス 5"/>
          <p:cNvSpPr txBox="1"/>
          <p:nvPr/>
        </p:nvSpPr>
        <p:spPr>
          <a:xfrm>
            <a:off x="4330879" y="718321"/>
            <a:ext cx="4536503" cy="646331"/>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提案する研究開発の背景、課題、ベンチマーク、狙いを記載してください。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定量的な技術目標と設定の背景を示してください。</a:t>
            </a:r>
            <a:endParaRPr lang="en-US" altLang="ja-JP" sz="1200" i="1" dirty="0" smtClean="0">
              <a:solidFill>
                <a:srgbClr val="0000FF"/>
              </a:solidFill>
            </a:endParaRP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2</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smtClean="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smtClean="0"/>
              <a:t>指標Ｙ</a:t>
            </a:r>
            <a:endParaRPr kumimoji="1" lang="ja-JP" altLang="en-US" sz="1400" dirty="0"/>
          </a:p>
        </p:txBody>
      </p:sp>
      <p:sp>
        <p:nvSpPr>
          <p:cNvPr id="21" name="テキスト ボックス 20"/>
          <p:cNvSpPr txBox="1"/>
          <p:nvPr/>
        </p:nvSpPr>
        <p:spPr>
          <a:xfrm>
            <a:off x="827584" y="6444044"/>
            <a:ext cx="7665541" cy="369332"/>
          </a:xfrm>
          <a:prstGeom prst="rect">
            <a:avLst/>
          </a:prstGeom>
          <a:solidFill>
            <a:srgbClr val="0070C0"/>
          </a:solidFill>
        </p:spPr>
        <p:txBody>
          <a:bodyPr wrap="square" rtlCol="0">
            <a:spAutoFit/>
          </a:bodyPr>
          <a:lstStyle/>
          <a:p>
            <a:r>
              <a:rPr kumimoji="1" lang="ja-JP" altLang="en-US" dirty="0" smtClean="0">
                <a:solidFill>
                  <a:schemeClr val="bg1"/>
                </a:solidFill>
              </a:rPr>
              <a:t>（この欄に狙い・革新性を</a:t>
            </a:r>
            <a:r>
              <a:rPr lang="ja-JP" altLang="en-US" dirty="0" smtClean="0">
                <a:solidFill>
                  <a:schemeClr val="bg1"/>
                </a:solidFill>
              </a:rPr>
              <a:t>簡潔</a:t>
            </a:r>
            <a:r>
              <a:rPr kumimoji="1" lang="ja-JP" altLang="en-US" dirty="0" smtClean="0">
                <a:solidFill>
                  <a:schemeClr val="bg1"/>
                </a:solidFill>
              </a:rPr>
              <a:t>に主張してください）</a:t>
            </a:r>
            <a:endParaRPr kumimoji="1" lang="ja-JP" altLang="en-US" dirty="0">
              <a:solidFill>
                <a:schemeClr val="bg1"/>
              </a:solidFill>
            </a:endParaRPr>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smtClean="0">
                <a:solidFill>
                  <a:srgbClr val="FF0000"/>
                </a:solidFill>
              </a:rPr>
              <a:t>提案技術</a:t>
            </a:r>
            <a:endParaRPr kumimoji="1" lang="ja-JP" altLang="en-US" sz="1400" dirty="0">
              <a:solidFill>
                <a:srgbClr val="FF0000"/>
              </a:solidFill>
            </a:endParaRP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smtClean="0"/>
              <a:t>A</a:t>
            </a:r>
            <a:r>
              <a:rPr kumimoji="1" lang="ja-JP" altLang="en-US" sz="1400" dirty="0" smtClean="0"/>
              <a:t>製○○</a:t>
            </a:r>
            <a:endParaRPr kumimoji="1" lang="ja-JP" altLang="en-US" sz="1400" dirty="0"/>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smtClean="0"/>
              <a:t>B</a:t>
            </a:r>
            <a:r>
              <a:rPr kumimoji="1" lang="ja-JP" altLang="en-US" sz="1400" dirty="0" smtClean="0"/>
              <a:t>製○○</a:t>
            </a:r>
            <a:endParaRPr kumimoji="1" lang="ja-JP" altLang="en-US" sz="1400" dirty="0"/>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smtClean="0"/>
              <a:t>C</a:t>
            </a:r>
            <a:r>
              <a:rPr kumimoji="1" lang="ja-JP" altLang="en-US" sz="1400" dirty="0" smtClean="0"/>
              <a:t>製○○</a:t>
            </a:r>
            <a:endParaRPr kumimoji="1" lang="ja-JP" altLang="en-US" sz="1400" dirty="0"/>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extLst>
              <p:ext uri="{D42A27DB-BD31-4B8C-83A1-F6EECF244321}">
                <p14:modId xmlns:p14="http://schemas.microsoft.com/office/powerpoint/2010/main" val="1344149549"/>
              </p:ext>
            </p:extLst>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gridCol w="904693"/>
                <a:gridCol w="864096"/>
                <a:gridCol w="648072"/>
                <a:gridCol w="589103"/>
              </a:tblGrid>
              <a:tr h="251347">
                <a:tc>
                  <a:txBody>
                    <a:bodyPr/>
                    <a:lstStyle/>
                    <a:p>
                      <a:pPr algn="ctr"/>
                      <a:endParaRPr kumimoji="1" lang="ja-JP" altLang="en-US" sz="1200" dirty="0"/>
                    </a:p>
                  </a:txBody>
                  <a:tcPr/>
                </a:tc>
                <a:tc>
                  <a:txBody>
                    <a:bodyPr/>
                    <a:lstStyle/>
                    <a:p>
                      <a:pPr algn="ctr"/>
                      <a:r>
                        <a:rPr kumimoji="1" lang="ja-JP" altLang="en-US" sz="1200" dirty="0" smtClean="0"/>
                        <a:t>提案技術</a:t>
                      </a:r>
                      <a:endParaRPr kumimoji="1" lang="ja-JP" altLang="en-US" sz="1200" dirty="0"/>
                    </a:p>
                  </a:txBody>
                  <a:tcPr/>
                </a:tc>
                <a:tc>
                  <a:txBody>
                    <a:bodyPr/>
                    <a:lstStyle/>
                    <a:p>
                      <a:pPr algn="ctr"/>
                      <a:r>
                        <a:rPr kumimoji="1" lang="ja-JP" altLang="en-US" sz="1200" dirty="0" smtClean="0"/>
                        <a:t>保有技術</a:t>
                      </a:r>
                      <a:endParaRPr kumimoji="1" lang="en-US" altLang="ja-JP" sz="1200" dirty="0" smtClean="0"/>
                    </a:p>
                    <a:p>
                      <a:pPr algn="ctr"/>
                      <a:r>
                        <a:rPr kumimoji="1" lang="ja-JP" altLang="en-US" sz="1200" dirty="0" smtClean="0"/>
                        <a:t>（現状）</a:t>
                      </a:r>
                      <a:endParaRPr kumimoji="1" lang="ja-JP" altLang="en-US" sz="1200" dirty="0"/>
                    </a:p>
                  </a:txBody>
                  <a:tcPr/>
                </a:tc>
                <a:tc>
                  <a:txBody>
                    <a:bodyPr/>
                    <a:lstStyle/>
                    <a:p>
                      <a:pPr algn="ctr"/>
                      <a:r>
                        <a:rPr kumimoji="1" lang="ja-JP" altLang="en-US" sz="1200" dirty="0" smtClean="0"/>
                        <a:t>技術</a:t>
                      </a:r>
                      <a:r>
                        <a:rPr kumimoji="1" lang="en-US" altLang="ja-JP" sz="1200" dirty="0" smtClean="0"/>
                        <a:t>α</a:t>
                      </a:r>
                      <a:endParaRPr kumimoji="1" lang="ja-JP" altLang="en-US" sz="1200" dirty="0"/>
                    </a:p>
                  </a:txBody>
                  <a:tcPr/>
                </a:tc>
                <a:tc>
                  <a:txBody>
                    <a:bodyPr/>
                    <a:lstStyle/>
                    <a:p>
                      <a:pPr algn="ctr"/>
                      <a:r>
                        <a:rPr kumimoji="1" lang="ja-JP" altLang="en-US" sz="1200" dirty="0" smtClean="0"/>
                        <a:t>技術</a:t>
                      </a:r>
                      <a:r>
                        <a:rPr kumimoji="1" lang="en-US" altLang="ja-JP" sz="1200" dirty="0" smtClean="0"/>
                        <a:t>β</a:t>
                      </a: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Y</a:t>
                      </a:r>
                      <a:endParaRPr kumimoji="1" lang="ja-JP" altLang="en-US" sz="1200" dirty="0"/>
                    </a:p>
                  </a:txBody>
                  <a:tcPr>
                    <a:solidFill>
                      <a:srgbClr val="FFFF00"/>
                    </a:solidFill>
                  </a:tcPr>
                </a:tc>
                <a:tc>
                  <a:txBody>
                    <a:bodyPr/>
                    <a:lstStyle/>
                    <a:p>
                      <a:pPr algn="ctr"/>
                      <a:r>
                        <a:rPr kumimoji="1" lang="en-US" altLang="ja-JP" sz="1200" dirty="0" smtClean="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smtClean="0"/>
                        <a:t>50Hz</a:t>
                      </a:r>
                      <a:endParaRPr kumimoji="1" lang="ja-JP" altLang="en-US" sz="1200" dirty="0"/>
                    </a:p>
                  </a:txBody>
                  <a:tcPr>
                    <a:solidFill>
                      <a:srgbClr val="FFFF00"/>
                    </a:solidFill>
                  </a:tcPr>
                </a:tc>
                <a:tc>
                  <a:txBody>
                    <a:bodyPr/>
                    <a:lstStyle/>
                    <a:p>
                      <a:pPr algn="ctr"/>
                      <a:r>
                        <a:rPr kumimoji="1" lang="en-US" altLang="ja-JP" sz="1200" dirty="0" smtClean="0"/>
                        <a:t>40Hz</a:t>
                      </a:r>
                      <a:endParaRPr kumimoji="1" lang="ja-JP" altLang="en-US" sz="1200" dirty="0"/>
                    </a:p>
                  </a:txBody>
                  <a:tcPr>
                    <a:solidFill>
                      <a:srgbClr val="FFFF00"/>
                    </a:solidFill>
                  </a:tcPr>
                </a:tc>
                <a:tc>
                  <a:txBody>
                    <a:bodyPr/>
                    <a:lstStyle/>
                    <a:p>
                      <a:pPr algn="ctr"/>
                      <a:r>
                        <a:rPr kumimoji="1" lang="en-US" altLang="ja-JP" sz="1200" dirty="0" smtClean="0"/>
                        <a:t>60Hz</a:t>
                      </a:r>
                      <a:endParaRPr kumimoji="1" lang="ja-JP" altLang="en-US" sz="1200" dirty="0"/>
                    </a:p>
                  </a:txBody>
                  <a:tcPr>
                    <a:solidFill>
                      <a:srgbClr val="FFFF00"/>
                    </a:solidFill>
                  </a:tcPr>
                </a:tc>
              </a:tr>
              <a:tr h="332180">
                <a:tc>
                  <a:txBody>
                    <a:bodyPr/>
                    <a:lstStyle/>
                    <a:p>
                      <a:pPr algn="ctr"/>
                      <a:r>
                        <a:rPr kumimoji="1" lang="ja-JP" altLang="en-US" sz="1200" dirty="0" smtClean="0"/>
                        <a:t>指標</a:t>
                      </a:r>
                      <a:r>
                        <a:rPr kumimoji="1" lang="en-US" altLang="ja-JP" sz="1200" dirty="0" smtClean="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smtClean="0"/>
              <a:t>例①</a:t>
            </a:r>
            <a:endParaRPr kumimoji="1" lang="ja-JP" altLang="en-US" sz="1600" dirty="0"/>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smtClean="0"/>
              <a:t>例②</a:t>
            </a:r>
            <a:endParaRPr kumimoji="1" lang="ja-JP" altLang="en-US" sz="1600" dirty="0"/>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smtClean="0"/>
              <a:t>保有技術（現状）</a:t>
            </a:r>
            <a:endParaRPr kumimoji="1" lang="ja-JP" alt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研究開発の内容</a:t>
            </a:r>
            <a:endParaRPr kumimoji="1" lang="ja-JP" altLang="en-US" sz="2800" dirty="0"/>
          </a:p>
        </p:txBody>
      </p:sp>
      <p:sp>
        <p:nvSpPr>
          <p:cNvPr id="6" name="テキスト ボックス 5"/>
          <p:cNvSpPr txBox="1"/>
          <p:nvPr/>
        </p:nvSpPr>
        <p:spPr>
          <a:xfrm>
            <a:off x="4567957" y="1329734"/>
            <a:ext cx="4458568" cy="646331"/>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200" i="1" dirty="0" smtClean="0">
                <a:solidFill>
                  <a:srgbClr val="0000FF"/>
                </a:solidFill>
              </a:rPr>
              <a:t>・提案する研究開発の内容をこのシートに簡潔に記載してください</a:t>
            </a:r>
            <a:endParaRPr lang="en-US" altLang="ja-JP" sz="1200" i="1" dirty="0">
              <a:solidFill>
                <a:srgbClr val="0000FF"/>
              </a:solidFill>
            </a:endParaRPr>
          </a:p>
          <a:p>
            <a:pPr marL="87313" indent="-87313"/>
            <a:r>
              <a:rPr kumimoji="1" lang="ja-JP" altLang="en-US" sz="1200" i="1" dirty="0" smtClean="0">
                <a:solidFill>
                  <a:srgbClr val="0000FF"/>
                </a:solidFill>
              </a:rPr>
              <a:t>・適宜図表などを用いて、技術課題の具体的な解決手法をわかりやすく示してください</a:t>
            </a:r>
            <a:endParaRPr kumimoji="1" lang="en-US" altLang="ja-JP" sz="1200" i="1" dirty="0" smtClean="0">
              <a:solidFill>
                <a:srgbClr val="0000FF"/>
              </a:solidFill>
            </a:endParaRP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5" name="テキスト ボックス 4"/>
          <p:cNvSpPr txBox="1"/>
          <p:nvPr/>
        </p:nvSpPr>
        <p:spPr>
          <a:xfrm>
            <a:off x="827584" y="6444044"/>
            <a:ext cx="7665541" cy="369332"/>
          </a:xfrm>
          <a:prstGeom prst="rect">
            <a:avLst/>
          </a:prstGeom>
          <a:solidFill>
            <a:srgbClr val="0070C0"/>
          </a:solidFill>
        </p:spPr>
        <p:txBody>
          <a:bodyPr wrap="square" rtlCol="0">
            <a:spAutoFit/>
          </a:bodyPr>
          <a:lstStyle/>
          <a:p>
            <a:r>
              <a:rPr kumimoji="1" lang="ja-JP" altLang="en-US" dirty="0" smtClean="0">
                <a:solidFill>
                  <a:schemeClr val="bg1"/>
                </a:solidFill>
              </a:rPr>
              <a:t>（この欄に上記研究開発の重点ポイントを具体的かつ</a:t>
            </a:r>
            <a:r>
              <a:rPr lang="ja-JP" altLang="en-US" dirty="0" smtClean="0">
                <a:solidFill>
                  <a:schemeClr val="bg1"/>
                </a:solidFill>
              </a:rPr>
              <a:t>簡潔</a:t>
            </a:r>
            <a:r>
              <a:rPr kumimoji="1" lang="ja-JP" altLang="en-US" dirty="0" smtClean="0">
                <a:solidFill>
                  <a:schemeClr val="bg1"/>
                </a:solidFill>
              </a:rPr>
              <a:t>に記載してください）</a:t>
            </a:r>
            <a:endParaRPr kumimoji="1" lang="ja-JP" alt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研究開発の目標</a:t>
            </a:r>
            <a:endParaRPr kumimoji="1" lang="ja-JP" altLang="en-US" sz="2800" dirty="0"/>
          </a:p>
        </p:txBody>
      </p:sp>
      <p:sp>
        <p:nvSpPr>
          <p:cNvPr id="6" name="テキスト ボックス 5"/>
          <p:cNvSpPr txBox="1"/>
          <p:nvPr/>
        </p:nvSpPr>
        <p:spPr>
          <a:xfrm>
            <a:off x="4490021" y="217319"/>
            <a:ext cx="4536504" cy="1569660"/>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提案する研究開発の目標を具体的かつ定量的に</a:t>
            </a:r>
            <a:r>
              <a:rPr lang="ja-JP" altLang="en-US" sz="1200" i="1" dirty="0">
                <a:solidFill>
                  <a:srgbClr val="0000FF"/>
                </a:solidFill>
              </a:rPr>
              <a:t>記載してください</a:t>
            </a:r>
            <a:endParaRPr lang="en-US" altLang="ja-JP" sz="1200" i="1" dirty="0">
              <a:solidFill>
                <a:srgbClr val="0000FF"/>
              </a:solidFill>
            </a:endParaRPr>
          </a:p>
          <a:p>
            <a:pPr marL="87313" indent="-87313"/>
            <a:r>
              <a:rPr lang="ja-JP" altLang="en-US" sz="1200" i="1" dirty="0">
                <a:solidFill>
                  <a:srgbClr val="0000FF"/>
                </a:solidFill>
              </a:rPr>
              <a:t>　（極力、目標仕様等の具体的な数値を記載してください）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適宜、表などを活用してわかりやすく記載してください</a:t>
            </a:r>
            <a:r>
              <a:rPr lang="ja-JP" altLang="en-US" sz="1200" i="1" dirty="0" smtClean="0">
                <a:solidFill>
                  <a:srgbClr val="0000FF"/>
                </a:solidFill>
              </a:rPr>
              <a:t>。</a:t>
            </a:r>
            <a:endParaRPr lang="en-US" altLang="ja-JP" sz="1200" i="1" dirty="0" smtClean="0">
              <a:solidFill>
                <a:srgbClr val="0000FF"/>
              </a:solidFill>
            </a:endParaRPr>
          </a:p>
          <a:p>
            <a:pPr marL="87313" indent="-87313">
              <a:buFont typeface="Arial" pitchFamily="34" charset="0"/>
              <a:buChar char="•"/>
            </a:pPr>
            <a:r>
              <a:rPr lang="ja-JP" altLang="ja-JP" sz="1200" i="1" dirty="0" smtClean="0">
                <a:solidFill>
                  <a:srgbClr val="0000FF"/>
                </a:solidFill>
              </a:rPr>
              <a:t>研究</a:t>
            </a:r>
            <a:r>
              <a:rPr lang="ja-JP" altLang="ja-JP" sz="1200" i="1" dirty="0">
                <a:solidFill>
                  <a:srgbClr val="0000FF"/>
                </a:solidFill>
              </a:rPr>
              <a:t>開発項目②－３を選択した場合</a:t>
            </a:r>
            <a:r>
              <a:rPr lang="ja-JP" altLang="ja-JP" sz="1200" i="1" dirty="0" smtClean="0">
                <a:solidFill>
                  <a:srgbClr val="0000FF"/>
                </a:solidFill>
              </a:rPr>
              <a:t>、下記</a:t>
            </a:r>
            <a:r>
              <a:rPr lang="ja-JP" altLang="ja-JP" sz="1200" i="1" dirty="0">
                <a:solidFill>
                  <a:srgbClr val="0000FF"/>
                </a:solidFill>
              </a:rPr>
              <a:t>の点も記載してください。</a:t>
            </a:r>
          </a:p>
          <a:p>
            <a:pPr latinLnBrk="1"/>
            <a:r>
              <a:rPr lang="ja-JP" altLang="en-US" sz="1200" i="1" dirty="0">
                <a:solidFill>
                  <a:srgbClr val="0000FF"/>
                </a:solidFill>
              </a:rPr>
              <a:t>　</a:t>
            </a:r>
            <a:r>
              <a:rPr lang="ja-JP" altLang="en-US" sz="1200" i="1" dirty="0" smtClean="0">
                <a:solidFill>
                  <a:srgbClr val="0000FF"/>
                </a:solidFill>
              </a:rPr>
              <a:t>　</a:t>
            </a:r>
            <a:r>
              <a:rPr lang="en-US" altLang="ja-JP" sz="1200" i="1" dirty="0" smtClean="0">
                <a:solidFill>
                  <a:srgbClr val="0000FF"/>
                </a:solidFill>
              </a:rPr>
              <a:t>- </a:t>
            </a:r>
            <a:r>
              <a:rPr lang="ja-JP" altLang="ja-JP" sz="1200" i="1" dirty="0" smtClean="0">
                <a:solidFill>
                  <a:srgbClr val="0000FF"/>
                </a:solidFill>
              </a:rPr>
              <a:t>提案</a:t>
            </a:r>
            <a:r>
              <a:rPr lang="ja-JP" altLang="ja-JP" sz="1200" i="1" dirty="0">
                <a:solidFill>
                  <a:srgbClr val="0000FF"/>
                </a:solidFill>
              </a:rPr>
              <a:t>における生産性の定義</a:t>
            </a:r>
          </a:p>
          <a:p>
            <a:pPr latinLnBrk="1"/>
            <a:r>
              <a:rPr lang="ja-JP" altLang="en-US" sz="1200" i="1" dirty="0" smtClean="0">
                <a:solidFill>
                  <a:srgbClr val="0000FF"/>
                </a:solidFill>
              </a:rPr>
              <a:t>　　</a:t>
            </a:r>
            <a:r>
              <a:rPr lang="en-US" altLang="ja-JP" sz="1200" i="1" dirty="0" smtClean="0">
                <a:solidFill>
                  <a:srgbClr val="0000FF"/>
                </a:solidFill>
              </a:rPr>
              <a:t>- </a:t>
            </a:r>
            <a:r>
              <a:rPr lang="ja-JP" altLang="ja-JP" sz="1200" i="1" dirty="0" smtClean="0">
                <a:solidFill>
                  <a:srgbClr val="0000FF"/>
                </a:solidFill>
              </a:rPr>
              <a:t>生産性</a:t>
            </a:r>
            <a:r>
              <a:rPr lang="ja-JP" altLang="ja-JP" sz="1200" i="1" dirty="0">
                <a:solidFill>
                  <a:srgbClr val="0000FF"/>
                </a:solidFill>
              </a:rPr>
              <a:t>の向上の検証方法</a:t>
            </a:r>
          </a:p>
          <a:p>
            <a:pPr latinLnBrk="1"/>
            <a:r>
              <a:rPr lang="ja-JP" altLang="en-US" sz="1200" i="1" dirty="0">
                <a:solidFill>
                  <a:srgbClr val="0000FF"/>
                </a:solidFill>
              </a:rPr>
              <a:t>　</a:t>
            </a:r>
            <a:r>
              <a:rPr lang="ja-JP" altLang="en-US" sz="1200" i="1" dirty="0" smtClean="0">
                <a:solidFill>
                  <a:srgbClr val="0000FF"/>
                </a:solidFill>
              </a:rPr>
              <a:t>　</a:t>
            </a:r>
            <a:r>
              <a:rPr lang="en-US" altLang="ja-JP" sz="1200" i="1" dirty="0" smtClean="0">
                <a:solidFill>
                  <a:srgbClr val="0000FF"/>
                </a:solidFill>
              </a:rPr>
              <a:t>-</a:t>
            </a:r>
            <a:r>
              <a:rPr lang="ja-JP" altLang="ja-JP" sz="1200" i="1" dirty="0">
                <a:solidFill>
                  <a:srgbClr val="0000FF"/>
                </a:solidFill>
              </a:rPr>
              <a:t>生産性の向上の効果について、３０％を超える効果が</a:t>
            </a:r>
            <a:r>
              <a:rPr lang="ja-JP" altLang="ja-JP" sz="1200" i="1" dirty="0" smtClean="0">
                <a:solidFill>
                  <a:srgbClr val="0000FF"/>
                </a:solidFill>
              </a:rPr>
              <a:t>見込める</a:t>
            </a:r>
            <a:endParaRPr lang="en-US" altLang="ja-JP" sz="1200" i="1" dirty="0" smtClean="0">
              <a:solidFill>
                <a:srgbClr val="0000FF"/>
              </a:solidFill>
            </a:endParaRPr>
          </a:p>
          <a:p>
            <a:pPr latinLnBrk="1"/>
            <a:r>
              <a:rPr lang="ja-JP" altLang="en-US" sz="1200" i="1" dirty="0">
                <a:solidFill>
                  <a:srgbClr val="0000FF"/>
                </a:solidFill>
              </a:rPr>
              <a:t>　</a:t>
            </a:r>
            <a:r>
              <a:rPr lang="ja-JP" altLang="en-US" sz="1200" i="1" dirty="0" smtClean="0">
                <a:solidFill>
                  <a:srgbClr val="0000FF"/>
                </a:solidFill>
              </a:rPr>
              <a:t>　 </a:t>
            </a:r>
            <a:r>
              <a:rPr lang="ja-JP" altLang="ja-JP" sz="1200" i="1" dirty="0" smtClean="0">
                <a:solidFill>
                  <a:srgbClr val="0000FF"/>
                </a:solidFill>
              </a:rPr>
              <a:t>場合</a:t>
            </a:r>
            <a:r>
              <a:rPr lang="ja-JP" altLang="ja-JP" sz="1200" i="1" dirty="0">
                <a:solidFill>
                  <a:srgbClr val="0000FF"/>
                </a:solidFill>
              </a:rPr>
              <a:t>は、できるだけ高い値を目標に記載してください。</a:t>
            </a:r>
            <a:endParaRPr lang="en-US" altLang="ja-JP" sz="1200" i="1" dirty="0">
              <a:solidFill>
                <a:srgbClr val="0000FF"/>
              </a:solidFill>
            </a:endParaRPr>
          </a:p>
        </p:txBody>
      </p:sp>
      <p:sp>
        <p:nvSpPr>
          <p:cNvPr id="4" name="テキスト ボックス 21"/>
          <p:cNvSpPr txBox="1">
            <a:spLocks noChangeArrowheads="1"/>
          </p:cNvSpPr>
          <p:nvPr/>
        </p:nvSpPr>
        <p:spPr bwMode="auto">
          <a:xfrm>
            <a:off x="179512" y="1052736"/>
            <a:ext cx="3672408" cy="400110"/>
          </a:xfrm>
          <a:prstGeom prst="rect">
            <a:avLst/>
          </a:prstGeom>
          <a:noFill/>
          <a:ln w="9525">
            <a:noFill/>
            <a:miter lim="800000"/>
            <a:headEnd/>
            <a:tailEnd/>
          </a:ln>
        </p:spPr>
        <p:txBody>
          <a:bodyPr wrap="square">
            <a:spAutoFit/>
          </a:bodyPr>
          <a:lstStyle/>
          <a:p>
            <a:r>
              <a:rPr lang="ja-JP" altLang="ja-JP" sz="2000" dirty="0" smtClean="0">
                <a:latin typeface="+mj-ea"/>
                <a:cs typeface="Times New Roman" pitchFamily="18" charset="0"/>
              </a:rPr>
              <a:t>①</a:t>
            </a:r>
            <a:r>
              <a:rPr lang="ja-JP" altLang="en-US" sz="2000" dirty="0">
                <a:latin typeface="+mj-ea"/>
                <a:cs typeface="Times New Roman" pitchFamily="18" charset="0"/>
              </a:rPr>
              <a:t>中間</a:t>
            </a:r>
            <a:r>
              <a:rPr lang="ja-JP" altLang="en-US" sz="2000" dirty="0" smtClean="0">
                <a:latin typeface="+mj-ea"/>
                <a:cs typeface="Times New Roman" pitchFamily="18" charset="0"/>
              </a:rPr>
              <a:t>目標（</a:t>
            </a:r>
            <a:r>
              <a:rPr lang="en-US" altLang="ja-JP" sz="2000" dirty="0" smtClean="0">
                <a:latin typeface="+mj-ea"/>
                <a:cs typeface="Times New Roman" pitchFamily="18" charset="0"/>
              </a:rPr>
              <a:t>2021</a:t>
            </a:r>
            <a:r>
              <a:rPr lang="ja-JP" altLang="en-US" sz="2000" dirty="0" smtClean="0">
                <a:latin typeface="+mj-ea"/>
                <a:cs typeface="Times New Roman" pitchFamily="18" charset="0"/>
              </a:rPr>
              <a:t>年度）</a:t>
            </a:r>
            <a:endParaRPr lang="en-US" altLang="ja-JP" sz="2000" dirty="0" smtClean="0"/>
          </a:p>
        </p:txBody>
      </p:sp>
      <p:sp>
        <p:nvSpPr>
          <p:cNvPr id="5" name="テキスト ボックス 21"/>
          <p:cNvSpPr txBox="1">
            <a:spLocks noChangeArrowheads="1"/>
          </p:cNvSpPr>
          <p:nvPr/>
        </p:nvSpPr>
        <p:spPr bwMode="auto">
          <a:xfrm>
            <a:off x="179512" y="3717032"/>
            <a:ext cx="8712968" cy="400110"/>
          </a:xfrm>
          <a:prstGeom prst="rect">
            <a:avLst/>
          </a:prstGeom>
          <a:noFill/>
          <a:ln w="9525">
            <a:noFill/>
            <a:miter lim="800000"/>
            <a:headEnd/>
            <a:tailEnd/>
          </a:ln>
        </p:spPr>
        <p:txBody>
          <a:bodyPr wrap="square">
            <a:spAutoFit/>
          </a:bodyPr>
          <a:lstStyle/>
          <a:p>
            <a:r>
              <a:rPr lang="ja-JP" altLang="en-US" sz="2000" dirty="0" smtClean="0">
                <a:latin typeface="+mj-ea"/>
                <a:cs typeface="Times New Roman" pitchFamily="18" charset="0"/>
              </a:rPr>
              <a:t>②最終目標（</a:t>
            </a:r>
            <a:r>
              <a:rPr lang="en-US" altLang="ja-JP" sz="2000" dirty="0">
                <a:latin typeface="+mj-ea"/>
                <a:cs typeface="Times New Roman" pitchFamily="18" charset="0"/>
              </a:rPr>
              <a:t>2023</a:t>
            </a:r>
            <a:r>
              <a:rPr lang="ja-JP" altLang="en-US" sz="2000" dirty="0" smtClean="0">
                <a:latin typeface="+mj-ea"/>
                <a:cs typeface="Times New Roman" pitchFamily="18" charset="0"/>
              </a:rPr>
              <a:t>年度）</a:t>
            </a:r>
            <a:endParaRPr lang="en-US" altLang="ja-JP" sz="2000" dirty="0" smtClean="0"/>
          </a:p>
        </p:txBody>
      </p:sp>
      <p:sp>
        <p:nvSpPr>
          <p:cNvPr id="7" name="テキスト ボックス 6"/>
          <p:cNvSpPr txBox="1"/>
          <p:nvPr/>
        </p:nvSpPr>
        <p:spPr>
          <a:xfrm>
            <a:off x="611560" y="2287905"/>
            <a:ext cx="4896544" cy="276999"/>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smtClean="0">
                <a:solidFill>
                  <a:srgbClr val="0000FF"/>
                </a:solidFill>
              </a:rPr>
              <a:t>・先導研究終了時（</a:t>
            </a:r>
            <a:r>
              <a:rPr lang="en-US" altLang="ja-JP" sz="1200" i="1" dirty="0" smtClean="0">
                <a:solidFill>
                  <a:srgbClr val="0000FF"/>
                </a:solidFill>
              </a:rPr>
              <a:t>2021</a:t>
            </a:r>
            <a:r>
              <a:rPr lang="ja-JP" altLang="en-US" sz="1200" i="1" dirty="0" smtClean="0">
                <a:solidFill>
                  <a:srgbClr val="0000FF"/>
                </a:solidFill>
              </a:rPr>
              <a:t>年度末）の中間目標を記載してください</a:t>
            </a:r>
            <a:endParaRPr lang="en-US" altLang="ja-JP" sz="1200" i="1" dirty="0" smtClean="0">
              <a:solidFill>
                <a:srgbClr val="0000FF"/>
              </a:solidFill>
            </a:endParaRPr>
          </a:p>
        </p:txBody>
      </p:sp>
      <p:sp>
        <p:nvSpPr>
          <p:cNvPr id="8" name="テキスト ボックス 7"/>
          <p:cNvSpPr txBox="1"/>
          <p:nvPr/>
        </p:nvSpPr>
        <p:spPr>
          <a:xfrm>
            <a:off x="539552" y="4797152"/>
            <a:ext cx="4536504" cy="276999"/>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smtClean="0">
                <a:solidFill>
                  <a:srgbClr val="0000FF"/>
                </a:solidFill>
              </a:rPr>
              <a:t>・研究開発終了時（</a:t>
            </a:r>
            <a:r>
              <a:rPr lang="en-US" altLang="ja-JP" sz="1200" i="1" dirty="0" smtClean="0">
                <a:solidFill>
                  <a:srgbClr val="0000FF"/>
                </a:solidFill>
              </a:rPr>
              <a:t>2023</a:t>
            </a:r>
            <a:r>
              <a:rPr lang="ja-JP" altLang="en-US" sz="1200" i="1" dirty="0" smtClean="0">
                <a:solidFill>
                  <a:srgbClr val="0000FF"/>
                </a:solidFill>
              </a:rPr>
              <a:t>年度末）の最終目標を記載してください</a:t>
            </a:r>
            <a:endParaRPr lang="en-US" altLang="ja-JP" sz="1200" i="1" dirty="0" smtClean="0">
              <a:solidFill>
                <a:srgbClr val="0000FF"/>
              </a:solidFill>
            </a:endParaRPr>
          </a:p>
        </p:txBody>
      </p:sp>
      <p:sp>
        <p:nvSpPr>
          <p:cNvPr id="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実施体制・役割</a:t>
            </a:r>
            <a:endParaRPr kumimoji="1" lang="ja-JP" altLang="en-US" sz="2800" dirty="0"/>
          </a:p>
        </p:txBody>
      </p:sp>
      <p:sp>
        <p:nvSpPr>
          <p:cNvPr id="7" name="テキスト ボックス 6"/>
          <p:cNvSpPr txBox="1"/>
          <p:nvPr/>
        </p:nvSpPr>
        <p:spPr>
          <a:xfrm>
            <a:off x="4355976" y="332656"/>
            <a:ext cx="4536504" cy="101566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200" i="1" dirty="0" smtClean="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sz="1200" i="1" dirty="0" smtClean="0">
              <a:solidFill>
                <a:srgbClr val="0000FF"/>
              </a:solidFill>
            </a:endParaRPr>
          </a:p>
          <a:p>
            <a:pPr marL="87313" indent="-87313"/>
            <a:r>
              <a:rPr lang="ja-JP" altLang="en-US" sz="1200" i="1" dirty="0" smtClean="0">
                <a:solidFill>
                  <a:srgbClr val="0000FF"/>
                </a:solidFill>
              </a:rPr>
              <a:t>・</a:t>
            </a:r>
            <a:r>
              <a:rPr lang="en-US" altLang="ja-JP" sz="1200" i="1" dirty="0" smtClean="0">
                <a:solidFill>
                  <a:srgbClr val="0000FF"/>
                </a:solidFill>
              </a:rPr>
              <a:t>※</a:t>
            </a:r>
            <a:r>
              <a:rPr lang="ja-JP" altLang="en-US" sz="1200" i="1" dirty="0" smtClean="0">
                <a:solidFill>
                  <a:srgbClr val="0000FF"/>
                </a:solidFill>
              </a:rPr>
              <a:t>アジャイル型開発</a:t>
            </a:r>
            <a:r>
              <a:rPr lang="ja-JP" altLang="en-US" sz="1200" i="1" dirty="0">
                <a:solidFill>
                  <a:srgbClr val="0000FF"/>
                </a:solidFill>
              </a:rPr>
              <a:t>を実施するにあたっての</a:t>
            </a:r>
            <a:r>
              <a:rPr lang="ja-JP" altLang="en-US" sz="1200" i="1" dirty="0" smtClean="0">
                <a:solidFill>
                  <a:srgbClr val="0000FF"/>
                </a:solidFill>
              </a:rPr>
              <a:t>工夫点を簡潔に記述ください。</a:t>
            </a:r>
            <a:endParaRPr lang="en-US" altLang="ja-JP" sz="1200" i="1" dirty="0" smtClean="0">
              <a:solidFill>
                <a:srgbClr val="0000FF"/>
              </a:solidFill>
            </a:endParaRP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Text Box 38"/>
          <p:cNvSpPr txBox="1">
            <a:spLocks noChangeArrowheads="1"/>
          </p:cNvSpPr>
          <p:nvPr/>
        </p:nvSpPr>
        <p:spPr bwMode="auto">
          <a:xfrm>
            <a:off x="3677582" y="1555801"/>
            <a:ext cx="1784350" cy="2730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ＮＥＤＯ</a:t>
            </a:r>
            <a:endParaRPr kumimoji="0" lang="ja-JP" altLang="ja-JP" sz="1100" b="0" i="0" u="none" strike="noStrike" cap="none" normalizeH="0" baseline="0" smtClean="0">
              <a:ln>
                <a:noFill/>
              </a:ln>
              <a:solidFill>
                <a:schemeClr val="tx1"/>
              </a:solidFill>
              <a:effectLst/>
              <a:latin typeface="Arial" panose="020B0604020202020204" pitchFamily="34" charset="0"/>
            </a:endParaRPr>
          </a:p>
        </p:txBody>
      </p:sp>
      <p:sp>
        <p:nvSpPr>
          <p:cNvPr id="4" name="Text Box 37"/>
          <p:cNvSpPr txBox="1">
            <a:spLocks noChangeArrowheads="1"/>
          </p:cNvSpPr>
          <p:nvPr/>
        </p:nvSpPr>
        <p:spPr bwMode="auto">
          <a:xfrm>
            <a:off x="6311161" y="1422397"/>
            <a:ext cx="1614488" cy="91281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研究開発責任者</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・所属</a:t>
            </a:r>
            <a:r>
              <a:rPr kumimoji="0" lang="ja-JP" altLang="ja-JP" sz="1100" b="0" i="0" u="sng"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・役職名</a:t>
            </a:r>
            <a:r>
              <a:rPr kumimoji="0" lang="ja-JP" altLang="ja-JP" sz="1100" b="0" i="0" u="sng"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・氏名</a:t>
            </a:r>
            <a:r>
              <a:rPr kumimoji="0" lang="ja-JP" altLang="ja-JP" sz="1100" b="0" i="0" u="sng"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0" lang="ja-JP" altLang="ja-JP" sz="1100" b="0" i="0" u="none" strike="noStrike" cap="none" normalizeH="0" baseline="0" smtClean="0">
              <a:ln>
                <a:noFill/>
              </a:ln>
              <a:solidFill>
                <a:schemeClr val="tx1"/>
              </a:solidFill>
              <a:effectLst/>
              <a:latin typeface="Arial" panose="020B0604020202020204" pitchFamily="34" charset="0"/>
            </a:endParaRPr>
          </a:p>
        </p:txBody>
      </p:sp>
      <p:sp>
        <p:nvSpPr>
          <p:cNvPr id="5" name="Text Box 50"/>
          <p:cNvSpPr txBox="1">
            <a:spLocks noChangeArrowheads="1"/>
          </p:cNvSpPr>
          <p:nvPr/>
        </p:nvSpPr>
        <p:spPr bwMode="auto">
          <a:xfrm>
            <a:off x="1547664" y="3144836"/>
            <a:ext cx="1730375" cy="12793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○○研究所</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○○センター（お台場）</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・研究項目：○○評価技術</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smtClean="0">
              <a:ln>
                <a:noFill/>
              </a:ln>
              <a:solidFill>
                <a:schemeClr val="tx1"/>
              </a:solidFill>
              <a:effectLst/>
              <a:latin typeface="Arial" panose="020B0604020202020204" pitchFamily="34" charset="0"/>
            </a:endParaRPr>
          </a:p>
        </p:txBody>
      </p:sp>
      <p:sp>
        <p:nvSpPr>
          <p:cNvPr id="6" name="Text Box 51"/>
          <p:cNvSpPr txBox="1">
            <a:spLocks noChangeArrowheads="1"/>
          </p:cNvSpPr>
          <p:nvPr/>
        </p:nvSpPr>
        <p:spPr bwMode="auto">
          <a:xfrm>
            <a:off x="3756570" y="3158167"/>
            <a:ext cx="1730375" cy="23590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○○技術研究組合</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○○センター（つくば）</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・研究項目：</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○○技術の開発、企業６社（企業名記入）</a:t>
            </a:r>
            <a:endParaRPr kumimoji="0" lang="en-US"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【共同研究】</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Ａ大学</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○研究室（つくば）</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・研究項目：</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○○評価技術</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smtClean="0">
              <a:ln>
                <a:noFill/>
              </a:ln>
              <a:solidFill>
                <a:schemeClr val="tx1"/>
              </a:solidFill>
              <a:effectLst/>
              <a:latin typeface="Arial" panose="020B0604020202020204" pitchFamily="34" charset="0"/>
            </a:endParaRPr>
          </a:p>
        </p:txBody>
      </p:sp>
      <p:sp>
        <p:nvSpPr>
          <p:cNvPr id="8" name="Text Box 47"/>
          <p:cNvSpPr txBox="1">
            <a:spLocks noChangeArrowheads="1"/>
          </p:cNvSpPr>
          <p:nvPr/>
        </p:nvSpPr>
        <p:spPr bwMode="auto">
          <a:xfrm>
            <a:off x="6279297" y="3170945"/>
            <a:ext cx="1730375" cy="12260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○○株式会社</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・研究実施場所：</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○○センター（大阪）</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・研究項目：</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○○技術実証</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latin typeface="Arial" panose="020B0604020202020204" pitchFamily="34" charset="0"/>
            </a:endParaRPr>
          </a:p>
        </p:txBody>
      </p:sp>
      <p:sp>
        <p:nvSpPr>
          <p:cNvPr id="9" name="Line 48"/>
          <p:cNvSpPr>
            <a:spLocks noChangeShapeType="1"/>
          </p:cNvSpPr>
          <p:nvPr/>
        </p:nvSpPr>
        <p:spPr bwMode="auto">
          <a:xfrm>
            <a:off x="3771245" y="4291625"/>
            <a:ext cx="1730375" cy="0"/>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0" name="Rectangle 43"/>
          <p:cNvSpPr>
            <a:spLocks noChangeArrowheads="1"/>
          </p:cNvSpPr>
          <p:nvPr/>
        </p:nvSpPr>
        <p:spPr bwMode="auto">
          <a:xfrm>
            <a:off x="1248917" y="2629588"/>
            <a:ext cx="6923484" cy="301454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1" name="Text Box 52"/>
          <p:cNvSpPr txBox="1">
            <a:spLocks noChangeArrowheads="1"/>
          </p:cNvSpPr>
          <p:nvPr/>
        </p:nvSpPr>
        <p:spPr bwMode="auto">
          <a:xfrm>
            <a:off x="3468438" y="5945351"/>
            <a:ext cx="2306637" cy="7872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○○大学（つくば）</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○○大学（つくば）</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＊＊技術</a:t>
            </a:r>
            <a:endParaRPr kumimoji="0" lang="ja-JP" altLang="ja-JP"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smtClean="0">
              <a:ln>
                <a:noFill/>
              </a:ln>
              <a:solidFill>
                <a:schemeClr val="tx1"/>
              </a:solidFill>
              <a:effectLst/>
              <a:latin typeface="Arial" panose="020B0604020202020204" pitchFamily="34" charset="0"/>
            </a:endParaRPr>
          </a:p>
        </p:txBody>
      </p:sp>
      <p:sp>
        <p:nvSpPr>
          <p:cNvPr id="12" name="Line 49"/>
          <p:cNvSpPr>
            <a:spLocks noChangeShapeType="1"/>
          </p:cNvSpPr>
          <p:nvPr/>
        </p:nvSpPr>
        <p:spPr bwMode="auto">
          <a:xfrm>
            <a:off x="4621757" y="5517232"/>
            <a:ext cx="0" cy="4111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3" name="Line 40"/>
          <p:cNvSpPr>
            <a:spLocks noChangeShapeType="1"/>
          </p:cNvSpPr>
          <p:nvPr/>
        </p:nvSpPr>
        <p:spPr bwMode="auto">
          <a:xfrm flipH="1">
            <a:off x="4571345" y="1817499"/>
            <a:ext cx="0" cy="13273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4" name="Line 44"/>
          <p:cNvSpPr>
            <a:spLocks noChangeShapeType="1"/>
          </p:cNvSpPr>
          <p:nvPr/>
        </p:nvSpPr>
        <p:spPr bwMode="auto">
          <a:xfrm>
            <a:off x="2418888" y="2924944"/>
            <a:ext cx="468413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5" name="Line 46"/>
          <p:cNvSpPr>
            <a:spLocks noChangeShapeType="1"/>
          </p:cNvSpPr>
          <p:nvPr/>
        </p:nvSpPr>
        <p:spPr bwMode="auto">
          <a:xfrm flipH="1">
            <a:off x="2415574" y="2939170"/>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18" name="Line 45"/>
          <p:cNvSpPr>
            <a:spLocks noChangeShapeType="1"/>
          </p:cNvSpPr>
          <p:nvPr/>
        </p:nvSpPr>
        <p:spPr bwMode="auto">
          <a:xfrm flipH="1">
            <a:off x="7103020" y="2939170"/>
            <a:ext cx="0"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33" name="Line 39"/>
          <p:cNvSpPr>
            <a:spLocks noChangeShapeType="1"/>
          </p:cNvSpPr>
          <p:nvPr/>
        </p:nvSpPr>
        <p:spPr bwMode="auto">
          <a:xfrm>
            <a:off x="5461931" y="1692326"/>
            <a:ext cx="849229"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34" name="Line 42"/>
          <p:cNvSpPr>
            <a:spLocks noChangeShapeType="1"/>
          </p:cNvSpPr>
          <p:nvPr/>
        </p:nvSpPr>
        <p:spPr bwMode="auto">
          <a:xfrm>
            <a:off x="4553475" y="2246850"/>
            <a:ext cx="1741403"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1100"/>
          </a:p>
        </p:txBody>
      </p:sp>
      <p:sp>
        <p:nvSpPr>
          <p:cNvPr id="35" name="Text Box 41"/>
          <p:cNvSpPr txBox="1">
            <a:spLocks noChangeArrowheads="1"/>
          </p:cNvSpPr>
          <p:nvPr/>
        </p:nvSpPr>
        <p:spPr bwMode="auto">
          <a:xfrm>
            <a:off x="5420575" y="1903239"/>
            <a:ext cx="93512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指示・協議</a:t>
            </a:r>
            <a:endParaRPr kumimoji="0" lang="ja-JP" altLang="ja-JP" sz="11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1" name="テキスト ボックス 40"/>
          <p:cNvSpPr txBox="1"/>
          <p:nvPr/>
        </p:nvSpPr>
        <p:spPr>
          <a:xfrm>
            <a:off x="4048090" y="2283379"/>
            <a:ext cx="466794" cy="261610"/>
          </a:xfrm>
          <a:prstGeom prst="rect">
            <a:avLst/>
          </a:prstGeom>
          <a:noFill/>
        </p:spPr>
        <p:txBody>
          <a:bodyPr wrap="none" rtlCol="0">
            <a:spAutoFit/>
          </a:bodyPr>
          <a:lstStyle/>
          <a:p>
            <a:r>
              <a:rPr kumimoji="1" lang="ja-JP" altLang="en-US" sz="1100" dirty="0" smtClean="0"/>
              <a:t>委託</a:t>
            </a:r>
            <a:endParaRPr kumimoji="1" lang="ja-JP" altLang="en-US" sz="1100" dirty="0"/>
          </a:p>
        </p:txBody>
      </p:sp>
      <p:sp>
        <p:nvSpPr>
          <p:cNvPr id="42" name="テキスト ボックス 41"/>
          <p:cNvSpPr txBox="1"/>
          <p:nvPr/>
        </p:nvSpPr>
        <p:spPr>
          <a:xfrm>
            <a:off x="3829405" y="5687670"/>
            <a:ext cx="607859" cy="261610"/>
          </a:xfrm>
          <a:prstGeom prst="rect">
            <a:avLst/>
          </a:prstGeom>
          <a:noFill/>
        </p:spPr>
        <p:txBody>
          <a:bodyPr wrap="none" rtlCol="0">
            <a:spAutoFit/>
          </a:bodyPr>
          <a:lstStyle/>
          <a:p>
            <a:r>
              <a:rPr kumimoji="1" lang="ja-JP" altLang="en-US" sz="1100" dirty="0" smtClean="0"/>
              <a:t>再委託</a:t>
            </a:r>
            <a:endParaRPr kumimoji="1" lang="ja-JP" altLang="en-US" sz="1100" dirty="0"/>
          </a:p>
        </p:txBody>
      </p:sp>
      <p:sp>
        <p:nvSpPr>
          <p:cNvPr id="16" name="テキスト ボックス 15"/>
          <p:cNvSpPr txBox="1"/>
          <p:nvPr/>
        </p:nvSpPr>
        <p:spPr>
          <a:xfrm>
            <a:off x="4644008" y="2312131"/>
            <a:ext cx="4671472" cy="246221"/>
          </a:xfrm>
          <a:prstGeom prst="rect">
            <a:avLst/>
          </a:prstGeom>
          <a:noFill/>
        </p:spPr>
        <p:txBody>
          <a:bodyPr wrap="none" rtlCol="0">
            <a:spAutoFit/>
          </a:bodyPr>
          <a:lstStyle/>
          <a:p>
            <a:r>
              <a:rPr kumimoji="1" lang="en-US" altLang="ja-JP" sz="1000" dirty="0" smtClean="0"/>
              <a:t>※</a:t>
            </a:r>
            <a:r>
              <a:rPr kumimoji="1" lang="ja-JP" altLang="en-US" sz="1000" dirty="0" smtClean="0"/>
              <a:t>アジャイル型開発のため○ヶ月毎に報告、○ヶ月単位で目標の見直し検討を希望</a:t>
            </a:r>
            <a:endParaRPr kumimoji="1" lang="ja-JP" altLang="en-US" sz="1000" dirty="0"/>
          </a:p>
        </p:txBody>
      </p:sp>
      <p:sp>
        <p:nvSpPr>
          <p:cNvPr id="27" name="Text Box 47"/>
          <p:cNvSpPr txBox="1">
            <a:spLocks noChangeArrowheads="1"/>
          </p:cNvSpPr>
          <p:nvPr/>
        </p:nvSpPr>
        <p:spPr bwMode="auto">
          <a:xfrm>
            <a:off x="6135281" y="6042903"/>
            <a:ext cx="2037119" cy="461085"/>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顧客企業　（</a:t>
            </a: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○○株式会社</a:t>
            </a:r>
            <a:r>
              <a:rPr kumimoji="0" lang="ja-JP" altLang="en-US"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0" lang="ja-JP" altLang="ja-JP"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kumimoji="0" lang="ja-JP" altLang="en-US" sz="1100" dirty="0" smtClean="0">
                <a:latin typeface="ＭＳ 明朝" panose="02020609040205080304" pitchFamily="17" charset="-128"/>
                <a:ea typeface="ＭＳ 明朝" panose="02020609040205080304" pitchFamily="17" charset="-128"/>
                <a:cs typeface="Times New Roman" panose="02020603050405020304" pitchFamily="18" charset="0"/>
              </a:rPr>
              <a:t>要求抽出に協力</a:t>
            </a:r>
            <a:endParaRPr kumimoji="0" lang="en-US" altLang="ja-JP" sz="1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p:txBody>
      </p:sp>
      <p:cxnSp>
        <p:nvCxnSpPr>
          <p:cNvPr id="19" name="直線コネクタ 18"/>
          <p:cNvCxnSpPr>
            <a:stCxn id="8" idx="2"/>
            <a:endCxn id="27" idx="0"/>
          </p:cNvCxnSpPr>
          <p:nvPr/>
        </p:nvCxnSpPr>
        <p:spPr>
          <a:xfrm>
            <a:off x="7144485" y="4396977"/>
            <a:ext cx="9356" cy="164592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5885712" y="6503988"/>
            <a:ext cx="3158237" cy="246221"/>
          </a:xfrm>
          <a:prstGeom prst="rect">
            <a:avLst/>
          </a:prstGeom>
          <a:noFill/>
        </p:spPr>
        <p:txBody>
          <a:bodyPr wrap="none" rtlCol="0">
            <a:spAutoFit/>
          </a:bodyPr>
          <a:lstStyle/>
          <a:p>
            <a:r>
              <a:rPr kumimoji="1" lang="en-US" altLang="ja-JP" sz="1000" dirty="0" smtClean="0"/>
              <a:t>※</a:t>
            </a:r>
            <a:r>
              <a:rPr kumimoji="1" lang="ja-JP" altLang="en-US" sz="1000" dirty="0" smtClean="0"/>
              <a:t>アジャイル型開発のため評価要求仕様抽出に協力</a:t>
            </a:r>
            <a:endParaRPr kumimoji="1" lang="ja-JP" altLang="en-US" sz="1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研究開発スケジュール</a:t>
            </a:r>
            <a:endParaRPr kumimoji="1" lang="ja-JP" altLang="en-US" sz="2800" dirty="0"/>
          </a:p>
        </p:txBody>
      </p:sp>
      <p:graphicFrame>
        <p:nvGraphicFramePr>
          <p:cNvPr id="9" name="表 8"/>
          <p:cNvGraphicFramePr>
            <a:graphicFrameLocks noGrp="1"/>
          </p:cNvGraphicFramePr>
          <p:nvPr>
            <p:extLst>
              <p:ext uri="{D42A27DB-BD31-4B8C-83A1-F6EECF244321}">
                <p14:modId xmlns:p14="http://schemas.microsoft.com/office/powerpoint/2010/main" val="498018103"/>
              </p:ext>
            </p:extLst>
          </p:nvPr>
        </p:nvGraphicFramePr>
        <p:xfrm>
          <a:off x="323532" y="1844824"/>
          <a:ext cx="7128788" cy="4464496"/>
        </p:xfrm>
        <a:graphic>
          <a:graphicData uri="http://schemas.openxmlformats.org/drawingml/2006/table">
            <a:tbl>
              <a:tblPr>
                <a:tableStyleId>{5940675A-B579-460E-94D1-54222C63F5DA}</a:tableStyleId>
              </a:tblPr>
              <a:tblGrid>
                <a:gridCol w="1944212"/>
                <a:gridCol w="1296144"/>
                <a:gridCol w="1296144"/>
                <a:gridCol w="1296144"/>
                <a:gridCol w="1296144"/>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2020FY</a:t>
                      </a:r>
                      <a:endParaRPr lang="en-US" sz="1600" u="none" strike="noStrike" dirty="0" smtClean="0"/>
                    </a:p>
                  </a:txBody>
                  <a:tcPr marL="0" marR="0" marT="0" marB="0" anchor="ctr"/>
                </a:tc>
                <a:tc>
                  <a:txBody>
                    <a:bodyPr/>
                    <a:lstStyle/>
                    <a:p>
                      <a:pPr algn="ctr" fontAlgn="ctr"/>
                      <a:r>
                        <a:rPr lang="en-US" altLang="ja-JP" sz="1600" u="none" strike="noStrike" dirty="0" smtClean="0"/>
                        <a:t>2021FY</a:t>
                      </a:r>
                      <a:endParaRPr lang="en-US" sz="1600" u="none" strike="noStrike" dirty="0" smtClean="0"/>
                    </a:p>
                  </a:txBody>
                  <a:tcPr marL="0" marR="0" marT="0" marB="0" anchor="ctr"/>
                </a:tc>
                <a:tc>
                  <a:txBody>
                    <a:bodyPr/>
                    <a:lstStyle/>
                    <a:p>
                      <a:pPr algn="ctr" fontAlgn="ctr"/>
                      <a:r>
                        <a:rPr lang="en-US" altLang="ja-JP" sz="1600" u="none" strike="noStrike" dirty="0" smtClean="0"/>
                        <a:t>2022FY</a:t>
                      </a:r>
                      <a:endParaRPr lang="en-US" sz="1600" b="1"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2023FY</a:t>
                      </a:r>
                      <a:endParaRPr lang="en-US" sz="1600" b="1" i="0" u="none" strike="noStrike" dirty="0">
                        <a:solidFill>
                          <a:srgbClr val="000000"/>
                        </a:solidFill>
                        <a:latin typeface="ＭＳ Ｐゴシック"/>
                      </a:endParaRPr>
                    </a:p>
                  </a:txBody>
                  <a:tcPr marL="0" marR="0" marT="0" marB="0" anchor="ctr"/>
                </a:tc>
              </a:tr>
              <a:tr h="985631">
                <a:tc>
                  <a:txBody>
                    <a:bodyPr/>
                    <a:lstStyle/>
                    <a:p>
                      <a:pPr algn="ctr" fontAlgn="ctr"/>
                      <a:r>
                        <a:rPr lang="ja-JP" altLang="en-US" sz="1600" b="0" i="0" u="none" strike="noStrike" dirty="0" smtClean="0">
                          <a:solidFill>
                            <a:srgbClr val="0000FF"/>
                          </a:solidFill>
                          <a:latin typeface="ＭＳ Ｐゴシック"/>
                        </a:rPr>
                        <a:t>●●の開発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en-US" altLang="ja-JP" sz="1600" b="0" i="0" u="none" strike="noStrike" dirty="0" smtClean="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r>
              <a:tr h="1167236">
                <a:tc>
                  <a:txBody>
                    <a:bodyPr/>
                    <a:lstStyle/>
                    <a:p>
                      <a:pPr algn="ctr" fontAlgn="ctr"/>
                      <a:r>
                        <a:rPr lang="ja-JP" altLang="en-US" sz="1600" b="0" i="0" u="none" strike="noStrike" dirty="0" smtClean="0">
                          <a:solidFill>
                            <a:srgbClr val="0000FF"/>
                          </a:solidFill>
                          <a:latin typeface="ＭＳ Ｐゴシック"/>
                        </a:rPr>
                        <a:t>●●の開発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ja-JP" altLang="en-US" sz="1600" b="0" i="0" u="none" strike="noStrike" dirty="0">
                        <a:solidFill>
                          <a:srgbClr val="0000FF"/>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821726">
                <a:tc>
                  <a:txBody>
                    <a:bodyPr/>
                    <a:lstStyle/>
                    <a:p>
                      <a:pPr algn="ctr" fontAlgn="ctr"/>
                      <a:r>
                        <a:rPr lang="ja-JP" altLang="en-US" sz="1600" b="0" i="0" u="none" strike="noStrike" dirty="0" smtClean="0">
                          <a:solidFill>
                            <a:srgbClr val="0000FF"/>
                          </a:solidFill>
                          <a:latin typeface="ＭＳ Ｐゴシック"/>
                        </a:rPr>
                        <a:t>●●の実証</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744066">
                <a:tc>
                  <a:txBody>
                    <a:bodyPr/>
                    <a:lstStyle/>
                    <a:p>
                      <a:pPr algn="ctr" fontAlgn="ctr"/>
                      <a:r>
                        <a:rPr lang="ja-JP" altLang="en-US" sz="1600" b="0" i="0" u="none" strike="noStrike" dirty="0" smtClean="0">
                          <a:solidFill>
                            <a:srgbClr val="000000"/>
                          </a:solidFill>
                          <a:latin typeface="ＭＳ Ｐゴシック"/>
                        </a:rPr>
                        <a:t>予算</a:t>
                      </a:r>
                      <a:endParaRPr lang="en-US" altLang="ja-JP" sz="1600" b="0" i="0" u="none" strike="noStrike" dirty="0" smtClean="0">
                        <a:solidFill>
                          <a:srgbClr val="000000"/>
                        </a:solidFill>
                        <a:latin typeface="ＭＳ Ｐゴシック"/>
                      </a:endParaRPr>
                    </a:p>
                    <a:p>
                      <a:pPr algn="ctr" fontAlgn="ctr"/>
                      <a:r>
                        <a:rPr lang="ja-JP" altLang="en-US" sz="1600" b="0" i="0" u="none" strike="noStrike" dirty="0" smtClean="0">
                          <a:solidFill>
                            <a:srgbClr val="000000"/>
                          </a:solidFill>
                          <a:latin typeface="ＭＳ Ｐゴシック"/>
                        </a:rPr>
                        <a:t>（百万円）</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ja-JP"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r>
            </a:tbl>
          </a:graphicData>
        </a:graphic>
      </p:graphicFrame>
      <p:sp>
        <p:nvSpPr>
          <p:cNvPr id="17" name="ホームベース 16"/>
          <p:cNvSpPr/>
          <p:nvPr/>
        </p:nvSpPr>
        <p:spPr>
          <a:xfrm>
            <a:off x="4237045" y="3144169"/>
            <a:ext cx="1861365" cy="284831"/>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200" dirty="0">
                <a:solidFill>
                  <a:srgbClr val="0000FF"/>
                </a:solidFill>
              </a:rPr>
              <a:t>●</a:t>
            </a:r>
            <a:r>
              <a:rPr lang="ja-JP" altLang="en-US" sz="1200" dirty="0" smtClean="0">
                <a:solidFill>
                  <a:srgbClr val="0000FF"/>
                </a:solidFill>
              </a:rPr>
              <a:t>●の市場評価</a:t>
            </a:r>
            <a:endParaRPr lang="ja-JP" altLang="en-US" sz="1200" dirty="0">
              <a:solidFill>
                <a:srgbClr val="0000FF"/>
              </a:solidFill>
            </a:endParaRPr>
          </a:p>
        </p:txBody>
      </p:sp>
      <p:sp>
        <p:nvSpPr>
          <p:cNvPr id="23" name="テキスト ボックス 22"/>
          <p:cNvSpPr txBox="1"/>
          <p:nvPr/>
        </p:nvSpPr>
        <p:spPr>
          <a:xfrm>
            <a:off x="4408936" y="12880"/>
            <a:ext cx="4536504" cy="1200329"/>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200" i="1" dirty="0" smtClean="0">
                <a:solidFill>
                  <a:srgbClr val="0000FF"/>
                </a:solidFill>
              </a:rPr>
              <a:t>・研究開発のスケジュールを下表のように記載してください</a:t>
            </a:r>
            <a:endParaRPr lang="en-US" altLang="ja-JP" sz="1200" i="1" dirty="0" smtClean="0">
              <a:solidFill>
                <a:srgbClr val="0000FF"/>
              </a:solidFill>
            </a:endParaRPr>
          </a:p>
          <a:p>
            <a:pPr marL="87313" indent="-87313"/>
            <a:r>
              <a:rPr lang="ja-JP" altLang="en-US" sz="1200" i="1" dirty="0">
                <a:solidFill>
                  <a:srgbClr val="0000FF"/>
                </a:solidFill>
              </a:rPr>
              <a:t>・研究期間の中間で研究小項目の目標が達成できる計画となっており、研究が完了した技術の市場評価等を行う場合、その旨を明記ください。</a:t>
            </a:r>
            <a:endParaRPr lang="en-US" altLang="ja-JP" sz="1200" i="1" dirty="0" smtClean="0">
              <a:solidFill>
                <a:srgbClr val="0000FF"/>
              </a:solidFill>
            </a:endParaRPr>
          </a:p>
          <a:p>
            <a:pPr marL="87313" indent="-87313"/>
            <a:r>
              <a:rPr lang="ja-JP" altLang="en-US" sz="1200" i="1" dirty="0" smtClean="0">
                <a:solidFill>
                  <a:srgbClr val="0000FF"/>
                </a:solidFill>
              </a:rPr>
              <a:t>・適宜、行を追加してください</a:t>
            </a:r>
            <a:endParaRPr lang="en-US" altLang="ja-JP" sz="1200" i="1" dirty="0" smtClean="0">
              <a:solidFill>
                <a:srgbClr val="0000FF"/>
              </a:solidFill>
            </a:endParaRPr>
          </a:p>
          <a:p>
            <a:pPr marL="87313" indent="-87313"/>
            <a:r>
              <a:rPr lang="ja-JP" altLang="en-US" sz="1200" i="1" dirty="0" smtClean="0">
                <a:solidFill>
                  <a:srgbClr val="0000FF"/>
                </a:solidFill>
              </a:rPr>
              <a:t>　（同様の内容であれば下表のフォーマットに限定しません）</a:t>
            </a:r>
            <a:endParaRPr lang="en-US" altLang="ja-JP" sz="1200" i="1" dirty="0" smtClean="0">
              <a:solidFill>
                <a:srgbClr val="0000FF"/>
              </a:solidFill>
            </a:endParaRPr>
          </a:p>
        </p:txBody>
      </p:sp>
      <p:sp>
        <p:nvSpPr>
          <p:cNvPr id="25" name="ホームベース 24"/>
          <p:cNvSpPr/>
          <p:nvPr/>
        </p:nvSpPr>
        <p:spPr>
          <a:xfrm>
            <a:off x="4861386" y="3856384"/>
            <a:ext cx="2014870"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6" name="ホームベース 25"/>
          <p:cNvSpPr/>
          <p:nvPr/>
        </p:nvSpPr>
        <p:spPr>
          <a:xfrm>
            <a:off x="2699791" y="2780928"/>
            <a:ext cx="144016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7" name="ホームベース 26"/>
          <p:cNvSpPr/>
          <p:nvPr/>
        </p:nvSpPr>
        <p:spPr>
          <a:xfrm>
            <a:off x="2699791" y="3861048"/>
            <a:ext cx="216024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6156176" y="4824087"/>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endParaRPr lang="en-US" altLang="ja-JP" sz="1600" dirty="0" smtClean="0">
              <a:solidFill>
                <a:srgbClr val="0000FF"/>
              </a:solidFill>
            </a:endParaRPr>
          </a:p>
          <a:p>
            <a:pPr marL="90488" indent="-90488">
              <a:defRPr/>
            </a:pPr>
            <a:r>
              <a:rPr lang="ja-JP" altLang="en-US" sz="1600" dirty="0" smtClean="0">
                <a:solidFill>
                  <a:srgbClr val="0000FF"/>
                </a:solidFill>
              </a:rPr>
              <a:t>開発実証</a:t>
            </a:r>
            <a:endParaRPr lang="ja-JP" altLang="en-US" sz="1600" dirty="0">
              <a:solidFill>
                <a:srgbClr val="0000FF"/>
              </a:solidFill>
            </a:endParaRPr>
          </a:p>
        </p:txBody>
      </p:sp>
      <p:sp>
        <p:nvSpPr>
          <p:cNvPr id="13" name="二等辺三角形 12"/>
          <p:cNvSpPr/>
          <p:nvPr/>
        </p:nvSpPr>
        <p:spPr>
          <a:xfrm flipV="1">
            <a:off x="2843808" y="1355118"/>
            <a:ext cx="254124" cy="233566"/>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a:spLocks noChangeArrowheads="1"/>
          </p:cNvSpPr>
          <p:nvPr/>
        </p:nvSpPr>
        <p:spPr bwMode="auto">
          <a:xfrm>
            <a:off x="3198084" y="1362254"/>
            <a:ext cx="1005403" cy="338554"/>
          </a:xfrm>
          <a:prstGeom prst="rect">
            <a:avLst/>
          </a:prstGeom>
          <a:noFill/>
          <a:ln w="9525">
            <a:noFill/>
            <a:miter lim="800000"/>
            <a:headEnd/>
            <a:tailEnd/>
          </a:ln>
        </p:spPr>
        <p:txBody>
          <a:bodyPr wrap="none">
            <a:spAutoFit/>
          </a:bodyPr>
          <a:lstStyle/>
          <a:p>
            <a:r>
              <a:rPr lang="ja-JP" altLang="en-US" sz="1600" dirty="0" smtClean="0"/>
              <a:t>中間評価</a:t>
            </a:r>
            <a:endParaRPr lang="ja-JP" altLang="en-US" sz="1600" dirty="0"/>
          </a:p>
        </p:txBody>
      </p:sp>
      <p:sp>
        <p:nvSpPr>
          <p:cNvPr id="15" name="ホームベース 14"/>
          <p:cNvSpPr/>
          <p:nvPr/>
        </p:nvSpPr>
        <p:spPr>
          <a:xfrm>
            <a:off x="4249141" y="2640114"/>
            <a:ext cx="1861365" cy="435247"/>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smtClean="0">
                <a:solidFill>
                  <a:srgbClr val="0000FF"/>
                </a:solidFill>
              </a:rPr>
              <a:t>○○の</a:t>
            </a:r>
            <a:r>
              <a:rPr lang="ja-JP" altLang="en-US" sz="1600" dirty="0">
                <a:solidFill>
                  <a:srgbClr val="0000FF"/>
                </a:solidFill>
              </a:rPr>
              <a:t>開発</a:t>
            </a:r>
          </a:p>
        </p:txBody>
      </p:sp>
      <p:sp>
        <p:nvSpPr>
          <p:cNvPr id="16" name="ホームベース 15"/>
          <p:cNvSpPr/>
          <p:nvPr/>
        </p:nvSpPr>
        <p:spPr>
          <a:xfrm>
            <a:off x="6195503" y="3140966"/>
            <a:ext cx="1256817" cy="288033"/>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100" dirty="0" smtClean="0">
                <a:solidFill>
                  <a:srgbClr val="0000FF"/>
                </a:solidFill>
              </a:rPr>
              <a:t>○○の市場評価</a:t>
            </a:r>
            <a:endParaRPr lang="ja-JP" altLang="en-US" sz="1100" dirty="0">
              <a:solidFill>
                <a:srgbClr val="0000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604867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研究開発成果の実用化見込み・効果</a:t>
            </a:r>
            <a:endParaRPr kumimoji="1" lang="ja-JP" altLang="en-US" sz="2800" dirty="0"/>
          </a:p>
        </p:txBody>
      </p:sp>
      <p:sp>
        <p:nvSpPr>
          <p:cNvPr id="18" name="テキスト ボックス 17"/>
          <p:cNvSpPr txBox="1"/>
          <p:nvPr/>
        </p:nvSpPr>
        <p:spPr>
          <a:xfrm>
            <a:off x="3275856" y="1556792"/>
            <a:ext cx="5256584" cy="101566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200" i="1" dirty="0" smtClean="0">
                <a:solidFill>
                  <a:srgbClr val="0000FF"/>
                </a:solidFill>
              </a:rPr>
              <a:t>・提案書に記載する「</a:t>
            </a:r>
            <a:r>
              <a:rPr lang="en-US" altLang="ja-JP" sz="1200" i="1" dirty="0" smtClean="0">
                <a:solidFill>
                  <a:srgbClr val="0000FF"/>
                </a:solidFill>
              </a:rPr>
              <a:t>1-3</a:t>
            </a:r>
            <a:r>
              <a:rPr lang="ja-JP" altLang="en-US" sz="1200" i="1" dirty="0" smtClean="0">
                <a:solidFill>
                  <a:srgbClr val="0000FF"/>
                </a:solidFill>
              </a:rPr>
              <a:t>　研究開発成果の実用化・事業化の見込み」を簡潔に記載してください（現時点での実用化に向けた戦略・方針）</a:t>
            </a:r>
            <a:endParaRPr lang="en-US" altLang="ja-JP" sz="1200" i="1" dirty="0" smtClean="0">
              <a:solidFill>
                <a:srgbClr val="0000FF"/>
              </a:solidFill>
            </a:endParaRPr>
          </a:p>
          <a:p>
            <a:pPr marL="87313" indent="-87313"/>
            <a:r>
              <a:rPr lang="ja-JP" altLang="en-US" sz="1200" i="1" dirty="0" smtClean="0">
                <a:solidFill>
                  <a:srgbClr val="0000FF"/>
                </a:solidFill>
              </a:rPr>
              <a:t>・自らが実用化・事業化しない場合は、想定する企業等を記載してください</a:t>
            </a:r>
            <a:endParaRPr lang="en-US" altLang="ja-JP" sz="1200" i="1" dirty="0" smtClean="0">
              <a:solidFill>
                <a:srgbClr val="0000FF"/>
              </a:solidFill>
            </a:endParaRPr>
          </a:p>
          <a:p>
            <a:pPr marL="87313" indent="-87313"/>
            <a:r>
              <a:rPr lang="ja-JP" altLang="en-US" sz="1200" i="1" dirty="0">
                <a:solidFill>
                  <a:srgbClr val="0000FF"/>
                </a:solidFill>
              </a:rPr>
              <a:t>　</a:t>
            </a:r>
            <a:r>
              <a:rPr lang="ja-JP" altLang="en-US" sz="1200" i="1" dirty="0" smtClean="0">
                <a:solidFill>
                  <a:srgbClr val="0000FF"/>
                </a:solidFill>
              </a:rPr>
              <a:t>特に研究開発項目②－１の提案者は研究機関終了後のＯＳＳ（オープンソースソフトウエア）化による普及策等を記述ください</a:t>
            </a:r>
            <a:endParaRPr lang="ja-JP" altLang="ja-JP" sz="1200" i="1" dirty="0" smtClean="0">
              <a:solidFill>
                <a:srgbClr val="0000FF"/>
              </a:solidFill>
            </a:endParaRPr>
          </a:p>
        </p:txBody>
      </p:sp>
      <p:sp>
        <p:nvSpPr>
          <p:cNvPr id="19" name="テキスト ボックス 18"/>
          <p:cNvSpPr txBox="1"/>
          <p:nvPr/>
        </p:nvSpPr>
        <p:spPr>
          <a:xfrm>
            <a:off x="3347864" y="4518272"/>
            <a:ext cx="5256584" cy="461665"/>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tabLst>
                <a:tab pos="87313" algn="l"/>
              </a:tabLst>
            </a:pPr>
            <a:r>
              <a:rPr lang="ja-JP" altLang="en-US" sz="1200" i="1" dirty="0" smtClean="0">
                <a:solidFill>
                  <a:srgbClr val="0000FF"/>
                </a:solidFill>
              </a:rPr>
              <a:t>・提案書に記載する「</a:t>
            </a:r>
            <a:r>
              <a:rPr lang="en-US" altLang="ja-JP" sz="1200" i="1" dirty="0" smtClean="0">
                <a:solidFill>
                  <a:srgbClr val="0000FF"/>
                </a:solidFill>
              </a:rPr>
              <a:t>1-4</a:t>
            </a:r>
            <a:r>
              <a:rPr lang="ja-JP" altLang="en-US" sz="1200" i="1" dirty="0" smtClean="0">
                <a:solidFill>
                  <a:srgbClr val="0000FF"/>
                </a:solidFill>
              </a:rPr>
              <a:t>　我が国の経済再生への貢献」を簡潔に記載してください</a:t>
            </a:r>
            <a:endParaRPr lang="en-US" altLang="ja-JP" sz="1200" i="1" dirty="0" smtClean="0">
              <a:solidFill>
                <a:srgbClr val="0000FF"/>
              </a:solidFill>
            </a:endParaRPr>
          </a:p>
        </p:txBody>
      </p:sp>
      <p:sp>
        <p:nvSpPr>
          <p:cNvPr id="24" name="テキスト ボックス 21"/>
          <p:cNvSpPr txBox="1">
            <a:spLocks noChangeArrowheads="1"/>
          </p:cNvSpPr>
          <p:nvPr/>
        </p:nvSpPr>
        <p:spPr bwMode="auto">
          <a:xfrm>
            <a:off x="179512" y="1052736"/>
            <a:ext cx="8712968" cy="400110"/>
          </a:xfrm>
          <a:prstGeom prst="rect">
            <a:avLst/>
          </a:prstGeom>
          <a:noFill/>
          <a:ln w="9525">
            <a:noFill/>
            <a:miter lim="800000"/>
            <a:headEnd/>
            <a:tailEnd/>
          </a:ln>
        </p:spPr>
        <p:txBody>
          <a:bodyPr wrap="square">
            <a:spAutoFit/>
          </a:bodyPr>
          <a:lstStyle/>
          <a:p>
            <a:r>
              <a:rPr lang="ja-JP" altLang="ja-JP" sz="2000" dirty="0" smtClean="0">
                <a:latin typeface="+mj-ea"/>
                <a:cs typeface="Times New Roman" pitchFamily="18" charset="0"/>
              </a:rPr>
              <a:t>①</a:t>
            </a:r>
            <a:r>
              <a:rPr lang="ja-JP" altLang="en-US" sz="2000" dirty="0" smtClean="0">
                <a:latin typeface="+mj-ea"/>
                <a:cs typeface="Times New Roman" pitchFamily="18" charset="0"/>
              </a:rPr>
              <a:t>実用化見込み・戦略</a:t>
            </a:r>
            <a:endParaRPr lang="en-US" altLang="ja-JP" sz="2000" dirty="0" smtClean="0"/>
          </a:p>
        </p:txBody>
      </p:sp>
      <p:sp>
        <p:nvSpPr>
          <p:cNvPr id="28" name="テキスト ボックス 21"/>
          <p:cNvSpPr txBox="1">
            <a:spLocks noChangeArrowheads="1"/>
          </p:cNvSpPr>
          <p:nvPr/>
        </p:nvSpPr>
        <p:spPr bwMode="auto">
          <a:xfrm>
            <a:off x="179512" y="3717032"/>
            <a:ext cx="8712968" cy="400110"/>
          </a:xfrm>
          <a:prstGeom prst="rect">
            <a:avLst/>
          </a:prstGeom>
          <a:noFill/>
          <a:ln w="9525">
            <a:noFill/>
            <a:miter lim="800000"/>
            <a:headEnd/>
            <a:tailEnd/>
          </a:ln>
        </p:spPr>
        <p:txBody>
          <a:bodyPr wrap="square">
            <a:spAutoFit/>
          </a:bodyPr>
          <a:lstStyle/>
          <a:p>
            <a:r>
              <a:rPr lang="ja-JP" altLang="en-US" sz="2000" dirty="0" smtClean="0">
                <a:latin typeface="+mj-ea"/>
                <a:cs typeface="Times New Roman" pitchFamily="18" charset="0"/>
              </a:rPr>
              <a:t>②経済的・技術的波及効果</a:t>
            </a:r>
            <a:endParaRPr lang="en-US" altLang="ja-JP" sz="2000" dirty="0" smtClean="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814</Words>
  <Application>Microsoft Office PowerPoint</Application>
  <PresentationFormat>画面に合わせる (4:3)</PresentationFormat>
  <Paragraphs>151</Paragraphs>
  <Slides>7</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ＭＳ Ｐゴシック</vt:lpstr>
      <vt:lpstr>ＭＳ ゴシック</vt:lpstr>
      <vt:lpstr>ＭＳ 明朝</vt:lpstr>
      <vt:lpstr>新細明體</vt:lpstr>
      <vt:lpstr>メイリオ</vt:lpstr>
      <vt:lpstr>Arial</vt:lpstr>
      <vt:lpstr>Calibri</vt:lpstr>
      <vt:lpstr>Century</vt:lpstr>
      <vt:lpstr>Times New Roman</vt:lpstr>
      <vt:lpstr>Office ​​テーマ</vt:lpstr>
      <vt:lpstr>次世代人工知能・ロボットの中核となるインテグレート技術開発 研究開発項目②－１ 人工知能技術の適用領域を広げる研究開発／人工知能技術の導入加速化技術 研究開発項目②－３ 人工知能技術の適用領域を広げる研究開発／作業判断支援を行う人工知能技術 ○○テーマ</vt:lpstr>
      <vt:lpstr>研究開発の背景・狙い</vt:lpstr>
      <vt:lpstr>研究開発の内容</vt:lpstr>
      <vt:lpstr>研究開発の目標</vt:lpstr>
      <vt:lpstr>実施体制・役割</vt:lpstr>
      <vt:lpstr>研究開発スケジュール</vt:lpstr>
      <vt:lpstr>研究開発成果の実用化見込み・効果</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2020-01-17T11:13:04Z</dcterms:modified>
</cp:coreProperties>
</file>