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65" r:id="rId2"/>
    <p:sldId id="430" r:id="rId3"/>
    <p:sldId id="431" r:id="rId4"/>
    <p:sldId id="432" r:id="rId5"/>
    <p:sldId id="558" r:id="rId6"/>
    <p:sldId id="567" r:id="rId7"/>
    <p:sldId id="569" r:id="rId8"/>
    <p:sldId id="564" r:id="rId9"/>
    <p:sldId id="568" r:id="rId10"/>
    <p:sldId id="559" r:id="rId11"/>
    <p:sldId id="468" r:id="rId12"/>
    <p:sldId id="566" r:id="rId13"/>
    <p:sldId id="533" r:id="rId14"/>
    <p:sldId id="570" r:id="rId15"/>
  </p:sldIdLst>
  <p:sldSz cx="9144000" cy="6858000" type="screen4x3"/>
  <p:notesSz cx="6807200" cy="9939338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FFFF"/>
    <a:srgbClr val="FF6699"/>
    <a:srgbClr val="FF66FF"/>
    <a:srgbClr val="00CCFF"/>
    <a:srgbClr val="B2B2B2"/>
    <a:srgbClr val="00FF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20" autoAdjust="0"/>
    <p:restoredTop sz="94687" autoAdjust="0"/>
  </p:normalViewPr>
  <p:slideViewPr>
    <p:cSldViewPr snapToGrid="0">
      <p:cViewPr varScale="1">
        <p:scale>
          <a:sx n="71" d="100"/>
          <a:sy n="71" d="100"/>
        </p:scale>
        <p:origin x="157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130" y="-102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25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3" tIns="46087" rIns="92173" bIns="46087" numCol="1" anchor="t" anchorCtr="0" compatLnSpc="1">
            <a:prstTxWarp prst="textNoShape">
              <a:avLst/>
            </a:prstTxWarp>
          </a:bodyPr>
          <a:lstStyle>
            <a:lvl1pPr algn="l" defTabSz="920600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9" y="1"/>
            <a:ext cx="29273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3" tIns="46087" rIns="92173" bIns="46087" numCol="1" anchor="t" anchorCtr="0" compatLnSpc="1">
            <a:prstTxWarp prst="textNoShape">
              <a:avLst/>
            </a:prstTxWarp>
          </a:bodyPr>
          <a:lstStyle>
            <a:lvl1pPr algn="r" defTabSz="920600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7688"/>
            <a:ext cx="2925763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3" tIns="46087" rIns="92173" bIns="46087" numCol="1" anchor="b" anchorCtr="0" compatLnSpc="1">
            <a:prstTxWarp prst="textNoShape">
              <a:avLst/>
            </a:prstTxWarp>
          </a:bodyPr>
          <a:lstStyle>
            <a:lvl1pPr algn="l" defTabSz="920600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9" y="9437688"/>
            <a:ext cx="2927350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3" tIns="46087" rIns="92173" bIns="46087" numCol="1" anchor="b" anchorCtr="0" compatLnSpc="1">
            <a:prstTxWarp prst="textNoShape">
              <a:avLst/>
            </a:prstTxWarp>
          </a:bodyPr>
          <a:lstStyle>
            <a:lvl1pPr algn="r" defTabSz="920600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F223C221-9BA0-4BFD-9122-15CB56235A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2008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25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3" tIns="46087" rIns="92173" bIns="46087" numCol="1" anchor="t" anchorCtr="0" compatLnSpc="1">
            <a:prstTxWarp prst="textNoShape">
              <a:avLst/>
            </a:prstTxWarp>
          </a:bodyPr>
          <a:lstStyle>
            <a:lvl1pPr algn="l" defTabSz="920600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9" y="1"/>
            <a:ext cx="29273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3" tIns="46087" rIns="92173" bIns="46087" numCol="1" anchor="t" anchorCtr="0" compatLnSpc="1">
            <a:prstTxWarp prst="textNoShape">
              <a:avLst/>
            </a:prstTxWarp>
          </a:bodyPr>
          <a:lstStyle>
            <a:lvl1pPr algn="r" defTabSz="920600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73138" y="768350"/>
            <a:ext cx="4910137" cy="36814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6" y="4757738"/>
            <a:ext cx="5006975" cy="444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3" tIns="46087" rIns="92173" bIns="460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7688"/>
            <a:ext cx="2925763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3" tIns="46087" rIns="92173" bIns="46087" numCol="1" anchor="b" anchorCtr="0" compatLnSpc="1">
            <a:prstTxWarp prst="textNoShape">
              <a:avLst/>
            </a:prstTxWarp>
          </a:bodyPr>
          <a:lstStyle>
            <a:lvl1pPr algn="l" defTabSz="920600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9" y="9437688"/>
            <a:ext cx="2927350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3" tIns="46087" rIns="92173" bIns="46087" numCol="1" anchor="b" anchorCtr="0" compatLnSpc="1">
            <a:prstTxWarp prst="textNoShape">
              <a:avLst/>
            </a:prstTxWarp>
          </a:bodyPr>
          <a:lstStyle>
            <a:lvl1pPr algn="r" defTabSz="920600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765117DD-1C2A-4CCC-BAF1-4505EAE168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7048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dirty="0" smtClean="0">
              <a:ea typeface="ＭＳ Ｐ明朝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9070"/>
            <a:fld id="{8D3F28FC-D0E7-47BE-BA27-AF4CA6AF9910}" type="slidenum">
              <a:rPr lang="en-US" altLang="ja-JP" smtClean="0"/>
              <a:pPr defTabSz="919070"/>
              <a:t>1</a:t>
            </a:fld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1917994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80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9070"/>
            <a:fld id="{03B9EFAE-D393-48C5-8725-77E62F694202}" type="slidenum">
              <a:rPr lang="en-US" altLang="ja-JP" smtClean="0"/>
              <a:pPr defTabSz="919070"/>
              <a:t>10</a:t>
            </a:fld>
            <a:endParaRPr lang="en-US" altLang="ja-JP" dirty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844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9070"/>
            <a:fld id="{7EA3F7AB-B651-4B7A-AFBA-7176F0E65988}" type="slidenum">
              <a:rPr lang="en-US" altLang="ja-JP" smtClean="0"/>
              <a:pPr defTabSz="919070"/>
              <a:t>11</a:t>
            </a:fld>
            <a:endParaRPr lang="en-US" altLang="ja-JP" dirty="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" name="ノート プレースホルダ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2718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9070"/>
            <a:fld id="{6329A103-EC55-4868-9328-2C55CBF79134}" type="slidenum">
              <a:rPr lang="en-US" altLang="ja-JP" smtClean="0"/>
              <a:pPr defTabSz="919070"/>
              <a:t>12</a:t>
            </a:fld>
            <a:endParaRPr lang="en-US" altLang="ja-JP" dirty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8291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9070"/>
            <a:fld id="{4AA7D37E-4722-491A-B73F-C64B49161734}" type="slidenum">
              <a:rPr lang="en-US" altLang="ja-JP" smtClean="0"/>
              <a:pPr defTabSz="919070"/>
              <a:t>13</a:t>
            </a:fld>
            <a:endParaRPr lang="en-US" altLang="ja-JP" dirty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" name="ノート プレースホルダ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30266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9070"/>
            <a:fld id="{4AA7D37E-4722-491A-B73F-C64B49161734}" type="slidenum">
              <a:rPr lang="en-US" altLang="ja-JP" smtClean="0"/>
              <a:pPr defTabSz="919070"/>
              <a:t>14</a:t>
            </a:fld>
            <a:endParaRPr lang="en-US" altLang="ja-JP" dirty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" name="ノート プレースホルダ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2329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9070"/>
            <a:fld id="{2A25904A-62A6-4A83-9AD1-B70E146E1B82}" type="slidenum">
              <a:rPr lang="en-US" altLang="ja-JP" smtClean="0"/>
              <a:pPr defTabSz="919070"/>
              <a:t>2</a:t>
            </a:fld>
            <a:endParaRPr lang="en-US" altLang="ja-JP" dirty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6510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9070"/>
            <a:fld id="{89D870E1-1315-43C3-AFCE-9405F995E650}" type="slidenum">
              <a:rPr lang="en-US" altLang="ja-JP" smtClean="0"/>
              <a:pPr defTabSz="919070"/>
              <a:t>3</a:t>
            </a:fld>
            <a:endParaRPr lang="en-US" altLang="ja-JP" dirty="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8358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9070"/>
            <a:fld id="{411D0976-4AD9-40CB-A0B2-FE0E28D010E8}" type="slidenum">
              <a:rPr lang="en-US" altLang="ja-JP" smtClean="0"/>
              <a:pPr defTabSz="919070"/>
              <a:t>4</a:t>
            </a:fld>
            <a:endParaRPr lang="en-US" altLang="ja-JP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" name="ノート プレースホルダ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550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9070"/>
            <a:fld id="{073332B7-C16E-459D-80A4-C5FCFFA12625}" type="slidenum">
              <a:rPr lang="en-US" altLang="ja-JP" smtClean="0"/>
              <a:pPr defTabSz="919070"/>
              <a:t>5</a:t>
            </a:fld>
            <a:endParaRPr lang="en-US" altLang="ja-JP" dirty="0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" name="ノート プレースホルダ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408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9070"/>
            <a:fld id="{3DBA6CCE-06B9-4DCD-BAF7-EB8BE2316381}" type="slidenum">
              <a:rPr lang="en-US" altLang="ja-JP" smtClean="0"/>
              <a:pPr defTabSz="919070"/>
              <a:t>6</a:t>
            </a:fld>
            <a:endParaRPr lang="en-US" altLang="ja-JP" dirty="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" name="ノート プレースホルダ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547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9070"/>
            <a:fld id="{3DBA6CCE-06B9-4DCD-BAF7-EB8BE2316381}" type="slidenum">
              <a:rPr lang="en-US" altLang="ja-JP" smtClean="0"/>
              <a:pPr defTabSz="919070"/>
              <a:t>7</a:t>
            </a:fld>
            <a:endParaRPr lang="en-US" altLang="ja-JP" dirty="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" name="ノート プレースホルダ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282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9070"/>
            <a:fld id="{61BFF29B-EFE7-4069-A68E-CF80DD140FC0}" type="slidenum">
              <a:rPr lang="en-US" altLang="ja-JP" smtClean="0"/>
              <a:pPr defTabSz="919070"/>
              <a:t>8</a:t>
            </a:fld>
            <a:endParaRPr lang="en-US" altLang="ja-JP" dirty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611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6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9070"/>
            <a:fld id="{585D863A-F05A-41AD-B52B-8E9532046BF5}" type="slidenum">
              <a:rPr lang="en-US" altLang="ja-JP" smtClean="0"/>
              <a:pPr defTabSz="919070"/>
              <a:t>9</a:t>
            </a:fld>
            <a:endParaRPr lang="en-US" altLang="ja-JP" dirty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859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3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Text Box 27"/>
          <p:cNvSpPr txBox="1">
            <a:spLocks noChangeArrowheads="1"/>
          </p:cNvSpPr>
          <p:nvPr userDrawn="1"/>
        </p:nvSpPr>
        <p:spPr bwMode="auto">
          <a:xfrm>
            <a:off x="8359775" y="160338"/>
            <a:ext cx="596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D5FD0C7D-D17A-49D9-AA87-455B2A63F091}" type="slidenum">
              <a:rPr lang="en-US" altLang="ja-JP" sz="2000"/>
              <a:pPr>
                <a:defRPr/>
              </a:pPr>
              <a:t>‹#›</a:t>
            </a:fld>
            <a:endParaRPr lang="en-US" altLang="ja-JP" sz="2000" dirty="0"/>
          </a:p>
        </p:txBody>
      </p:sp>
      <p:sp>
        <p:nvSpPr>
          <p:cNvPr id="1053" name="Text Box 29"/>
          <p:cNvSpPr txBox="1">
            <a:spLocks noChangeArrowheads="1"/>
          </p:cNvSpPr>
          <p:nvPr userDrawn="1"/>
        </p:nvSpPr>
        <p:spPr bwMode="auto">
          <a:xfrm>
            <a:off x="7329488" y="6327775"/>
            <a:ext cx="1422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ja-JP" altLang="ja-JP"/>
          </a:p>
        </p:txBody>
      </p:sp>
      <p:pic>
        <p:nvPicPr>
          <p:cNvPr id="4" name="グラフィックス 6">
            <a:extLst>
              <a:ext uri="{FF2B5EF4-FFF2-40B4-BE49-F238E27FC236}">
                <a16:creationId xmlns="" xmlns:a16="http://schemas.microsoft.com/office/drawing/2014/main" id="{9ED6F1C8-9F11-417E-BE3F-69AD032E73D2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07667" y="6586140"/>
            <a:ext cx="437765" cy="215214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="" xmlns:a16="http://schemas.microsoft.com/office/drawing/2014/main" id="{C12E524B-6E18-4224-93F2-09CC428C1791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1689" y="6628137"/>
            <a:ext cx="3356859" cy="131220"/>
          </a:xfrm>
          <a:prstGeom prst="rect">
            <a:avLst/>
          </a:prstGeom>
        </p:spPr>
      </p:pic>
      <p:sp>
        <p:nvSpPr>
          <p:cNvPr id="8" name="テキスト ボックス 6"/>
          <p:cNvSpPr txBox="1">
            <a:spLocks noChangeArrowheads="1"/>
          </p:cNvSpPr>
          <p:nvPr userDrawn="1"/>
        </p:nvSpPr>
        <p:spPr bwMode="auto">
          <a:xfrm>
            <a:off x="44450" y="36513"/>
            <a:ext cx="21034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>
                <a:solidFill>
                  <a:srgbClr val="0070C0"/>
                </a:solidFill>
                <a:latin typeface="ＭＳ Ｐゴシック" pitchFamily="50" charset="-128"/>
              </a:rPr>
              <a:t>フェーズ名／テーマ名</a:t>
            </a:r>
          </a:p>
        </p:txBody>
      </p:sp>
      <p:sp>
        <p:nvSpPr>
          <p:cNvPr id="2" name="テキスト ボックス 1"/>
          <p:cNvSpPr txBox="1"/>
          <p:nvPr userDrawn="1"/>
        </p:nvSpPr>
        <p:spPr>
          <a:xfrm>
            <a:off x="4200120" y="6562942"/>
            <a:ext cx="49438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 smtClean="0">
                <a:solidFill>
                  <a:schemeClr val="bg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2020</a:t>
            </a:r>
            <a:r>
              <a:rPr kumimoji="1" lang="ja-JP" altLang="en-US" sz="1100" b="1" dirty="0" smtClean="0">
                <a:solidFill>
                  <a:schemeClr val="bg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年度　戦略的省エネルギー技術革新プログラム　第</a:t>
            </a:r>
            <a:r>
              <a:rPr kumimoji="1" lang="en-US" altLang="ja-JP" sz="1100" b="1" dirty="0" smtClean="0">
                <a:solidFill>
                  <a:schemeClr val="bg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1100" b="1" dirty="0" smtClean="0">
                <a:solidFill>
                  <a:schemeClr val="bg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回公募　発表用</a:t>
            </a:r>
            <a:endParaRPr kumimoji="1" lang="ja-JP" altLang="en-US" sz="1100" b="1" dirty="0">
              <a:solidFill>
                <a:schemeClr val="bg1">
                  <a:lumMod val="5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1" r:id="rId1"/>
    <p:sldLayoutId id="2147484272" r:id="rId2"/>
    <p:sldLayoutId id="2147484273" r:id="rId3"/>
    <p:sldLayoutId id="2147484274" r:id="rId4"/>
    <p:sldLayoutId id="2147484275" r:id="rId5"/>
    <p:sldLayoutId id="2147484276" r:id="rId6"/>
    <p:sldLayoutId id="2147484282" r:id="rId7"/>
    <p:sldLayoutId id="2147484277" r:id="rId8"/>
    <p:sldLayoutId id="2147484278" r:id="rId9"/>
    <p:sldLayoutId id="2147484279" r:id="rId10"/>
    <p:sldLayoutId id="2147484280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436563" y="1136650"/>
            <a:ext cx="8469312" cy="50783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ja-JP" altLang="en-US" sz="1800" dirty="0">
                <a:latin typeface="ＭＳ Ｐゴシック" pitchFamily="50" charset="-128"/>
              </a:rPr>
              <a:t>１．発表時間は</a:t>
            </a:r>
            <a:r>
              <a:rPr lang="ja-JP" altLang="en-US" sz="1800" b="1" u="sng" dirty="0" smtClean="0">
                <a:solidFill>
                  <a:srgbClr val="C00000"/>
                </a:solidFill>
                <a:latin typeface="ＭＳ Ｐゴシック" pitchFamily="50" charset="-128"/>
              </a:rPr>
              <a:t>１２分間（時間厳守）</a:t>
            </a:r>
            <a:r>
              <a:rPr lang="ja-JP" altLang="en-US" sz="1800" dirty="0" smtClean="0">
                <a:latin typeface="ＭＳ Ｐゴシック" pitchFamily="50" charset="-128"/>
              </a:rPr>
              <a:t>です</a:t>
            </a:r>
            <a:r>
              <a:rPr lang="ja-JP" altLang="en-US" sz="1800" dirty="0">
                <a:latin typeface="ＭＳ Ｐゴシック" pitchFamily="50" charset="-128"/>
              </a:rPr>
              <a:t>。</a:t>
            </a:r>
            <a:endParaRPr lang="en-US" altLang="ja-JP" sz="1800" dirty="0">
              <a:latin typeface="ＭＳ Ｐゴシック" pitchFamily="50" charset="-128"/>
            </a:endParaRPr>
          </a:p>
          <a:p>
            <a:pPr algn="l">
              <a:defRPr/>
            </a:pPr>
            <a:r>
              <a:rPr lang="ja-JP" altLang="en-US" sz="1800" dirty="0">
                <a:latin typeface="ＭＳ Ｐゴシック" pitchFamily="50" charset="-128"/>
              </a:rPr>
              <a:t>　　</a:t>
            </a:r>
            <a:r>
              <a:rPr lang="ja-JP" altLang="en-US" sz="1800" dirty="0" smtClean="0">
                <a:latin typeface="ＭＳ Ｐゴシック" pitchFamily="50" charset="-128"/>
              </a:rPr>
              <a:t>時間内</a:t>
            </a:r>
            <a:r>
              <a:rPr lang="ja-JP" altLang="en-US" sz="1800" dirty="0">
                <a:latin typeface="ＭＳ Ｐゴシック" pitchFamily="50" charset="-128"/>
              </a:rPr>
              <a:t>に終了する</a:t>
            </a:r>
            <a:r>
              <a:rPr lang="ja-JP" altLang="en-US" sz="1800" dirty="0" smtClean="0">
                <a:latin typeface="ＭＳ Ｐゴシック" pitchFamily="50" charset="-128"/>
              </a:rPr>
              <a:t>ように、</a:t>
            </a:r>
            <a:r>
              <a:rPr lang="ja-JP" altLang="en-US" sz="1800" dirty="0">
                <a:latin typeface="ＭＳ Ｐゴシック" pitchFamily="50" charset="-128"/>
              </a:rPr>
              <a:t>資料を</a:t>
            </a:r>
            <a:r>
              <a:rPr lang="ja-JP" altLang="en-US" sz="1800" dirty="0" smtClean="0">
                <a:latin typeface="ＭＳ Ｐゴシック" pitchFamily="50" charset="-128"/>
              </a:rPr>
              <a:t>作成してください。</a:t>
            </a:r>
            <a:endParaRPr lang="en-US" altLang="ja-JP" sz="1800" dirty="0">
              <a:latin typeface="ＭＳ Ｐゴシック" pitchFamily="50" charset="-128"/>
            </a:endParaRPr>
          </a:p>
          <a:p>
            <a:pPr algn="l">
              <a:defRPr/>
            </a:pPr>
            <a:endParaRPr lang="en-US" altLang="ja-JP" sz="1800" dirty="0">
              <a:latin typeface="ＭＳ Ｐゴシック" pitchFamily="50" charset="-128"/>
            </a:endParaRPr>
          </a:p>
          <a:p>
            <a:pPr algn="l">
              <a:defRPr/>
            </a:pPr>
            <a:r>
              <a:rPr lang="ja-JP" altLang="en-US" sz="1800" dirty="0">
                <a:latin typeface="ＭＳ Ｐゴシック" pitchFamily="50" charset="-128"/>
              </a:rPr>
              <a:t>２．プレゼンテーション資料は、適宜ページを</a:t>
            </a:r>
            <a:r>
              <a:rPr lang="ja-JP" altLang="en-US" sz="1800" dirty="0" smtClean="0">
                <a:latin typeface="ＭＳ Ｐゴシック" pitchFamily="50" charset="-128"/>
              </a:rPr>
              <a:t>増やして作成してください。</a:t>
            </a:r>
            <a:endParaRPr lang="en-US" altLang="ja-JP" sz="1800" dirty="0">
              <a:latin typeface="ＭＳ Ｐゴシック" pitchFamily="50" charset="-128"/>
            </a:endParaRPr>
          </a:p>
          <a:p>
            <a:pPr algn="l">
              <a:defRPr/>
            </a:pPr>
            <a:endParaRPr lang="en-US" altLang="ja-JP" sz="1800" dirty="0">
              <a:latin typeface="ＭＳ Ｐゴシック" pitchFamily="50" charset="-128"/>
            </a:endParaRPr>
          </a:p>
          <a:p>
            <a:pPr marL="361950" indent="-361950" algn="l">
              <a:defRPr/>
            </a:pPr>
            <a:r>
              <a:rPr lang="ja-JP" altLang="en-US" sz="1800" dirty="0">
                <a:latin typeface="ＭＳ Ｐゴシック" pitchFamily="50" charset="-128"/>
              </a:rPr>
              <a:t>３．プレゼンテーション資料の</a:t>
            </a:r>
            <a:r>
              <a:rPr lang="ja-JP" altLang="en-US" sz="1800" dirty="0" smtClean="0">
                <a:latin typeface="ＭＳ Ｐゴシック" pitchFamily="50" charset="-128"/>
              </a:rPr>
              <a:t>内容は</a:t>
            </a:r>
            <a:r>
              <a:rPr lang="ja-JP" altLang="en-US" sz="1800" dirty="0">
                <a:latin typeface="ＭＳ Ｐゴシック" pitchFamily="50" charset="-128"/>
              </a:rPr>
              <a:t>、</a:t>
            </a:r>
            <a:r>
              <a:rPr lang="ja-JP" altLang="en-US" sz="1800" dirty="0">
                <a:latin typeface="+mn-ea"/>
                <a:ea typeface="ＭＳ Ｐゴシック" charset="-128"/>
              </a:rPr>
              <a:t>提案書の内容を逸脱しないよう記述してください</a:t>
            </a:r>
            <a:r>
              <a:rPr lang="ja-JP" altLang="en-US" sz="1800" dirty="0" smtClean="0">
                <a:latin typeface="+mn-ea"/>
                <a:ea typeface="ＭＳ Ｐゴシック" charset="-128"/>
              </a:rPr>
              <a:t>。提案書の内容を逸脱しなければ、図表を加えて構いません。</a:t>
            </a:r>
            <a:endParaRPr lang="en-US" altLang="ja-JP" sz="1800" dirty="0">
              <a:latin typeface="+mn-ea"/>
              <a:ea typeface="ＭＳ Ｐゴシック" charset="-128"/>
            </a:endParaRPr>
          </a:p>
          <a:p>
            <a:pPr algn="l">
              <a:defRPr/>
            </a:pPr>
            <a:endParaRPr lang="en-US" altLang="ja-JP" sz="1800" dirty="0">
              <a:latin typeface="ＭＳ Ｐゴシック" pitchFamily="50" charset="-128"/>
            </a:endParaRPr>
          </a:p>
          <a:p>
            <a:pPr marL="361950" indent="-361950" algn="l">
              <a:defRPr/>
            </a:pPr>
            <a:r>
              <a:rPr lang="ja-JP" altLang="en-US" sz="1800" dirty="0">
                <a:latin typeface="ＭＳ Ｐゴシック" pitchFamily="50" charset="-128"/>
              </a:rPr>
              <a:t>４．プレゼンテーション資料提出後は、資料の修正、差し替えには応じられませんので</a:t>
            </a:r>
            <a:r>
              <a:rPr lang="ja-JP" altLang="en-US" sz="1800" dirty="0" smtClean="0">
                <a:latin typeface="ＭＳ Ｐゴシック" pitchFamily="50" charset="-128"/>
              </a:rPr>
              <a:t>ご注意ください。</a:t>
            </a:r>
            <a:endParaRPr lang="en-US" altLang="ja-JP" sz="1800" dirty="0">
              <a:latin typeface="ＭＳ Ｐゴシック" pitchFamily="50" charset="-128"/>
            </a:endParaRPr>
          </a:p>
          <a:p>
            <a:pPr marL="361950" indent="-361950" algn="l">
              <a:defRPr/>
            </a:pPr>
            <a:endParaRPr lang="en-US" altLang="ja-JP" sz="1800" dirty="0">
              <a:latin typeface="ＭＳ Ｐゴシック" pitchFamily="50" charset="-128"/>
            </a:endParaRPr>
          </a:p>
          <a:p>
            <a:pPr marL="361950" indent="-361950" algn="l">
              <a:defRPr/>
            </a:pPr>
            <a:r>
              <a:rPr lang="ja-JP" altLang="en-US" sz="1800" dirty="0">
                <a:latin typeface="ＭＳ Ｐゴシック" pitchFamily="50" charset="-128"/>
              </a:rPr>
              <a:t>５．</a:t>
            </a:r>
            <a:r>
              <a:rPr lang="ja-JP" altLang="en-US" sz="1800" dirty="0" smtClean="0">
                <a:latin typeface="ＭＳ Ｐゴシック" pitchFamily="50" charset="-128"/>
              </a:rPr>
              <a:t>フォントは</a:t>
            </a:r>
            <a:r>
              <a:rPr lang="en-US" altLang="ja-JP" sz="1800" dirty="0" smtClean="0">
                <a:latin typeface="ＭＳ Ｐゴシック" pitchFamily="50" charset="-128"/>
              </a:rPr>
              <a:t>MS </a:t>
            </a:r>
            <a:r>
              <a:rPr lang="en-US" altLang="ja-JP" sz="1800" dirty="0">
                <a:latin typeface="ＭＳ Ｐゴシック" pitchFamily="50" charset="-128"/>
              </a:rPr>
              <a:t>P</a:t>
            </a:r>
            <a:r>
              <a:rPr lang="ja-JP" altLang="en-US" sz="1800" dirty="0">
                <a:latin typeface="ＭＳ Ｐゴシック" pitchFamily="50" charset="-128"/>
              </a:rPr>
              <a:t>ゴシック、</a:t>
            </a:r>
            <a:r>
              <a:rPr lang="ja-JP" altLang="en-US" sz="1800" dirty="0" smtClean="0">
                <a:latin typeface="ＭＳ Ｐゴシック" pitchFamily="50" charset="-128"/>
              </a:rPr>
              <a:t>サイズ</a:t>
            </a:r>
            <a:r>
              <a:rPr lang="en-US" altLang="ja-JP" sz="1800" dirty="0" smtClean="0">
                <a:latin typeface="ＭＳ Ｐゴシック" pitchFamily="50" charset="-128"/>
              </a:rPr>
              <a:t>18pt</a:t>
            </a:r>
            <a:r>
              <a:rPr lang="ja-JP" altLang="en-US" sz="1800" dirty="0" smtClean="0">
                <a:latin typeface="ＭＳ Ｐゴシック" pitchFamily="50" charset="-128"/>
              </a:rPr>
              <a:t>以上を基本としますが、適宜調整してください。</a:t>
            </a:r>
            <a:endParaRPr lang="en-US" altLang="ja-JP" sz="1800" dirty="0">
              <a:latin typeface="ＭＳ Ｐゴシック" pitchFamily="50" charset="-128"/>
            </a:endParaRPr>
          </a:p>
          <a:p>
            <a:pPr marL="361950" indent="-361950" algn="l">
              <a:defRPr/>
            </a:pPr>
            <a:endParaRPr lang="en-US" altLang="ja-JP" sz="1800" dirty="0">
              <a:latin typeface="ＭＳ Ｐゴシック" pitchFamily="50" charset="-128"/>
            </a:endParaRPr>
          </a:p>
          <a:p>
            <a:pPr marL="361950" indent="-361950" algn="l">
              <a:defRPr/>
            </a:pPr>
            <a:r>
              <a:rPr lang="ja-JP" altLang="en-US" sz="1800" dirty="0">
                <a:latin typeface="ＭＳ Ｐゴシック" pitchFamily="50" charset="-128"/>
              </a:rPr>
              <a:t>６．青字の部分を書き換えてください。</a:t>
            </a:r>
            <a:endParaRPr lang="en-US" altLang="ja-JP" sz="1800" dirty="0">
              <a:latin typeface="ＭＳ Ｐゴシック" pitchFamily="50" charset="-128"/>
            </a:endParaRPr>
          </a:p>
          <a:p>
            <a:pPr marL="361950" indent="-361950" algn="l">
              <a:defRPr/>
            </a:pPr>
            <a:r>
              <a:rPr lang="ja-JP" altLang="en-US" sz="1800" dirty="0">
                <a:latin typeface="ＭＳ Ｐゴシック" pitchFamily="50" charset="-128"/>
              </a:rPr>
              <a:t>　　赤字は</a:t>
            </a:r>
            <a:r>
              <a:rPr lang="ja-JP" altLang="en-US" sz="1800" dirty="0" smtClean="0">
                <a:latin typeface="ＭＳ Ｐゴシック" pitchFamily="50" charset="-128"/>
              </a:rPr>
              <a:t>コメント、あるいは、注意</a:t>
            </a:r>
            <a:r>
              <a:rPr lang="ja-JP" altLang="en-US" sz="1800" dirty="0">
                <a:latin typeface="ＭＳ Ｐゴシック" pitchFamily="50" charset="-128"/>
              </a:rPr>
              <a:t>事項ですので、提出の際は削除してください</a:t>
            </a:r>
            <a:r>
              <a:rPr lang="ja-JP" altLang="en-US" sz="1800" dirty="0" smtClean="0">
                <a:latin typeface="ＭＳ Ｐゴシック" pitchFamily="50" charset="-128"/>
              </a:rPr>
              <a:t>。</a:t>
            </a:r>
            <a:endParaRPr lang="en-US" altLang="ja-JP" sz="1800" dirty="0" smtClean="0">
              <a:latin typeface="ＭＳ Ｐゴシック" pitchFamily="50" charset="-128"/>
            </a:endParaRPr>
          </a:p>
          <a:p>
            <a:pPr marL="361950" indent="-361950" algn="l">
              <a:defRPr/>
            </a:pPr>
            <a:endParaRPr lang="en-US" altLang="ja-JP" sz="1800" dirty="0" smtClean="0">
              <a:latin typeface="ＭＳ Ｐゴシック" pitchFamily="50" charset="-128"/>
            </a:endParaRPr>
          </a:p>
          <a:p>
            <a:pPr marL="361950" indent="-361950" algn="l">
              <a:defRPr/>
            </a:pPr>
            <a:r>
              <a:rPr lang="ja-JP" altLang="en-US" sz="1800" dirty="0" smtClean="0">
                <a:latin typeface="ＭＳ Ｐゴシック" pitchFamily="50" charset="-128"/>
              </a:rPr>
              <a:t>７．プレゼンテーション資料は、</a:t>
            </a:r>
            <a:r>
              <a:rPr lang="en-US" altLang="ja-JP" sz="1800" dirty="0" smtClean="0">
                <a:latin typeface="ＭＳ Ｐゴシック" pitchFamily="50" charset="-128"/>
              </a:rPr>
              <a:t>PowerPoint, Keynote</a:t>
            </a:r>
            <a:r>
              <a:rPr lang="ja-JP" altLang="en-US" sz="1800" dirty="0" smtClean="0">
                <a:latin typeface="ＭＳ Ｐゴシック" pitchFamily="50" charset="-128"/>
              </a:rPr>
              <a:t>等で作成のうえ、</a:t>
            </a:r>
            <a:endParaRPr lang="en-US" altLang="ja-JP" sz="1800" dirty="0" smtClean="0">
              <a:latin typeface="ＭＳ Ｐゴシック" pitchFamily="50" charset="-128"/>
            </a:endParaRPr>
          </a:p>
          <a:p>
            <a:pPr marL="361950" indent="-361950" algn="l">
              <a:defRPr/>
            </a:pPr>
            <a:r>
              <a:rPr lang="ja-JP" altLang="en-US" sz="1800" dirty="0" smtClean="0">
                <a:latin typeface="ＭＳ Ｐゴシック" pitchFamily="50" charset="-128"/>
              </a:rPr>
              <a:t>　　</a:t>
            </a:r>
            <a:r>
              <a:rPr lang="en-US" altLang="ja-JP" sz="1800" dirty="0" smtClean="0">
                <a:latin typeface="ＭＳ Ｐゴシック" pitchFamily="50" charset="-128"/>
              </a:rPr>
              <a:t>PDF</a:t>
            </a:r>
            <a:r>
              <a:rPr lang="ja-JP" altLang="en-US" sz="1800" dirty="0" smtClean="0">
                <a:latin typeface="ＭＳ Ｐゴシック" pitchFamily="50" charset="-128"/>
              </a:rPr>
              <a:t>化して提出してください。</a:t>
            </a:r>
            <a:endParaRPr lang="ja-JP" altLang="en-US" sz="1800" dirty="0">
              <a:latin typeface="ＭＳ Ｐゴシック" pitchFamily="50" charset="-128"/>
            </a:endParaRPr>
          </a:p>
        </p:txBody>
      </p:sp>
      <p:sp>
        <p:nvSpPr>
          <p:cNvPr id="3075" name="テキスト ボックス 2"/>
          <p:cNvSpPr txBox="1">
            <a:spLocks noChangeArrowheads="1"/>
          </p:cNvSpPr>
          <p:nvPr/>
        </p:nvSpPr>
        <p:spPr bwMode="auto">
          <a:xfrm>
            <a:off x="175604" y="609600"/>
            <a:ext cx="87927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 dirty="0">
                <a:latin typeface="ＭＳ Ｐゴシック" pitchFamily="50" charset="-128"/>
              </a:rPr>
              <a:t>プレゼンテーション</a:t>
            </a:r>
            <a:r>
              <a:rPr lang="ja-JP" altLang="en-US" sz="2400" b="1" dirty="0" smtClean="0">
                <a:latin typeface="ＭＳ Ｐゴシック" pitchFamily="50" charset="-128"/>
              </a:rPr>
              <a:t>、および</a:t>
            </a:r>
            <a:r>
              <a:rPr lang="ja-JP" altLang="en-US" sz="2400" b="1" dirty="0">
                <a:latin typeface="ＭＳ Ｐゴシック" pitchFamily="50" charset="-128"/>
              </a:rPr>
              <a:t>プレゼンテーション資料に関する注意点</a:t>
            </a:r>
          </a:p>
        </p:txBody>
      </p:sp>
      <p:sp>
        <p:nvSpPr>
          <p:cNvPr id="3076" name="テキスト ボックス 3"/>
          <p:cNvSpPr txBox="1">
            <a:spLocks noChangeArrowheads="1"/>
          </p:cNvSpPr>
          <p:nvPr/>
        </p:nvSpPr>
        <p:spPr bwMode="auto">
          <a:xfrm>
            <a:off x="3611563" y="114300"/>
            <a:ext cx="5381625" cy="4000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 dirty="0">
                <a:solidFill>
                  <a:srgbClr val="C00000"/>
                </a:solidFill>
                <a:latin typeface="ＭＳ Ｐゴシック" pitchFamily="50" charset="-128"/>
              </a:rPr>
              <a:t>資料提出の際には本ページを削除してください。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66"/>
          <p:cNvSpPr txBox="1">
            <a:spLocks noChangeArrowheads="1"/>
          </p:cNvSpPr>
          <p:nvPr/>
        </p:nvSpPr>
        <p:spPr bwMode="auto">
          <a:xfrm>
            <a:off x="677863" y="319088"/>
            <a:ext cx="7772400" cy="641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ja-JP" altLang="en-US" sz="3200" u="sng" kern="0" dirty="0">
                <a:solidFill>
                  <a:schemeClr val="tx2"/>
                </a:solidFill>
                <a:latin typeface="ＭＳ Ｐゴシック" pitchFamily="50" charset="-128"/>
                <a:cs typeface="+mj-cs"/>
              </a:rPr>
              <a:t>４．技術開発項目</a:t>
            </a:r>
            <a:r>
              <a:rPr lang="ja-JP" altLang="en-US" sz="2400" u="sng" kern="0" dirty="0">
                <a:solidFill>
                  <a:schemeClr val="tx2"/>
                </a:solidFill>
                <a:latin typeface="ＭＳ Ｐゴシック" pitchFamily="50" charset="-128"/>
                <a:cs typeface="+mj-cs"/>
              </a:rPr>
              <a:t>（まとめ）</a:t>
            </a:r>
          </a:p>
        </p:txBody>
      </p:sp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209550" y="990600"/>
          <a:ext cx="8753475" cy="5343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7049"/>
                <a:gridCol w="2662951"/>
                <a:gridCol w="3333475"/>
              </a:tblGrid>
              <a:tr h="6179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技術開発項目</a:t>
                      </a:r>
                      <a:endParaRPr kumimoji="1" lang="ja-JP" altLang="en-US" sz="16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目標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達成手法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575191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/>
                        <a:t>(1)</a:t>
                      </a:r>
                      <a:r>
                        <a:rPr kumimoji="1" lang="ja-JP" altLang="en-US" sz="1600" dirty="0" smtClean="0"/>
                        <a:t>　</a:t>
                      </a:r>
                      <a:endParaRPr kumimoji="1" lang="ja-JP" altLang="en-US" sz="1600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575191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/>
                        <a:t>(2)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</a:tr>
              <a:tr h="1575191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/>
                        <a:t>(3)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290" name="テキスト ボックス 5"/>
          <p:cNvSpPr txBox="1">
            <a:spLocks noChangeArrowheads="1"/>
          </p:cNvSpPr>
          <p:nvPr/>
        </p:nvSpPr>
        <p:spPr bwMode="auto">
          <a:xfrm>
            <a:off x="740829" y="2438936"/>
            <a:ext cx="7675033" cy="264687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altLang="ja-JP" sz="1800" b="1" dirty="0" smtClean="0">
                <a:solidFill>
                  <a:srgbClr val="0070C0"/>
                </a:solidFill>
                <a:latin typeface="ＭＳ Ｐゴシック" pitchFamily="50" charset="-128"/>
              </a:rPr>
              <a:t>※</a:t>
            </a:r>
            <a:r>
              <a:rPr lang="ja-JP" altLang="en-US" sz="1800" b="1" dirty="0">
                <a:solidFill>
                  <a:srgbClr val="0070C0"/>
                </a:solidFill>
                <a:latin typeface="ＭＳ Ｐゴシック" pitchFamily="50" charset="-128"/>
              </a:rPr>
              <a:t>提案書本文［１］</a:t>
            </a:r>
            <a:r>
              <a:rPr lang="ja-JP" altLang="en-US" sz="1800" b="1" dirty="0" smtClean="0">
                <a:solidFill>
                  <a:srgbClr val="0070C0"/>
                </a:solidFill>
                <a:latin typeface="ＭＳ Ｐゴシック" pitchFamily="50" charset="-128"/>
              </a:rPr>
              <a:t>１－６．に記載の内容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1200"/>
              </a:spcBef>
            </a:pP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　　◆技術開発の項目、目標、達成手法を本一覧表に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わかりやすくまとめて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0"/>
              </a:spcBef>
            </a:pP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　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　　ください。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1200"/>
              </a:spcBef>
            </a:pP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　　◆タイプ</a:t>
            </a:r>
            <a:r>
              <a:rPr lang="en-US" altLang="ja-JP" sz="1800" dirty="0">
                <a:solidFill>
                  <a:srgbClr val="0070C0"/>
                </a:solidFill>
                <a:latin typeface="ＭＳ Ｐゴシック" pitchFamily="50" charset="-128"/>
              </a:rPr>
              <a:t>A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～</a:t>
            </a:r>
            <a:r>
              <a:rPr lang="en-US" altLang="ja-JP" sz="1800" dirty="0">
                <a:solidFill>
                  <a:srgbClr val="0070C0"/>
                </a:solidFill>
                <a:latin typeface="ＭＳ Ｐゴシック" pitchFamily="50" charset="-128"/>
              </a:rPr>
              <a:t>D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は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、最初のフェーズ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に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ついて記載してください。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1200"/>
              </a:spcBef>
            </a:pP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　　◆目標は具体的かつ定量的な値で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示してください。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0"/>
              </a:spcBef>
            </a:pP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　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　　３年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事業の場合は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、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２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年目終了時点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の中間目標も明記してください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1200"/>
              </a:spcBef>
            </a:pP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　　◆技術開発項目の数によって、行を追加、削除してください。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66"/>
          <p:cNvSpPr txBox="1">
            <a:spLocks noChangeArrowheads="1"/>
          </p:cNvSpPr>
          <p:nvPr/>
        </p:nvSpPr>
        <p:spPr bwMode="auto">
          <a:xfrm>
            <a:off x="668338" y="328613"/>
            <a:ext cx="7772400" cy="641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ja-JP" altLang="en-US" sz="3200" u="sng" kern="0" dirty="0">
                <a:solidFill>
                  <a:schemeClr val="tx2"/>
                </a:solidFill>
                <a:latin typeface="ＭＳ Ｐゴシック" pitchFamily="50" charset="-128"/>
                <a:cs typeface="+mj-cs"/>
              </a:rPr>
              <a:t>５．</a:t>
            </a:r>
            <a:r>
              <a:rPr lang="ja-JP" altLang="en-US" sz="3200" u="sng" dirty="0">
                <a:latin typeface="ＭＳ Ｐゴシック" pitchFamily="50" charset="-128"/>
              </a:rPr>
              <a:t>実施体制</a:t>
            </a:r>
            <a:endParaRPr lang="ja-JP" altLang="en-US" sz="3200" u="sng" kern="0" dirty="0">
              <a:solidFill>
                <a:schemeClr val="tx2"/>
              </a:solidFill>
              <a:latin typeface="ＭＳ Ｐゴシック" pitchFamily="50" charset="-128"/>
              <a:cs typeface="+mj-cs"/>
            </a:endParaRPr>
          </a:p>
        </p:txBody>
      </p:sp>
      <p:sp>
        <p:nvSpPr>
          <p:cNvPr id="12292" name="Rectangle 46"/>
          <p:cNvSpPr>
            <a:spLocks noChangeArrowheads="1"/>
          </p:cNvSpPr>
          <p:nvPr/>
        </p:nvSpPr>
        <p:spPr bwMode="auto">
          <a:xfrm>
            <a:off x="661988" y="1304652"/>
            <a:ext cx="7747000" cy="41274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>
              <a:latin typeface="ＭＳ Ｐゴシック" pitchFamily="50" charset="-128"/>
            </a:endParaRPr>
          </a:p>
        </p:txBody>
      </p:sp>
      <p:sp>
        <p:nvSpPr>
          <p:cNvPr id="10285" name="Text Box 45"/>
          <p:cNvSpPr txBox="1">
            <a:spLocks noChangeArrowheads="1"/>
          </p:cNvSpPr>
          <p:nvPr/>
        </p:nvSpPr>
        <p:spPr bwMode="auto">
          <a:xfrm>
            <a:off x="3424238" y="1077774"/>
            <a:ext cx="2260600" cy="5547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anchor="ctr"/>
          <a:lstStyle/>
          <a:p>
            <a:pPr eaLnBrk="0" hangingPunct="0">
              <a:defRPr/>
            </a:pPr>
            <a:r>
              <a:rPr lang="ja-JP" altLang="en-US" sz="1400" dirty="0">
                <a:latin typeface="ＭＳ Ｐゴシック" pitchFamily="50" charset="-128"/>
                <a:cs typeface="Times New Roman" pitchFamily="18" charset="0"/>
              </a:rPr>
              <a:t>技術</a:t>
            </a:r>
            <a:r>
              <a:rPr lang="ja-JP" sz="1400" dirty="0">
                <a:latin typeface="ＭＳ Ｐゴシック" pitchFamily="50" charset="-128"/>
                <a:cs typeface="Times New Roman" pitchFamily="18" charset="0"/>
              </a:rPr>
              <a:t>開発責任者</a:t>
            </a:r>
            <a:endParaRPr lang="ja-JP" sz="1400" dirty="0">
              <a:latin typeface="ＭＳ Ｐゴシック" pitchFamily="50" charset="-128"/>
            </a:endParaRPr>
          </a:p>
          <a:p>
            <a:pPr eaLnBrk="0" hangingPunct="0">
              <a:defRPr/>
            </a:pPr>
            <a:r>
              <a:rPr lang="ja-JP" sz="1400" dirty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氏名</a:t>
            </a:r>
            <a:endParaRPr lang="ja-JP" sz="1400" dirty="0">
              <a:solidFill>
                <a:srgbClr val="0070C0"/>
              </a:solidFill>
              <a:latin typeface="ＭＳ Ｐゴシック" pitchFamily="50" charset="-128"/>
            </a:endParaRPr>
          </a:p>
        </p:txBody>
      </p:sp>
      <p:sp>
        <p:nvSpPr>
          <p:cNvPr id="12294" name="Text Box 44"/>
          <p:cNvSpPr txBox="1">
            <a:spLocks noChangeArrowheads="1"/>
          </p:cNvSpPr>
          <p:nvPr/>
        </p:nvSpPr>
        <p:spPr bwMode="auto">
          <a:xfrm>
            <a:off x="5077792" y="3553867"/>
            <a:ext cx="2160000" cy="142651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ja-JP" sz="14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委託先名</a:t>
            </a:r>
            <a:endParaRPr lang="en-US" altLang="ja-JP" sz="1400" dirty="0" smtClean="0">
              <a:solidFill>
                <a:srgbClr val="0070C0"/>
              </a:solidFill>
              <a:latin typeface="ＭＳ Ｐゴシック" pitchFamily="50" charset="-128"/>
              <a:cs typeface="Times New Roman" pitchFamily="18" charset="0"/>
            </a:endParaRPr>
          </a:p>
          <a:p>
            <a:pPr eaLnBrk="0" hangingPunct="0"/>
            <a:endParaRPr lang="en-US" altLang="ja-JP" sz="1200" dirty="0" smtClean="0">
              <a:solidFill>
                <a:srgbClr val="0070C0"/>
              </a:solidFill>
              <a:latin typeface="ＭＳ Ｐゴシック" pitchFamily="50" charset="-128"/>
              <a:cs typeface="Times New Roman" pitchFamily="18" charset="0"/>
            </a:endParaRPr>
          </a:p>
          <a:p>
            <a:pPr algn="l" eaLnBrk="0" hangingPunct="0"/>
            <a:r>
              <a:rPr lang="ja-JP" altLang="en-US" sz="12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　　・◎ ◎ ◎ ◎ ◎の開発</a:t>
            </a:r>
            <a:endParaRPr lang="ja-JP" sz="1200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eaLnBrk="0" hangingPunct="0"/>
            <a:endParaRPr lang="en-US" altLang="ja-JP" sz="1200" dirty="0">
              <a:solidFill>
                <a:srgbClr val="0070C0"/>
              </a:solidFill>
              <a:latin typeface="ＭＳ Ｐゴシック" pitchFamily="50" charset="-128"/>
              <a:cs typeface="Times New Roman" pitchFamily="18" charset="0"/>
            </a:endParaRPr>
          </a:p>
        </p:txBody>
      </p:sp>
      <p:sp>
        <p:nvSpPr>
          <p:cNvPr id="12295" name="Text Box 42"/>
          <p:cNvSpPr txBox="1">
            <a:spLocks noChangeArrowheads="1"/>
          </p:cNvSpPr>
          <p:nvPr/>
        </p:nvSpPr>
        <p:spPr bwMode="auto">
          <a:xfrm>
            <a:off x="1771445" y="3542901"/>
            <a:ext cx="2160000" cy="144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ja-JP" sz="14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共同</a:t>
            </a:r>
            <a:r>
              <a:rPr lang="ja-JP" altLang="en-US" sz="14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研究先名</a:t>
            </a:r>
            <a:endParaRPr lang="en-US" altLang="ja-JP" sz="1100" dirty="0" smtClean="0">
              <a:solidFill>
                <a:srgbClr val="0070C0"/>
              </a:solidFill>
              <a:latin typeface="ＭＳ Ｐゴシック" pitchFamily="50" charset="-128"/>
              <a:cs typeface="Times New Roman" pitchFamily="18" charset="0"/>
            </a:endParaRPr>
          </a:p>
          <a:p>
            <a:pPr eaLnBrk="0" hangingPunct="0"/>
            <a:endParaRPr lang="en-US" altLang="ja-JP" sz="1100" dirty="0">
              <a:solidFill>
                <a:srgbClr val="0070C0"/>
              </a:solidFill>
              <a:latin typeface="ＭＳ Ｐゴシック" pitchFamily="50" charset="-128"/>
              <a:cs typeface="Times New Roman" pitchFamily="18" charset="0"/>
            </a:endParaRPr>
          </a:p>
          <a:p>
            <a:pPr eaLnBrk="0" hangingPunct="0"/>
            <a:r>
              <a:rPr lang="en-US" altLang="ja-JP" sz="12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2020</a:t>
            </a:r>
            <a:r>
              <a:rPr lang="ja-JP" altLang="en-US" sz="12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年度：○○百万円</a:t>
            </a:r>
            <a:endParaRPr lang="en-US" altLang="ja-JP" sz="1200" dirty="0" smtClean="0">
              <a:solidFill>
                <a:srgbClr val="0070C0"/>
              </a:solidFill>
              <a:latin typeface="ＭＳ Ｐゴシック" pitchFamily="50" charset="-128"/>
              <a:cs typeface="Times New Roman" pitchFamily="18" charset="0"/>
            </a:endParaRPr>
          </a:p>
          <a:p>
            <a:pPr eaLnBrk="0" hangingPunct="0"/>
            <a:r>
              <a:rPr lang="en-US" altLang="ja-JP" sz="12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2021</a:t>
            </a:r>
            <a:r>
              <a:rPr lang="ja-JP" altLang="en-US" sz="12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年度：○○百万円</a:t>
            </a:r>
            <a:endParaRPr lang="en-US" altLang="ja-JP" sz="1200" dirty="0" smtClean="0">
              <a:solidFill>
                <a:srgbClr val="0070C0"/>
              </a:solidFill>
              <a:latin typeface="ＭＳ Ｐゴシック" pitchFamily="50" charset="-128"/>
              <a:cs typeface="Times New Roman" pitchFamily="18" charset="0"/>
            </a:endParaRPr>
          </a:p>
          <a:p>
            <a:pPr algn="l" eaLnBrk="0" hangingPunct="0"/>
            <a:r>
              <a:rPr lang="en-US" altLang="ja-JP" sz="14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    </a:t>
            </a:r>
            <a:r>
              <a:rPr lang="ja-JP" altLang="en-US" sz="12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・○○○○○の開発</a:t>
            </a:r>
            <a:endParaRPr lang="en-US" altLang="ja-JP" sz="1200" dirty="0">
              <a:solidFill>
                <a:srgbClr val="0070C0"/>
              </a:solidFill>
              <a:latin typeface="ＭＳ Ｐゴシック" pitchFamily="50" charset="-128"/>
              <a:cs typeface="Times New Roman" pitchFamily="18" charset="0"/>
            </a:endParaRPr>
          </a:p>
        </p:txBody>
      </p:sp>
      <p:sp>
        <p:nvSpPr>
          <p:cNvPr id="12296" name="Text Box 37"/>
          <p:cNvSpPr txBox="1">
            <a:spLocks noChangeArrowheads="1"/>
          </p:cNvSpPr>
          <p:nvPr/>
        </p:nvSpPr>
        <p:spPr bwMode="auto">
          <a:xfrm>
            <a:off x="5090216" y="1740383"/>
            <a:ext cx="2160000" cy="144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ja-JP" altLang="en-US" sz="14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助成事業者</a:t>
            </a:r>
            <a:r>
              <a:rPr lang="ja-JP" altLang="ja-JP" sz="14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名</a:t>
            </a:r>
            <a:r>
              <a:rPr lang="en-US" altLang="ja-JP" sz="14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(</a:t>
            </a:r>
            <a:r>
              <a:rPr lang="ja-JP" altLang="en-US" sz="14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提案者</a:t>
            </a:r>
            <a:r>
              <a:rPr lang="en-US" altLang="ja-JP" sz="14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)</a:t>
            </a:r>
          </a:p>
          <a:p>
            <a:pPr eaLnBrk="0" hangingPunct="0"/>
            <a:endParaRPr lang="en-US" altLang="ja-JP" sz="1200" dirty="0" smtClean="0">
              <a:solidFill>
                <a:srgbClr val="0070C0"/>
              </a:solidFill>
              <a:latin typeface="ＭＳ Ｐゴシック" pitchFamily="50" charset="-128"/>
              <a:cs typeface="Times New Roman" pitchFamily="18" charset="0"/>
            </a:endParaRPr>
          </a:p>
          <a:p>
            <a:pPr eaLnBrk="0" hangingPunct="0"/>
            <a:r>
              <a:rPr lang="en-US" altLang="ja-JP" sz="12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2020</a:t>
            </a:r>
            <a:r>
              <a:rPr lang="ja-JP" altLang="en-US" sz="12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年度：○○百万円</a:t>
            </a:r>
            <a:endParaRPr lang="en-US" altLang="ja-JP" sz="1200" dirty="0" smtClean="0">
              <a:solidFill>
                <a:srgbClr val="0070C0"/>
              </a:solidFill>
              <a:latin typeface="ＭＳ Ｐゴシック" pitchFamily="50" charset="-128"/>
              <a:cs typeface="Times New Roman" pitchFamily="18" charset="0"/>
            </a:endParaRPr>
          </a:p>
          <a:p>
            <a:pPr eaLnBrk="0" hangingPunct="0"/>
            <a:r>
              <a:rPr lang="en-US" altLang="ja-JP" sz="12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2021</a:t>
            </a:r>
            <a:r>
              <a:rPr lang="ja-JP" altLang="en-US" sz="12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年度：○○百万円</a:t>
            </a:r>
            <a:endParaRPr lang="en-US" altLang="ja-JP" sz="1200" dirty="0" smtClean="0">
              <a:solidFill>
                <a:srgbClr val="0070C0"/>
              </a:solidFill>
              <a:latin typeface="ＭＳ Ｐゴシック" pitchFamily="50" charset="-128"/>
              <a:cs typeface="Times New Roman" pitchFamily="18" charset="0"/>
            </a:endParaRPr>
          </a:p>
          <a:p>
            <a:pPr eaLnBrk="0" hangingPunct="0"/>
            <a:endParaRPr lang="en-US" altLang="ja-JP" sz="1200" dirty="0" smtClean="0">
              <a:solidFill>
                <a:srgbClr val="0070C0"/>
              </a:solidFill>
              <a:latin typeface="ＭＳ Ｐゴシック" pitchFamily="50" charset="-128"/>
              <a:cs typeface="Times New Roman" pitchFamily="18" charset="0"/>
            </a:endParaRPr>
          </a:p>
          <a:p>
            <a:pPr algn="l" eaLnBrk="0" hangingPunct="0"/>
            <a:r>
              <a:rPr lang="ja-JP" altLang="en-US" sz="12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     ・△△△△△の開発</a:t>
            </a:r>
            <a:endParaRPr lang="en-US" altLang="ja-JP" sz="1200" dirty="0" smtClean="0">
              <a:solidFill>
                <a:srgbClr val="0070C0"/>
              </a:solidFill>
              <a:latin typeface="ＭＳ Ｐゴシック" pitchFamily="50" charset="-128"/>
              <a:cs typeface="Times New Roman" pitchFamily="18" charset="0"/>
            </a:endParaRPr>
          </a:p>
          <a:p>
            <a:pPr algn="l" eaLnBrk="0" hangingPunct="0"/>
            <a:r>
              <a:rPr lang="ja-JP" altLang="en-US" sz="12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     ・</a:t>
            </a:r>
            <a:r>
              <a:rPr lang="en-US" altLang="ja-JP" sz="12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×××××</a:t>
            </a:r>
            <a:r>
              <a:rPr lang="ja-JP" altLang="en-US" sz="12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の開発</a:t>
            </a:r>
            <a:endParaRPr lang="ja-JP" altLang="en-US" sz="1200" dirty="0" smtClean="0">
              <a:solidFill>
                <a:srgbClr val="0070C0"/>
              </a:solidFill>
              <a:latin typeface="ＭＳ Ｐゴシック" pitchFamily="50" charset="-128"/>
            </a:endParaRPr>
          </a:p>
          <a:p>
            <a:pPr eaLnBrk="0" hangingPunct="0"/>
            <a:endParaRPr lang="en-US" altLang="ja-JP" sz="1200" dirty="0" smtClean="0">
              <a:solidFill>
                <a:srgbClr val="0070C0"/>
              </a:solidFill>
              <a:latin typeface="ＭＳ Ｐゴシック" pitchFamily="50" charset="-128"/>
              <a:cs typeface="Times New Roman" pitchFamily="18" charset="0"/>
            </a:endParaRPr>
          </a:p>
          <a:p>
            <a:pPr eaLnBrk="0" hangingPunct="0"/>
            <a:endParaRPr lang="en-US" altLang="ja-JP" sz="1200" dirty="0">
              <a:solidFill>
                <a:srgbClr val="0070C0"/>
              </a:solidFill>
              <a:latin typeface="ＭＳ Ｐゴシック" pitchFamily="50" charset="-128"/>
              <a:cs typeface="Times New Roman" pitchFamily="18" charset="0"/>
            </a:endParaRPr>
          </a:p>
        </p:txBody>
      </p:sp>
      <p:sp>
        <p:nvSpPr>
          <p:cNvPr id="12297" name="Text Box 36"/>
          <p:cNvSpPr txBox="1">
            <a:spLocks noChangeArrowheads="1"/>
          </p:cNvSpPr>
          <p:nvPr/>
        </p:nvSpPr>
        <p:spPr bwMode="auto">
          <a:xfrm>
            <a:off x="1771445" y="1740383"/>
            <a:ext cx="2160000" cy="144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ja-JP" altLang="en-US" sz="14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助成事</a:t>
            </a:r>
            <a:r>
              <a:rPr lang="ja-JP" altLang="en-US" sz="1400" dirty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業者</a:t>
            </a:r>
            <a:r>
              <a:rPr lang="ja-JP" sz="1400" dirty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名</a:t>
            </a:r>
            <a:r>
              <a:rPr lang="en-US" altLang="ja-JP" sz="1400" dirty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(</a:t>
            </a:r>
            <a:r>
              <a:rPr lang="ja-JP" altLang="en-US" sz="1400" dirty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提案者</a:t>
            </a:r>
            <a:r>
              <a:rPr lang="en-US" altLang="ja-JP" sz="14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)</a:t>
            </a:r>
          </a:p>
          <a:p>
            <a:pPr eaLnBrk="0" hangingPunct="0"/>
            <a:endParaRPr lang="en-US" altLang="ja-JP" sz="1200" dirty="0">
              <a:solidFill>
                <a:srgbClr val="0070C0"/>
              </a:solidFill>
              <a:latin typeface="ＭＳ Ｐゴシック" pitchFamily="50" charset="-128"/>
              <a:cs typeface="Times New Roman" pitchFamily="18" charset="0"/>
            </a:endParaRPr>
          </a:p>
          <a:p>
            <a:pPr eaLnBrk="0" hangingPunct="0"/>
            <a:r>
              <a:rPr lang="en-US" altLang="ja-JP" sz="12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2020</a:t>
            </a:r>
            <a:r>
              <a:rPr lang="ja-JP" altLang="en-US" sz="12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年度：○○百万円</a:t>
            </a:r>
            <a:endParaRPr lang="en-US" altLang="ja-JP" sz="1200" dirty="0" smtClean="0">
              <a:solidFill>
                <a:srgbClr val="0070C0"/>
              </a:solidFill>
              <a:latin typeface="ＭＳ Ｐゴシック" pitchFamily="50" charset="-128"/>
              <a:cs typeface="Times New Roman" pitchFamily="18" charset="0"/>
            </a:endParaRPr>
          </a:p>
          <a:p>
            <a:pPr eaLnBrk="0" hangingPunct="0"/>
            <a:r>
              <a:rPr lang="en-US" altLang="ja-JP" sz="12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2021</a:t>
            </a:r>
            <a:r>
              <a:rPr lang="ja-JP" altLang="en-US" sz="12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年度：○○百万円</a:t>
            </a:r>
            <a:endParaRPr lang="en-US" altLang="ja-JP" sz="1200" dirty="0" smtClean="0">
              <a:solidFill>
                <a:srgbClr val="0070C0"/>
              </a:solidFill>
              <a:latin typeface="ＭＳ Ｐゴシック" pitchFamily="50" charset="-128"/>
              <a:cs typeface="Times New Roman" pitchFamily="18" charset="0"/>
            </a:endParaRPr>
          </a:p>
          <a:p>
            <a:pPr eaLnBrk="0" hangingPunct="0"/>
            <a:endParaRPr lang="en-US" altLang="ja-JP" sz="1200" dirty="0" smtClean="0">
              <a:solidFill>
                <a:srgbClr val="0070C0"/>
              </a:solidFill>
              <a:latin typeface="ＭＳ Ｐゴシック" pitchFamily="50" charset="-128"/>
              <a:cs typeface="Times New Roman" pitchFamily="18" charset="0"/>
            </a:endParaRPr>
          </a:p>
          <a:p>
            <a:pPr algn="l" eaLnBrk="0" hangingPunct="0"/>
            <a:r>
              <a:rPr lang="ja-JP" altLang="en-US" sz="12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     ・○○○○○の開発</a:t>
            </a:r>
            <a:endParaRPr lang="en-US" altLang="ja-JP" sz="1200" dirty="0" smtClean="0">
              <a:solidFill>
                <a:srgbClr val="0070C0"/>
              </a:solidFill>
              <a:latin typeface="ＭＳ Ｐゴシック" pitchFamily="50" charset="-128"/>
              <a:cs typeface="Times New Roman" pitchFamily="18" charset="0"/>
            </a:endParaRPr>
          </a:p>
          <a:p>
            <a:pPr algn="l" eaLnBrk="0" hangingPunct="0"/>
            <a:r>
              <a:rPr lang="ja-JP" altLang="en-US" sz="1200" dirty="0" smtClean="0">
                <a:solidFill>
                  <a:srgbClr val="0070C0"/>
                </a:solidFill>
                <a:latin typeface="ＭＳ Ｐゴシック" pitchFamily="50" charset="-128"/>
                <a:cs typeface="Times New Roman" pitchFamily="18" charset="0"/>
              </a:rPr>
              <a:t>     ・◇◇◇◇◇の評価</a:t>
            </a:r>
            <a:endParaRPr lang="ja-JP" altLang="en-US" sz="1200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 eaLnBrk="0" hangingPunct="0"/>
            <a:endParaRPr lang="ja-JP" altLang="en-US" sz="1200" dirty="0">
              <a:solidFill>
                <a:srgbClr val="0070C0"/>
              </a:solidFill>
              <a:latin typeface="ＭＳ Ｐゴシック" pitchFamily="50" charset="-128"/>
            </a:endParaRPr>
          </a:p>
        </p:txBody>
      </p:sp>
      <p:sp>
        <p:nvSpPr>
          <p:cNvPr id="12298" name="Rectangle 4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12299" name="Rectangle 56"/>
          <p:cNvSpPr>
            <a:spLocks noChangeArrowheads="1"/>
          </p:cNvSpPr>
          <p:nvPr/>
        </p:nvSpPr>
        <p:spPr bwMode="auto">
          <a:xfrm>
            <a:off x="4479925" y="287338"/>
            <a:ext cx="184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ja-JP" altLang="ja-JP">
              <a:latin typeface="ＭＳ Ｐゴシック" pitchFamily="50" charset="-128"/>
            </a:endParaRPr>
          </a:p>
        </p:txBody>
      </p:sp>
      <p:sp>
        <p:nvSpPr>
          <p:cNvPr id="12300" name="テキスト ボックス 41"/>
          <p:cNvSpPr txBox="1">
            <a:spLocks noChangeArrowheads="1"/>
          </p:cNvSpPr>
          <p:nvPr/>
        </p:nvSpPr>
        <p:spPr bwMode="auto">
          <a:xfrm>
            <a:off x="-10974" y="785813"/>
            <a:ext cx="36306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88913" indent="-188913"/>
            <a:r>
              <a:rPr lang="en-US" altLang="ja-JP" b="1" dirty="0">
                <a:solidFill>
                  <a:srgbClr val="0070C0"/>
                </a:solidFill>
                <a:latin typeface="ＭＳ Ｐゴシック" pitchFamily="50" charset="-128"/>
              </a:rPr>
              <a:t>※</a:t>
            </a:r>
            <a:r>
              <a:rPr lang="ja-JP" altLang="en-US" b="1" dirty="0">
                <a:solidFill>
                  <a:srgbClr val="0070C0"/>
                </a:solidFill>
                <a:latin typeface="ＭＳ Ｐゴシック" pitchFamily="50" charset="-128"/>
              </a:rPr>
              <a:t>提案書本文［３］３－１．に記載の内容</a:t>
            </a:r>
            <a:endParaRPr lang="en-US" altLang="ja-JP" b="1" dirty="0">
              <a:solidFill>
                <a:srgbClr val="0070C0"/>
              </a:solidFill>
              <a:latin typeface="ＭＳ Ｐゴシック" pitchFamily="50" charset="-128"/>
            </a:endParaRPr>
          </a:p>
        </p:txBody>
      </p:sp>
      <p:cxnSp>
        <p:nvCxnSpPr>
          <p:cNvPr id="12301" name="直線コネクタ 48"/>
          <p:cNvCxnSpPr>
            <a:cxnSpLocks noChangeShapeType="1"/>
          </p:cNvCxnSpPr>
          <p:nvPr/>
        </p:nvCxnSpPr>
        <p:spPr bwMode="auto">
          <a:xfrm>
            <a:off x="6170216" y="3180383"/>
            <a:ext cx="0" cy="360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302" name="直線コネクタ 49"/>
          <p:cNvCxnSpPr>
            <a:cxnSpLocks noChangeShapeType="1"/>
          </p:cNvCxnSpPr>
          <p:nvPr/>
        </p:nvCxnSpPr>
        <p:spPr bwMode="auto">
          <a:xfrm>
            <a:off x="2847580" y="3193868"/>
            <a:ext cx="0" cy="360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1287" name="Text Box 1068"/>
          <p:cNvSpPr txBox="1">
            <a:spLocks noChangeArrowheads="1"/>
          </p:cNvSpPr>
          <p:nvPr/>
        </p:nvSpPr>
        <p:spPr bwMode="auto">
          <a:xfrm>
            <a:off x="990600" y="5694298"/>
            <a:ext cx="7067550" cy="646331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altLang="ja-JP" sz="1800" b="1" dirty="0" smtClean="0">
                <a:solidFill>
                  <a:srgbClr val="C00000"/>
                </a:solidFill>
                <a:latin typeface="ＭＳ Ｐゴシック" pitchFamily="50" charset="-128"/>
              </a:rPr>
              <a:t>※</a:t>
            </a:r>
            <a:r>
              <a:rPr lang="ja-JP" altLang="en-US" sz="1800" b="1" dirty="0" smtClean="0">
                <a:solidFill>
                  <a:srgbClr val="C00000"/>
                </a:solidFill>
                <a:latin typeface="ＭＳ Ｐゴシック" pitchFamily="50" charset="-128"/>
              </a:rPr>
              <a:t>今回提案の技術</a:t>
            </a:r>
            <a:r>
              <a:rPr lang="ja-JP" altLang="en-US" sz="1800" b="1" dirty="0">
                <a:solidFill>
                  <a:srgbClr val="C00000"/>
                </a:solidFill>
                <a:latin typeface="ＭＳ Ｐゴシック" pitchFamily="50" charset="-128"/>
              </a:rPr>
              <a:t>開発に関係する法人を全て</a:t>
            </a:r>
            <a:r>
              <a:rPr lang="ja-JP" altLang="en-US" sz="1800" b="1" dirty="0" smtClean="0">
                <a:solidFill>
                  <a:srgbClr val="C00000"/>
                </a:solidFill>
                <a:latin typeface="ＭＳ Ｐゴシック" pitchFamily="50" charset="-128"/>
              </a:rPr>
              <a:t>記載してください。</a:t>
            </a:r>
            <a:endParaRPr lang="en-US" altLang="ja-JP" sz="1800" b="1" dirty="0">
              <a:solidFill>
                <a:srgbClr val="C00000"/>
              </a:solidFill>
              <a:latin typeface="ＭＳ Ｐゴシック" pitchFamily="50" charset="-128"/>
            </a:endParaRPr>
          </a:p>
          <a:p>
            <a:pPr algn="l">
              <a:defRPr/>
            </a:pPr>
            <a:r>
              <a:rPr lang="ja-JP" altLang="en-US" sz="1800" b="1" dirty="0">
                <a:solidFill>
                  <a:srgbClr val="C00000"/>
                </a:solidFill>
                <a:latin typeface="ＭＳ Ｐゴシック" pitchFamily="50" charset="-128"/>
              </a:rPr>
              <a:t>　</a:t>
            </a:r>
            <a:r>
              <a:rPr lang="ja-JP" altLang="en-US" sz="1800" b="1" dirty="0" smtClean="0">
                <a:solidFill>
                  <a:srgbClr val="C00000"/>
                </a:solidFill>
                <a:latin typeface="ＭＳ Ｐゴシック" pitchFamily="50" charset="-128"/>
              </a:rPr>
              <a:t> また</a:t>
            </a:r>
            <a:r>
              <a:rPr lang="ja-JP" altLang="en-US" sz="1800" b="1" dirty="0">
                <a:solidFill>
                  <a:srgbClr val="C00000"/>
                </a:solidFill>
                <a:latin typeface="ＭＳ Ｐゴシック" pitchFamily="50" charset="-128"/>
              </a:rPr>
              <a:t>、それぞれの主な技術開発内容</a:t>
            </a:r>
            <a:r>
              <a:rPr lang="ja-JP" altLang="en-US" sz="1800" b="1" dirty="0" smtClean="0">
                <a:solidFill>
                  <a:srgbClr val="C00000"/>
                </a:solidFill>
                <a:latin typeface="ＭＳ Ｐゴシック" pitchFamily="50" charset="-128"/>
              </a:rPr>
              <a:t>、技術</a:t>
            </a:r>
            <a:r>
              <a:rPr lang="ja-JP" altLang="en-US" sz="1800" b="1" dirty="0">
                <a:solidFill>
                  <a:srgbClr val="C00000"/>
                </a:solidFill>
                <a:latin typeface="ＭＳ Ｐゴシック" pitchFamily="50" charset="-128"/>
              </a:rPr>
              <a:t>開発費を</a:t>
            </a:r>
            <a:r>
              <a:rPr lang="ja-JP" altLang="en-US" sz="1800" b="1" dirty="0" smtClean="0">
                <a:solidFill>
                  <a:srgbClr val="C00000"/>
                </a:solidFill>
                <a:latin typeface="ＭＳ Ｐゴシック" pitchFamily="50" charset="-128"/>
              </a:rPr>
              <a:t>記載してください。</a:t>
            </a:r>
            <a:endParaRPr lang="ja-JP" altLang="en-US" sz="1800" b="1" dirty="0">
              <a:solidFill>
                <a:srgbClr val="C00000"/>
              </a:solidFill>
              <a:latin typeface="ＭＳ Ｐゴシック" pitchFamily="50" charset="-128"/>
            </a:endParaRPr>
          </a:p>
        </p:txBody>
      </p:sp>
      <p:sp>
        <p:nvSpPr>
          <p:cNvPr id="12304" name="テキスト ボックス 6"/>
          <p:cNvSpPr txBox="1">
            <a:spLocks noChangeArrowheads="1"/>
          </p:cNvSpPr>
          <p:nvPr/>
        </p:nvSpPr>
        <p:spPr bwMode="auto">
          <a:xfrm>
            <a:off x="5634356" y="5068921"/>
            <a:ext cx="2691764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solidFill>
                  <a:srgbClr val="0070C0"/>
                </a:solidFill>
                <a:latin typeface="ＭＳ Ｐゴシック" pitchFamily="50" charset="-128"/>
              </a:rPr>
              <a:t>（</a:t>
            </a:r>
            <a:r>
              <a:rPr lang="en-US" altLang="ja-JP" sz="1400" dirty="0">
                <a:solidFill>
                  <a:srgbClr val="0070C0"/>
                </a:solidFill>
                <a:latin typeface="ＭＳ Ｐゴシック" pitchFamily="50" charset="-128"/>
              </a:rPr>
              <a:t>※</a:t>
            </a:r>
            <a:r>
              <a:rPr lang="ja-JP" altLang="en-US" sz="1400" dirty="0">
                <a:solidFill>
                  <a:srgbClr val="0070C0"/>
                </a:solidFill>
                <a:latin typeface="ＭＳ Ｐゴシック" pitchFamily="50" charset="-128"/>
              </a:rPr>
              <a:t>１）実証開発フェーズから参画</a:t>
            </a:r>
          </a:p>
        </p:txBody>
      </p:sp>
      <p:sp>
        <p:nvSpPr>
          <p:cNvPr id="12305" name="テキスト ボックス 6"/>
          <p:cNvSpPr txBox="1">
            <a:spLocks noChangeArrowheads="1"/>
          </p:cNvSpPr>
          <p:nvPr/>
        </p:nvSpPr>
        <p:spPr bwMode="auto">
          <a:xfrm>
            <a:off x="1869280" y="3203204"/>
            <a:ext cx="902811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solidFill>
                  <a:srgbClr val="0070C0"/>
                </a:solidFill>
                <a:latin typeface="ＭＳ Ｐゴシック" pitchFamily="50" charset="-128"/>
              </a:rPr>
              <a:t>共同研究</a:t>
            </a:r>
            <a:endParaRPr lang="en-US" altLang="ja-JP" sz="1400" dirty="0">
              <a:solidFill>
                <a:srgbClr val="0070C0"/>
              </a:solidFill>
              <a:latin typeface="ＭＳ Ｐゴシック" pitchFamily="50" charset="-128"/>
            </a:endParaRPr>
          </a:p>
        </p:txBody>
      </p:sp>
      <p:sp>
        <p:nvSpPr>
          <p:cNvPr id="12306" name="テキスト ボックス 6"/>
          <p:cNvSpPr txBox="1">
            <a:spLocks noChangeArrowheads="1"/>
          </p:cNvSpPr>
          <p:nvPr/>
        </p:nvSpPr>
        <p:spPr bwMode="auto">
          <a:xfrm>
            <a:off x="6247421" y="3213374"/>
            <a:ext cx="1026243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solidFill>
                  <a:srgbClr val="0070C0"/>
                </a:solidFill>
                <a:latin typeface="ＭＳ Ｐゴシック" pitchFamily="50" charset="-128"/>
              </a:rPr>
              <a:t>委託（</a:t>
            </a:r>
            <a:r>
              <a:rPr lang="en-US" altLang="ja-JP" sz="1400" dirty="0">
                <a:solidFill>
                  <a:srgbClr val="0070C0"/>
                </a:solidFill>
                <a:latin typeface="ＭＳ Ｐゴシック" pitchFamily="50" charset="-128"/>
              </a:rPr>
              <a:t>※</a:t>
            </a:r>
            <a:r>
              <a:rPr lang="ja-JP" altLang="en-US" sz="1400" dirty="0">
                <a:solidFill>
                  <a:srgbClr val="0070C0"/>
                </a:solidFill>
                <a:latin typeface="ＭＳ Ｐゴシック" pitchFamily="50" charset="-128"/>
              </a:rPr>
              <a:t>１）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66"/>
          <p:cNvSpPr txBox="1">
            <a:spLocks noChangeArrowheads="1"/>
          </p:cNvSpPr>
          <p:nvPr/>
        </p:nvSpPr>
        <p:spPr bwMode="auto">
          <a:xfrm>
            <a:off x="677863" y="319088"/>
            <a:ext cx="7772400" cy="641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ja-JP" altLang="en-US" sz="3200" u="sng" kern="0" dirty="0">
                <a:solidFill>
                  <a:schemeClr val="tx2"/>
                </a:solidFill>
                <a:latin typeface="ＭＳ Ｐゴシック" pitchFamily="50" charset="-128"/>
              </a:rPr>
              <a:t>６．技術開発スケジュール</a:t>
            </a:r>
            <a:endParaRPr lang="ja-JP" altLang="en-US" sz="2400" u="sng" kern="0" dirty="0">
              <a:solidFill>
                <a:schemeClr val="tx2"/>
              </a:solidFill>
              <a:latin typeface="ＭＳ Ｐゴシック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264318"/>
              </p:ext>
            </p:extLst>
          </p:nvPr>
        </p:nvGraphicFramePr>
        <p:xfrm>
          <a:off x="205251" y="1331913"/>
          <a:ext cx="8642424" cy="5012994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061955"/>
                <a:gridCol w="1183669"/>
                <a:gridCol w="297846"/>
                <a:gridCol w="297846"/>
                <a:gridCol w="297846"/>
                <a:gridCol w="297846"/>
                <a:gridCol w="297846"/>
                <a:gridCol w="297846"/>
                <a:gridCol w="297846"/>
                <a:gridCol w="297846"/>
                <a:gridCol w="753508"/>
                <a:gridCol w="753508"/>
                <a:gridCol w="753508"/>
                <a:gridCol w="753508"/>
              </a:tblGrid>
              <a:tr h="605631">
                <a:tc rowSpan="2">
                  <a:txBody>
                    <a:bodyPr/>
                    <a:lstStyle/>
                    <a:p>
                      <a:endParaRPr kumimoji="1" lang="en-US" altLang="ja-JP" sz="1600" dirty="0" smtClean="0">
                        <a:solidFill>
                          <a:srgbClr val="FFFFFF"/>
                        </a:solidFill>
                      </a:endParaRPr>
                    </a:p>
                    <a:p>
                      <a:endParaRPr kumimoji="1" lang="en-US" altLang="ja-JP" sz="1600" dirty="0" smtClean="0">
                        <a:solidFill>
                          <a:srgbClr val="FFFFFF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技術開発項目</a:t>
                      </a:r>
                      <a:endParaRPr kumimoji="1" lang="ja-JP" altLang="en-US" sz="16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en-US" altLang="ja-JP" sz="1600" dirty="0" smtClean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kumimoji="1" lang="en-US" altLang="ja-JP" sz="1600" dirty="0" smtClean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担当</a:t>
                      </a:r>
                      <a:endParaRPr kumimoji="1" lang="en-US" altLang="ja-JP" sz="1600" dirty="0" smtClean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2020FY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2021FY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2022</a:t>
                      </a:r>
                    </a:p>
                    <a:p>
                      <a:pPr algn="ctr"/>
                      <a:r>
                        <a:rPr kumimoji="1" lang="en-US" altLang="ja-JP" sz="16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2023</a:t>
                      </a:r>
                    </a:p>
                    <a:p>
                      <a:pPr algn="ctr"/>
                      <a:r>
                        <a:rPr kumimoji="1" lang="en-US" altLang="ja-JP" sz="16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2024</a:t>
                      </a:r>
                    </a:p>
                    <a:p>
                      <a:pPr algn="ctr"/>
                      <a:r>
                        <a:rPr kumimoji="1" lang="en-US" altLang="ja-JP" sz="16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FY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総額</a:t>
                      </a:r>
                      <a:endParaRPr kumimoji="1" lang="en-US" altLang="ja-JP" sz="1600" dirty="0" smtClean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631"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1Q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1Q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100" dirty="0" smtClean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9906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/>
                        <a:t>(1)</a:t>
                      </a:r>
                      <a:endParaRPr kumimoji="1" lang="ja-JP" altLang="en-US" sz="1600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/>
                        <a:t>(2)</a:t>
                      </a:r>
                      <a:endParaRPr kumimoji="1" lang="ja-JP" altLang="en-US" sz="1600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/>
                        <a:t>(3)</a:t>
                      </a:r>
                      <a:endParaRPr kumimoji="1" lang="ja-JP" altLang="en-US" sz="1600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1088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技術開発費（単位：百万円）</a:t>
                      </a:r>
                      <a:endParaRPr kumimoji="1" lang="en-US" altLang="ja-JP" sz="1600" dirty="0" smtClean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 smtClean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dirty="0" smtClean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13430" name="テキスト ボックス 5"/>
          <p:cNvSpPr txBox="1">
            <a:spLocks noChangeArrowheads="1"/>
          </p:cNvSpPr>
          <p:nvPr/>
        </p:nvSpPr>
        <p:spPr bwMode="auto">
          <a:xfrm>
            <a:off x="468710" y="2829614"/>
            <a:ext cx="8556757" cy="1661993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altLang="ja-JP" sz="1800" b="1" dirty="0" smtClean="0">
                <a:solidFill>
                  <a:srgbClr val="0070C0"/>
                </a:solidFill>
                <a:latin typeface="ＭＳ Ｐゴシック" pitchFamily="50" charset="-128"/>
              </a:rPr>
              <a:t>※</a:t>
            </a:r>
            <a:r>
              <a:rPr lang="ja-JP" altLang="en-US" sz="1800" b="1" dirty="0">
                <a:solidFill>
                  <a:srgbClr val="0070C0"/>
                </a:solidFill>
                <a:latin typeface="ＭＳ Ｐゴシック" pitchFamily="50" charset="-128"/>
              </a:rPr>
              <a:t>提案書本文［４］４－１．に記載の</a:t>
            </a:r>
            <a:r>
              <a:rPr lang="ja-JP" altLang="en-US" sz="1800" b="1" dirty="0" smtClean="0">
                <a:solidFill>
                  <a:srgbClr val="0070C0"/>
                </a:solidFill>
                <a:latin typeface="ＭＳ Ｐゴシック" pitchFamily="50" charset="-128"/>
              </a:rPr>
              <a:t>内容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1200"/>
              </a:spcBef>
            </a:pP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◆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各技術開発項目に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ついて一覧表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に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まとめてください。（こちらはタイプ</a:t>
            </a:r>
            <a:r>
              <a:rPr lang="en-US" altLang="ja-JP" sz="1800" dirty="0" smtClean="0">
                <a:solidFill>
                  <a:srgbClr val="0070C0"/>
                </a:solidFill>
                <a:latin typeface="ＭＳ Ｐゴシック" pitchFamily="50" charset="-128"/>
              </a:rPr>
              <a:t>D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の一例です）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1200"/>
              </a:spcBef>
            </a:pP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◆タイプ</a:t>
            </a:r>
            <a:r>
              <a:rPr lang="en-US" altLang="ja-JP" sz="1800" dirty="0" smtClean="0">
                <a:solidFill>
                  <a:srgbClr val="0070C0"/>
                </a:solidFill>
                <a:latin typeface="ＭＳ Ｐゴシック" pitchFamily="50" charset="-128"/>
              </a:rPr>
              <a:t>A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～</a:t>
            </a:r>
            <a:r>
              <a:rPr lang="en-US" altLang="ja-JP" sz="1800" dirty="0" smtClean="0">
                <a:solidFill>
                  <a:srgbClr val="0070C0"/>
                </a:solidFill>
                <a:latin typeface="ＭＳ Ｐゴシック" pitchFamily="50" charset="-128"/>
              </a:rPr>
              <a:t>D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は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、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全技術開発フェーズ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について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記載してください。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1200"/>
              </a:spcBef>
            </a:pP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◆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各技術開発項目について、年度毎の開発費を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記載してください。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66"/>
          <p:cNvSpPr txBox="1">
            <a:spLocks noChangeArrowheads="1"/>
          </p:cNvSpPr>
          <p:nvPr/>
        </p:nvSpPr>
        <p:spPr bwMode="auto">
          <a:xfrm>
            <a:off x="677863" y="319088"/>
            <a:ext cx="7772400" cy="641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ja-JP" altLang="en-US" sz="3200" u="sng" kern="0" dirty="0">
                <a:solidFill>
                  <a:schemeClr val="tx2"/>
                </a:solidFill>
                <a:latin typeface="ＭＳ Ｐゴシック" pitchFamily="50" charset="-128"/>
                <a:cs typeface="+mj-cs"/>
              </a:rPr>
              <a:t>７．省エネルギー</a:t>
            </a:r>
            <a:r>
              <a:rPr lang="ja-JP" altLang="en-US" sz="3200" u="sng" kern="0" dirty="0" smtClean="0">
                <a:solidFill>
                  <a:schemeClr val="tx2"/>
                </a:solidFill>
                <a:latin typeface="ＭＳ Ｐゴシック" pitchFamily="50" charset="-128"/>
                <a:cs typeface="+mj-cs"/>
              </a:rPr>
              <a:t>効果量</a:t>
            </a:r>
            <a:endParaRPr lang="ja-JP" altLang="en-US" sz="3200" u="sng" kern="0" dirty="0">
              <a:solidFill>
                <a:schemeClr val="tx2"/>
              </a:solidFill>
              <a:latin typeface="ＭＳ Ｐゴシック" pitchFamily="50" charset="-128"/>
              <a:cs typeface="+mj-cs"/>
            </a:endParaRPr>
          </a:p>
        </p:txBody>
      </p:sp>
      <p:sp>
        <p:nvSpPr>
          <p:cNvPr id="14376" name="テキスト ボックス 5"/>
          <p:cNvSpPr txBox="1">
            <a:spLocks noChangeArrowheads="1"/>
          </p:cNvSpPr>
          <p:nvPr/>
        </p:nvSpPr>
        <p:spPr bwMode="auto">
          <a:xfrm>
            <a:off x="311893" y="1298002"/>
            <a:ext cx="8422968" cy="10772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altLang="ja-JP" sz="1800" b="1" dirty="0">
                <a:solidFill>
                  <a:srgbClr val="0070C0"/>
                </a:solidFill>
                <a:latin typeface="ＭＳ Ｐゴシック" pitchFamily="50" charset="-128"/>
              </a:rPr>
              <a:t>※</a:t>
            </a:r>
            <a:r>
              <a:rPr lang="ja-JP" altLang="en-US" sz="1800" b="1" dirty="0">
                <a:solidFill>
                  <a:srgbClr val="0070C0"/>
                </a:solidFill>
                <a:latin typeface="ＭＳ Ｐゴシック" pitchFamily="50" charset="-128"/>
              </a:rPr>
              <a:t>提案書本文［１］</a:t>
            </a:r>
            <a:r>
              <a:rPr lang="ja-JP" altLang="en-US" sz="1800" b="1" dirty="0" smtClean="0">
                <a:solidFill>
                  <a:srgbClr val="0070C0"/>
                </a:solidFill>
                <a:latin typeface="ＭＳ Ｐゴシック" pitchFamily="50" charset="-128"/>
              </a:rPr>
              <a:t>１－７．に記載の内容</a:t>
            </a:r>
            <a:endParaRPr lang="en-US" altLang="ja-JP" sz="1800" b="1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・今回提案の技術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開発成果による、成果品（技術）１つあたりのエネルギー削減量です。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・算出根拠を算定式などを用いて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記述してください。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</p:txBody>
      </p:sp>
      <p:sp>
        <p:nvSpPr>
          <p:cNvPr id="14377" name="テキスト ボックス 5"/>
          <p:cNvSpPr txBox="1">
            <a:spLocks noChangeArrowheads="1"/>
          </p:cNvSpPr>
          <p:nvPr/>
        </p:nvSpPr>
        <p:spPr bwMode="auto">
          <a:xfrm>
            <a:off x="209231" y="817712"/>
            <a:ext cx="8241032" cy="46166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ja-JP" altLang="en-US" sz="2400" dirty="0">
                <a:latin typeface="ＭＳ Ｐゴシック" pitchFamily="50" charset="-128"/>
              </a:rPr>
              <a:t>７．１　指標</a:t>
            </a:r>
            <a:r>
              <a:rPr lang="en-US" altLang="ja-JP" sz="2400" dirty="0">
                <a:latin typeface="ＭＳ Ｐゴシック" pitchFamily="50" charset="-128"/>
              </a:rPr>
              <a:t>A</a:t>
            </a:r>
            <a:r>
              <a:rPr lang="ja-JP" altLang="en-US" sz="2400" dirty="0">
                <a:latin typeface="ＭＳ Ｐゴシック" pitchFamily="50" charset="-128"/>
              </a:rPr>
              <a:t>：単位当たりの省エネルギー効果量</a:t>
            </a:r>
          </a:p>
        </p:txBody>
      </p:sp>
      <p:sp>
        <p:nvSpPr>
          <p:cNvPr id="14378" name="テキスト ボックス 5"/>
          <p:cNvSpPr txBox="1">
            <a:spLocks noChangeArrowheads="1"/>
          </p:cNvSpPr>
          <p:nvPr/>
        </p:nvSpPr>
        <p:spPr bwMode="auto">
          <a:xfrm>
            <a:off x="311893" y="3545902"/>
            <a:ext cx="8231507" cy="10772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altLang="ja-JP" sz="1800" b="1" dirty="0">
                <a:solidFill>
                  <a:srgbClr val="0070C0"/>
                </a:solidFill>
                <a:latin typeface="ＭＳ Ｐゴシック" pitchFamily="50" charset="-128"/>
              </a:rPr>
              <a:t>※</a:t>
            </a:r>
            <a:r>
              <a:rPr lang="ja-JP" altLang="en-US" sz="1800" b="1" dirty="0">
                <a:solidFill>
                  <a:srgbClr val="0070C0"/>
                </a:solidFill>
                <a:latin typeface="ＭＳ Ｐゴシック" pitchFamily="50" charset="-128"/>
              </a:rPr>
              <a:t>提案書本文［１］</a:t>
            </a:r>
            <a:r>
              <a:rPr lang="ja-JP" altLang="en-US" sz="1800" b="1" dirty="0" smtClean="0">
                <a:solidFill>
                  <a:srgbClr val="0070C0"/>
                </a:solidFill>
                <a:latin typeface="ＭＳ Ｐゴシック" pitchFamily="50" charset="-128"/>
              </a:rPr>
              <a:t>１－７．に記載の内容</a:t>
            </a:r>
            <a:endParaRPr lang="en-US" altLang="ja-JP" sz="1800" b="1" dirty="0" smtClean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・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適用可能な対象市場自体の大きさに対する市場占有率から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算出してください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・算出根拠を算定式などを用いて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記述してください。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</p:txBody>
      </p:sp>
      <p:sp>
        <p:nvSpPr>
          <p:cNvPr id="14379" name="テキスト ボックス 5"/>
          <p:cNvSpPr txBox="1">
            <a:spLocks noChangeArrowheads="1"/>
          </p:cNvSpPr>
          <p:nvPr/>
        </p:nvSpPr>
        <p:spPr bwMode="auto">
          <a:xfrm>
            <a:off x="209231" y="3056087"/>
            <a:ext cx="8241032" cy="46166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ja-JP" altLang="en-US" sz="2400">
                <a:latin typeface="ＭＳ Ｐゴシック" pitchFamily="50" charset="-128"/>
              </a:rPr>
              <a:t>７．２　指標</a:t>
            </a:r>
            <a:r>
              <a:rPr lang="en-US" altLang="ja-JP" sz="2400">
                <a:latin typeface="ＭＳ Ｐゴシック" pitchFamily="50" charset="-128"/>
              </a:rPr>
              <a:t>B</a:t>
            </a:r>
            <a:r>
              <a:rPr lang="ja-JP" altLang="en-US" sz="2400">
                <a:latin typeface="ＭＳ Ｐゴシック" pitchFamily="50" charset="-128"/>
              </a:rPr>
              <a:t>：２０ＸＸ年、２０３０年時点の市場導入（普及）量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66"/>
          <p:cNvSpPr txBox="1">
            <a:spLocks noChangeArrowheads="1"/>
          </p:cNvSpPr>
          <p:nvPr/>
        </p:nvSpPr>
        <p:spPr bwMode="auto">
          <a:xfrm>
            <a:off x="677863" y="319088"/>
            <a:ext cx="7772400" cy="641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ja-JP" altLang="en-US" sz="3200" u="sng" kern="0" dirty="0">
                <a:solidFill>
                  <a:schemeClr val="tx2"/>
                </a:solidFill>
                <a:latin typeface="ＭＳ Ｐゴシック" pitchFamily="50" charset="-128"/>
                <a:cs typeface="+mj-cs"/>
              </a:rPr>
              <a:t>７．省エネルギー</a:t>
            </a:r>
            <a:r>
              <a:rPr lang="ja-JP" altLang="en-US" sz="3200" u="sng" kern="0" dirty="0" smtClean="0">
                <a:solidFill>
                  <a:schemeClr val="tx2"/>
                </a:solidFill>
                <a:latin typeface="ＭＳ Ｐゴシック" pitchFamily="50" charset="-128"/>
                <a:cs typeface="+mj-cs"/>
              </a:rPr>
              <a:t>効果量（まとめ）</a:t>
            </a:r>
            <a:endParaRPr lang="ja-JP" altLang="en-US" sz="3200" u="sng" kern="0" dirty="0">
              <a:solidFill>
                <a:schemeClr val="tx2"/>
              </a:solidFill>
              <a:latin typeface="ＭＳ Ｐゴシック" pitchFamily="50" charset="-128"/>
              <a:cs typeface="+mj-cs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313823"/>
              </p:ext>
            </p:extLst>
          </p:nvPr>
        </p:nvGraphicFramePr>
        <p:xfrm>
          <a:off x="80682" y="1044949"/>
          <a:ext cx="8963024" cy="3276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41868"/>
                <a:gridCol w="1680289"/>
                <a:gridCol w="1680289"/>
                <a:gridCol w="1680289"/>
                <a:gridCol w="1680289"/>
              </a:tblGrid>
              <a:tr h="411810"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 smtClean="0">
                          <a:solidFill>
                            <a:srgbClr val="0070C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  <a:r>
                        <a:rPr kumimoji="1" lang="en-US" altLang="ja-JP" sz="1800" b="1" dirty="0" smtClean="0">
                          <a:solidFill>
                            <a:srgbClr val="0070C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XX</a:t>
                      </a:r>
                      <a:r>
                        <a:rPr kumimoji="1" lang="ja-JP" altLang="en-US" sz="1800" b="0" dirty="0" smtClean="0">
                          <a:solidFill>
                            <a:srgbClr val="0070C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年度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（参考値）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2030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年度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81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国内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国外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国内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国外（参考値）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8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指標</a:t>
                      </a:r>
                      <a:r>
                        <a:rPr kumimoji="1" lang="en-US" altLang="ja-JP" sz="1800" b="0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A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（効果量）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5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指標</a:t>
                      </a:r>
                      <a:r>
                        <a:rPr kumimoji="1" lang="en-US" altLang="ja-JP" sz="1800" b="0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B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（導入量）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598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省エネルギー効果量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algn="l"/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　費用対効果目標量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万</a:t>
                      </a:r>
                      <a:r>
                        <a:rPr kumimoji="1" lang="ja-JP" altLang="en-US" sz="18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ｋ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L/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年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algn="l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万</a:t>
                      </a:r>
                      <a:r>
                        <a:rPr kumimoji="1" lang="ja-JP" altLang="en-US" sz="1800" kern="1200" dirty="0" err="1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ｋ</a:t>
                      </a: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L/</a:t>
                      </a:r>
                      <a:r>
                        <a:rPr kumimoji="1" lang="ja-JP" altLang="en-US" sz="18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年</a:t>
                      </a:r>
                      <a:endParaRPr kumimoji="1" lang="en-US" altLang="ja-JP" sz="1800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万</a:t>
                      </a:r>
                      <a:r>
                        <a:rPr kumimoji="1" lang="ja-JP" altLang="en-US" sz="1800" kern="12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ｋ</a:t>
                      </a: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L</a:t>
                      </a: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ja-JP" altLang="en-US" sz="18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年</a:t>
                      </a:r>
                      <a:endParaRPr kumimoji="1" lang="en-US" altLang="ja-JP" sz="1800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b="0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万</a:t>
                      </a:r>
                      <a:r>
                        <a:rPr kumimoji="1" lang="ja-JP" altLang="en-US" sz="1800" kern="12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ｋ</a:t>
                      </a: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L</a:t>
                      </a: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ja-JP" altLang="en-US" sz="18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年</a:t>
                      </a:r>
                      <a:endParaRPr kumimoji="1" lang="en-US" altLang="ja-JP" sz="1800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万</a:t>
                      </a:r>
                      <a:r>
                        <a:rPr kumimoji="1" lang="ja-JP" altLang="en-US" sz="1800" kern="1200" dirty="0" err="1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ｋ</a:t>
                      </a: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L/</a:t>
                      </a:r>
                      <a:r>
                        <a:rPr kumimoji="1" lang="ja-JP" altLang="en-US" sz="18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年</a:t>
                      </a:r>
                      <a:endParaRPr kumimoji="1" lang="en-US" altLang="ja-JP" sz="1800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380" name="テキスト ボックス 5"/>
          <p:cNvSpPr txBox="1">
            <a:spLocks noChangeArrowheads="1"/>
          </p:cNvSpPr>
          <p:nvPr/>
        </p:nvSpPr>
        <p:spPr bwMode="auto">
          <a:xfrm>
            <a:off x="610924" y="4500161"/>
            <a:ext cx="8177476" cy="2046714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spcBef>
                <a:spcPts val="600"/>
              </a:spcBef>
            </a:pPr>
            <a:r>
              <a:rPr lang="ja-JP" altLang="en-US" b="1" dirty="0">
                <a:solidFill>
                  <a:srgbClr val="C00000"/>
                </a:solidFill>
                <a:latin typeface="ＭＳ Ｐゴシック" pitchFamily="50" charset="-128"/>
              </a:rPr>
              <a:t>・</a:t>
            </a:r>
            <a:r>
              <a:rPr lang="ja-JP" altLang="ja-JP" b="1" dirty="0" smtClean="0">
                <a:solidFill>
                  <a:srgbClr val="C00000"/>
                </a:solidFill>
              </a:rPr>
              <a:t>国外</a:t>
            </a:r>
            <a:r>
              <a:rPr lang="ja-JP" altLang="ja-JP" b="1" dirty="0">
                <a:solidFill>
                  <a:srgbClr val="C00000"/>
                </a:solidFill>
              </a:rPr>
              <a:t>での省エネルギー効果量</a:t>
            </a:r>
            <a:r>
              <a:rPr lang="ja-JP" altLang="en-US" b="1" dirty="0">
                <a:solidFill>
                  <a:srgbClr val="C00000"/>
                </a:solidFill>
              </a:rPr>
              <a:t>は</a:t>
            </a:r>
            <a:r>
              <a:rPr lang="ja-JP" altLang="ja-JP" b="1" dirty="0">
                <a:solidFill>
                  <a:srgbClr val="C00000"/>
                </a:solidFill>
              </a:rPr>
              <a:t>、国内分に合計せず、国外分として</a:t>
            </a:r>
            <a:r>
              <a:rPr lang="ja-JP" altLang="en-US" b="1" dirty="0" smtClean="0">
                <a:solidFill>
                  <a:srgbClr val="C00000"/>
                </a:solidFill>
              </a:rPr>
              <a:t>、</a:t>
            </a:r>
            <a:r>
              <a:rPr lang="ja-JP" altLang="en-US" b="1" dirty="0">
                <a:solidFill>
                  <a:srgbClr val="C00000"/>
                </a:solidFill>
              </a:rPr>
              <a:t>記載</a:t>
            </a:r>
            <a:r>
              <a:rPr lang="ja-JP" altLang="en-US" b="1" dirty="0" smtClean="0">
                <a:solidFill>
                  <a:srgbClr val="C00000"/>
                </a:solidFill>
              </a:rPr>
              <a:t>して</a:t>
            </a:r>
            <a:r>
              <a:rPr lang="ja-JP" altLang="en-US" b="1" dirty="0" smtClean="0">
                <a:solidFill>
                  <a:srgbClr val="C00000"/>
                </a:solidFill>
              </a:rPr>
              <a:t>ください。</a:t>
            </a:r>
            <a:endParaRPr lang="en-US" altLang="ja-JP" b="1" dirty="0">
              <a:solidFill>
                <a:srgbClr val="C00000"/>
              </a:solidFill>
            </a:endParaRPr>
          </a:p>
          <a:p>
            <a:pPr algn="l">
              <a:spcBef>
                <a:spcPts val="0"/>
              </a:spcBef>
            </a:pPr>
            <a:r>
              <a:rPr lang="ja-JP" altLang="en-US" b="1" dirty="0">
                <a:solidFill>
                  <a:srgbClr val="C00000"/>
                </a:solidFill>
              </a:rPr>
              <a:t>　</a:t>
            </a:r>
            <a:r>
              <a:rPr lang="ja-JP" altLang="ja-JP" b="1" dirty="0" smtClean="0">
                <a:solidFill>
                  <a:srgbClr val="C00000"/>
                </a:solidFill>
              </a:rPr>
              <a:t>国外</a:t>
            </a:r>
            <a:r>
              <a:rPr lang="ja-JP" altLang="ja-JP" b="1" dirty="0">
                <a:solidFill>
                  <a:srgbClr val="C00000"/>
                </a:solidFill>
              </a:rPr>
              <a:t>で</a:t>
            </a:r>
            <a:r>
              <a:rPr lang="ja-JP" altLang="ja-JP" b="1" dirty="0" smtClean="0">
                <a:solidFill>
                  <a:srgbClr val="C00000"/>
                </a:solidFill>
              </a:rPr>
              <a:t>の省エネルギー</a:t>
            </a:r>
            <a:r>
              <a:rPr lang="ja-JP" altLang="ja-JP" b="1" dirty="0">
                <a:solidFill>
                  <a:srgbClr val="C00000"/>
                </a:solidFill>
              </a:rPr>
              <a:t>効果量が見込めない場合は、「</a:t>
            </a:r>
            <a:r>
              <a:rPr lang="ja-JP" altLang="en-US" b="1" dirty="0">
                <a:solidFill>
                  <a:srgbClr val="C00000"/>
                </a:solidFill>
              </a:rPr>
              <a:t>－</a:t>
            </a:r>
            <a:r>
              <a:rPr lang="ja-JP" altLang="ja-JP" b="1" dirty="0">
                <a:solidFill>
                  <a:srgbClr val="C00000"/>
                </a:solidFill>
              </a:rPr>
              <a:t>」を</a:t>
            </a:r>
            <a:r>
              <a:rPr lang="ja-JP" altLang="en-US" b="1" dirty="0" smtClean="0">
                <a:solidFill>
                  <a:srgbClr val="C00000"/>
                </a:solidFill>
              </a:rPr>
              <a:t>記載してください</a:t>
            </a:r>
            <a:r>
              <a:rPr lang="ja-JP" altLang="ja-JP" b="1" dirty="0" smtClean="0">
                <a:solidFill>
                  <a:srgbClr val="C00000"/>
                </a:solidFill>
              </a:rPr>
              <a:t>。</a:t>
            </a:r>
            <a:endParaRPr lang="ja-JP" altLang="en-US" b="1" dirty="0">
              <a:solidFill>
                <a:srgbClr val="C0000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b="1" dirty="0">
                <a:solidFill>
                  <a:srgbClr val="C00000"/>
                </a:solidFill>
                <a:latin typeface="ＭＳ Ｐゴシック" pitchFamily="50" charset="-128"/>
              </a:rPr>
              <a:t>・</a:t>
            </a:r>
            <a:r>
              <a:rPr lang="en-US" altLang="ja-JP" b="1" dirty="0" smtClean="0">
                <a:solidFill>
                  <a:srgbClr val="C00000"/>
                </a:solidFill>
                <a:latin typeface="ＭＳ Ｐゴシック" pitchFamily="50" charset="-128"/>
              </a:rPr>
              <a:t>20XX</a:t>
            </a:r>
            <a:r>
              <a:rPr lang="ja-JP" altLang="en-US" b="1" dirty="0" smtClean="0">
                <a:solidFill>
                  <a:srgbClr val="C00000"/>
                </a:solidFill>
                <a:latin typeface="ＭＳ Ｐゴシック" pitchFamily="50" charset="-128"/>
              </a:rPr>
              <a:t>年</a:t>
            </a:r>
            <a:r>
              <a:rPr lang="ja-JP" altLang="en-US" b="1" dirty="0">
                <a:solidFill>
                  <a:srgbClr val="C00000"/>
                </a:solidFill>
                <a:latin typeface="ＭＳ Ｐゴシック" pitchFamily="50" charset="-128"/>
              </a:rPr>
              <a:t>度</a:t>
            </a:r>
            <a:r>
              <a:rPr lang="ja-JP" altLang="en-US" b="1" dirty="0" smtClean="0">
                <a:solidFill>
                  <a:srgbClr val="C00000"/>
                </a:solidFill>
                <a:latin typeface="ＭＳ Ｐゴシック" pitchFamily="50" charset="-128"/>
              </a:rPr>
              <a:t>は</a:t>
            </a:r>
            <a:r>
              <a:rPr lang="ja-JP" altLang="en-US" b="1" dirty="0">
                <a:solidFill>
                  <a:srgbClr val="C00000"/>
                </a:solidFill>
                <a:latin typeface="ＭＳ Ｐゴシック" pitchFamily="50" charset="-128"/>
              </a:rPr>
              <a:t>、製品化の後、販売開始</a:t>
            </a:r>
            <a:r>
              <a:rPr lang="ja-JP" altLang="en-US" b="1" dirty="0" smtClean="0">
                <a:solidFill>
                  <a:srgbClr val="C00000"/>
                </a:solidFill>
                <a:latin typeface="ＭＳ Ｐゴシック" pitchFamily="50" charset="-128"/>
              </a:rPr>
              <a:t>から３年後</a:t>
            </a:r>
            <a:r>
              <a:rPr lang="ja-JP" altLang="en-US" b="1" dirty="0">
                <a:solidFill>
                  <a:srgbClr val="C00000"/>
                </a:solidFill>
                <a:latin typeface="ＭＳ Ｐゴシック" pitchFamily="50" charset="-128"/>
              </a:rPr>
              <a:t>の西暦で</a:t>
            </a:r>
            <a:r>
              <a:rPr lang="ja-JP" altLang="en-US" b="1" dirty="0" smtClean="0">
                <a:solidFill>
                  <a:srgbClr val="C00000"/>
                </a:solidFill>
                <a:latin typeface="ＭＳ Ｐゴシック" pitchFamily="50" charset="-128"/>
              </a:rPr>
              <a:t>記載してください。</a:t>
            </a:r>
            <a:endParaRPr lang="en-US" altLang="ja-JP" b="1" dirty="0" smtClean="0">
              <a:solidFill>
                <a:srgbClr val="C0000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b="1" dirty="0" smtClean="0">
                <a:solidFill>
                  <a:srgbClr val="C00000"/>
                </a:solidFill>
                <a:latin typeface="ＭＳ Ｐゴシック" pitchFamily="50" charset="-128"/>
              </a:rPr>
              <a:t>・</a:t>
            </a:r>
            <a:r>
              <a:rPr lang="en-US" altLang="ja-JP" b="1" dirty="0" smtClean="0">
                <a:solidFill>
                  <a:srgbClr val="C00000"/>
                </a:solidFill>
                <a:latin typeface="ＭＳ Ｐゴシック" pitchFamily="50" charset="-128"/>
              </a:rPr>
              <a:t>20XX</a:t>
            </a:r>
            <a:r>
              <a:rPr lang="ja-JP" altLang="en-US" b="1" dirty="0" smtClean="0">
                <a:solidFill>
                  <a:srgbClr val="C00000"/>
                </a:solidFill>
                <a:latin typeface="ＭＳ Ｐゴシック" pitchFamily="50" charset="-128"/>
              </a:rPr>
              <a:t>年度が</a:t>
            </a:r>
            <a:r>
              <a:rPr lang="en-US" altLang="ja-JP" b="1" dirty="0" smtClean="0">
                <a:solidFill>
                  <a:srgbClr val="C00000"/>
                </a:solidFill>
                <a:latin typeface="ＭＳ Ｐゴシック" pitchFamily="50" charset="-128"/>
              </a:rPr>
              <a:t>2030</a:t>
            </a:r>
            <a:r>
              <a:rPr lang="ja-JP" altLang="en-US" b="1" dirty="0" smtClean="0">
                <a:solidFill>
                  <a:srgbClr val="C00000"/>
                </a:solidFill>
                <a:latin typeface="ＭＳ Ｐゴシック" pitchFamily="50" charset="-128"/>
              </a:rPr>
              <a:t>年度を超える場合には、効果量、導入量欄に「－」と</a:t>
            </a:r>
            <a:r>
              <a:rPr lang="ja-JP" altLang="en-US" b="1" dirty="0" smtClean="0">
                <a:solidFill>
                  <a:srgbClr val="C00000"/>
                </a:solidFill>
                <a:latin typeface="ＭＳ Ｐゴシック" pitchFamily="50" charset="-128"/>
              </a:rPr>
              <a:t>記載してくださ</a:t>
            </a:r>
            <a:r>
              <a:rPr lang="ja-JP" altLang="en-US" b="1" dirty="0">
                <a:solidFill>
                  <a:srgbClr val="C00000"/>
                </a:solidFill>
                <a:latin typeface="ＭＳ Ｐゴシック" pitchFamily="50" charset="-128"/>
              </a:rPr>
              <a:t>い</a:t>
            </a:r>
            <a:r>
              <a:rPr lang="ja-JP" altLang="en-US" b="1" dirty="0" smtClean="0">
                <a:solidFill>
                  <a:srgbClr val="C00000"/>
                </a:solidFill>
                <a:latin typeface="ＭＳ Ｐゴシック" pitchFamily="50" charset="-128"/>
              </a:rPr>
              <a:t>。</a:t>
            </a:r>
            <a:endParaRPr lang="en-US" altLang="ja-JP" b="1" dirty="0" smtClean="0">
              <a:solidFill>
                <a:srgbClr val="C0000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b="1" dirty="0">
                <a:solidFill>
                  <a:srgbClr val="C00000"/>
                </a:solidFill>
                <a:latin typeface="ＭＳ Ｐゴシック" pitchFamily="50" charset="-128"/>
              </a:rPr>
              <a:t>・</a:t>
            </a:r>
            <a:r>
              <a:rPr lang="en-US" altLang="ja-JP" b="1" u="sng" dirty="0" smtClean="0">
                <a:solidFill>
                  <a:srgbClr val="C00000"/>
                </a:solidFill>
                <a:latin typeface="ＭＳ Ｐゴシック" pitchFamily="50" charset="-128"/>
              </a:rPr>
              <a:t>10</a:t>
            </a:r>
            <a:r>
              <a:rPr lang="ja-JP" altLang="en-US" b="1" u="sng" dirty="0" smtClean="0">
                <a:solidFill>
                  <a:srgbClr val="C00000"/>
                </a:solidFill>
                <a:latin typeface="ＭＳ Ｐゴシック" pitchFamily="50" charset="-128"/>
              </a:rPr>
              <a:t>万</a:t>
            </a:r>
            <a:r>
              <a:rPr lang="en-US" altLang="ja-JP" b="1" u="sng" dirty="0" err="1" smtClean="0">
                <a:solidFill>
                  <a:srgbClr val="C00000"/>
                </a:solidFill>
                <a:latin typeface="ＭＳ Ｐゴシック" pitchFamily="50" charset="-128"/>
              </a:rPr>
              <a:t>kL</a:t>
            </a:r>
            <a:r>
              <a:rPr lang="en-US" altLang="ja-JP" b="1" u="sng" dirty="0" smtClean="0">
                <a:solidFill>
                  <a:srgbClr val="C00000"/>
                </a:solidFill>
                <a:latin typeface="ＭＳ Ｐゴシック" pitchFamily="50" charset="-128"/>
              </a:rPr>
              <a:t>/</a:t>
            </a:r>
            <a:r>
              <a:rPr lang="ja-JP" altLang="en-US" b="1" u="sng" dirty="0" smtClean="0">
                <a:solidFill>
                  <a:srgbClr val="C00000"/>
                </a:solidFill>
                <a:latin typeface="ＭＳ Ｐゴシック" pitchFamily="50" charset="-128"/>
              </a:rPr>
              <a:t>年に達しない提案</a:t>
            </a:r>
            <a:r>
              <a:rPr lang="ja-JP" altLang="en-US" b="1" dirty="0" smtClean="0">
                <a:solidFill>
                  <a:srgbClr val="C00000"/>
                </a:solidFill>
                <a:latin typeface="ＭＳ Ｐゴシック" pitchFamily="50" charset="-128"/>
              </a:rPr>
              <a:t>は 「費用対効果目標量」を記載してください。</a:t>
            </a:r>
            <a:endParaRPr lang="en-US" altLang="ja-JP" b="1" dirty="0" smtClean="0">
              <a:solidFill>
                <a:srgbClr val="C00000"/>
              </a:solidFill>
              <a:latin typeface="ＭＳ Ｐゴシック" pitchFamily="50" charset="-128"/>
            </a:endParaRPr>
          </a:p>
          <a:p>
            <a:pPr algn="l">
              <a:spcBef>
                <a:spcPts val="0"/>
              </a:spcBef>
            </a:pPr>
            <a:r>
              <a:rPr lang="ja-JP" altLang="en-US" b="1" dirty="0" smtClean="0">
                <a:solidFill>
                  <a:srgbClr val="C00000"/>
                </a:solidFill>
                <a:latin typeface="ＭＳ Ｐゴシック" pitchFamily="50" charset="-128"/>
              </a:rPr>
              <a:t>　（例）実証開発フェーズでの年間技術開発費の上限が</a:t>
            </a:r>
            <a:r>
              <a:rPr lang="en-US" altLang="ja-JP" b="1" dirty="0" smtClean="0">
                <a:solidFill>
                  <a:srgbClr val="C00000"/>
                </a:solidFill>
                <a:latin typeface="ＭＳ Ｐゴシック" pitchFamily="50" charset="-128"/>
              </a:rPr>
              <a:t>6</a:t>
            </a:r>
            <a:r>
              <a:rPr lang="ja-JP" altLang="en-US" b="1" dirty="0">
                <a:solidFill>
                  <a:srgbClr val="C00000"/>
                </a:solidFill>
                <a:latin typeface="ＭＳ Ｐゴシック" pitchFamily="50" charset="-128"/>
              </a:rPr>
              <a:t>億円</a:t>
            </a:r>
            <a:r>
              <a:rPr lang="ja-JP" altLang="en-US" b="1" dirty="0" smtClean="0">
                <a:solidFill>
                  <a:srgbClr val="C00000"/>
                </a:solidFill>
                <a:latin typeface="ＭＳ Ｐゴシック" pitchFamily="50" charset="-128"/>
              </a:rPr>
              <a:t>の場合は「</a:t>
            </a:r>
            <a:r>
              <a:rPr lang="en-US" altLang="ja-JP" b="1" dirty="0" smtClean="0">
                <a:solidFill>
                  <a:srgbClr val="C00000"/>
                </a:solidFill>
                <a:latin typeface="ＭＳ Ｐゴシック" pitchFamily="50" charset="-128"/>
              </a:rPr>
              <a:t>6</a:t>
            </a:r>
            <a:r>
              <a:rPr lang="ja-JP" altLang="en-US" b="1" dirty="0" smtClean="0">
                <a:solidFill>
                  <a:srgbClr val="C00000"/>
                </a:solidFill>
                <a:latin typeface="ＭＳ Ｐゴシック" pitchFamily="50" charset="-128"/>
              </a:rPr>
              <a:t>万</a:t>
            </a:r>
            <a:r>
              <a:rPr lang="en-US" altLang="ja-JP" b="1" dirty="0" err="1" smtClean="0">
                <a:solidFill>
                  <a:srgbClr val="C00000"/>
                </a:solidFill>
                <a:latin typeface="ＭＳ Ｐゴシック" pitchFamily="50" charset="-128"/>
              </a:rPr>
              <a:t>kL</a:t>
            </a:r>
            <a:r>
              <a:rPr lang="en-US" altLang="ja-JP" b="1" dirty="0" smtClean="0">
                <a:solidFill>
                  <a:srgbClr val="C00000"/>
                </a:solidFill>
                <a:latin typeface="ＭＳ Ｐゴシック" pitchFamily="50" charset="-128"/>
              </a:rPr>
              <a:t>/</a:t>
            </a:r>
            <a:r>
              <a:rPr lang="ja-JP" altLang="en-US" b="1" dirty="0" smtClean="0">
                <a:solidFill>
                  <a:srgbClr val="C00000"/>
                </a:solidFill>
                <a:latin typeface="ＭＳ Ｐゴシック" pitchFamily="50" charset="-128"/>
              </a:rPr>
              <a:t>年」と記入。</a:t>
            </a:r>
            <a:endParaRPr lang="en-US" altLang="ja-JP" b="1" dirty="0" smtClean="0">
              <a:solidFill>
                <a:srgbClr val="C00000"/>
              </a:solidFill>
              <a:latin typeface="ＭＳ Ｐゴシック" pitchFamily="50" charset="-128"/>
            </a:endParaRPr>
          </a:p>
          <a:p>
            <a:pPr algn="l">
              <a:spcBef>
                <a:spcPts val="0"/>
              </a:spcBef>
            </a:pPr>
            <a:r>
              <a:rPr lang="ja-JP" altLang="en-US" b="1" dirty="0" smtClean="0">
                <a:solidFill>
                  <a:srgbClr val="C00000"/>
                </a:solidFill>
                <a:latin typeface="ＭＳ Ｐゴシック" pitchFamily="50" charset="-128"/>
              </a:rPr>
              <a:t>　</a:t>
            </a:r>
            <a:r>
              <a:rPr lang="en-US" altLang="ja-JP" b="1" dirty="0">
                <a:solidFill>
                  <a:srgbClr val="C00000"/>
                </a:solidFill>
                <a:latin typeface="ＭＳ Ｐゴシック" pitchFamily="50" charset="-128"/>
              </a:rPr>
              <a:t>10</a:t>
            </a:r>
            <a:r>
              <a:rPr lang="ja-JP" altLang="en-US" b="1" dirty="0">
                <a:solidFill>
                  <a:srgbClr val="C00000"/>
                </a:solidFill>
                <a:latin typeface="ＭＳ Ｐゴシック" pitchFamily="50" charset="-128"/>
              </a:rPr>
              <a:t>万</a:t>
            </a:r>
            <a:r>
              <a:rPr lang="en-US" altLang="ja-JP" b="1" dirty="0" err="1">
                <a:solidFill>
                  <a:srgbClr val="C00000"/>
                </a:solidFill>
                <a:latin typeface="ＭＳ Ｐゴシック" pitchFamily="50" charset="-128"/>
              </a:rPr>
              <a:t>kL</a:t>
            </a:r>
            <a:r>
              <a:rPr lang="en-US" altLang="ja-JP" b="1" dirty="0">
                <a:solidFill>
                  <a:srgbClr val="C00000"/>
                </a:solidFill>
                <a:latin typeface="ＭＳ Ｐゴシック" pitchFamily="50" charset="-128"/>
              </a:rPr>
              <a:t>/</a:t>
            </a:r>
            <a:r>
              <a:rPr lang="ja-JP" altLang="en-US" b="1" dirty="0" smtClean="0">
                <a:solidFill>
                  <a:srgbClr val="C00000"/>
                </a:solidFill>
                <a:latin typeface="ＭＳ Ｐゴシック" pitchFamily="50" charset="-128"/>
              </a:rPr>
              <a:t>年を満たす場合は 「費用対効果目標量」の項目は削除してください。</a:t>
            </a:r>
            <a:endParaRPr lang="ja-JP" altLang="en-US" b="1" dirty="0">
              <a:solidFill>
                <a:srgbClr val="C00000"/>
              </a:solidFill>
              <a:latin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03238" y="911225"/>
            <a:ext cx="81184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3600" dirty="0">
                <a:latin typeface="ＭＳ Ｐゴシック" pitchFamily="50" charset="-128"/>
              </a:rPr>
              <a:t>戦略的省エネルギー技術革新</a:t>
            </a:r>
            <a:r>
              <a:rPr lang="ja-JP" altLang="en-US" sz="3600" dirty="0" smtClean="0">
                <a:latin typeface="ＭＳ Ｐゴシック" pitchFamily="50" charset="-128"/>
              </a:rPr>
              <a:t>プログラム</a:t>
            </a:r>
            <a:r>
              <a:rPr lang="ja-JP" altLang="en-US" sz="2800" b="1" dirty="0"/>
              <a:t>基本</a:t>
            </a:r>
            <a:r>
              <a:rPr lang="ja-JP" altLang="en-US" sz="2800" b="1" dirty="0" smtClean="0"/>
              <a:t>スキーム</a:t>
            </a:r>
            <a:r>
              <a:rPr lang="ja-JP" altLang="en-US" sz="2800" dirty="0">
                <a:latin typeface="ＭＳ Ｐゴシック" pitchFamily="50" charset="-128"/>
              </a:rPr>
              <a:t/>
            </a:r>
            <a:br>
              <a:rPr lang="ja-JP" altLang="en-US" sz="2800" dirty="0">
                <a:latin typeface="ＭＳ Ｐゴシック" pitchFamily="50" charset="-128"/>
              </a:rPr>
            </a:br>
            <a:r>
              <a:rPr lang="ja-JP" altLang="en-US" sz="2800" dirty="0" smtClean="0">
                <a:latin typeface="ＭＳ Ｐゴシック" pitchFamily="50" charset="-128"/>
              </a:rPr>
              <a:t>２０２</a:t>
            </a:r>
            <a:r>
              <a:rPr lang="ja-JP" altLang="en-US" sz="2800" dirty="0">
                <a:latin typeface="ＭＳ Ｐゴシック" pitchFamily="50" charset="-128"/>
              </a:rPr>
              <a:t>０</a:t>
            </a:r>
            <a:r>
              <a:rPr lang="ja-JP" altLang="en-US" sz="2800" dirty="0" smtClean="0">
                <a:latin typeface="ＭＳ Ｐゴシック" pitchFamily="50" charset="-128"/>
              </a:rPr>
              <a:t>年度</a:t>
            </a:r>
            <a:r>
              <a:rPr lang="ja-JP" altLang="en-US" sz="2800" dirty="0">
                <a:latin typeface="ＭＳ Ｐゴシック" pitchFamily="50" charset="-128"/>
              </a:rPr>
              <a:t>　</a:t>
            </a:r>
            <a:r>
              <a:rPr lang="ja-JP" altLang="en-US" sz="2800" dirty="0" smtClean="0">
                <a:latin typeface="ＭＳ Ｐゴシック" pitchFamily="50" charset="-128"/>
              </a:rPr>
              <a:t>第</a:t>
            </a:r>
            <a:r>
              <a:rPr lang="ja-JP" altLang="en-US" sz="2800" dirty="0">
                <a:latin typeface="ＭＳ Ｐゴシック" pitchFamily="50" charset="-128"/>
              </a:rPr>
              <a:t>１</a:t>
            </a:r>
            <a:r>
              <a:rPr lang="ja-JP" altLang="en-US" sz="2800" dirty="0" smtClean="0">
                <a:latin typeface="ＭＳ Ｐゴシック" pitchFamily="50" charset="-128"/>
              </a:rPr>
              <a:t>回公募</a:t>
            </a:r>
            <a:endParaRPr lang="ja-JP" altLang="en-US" sz="2800" dirty="0">
              <a:latin typeface="ＭＳ Ｐゴシック" pitchFamily="50" charset="-128"/>
            </a:endParaRPr>
          </a:p>
          <a:p>
            <a:r>
              <a:rPr lang="ja-JP" altLang="en-US" sz="2800" dirty="0">
                <a:latin typeface="ＭＳ Ｐゴシック" pitchFamily="50" charset="-128"/>
              </a:rPr>
              <a:t>採択審査委員会プレゼンテーション資料</a:t>
            </a:r>
          </a:p>
        </p:txBody>
      </p:sp>
      <p:sp>
        <p:nvSpPr>
          <p:cNvPr id="4099" name="Text Box 21"/>
          <p:cNvSpPr txBox="1">
            <a:spLocks noChangeArrowheads="1"/>
          </p:cNvSpPr>
          <p:nvPr/>
        </p:nvSpPr>
        <p:spPr bwMode="auto">
          <a:xfrm>
            <a:off x="247650" y="4608513"/>
            <a:ext cx="862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ja-JP" altLang="en-US" sz="2400" b="1" dirty="0" smtClean="0">
                <a:latin typeface="ＭＳ Ｐゴシック" pitchFamily="50" charset="-128"/>
              </a:rPr>
              <a:t>提案法</a:t>
            </a:r>
            <a:r>
              <a:rPr lang="ja-JP" altLang="en-US" sz="2400" b="1" dirty="0">
                <a:latin typeface="ＭＳ Ｐゴシック" pitchFamily="50" charset="-128"/>
              </a:rPr>
              <a:t>人名</a:t>
            </a:r>
            <a:r>
              <a:rPr lang="ja-JP" altLang="en-US" sz="2400" b="1" dirty="0">
                <a:solidFill>
                  <a:schemeClr val="accent2"/>
                </a:solidFill>
                <a:latin typeface="ＭＳ Ｐゴシック" pitchFamily="50" charset="-128"/>
              </a:rPr>
              <a:t>：</a:t>
            </a:r>
            <a:r>
              <a:rPr lang="ja-JP" altLang="en-US" sz="2400" b="1" dirty="0">
                <a:solidFill>
                  <a:srgbClr val="0070C0"/>
                </a:solidFill>
                <a:latin typeface="ＭＳ Ｐゴシック" pitchFamily="50" charset="-128"/>
              </a:rPr>
              <a:t>□□□</a:t>
            </a:r>
            <a:r>
              <a:rPr lang="ja-JP" altLang="en-US" sz="2400" b="1" dirty="0" smtClean="0">
                <a:solidFill>
                  <a:srgbClr val="0070C0"/>
                </a:solidFill>
                <a:latin typeface="ＭＳ Ｐゴシック" pitchFamily="50" charset="-128"/>
              </a:rPr>
              <a:t>□</a:t>
            </a:r>
            <a:endParaRPr lang="en-US" altLang="ja-JP" sz="2400" b="1" dirty="0">
              <a:solidFill>
                <a:srgbClr val="0070C0"/>
              </a:solidFill>
              <a:latin typeface="ＭＳ Ｐゴシック" pitchFamily="50" charset="-128"/>
            </a:endParaRPr>
          </a:p>
        </p:txBody>
      </p:sp>
      <p:sp>
        <p:nvSpPr>
          <p:cNvPr id="4100" name="Rectangle 2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00050" y="2830513"/>
            <a:ext cx="8372475" cy="111863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b="1" dirty="0" smtClean="0">
                <a:solidFill>
                  <a:schemeClr val="tx1"/>
                </a:solidFill>
                <a:latin typeface="ＭＳ Ｐゴシック" pitchFamily="50" charset="-128"/>
              </a:rPr>
              <a:t>＜</a:t>
            </a:r>
            <a:r>
              <a:rPr lang="ja-JP" altLang="en-US" sz="3600" b="1" dirty="0" smtClean="0">
                <a:solidFill>
                  <a:srgbClr val="0070C0"/>
                </a:solidFill>
                <a:latin typeface="ＭＳ Ｐゴシック" pitchFamily="50" charset="-128"/>
              </a:rPr>
              <a:t>○○○○の開発</a:t>
            </a:r>
            <a:r>
              <a:rPr lang="ja-JP" altLang="en-US" sz="3600" b="1" dirty="0" smtClean="0">
                <a:solidFill>
                  <a:schemeClr val="tx1"/>
                </a:solidFill>
                <a:latin typeface="ＭＳ Ｐゴシック" pitchFamily="50" charset="-128"/>
              </a:rPr>
              <a:t>＞</a:t>
            </a:r>
            <a:r>
              <a:rPr lang="en-US" altLang="ja-JP" sz="3600" b="1" dirty="0" smtClean="0">
                <a:solidFill>
                  <a:schemeClr val="tx1"/>
                </a:solidFill>
                <a:latin typeface="ＭＳ Ｐゴシック" pitchFamily="50" charset="-128"/>
              </a:rPr>
              <a:t/>
            </a:r>
            <a:br>
              <a:rPr lang="en-US" altLang="ja-JP" sz="3600" b="1" dirty="0" smtClean="0">
                <a:solidFill>
                  <a:schemeClr val="tx1"/>
                </a:solidFill>
                <a:latin typeface="ＭＳ Ｐゴシック" pitchFamily="50" charset="-128"/>
              </a:rPr>
            </a:br>
            <a:r>
              <a:rPr lang="ja-JP" altLang="en-US" sz="2800" b="1" dirty="0" smtClean="0">
                <a:solidFill>
                  <a:schemeClr val="tx1"/>
                </a:solidFill>
                <a:latin typeface="ＭＳ Ｐゴシック" pitchFamily="50" charset="-128"/>
              </a:rPr>
              <a:t>タイプ</a:t>
            </a:r>
            <a:r>
              <a:rPr lang="ja-JP" altLang="en-US" sz="2800" b="1" dirty="0" smtClean="0">
                <a:solidFill>
                  <a:srgbClr val="0070C0"/>
                </a:solidFill>
                <a:latin typeface="ＭＳ Ｐゴシック" pitchFamily="50" charset="-128"/>
              </a:rPr>
              <a:t>△／◇◇開発</a:t>
            </a:r>
            <a:r>
              <a:rPr lang="ja-JP" altLang="en-US" sz="2800" b="1" dirty="0" smtClean="0">
                <a:solidFill>
                  <a:schemeClr val="tx1"/>
                </a:solidFill>
                <a:latin typeface="ＭＳ Ｐゴシック" pitchFamily="50" charset="-128"/>
              </a:rPr>
              <a:t>フェーズ</a:t>
            </a:r>
            <a:endParaRPr lang="ja-JP" altLang="en-US" sz="2000" dirty="0" smtClean="0">
              <a:solidFill>
                <a:srgbClr val="FF0000"/>
              </a:solidFill>
              <a:latin typeface="ＭＳ Ｐゴシック" pitchFamily="50" charset="-128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00050" y="411540"/>
            <a:ext cx="5264375" cy="338554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ja-JP" altLang="en-US" b="1" dirty="0" smtClean="0">
                <a:solidFill>
                  <a:srgbClr val="C00000"/>
                </a:solidFill>
                <a:latin typeface="ＭＳ Ｐゴシック" pitchFamily="50" charset="-128"/>
              </a:rPr>
              <a:t>↑フェーズ名等は「スライドマスター」から編集してください。</a:t>
            </a:r>
            <a:endParaRPr lang="ja-JP" altLang="en-US" b="1" dirty="0">
              <a:solidFill>
                <a:srgbClr val="C00000"/>
              </a:solidFill>
              <a:latin typeface="ＭＳ Ｐゴシック" pitchFamily="50" charset="-128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89368" y="3949148"/>
            <a:ext cx="8736687" cy="400110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 kern="0" dirty="0">
                <a:solidFill>
                  <a:srgbClr val="C00000"/>
                </a:solidFill>
                <a:latin typeface="ＭＳ Ｐゴシック" pitchFamily="50" charset="-128"/>
                <a:cs typeface="+mj-cs"/>
              </a:rPr>
              <a:t>※</a:t>
            </a:r>
            <a:r>
              <a:rPr lang="ja-JP" altLang="en-US" sz="2000" b="1" kern="0" dirty="0">
                <a:solidFill>
                  <a:srgbClr val="C00000"/>
                </a:solidFill>
                <a:latin typeface="ＭＳ Ｐゴシック" pitchFamily="50" charset="-128"/>
                <a:cs typeface="+mj-cs"/>
              </a:rPr>
              <a:t>提案書に記載した技術開発フェーズ、技術開発テーマ名と</a:t>
            </a:r>
            <a:r>
              <a:rPr lang="ja-JP" altLang="en-US" sz="2000" b="1" kern="0" dirty="0" smtClean="0">
                <a:solidFill>
                  <a:srgbClr val="C00000"/>
                </a:solidFill>
                <a:latin typeface="ＭＳ Ｐゴシック" pitchFamily="50" charset="-128"/>
                <a:cs typeface="+mj-cs"/>
              </a:rPr>
              <a:t>一致させてください</a:t>
            </a:r>
            <a:endParaRPr lang="ja-JP" altLang="en-US" b="1" dirty="0">
              <a:solidFill>
                <a:srgbClr val="C00000"/>
              </a:solidFill>
              <a:latin typeface="ＭＳ Ｐゴシック" pitchFamily="50" charset="-128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34735" y="5048079"/>
            <a:ext cx="8627683" cy="861774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b="1" dirty="0">
                <a:solidFill>
                  <a:srgbClr val="C00000"/>
                </a:solidFill>
                <a:latin typeface="ＭＳ Ｐゴシック" pitchFamily="50" charset="-128"/>
              </a:rPr>
              <a:t>※</a:t>
            </a:r>
            <a:r>
              <a:rPr lang="ja-JP" altLang="en-US" sz="2000" b="1" dirty="0">
                <a:solidFill>
                  <a:srgbClr val="C00000"/>
                </a:solidFill>
                <a:latin typeface="ＭＳ Ｐゴシック" pitchFamily="50" charset="-128"/>
              </a:rPr>
              <a:t>法人名は正式名称とすること／連名提案であれば全社</a:t>
            </a:r>
            <a:r>
              <a:rPr lang="ja-JP" altLang="en-US" sz="2000" b="1" dirty="0" smtClean="0">
                <a:solidFill>
                  <a:srgbClr val="C00000"/>
                </a:solidFill>
                <a:latin typeface="ＭＳ Ｐゴシック" pitchFamily="50" charset="-128"/>
              </a:rPr>
              <a:t>記載ください</a:t>
            </a:r>
            <a:endParaRPr lang="en-US" altLang="ja-JP" sz="2000" b="1" dirty="0" smtClean="0">
              <a:solidFill>
                <a:srgbClr val="C00000"/>
              </a:solidFill>
              <a:latin typeface="ＭＳ Ｐゴシック" pitchFamily="50" charset="-128"/>
            </a:endParaRPr>
          </a:p>
          <a:p>
            <a:pPr>
              <a:spcBef>
                <a:spcPct val="50000"/>
              </a:spcBef>
            </a:pPr>
            <a:r>
              <a:rPr lang="en-US" altLang="ja-JP" sz="2000" b="1" dirty="0" smtClean="0">
                <a:solidFill>
                  <a:srgbClr val="C00000"/>
                </a:solidFill>
                <a:latin typeface="ＭＳ Ｐゴシック" pitchFamily="50" charset="-128"/>
              </a:rPr>
              <a:t>※</a:t>
            </a:r>
            <a:r>
              <a:rPr lang="ja-JP" altLang="en-US" sz="2000" b="1" dirty="0">
                <a:solidFill>
                  <a:srgbClr val="C00000"/>
                </a:solidFill>
                <a:latin typeface="ＭＳ Ｐゴシック" pitchFamily="50" charset="-128"/>
              </a:rPr>
              <a:t>委託先（委託：◆◆◆◆）、共同研究先（共同研究：■■■■）も</a:t>
            </a:r>
            <a:r>
              <a:rPr lang="ja-JP" altLang="en-US" sz="2000" b="1" dirty="0" smtClean="0">
                <a:solidFill>
                  <a:srgbClr val="C00000"/>
                </a:solidFill>
                <a:latin typeface="ＭＳ Ｐゴシック" pitchFamily="50" charset="-128"/>
              </a:rPr>
              <a:t>記載ください</a:t>
            </a:r>
            <a:endParaRPr lang="ja-JP" altLang="en-US" sz="2000" dirty="0">
              <a:solidFill>
                <a:srgbClr val="C00000"/>
              </a:solidFill>
              <a:latin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1509713" y="1660525"/>
            <a:ext cx="6827837" cy="426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l">
              <a:lnSpc>
                <a:spcPts val="3000"/>
              </a:lnSpc>
              <a:spcBef>
                <a:spcPct val="50000"/>
              </a:spcBef>
            </a:pPr>
            <a:r>
              <a:rPr lang="ja-JP" altLang="en-US" sz="3200" dirty="0">
                <a:latin typeface="ＭＳ Ｐゴシック" pitchFamily="50" charset="-128"/>
              </a:rPr>
              <a:t>１．事業化の背景</a:t>
            </a:r>
            <a:endParaRPr lang="en-US" altLang="ja-JP" sz="3200" dirty="0">
              <a:solidFill>
                <a:srgbClr val="FF0000"/>
              </a:solidFill>
              <a:latin typeface="ＭＳ Ｐゴシック" pitchFamily="50" charset="-128"/>
            </a:endParaRPr>
          </a:p>
          <a:p>
            <a:pPr marL="609600" indent="-609600" algn="l">
              <a:lnSpc>
                <a:spcPts val="3000"/>
              </a:lnSpc>
              <a:spcBef>
                <a:spcPct val="50000"/>
              </a:spcBef>
            </a:pPr>
            <a:r>
              <a:rPr lang="ja-JP" altLang="en-US" sz="3200" dirty="0">
                <a:latin typeface="ＭＳ Ｐゴシック" pitchFamily="50" charset="-128"/>
              </a:rPr>
              <a:t>２．事業化シナリオ</a:t>
            </a:r>
            <a:endParaRPr lang="en-US" altLang="ja-JP" sz="3200" dirty="0">
              <a:latin typeface="ＭＳ Ｐゴシック" pitchFamily="50" charset="-128"/>
            </a:endParaRPr>
          </a:p>
          <a:p>
            <a:pPr marL="609600" indent="-609600" algn="l">
              <a:lnSpc>
                <a:spcPts val="3000"/>
              </a:lnSpc>
              <a:spcBef>
                <a:spcPct val="50000"/>
              </a:spcBef>
            </a:pPr>
            <a:r>
              <a:rPr lang="ja-JP" altLang="en-US" sz="3200" dirty="0">
                <a:latin typeface="ＭＳ Ｐゴシック" pitchFamily="50" charset="-128"/>
              </a:rPr>
              <a:t>３．技術の内容・課題</a:t>
            </a:r>
            <a:endParaRPr lang="en-US" altLang="ja-JP" sz="3200" dirty="0">
              <a:latin typeface="ＭＳ Ｐゴシック" pitchFamily="50" charset="-128"/>
            </a:endParaRPr>
          </a:p>
          <a:p>
            <a:pPr marL="609600" indent="-609600" algn="l">
              <a:lnSpc>
                <a:spcPts val="3000"/>
              </a:lnSpc>
              <a:spcBef>
                <a:spcPct val="50000"/>
              </a:spcBef>
            </a:pPr>
            <a:r>
              <a:rPr lang="ja-JP" altLang="en-US" sz="3200" dirty="0">
                <a:latin typeface="ＭＳ Ｐゴシック" pitchFamily="50" charset="-128"/>
              </a:rPr>
              <a:t>４．技術開発項目</a:t>
            </a:r>
            <a:endParaRPr lang="en-US" altLang="ja-JP" sz="3200" dirty="0">
              <a:latin typeface="ＭＳ Ｐゴシック" pitchFamily="50" charset="-128"/>
            </a:endParaRPr>
          </a:p>
          <a:p>
            <a:pPr marL="609600" indent="-609600" algn="l">
              <a:lnSpc>
                <a:spcPts val="3000"/>
              </a:lnSpc>
              <a:spcBef>
                <a:spcPct val="50000"/>
              </a:spcBef>
            </a:pPr>
            <a:r>
              <a:rPr lang="ja-JP" altLang="en-US" sz="3200" dirty="0">
                <a:latin typeface="ＭＳ Ｐゴシック" pitchFamily="50" charset="-128"/>
              </a:rPr>
              <a:t>５．実施体制</a:t>
            </a:r>
          </a:p>
          <a:p>
            <a:pPr marL="609600" indent="-609600" algn="l">
              <a:lnSpc>
                <a:spcPts val="3000"/>
              </a:lnSpc>
              <a:spcBef>
                <a:spcPct val="50000"/>
              </a:spcBef>
            </a:pPr>
            <a:r>
              <a:rPr lang="ja-JP" altLang="en-US" sz="3200" dirty="0">
                <a:latin typeface="ＭＳ Ｐゴシック" pitchFamily="50" charset="-128"/>
              </a:rPr>
              <a:t>６．技術開発スケジュール</a:t>
            </a:r>
            <a:endParaRPr lang="en-US" altLang="ja-JP" sz="3200" dirty="0">
              <a:latin typeface="ＭＳ Ｐゴシック" pitchFamily="50" charset="-128"/>
            </a:endParaRPr>
          </a:p>
          <a:p>
            <a:pPr marL="609600" indent="-609600" algn="l">
              <a:lnSpc>
                <a:spcPts val="3000"/>
              </a:lnSpc>
              <a:spcBef>
                <a:spcPct val="50000"/>
              </a:spcBef>
            </a:pPr>
            <a:r>
              <a:rPr lang="ja-JP" altLang="en-US" sz="3200" dirty="0">
                <a:latin typeface="ＭＳ Ｐゴシック" pitchFamily="50" charset="-128"/>
              </a:rPr>
              <a:t>７．省エネルギー</a:t>
            </a:r>
            <a:r>
              <a:rPr lang="ja-JP" altLang="en-US" sz="3200" dirty="0" smtClean="0">
                <a:latin typeface="ＭＳ Ｐゴシック" pitchFamily="50" charset="-128"/>
              </a:rPr>
              <a:t>効果量</a:t>
            </a:r>
            <a:endParaRPr lang="en-US" altLang="ja-JP" sz="3200" dirty="0">
              <a:latin typeface="ＭＳ Ｐゴシック" pitchFamily="50" charset="-128"/>
            </a:endParaRPr>
          </a:p>
        </p:txBody>
      </p:sp>
      <p:sp>
        <p:nvSpPr>
          <p:cNvPr id="5123" name="Rectangle 1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77863" y="509588"/>
            <a:ext cx="7772400" cy="781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000" u="sng" smtClean="0">
                <a:solidFill>
                  <a:schemeClr val="tx1"/>
                </a:solidFill>
                <a:latin typeface="ＭＳ Ｐゴシック" pitchFamily="50" charset="-128"/>
              </a:rPr>
              <a:t>発表内容</a:t>
            </a:r>
            <a:endParaRPr lang="ja-JP" altLang="en-US" sz="4000" u="sng" smtClean="0">
              <a:latin typeface="ＭＳ Ｐゴシック" pitchFamily="50" charset="-128"/>
            </a:endParaRPr>
          </a:p>
        </p:txBody>
      </p:sp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2805267" y="168114"/>
            <a:ext cx="5257800" cy="400050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 dirty="0">
                <a:solidFill>
                  <a:srgbClr val="C00000"/>
                </a:solidFill>
                <a:latin typeface="ＭＳ Ｐゴシック" pitchFamily="50" charset="-128"/>
              </a:rPr>
              <a:t>発表の際、本ページの説明は必要ありません。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6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7388" y="309563"/>
            <a:ext cx="7772400" cy="641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200" u="sng" smtClean="0">
                <a:latin typeface="ＭＳ Ｐゴシック" pitchFamily="50" charset="-128"/>
              </a:rPr>
              <a:t>１．事業化の背景</a:t>
            </a:r>
          </a:p>
        </p:txBody>
      </p:sp>
      <p:sp>
        <p:nvSpPr>
          <p:cNvPr id="6147" name="テキスト ボックス 5"/>
          <p:cNvSpPr txBox="1">
            <a:spLocks noChangeArrowheads="1"/>
          </p:cNvSpPr>
          <p:nvPr/>
        </p:nvSpPr>
        <p:spPr bwMode="auto">
          <a:xfrm>
            <a:off x="784407" y="1473444"/>
            <a:ext cx="7345362" cy="7232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altLang="ja-JP" sz="1800" b="1" dirty="0">
                <a:solidFill>
                  <a:srgbClr val="0070C0"/>
                </a:solidFill>
                <a:latin typeface="ＭＳ Ｐゴシック" pitchFamily="50" charset="-128"/>
              </a:rPr>
              <a:t>※</a:t>
            </a:r>
            <a:r>
              <a:rPr lang="ja-JP" altLang="en-US" sz="1800" b="1" dirty="0">
                <a:solidFill>
                  <a:srgbClr val="0070C0"/>
                </a:solidFill>
                <a:latin typeface="ＭＳ Ｐゴシック" pitchFamily="50" charset="-128"/>
              </a:rPr>
              <a:t>提案書本文［１］１－１．に記載の</a:t>
            </a:r>
            <a:r>
              <a:rPr lang="ja-JP" altLang="en-US" sz="1800" b="1" dirty="0" smtClean="0">
                <a:solidFill>
                  <a:srgbClr val="0070C0"/>
                </a:solidFill>
                <a:latin typeface="ＭＳ Ｐゴシック" pitchFamily="50" charset="-128"/>
              </a:rPr>
              <a:t>内容</a:t>
            </a:r>
            <a:endParaRPr lang="en-US" altLang="ja-JP" sz="1800" b="1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市場ニーズを含めて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記述してください。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　　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</p:txBody>
      </p:sp>
      <p:sp>
        <p:nvSpPr>
          <p:cNvPr id="6149" name="テキスト ボックス 5"/>
          <p:cNvSpPr txBox="1">
            <a:spLocks noChangeArrowheads="1"/>
          </p:cNvSpPr>
          <p:nvPr/>
        </p:nvSpPr>
        <p:spPr bwMode="auto">
          <a:xfrm>
            <a:off x="531813" y="2365982"/>
            <a:ext cx="7078662" cy="46166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ja-JP" altLang="en-US" sz="2400" dirty="0">
                <a:latin typeface="ＭＳ Ｐゴシック" pitchFamily="50" charset="-128"/>
              </a:rPr>
              <a:t>１．２　国内外の既存技術</a:t>
            </a:r>
            <a:endParaRPr lang="en-US" altLang="ja-JP" sz="2400" dirty="0">
              <a:latin typeface="ＭＳ Ｐゴシック" pitchFamily="50" charset="-128"/>
            </a:endParaRPr>
          </a:p>
        </p:txBody>
      </p:sp>
      <p:sp>
        <p:nvSpPr>
          <p:cNvPr id="6150" name="テキスト ボックス 5"/>
          <p:cNvSpPr txBox="1">
            <a:spLocks noChangeArrowheads="1"/>
          </p:cNvSpPr>
          <p:nvPr/>
        </p:nvSpPr>
        <p:spPr bwMode="auto">
          <a:xfrm>
            <a:off x="531813" y="1003449"/>
            <a:ext cx="7078662" cy="46166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ja-JP" altLang="en-US" sz="2400" dirty="0">
                <a:latin typeface="ＭＳ Ｐゴシック" pitchFamily="50" charset="-128"/>
              </a:rPr>
              <a:t>１．１　狙う市場とその状況、課題</a:t>
            </a:r>
            <a:endParaRPr lang="en-US" altLang="ja-JP" sz="2400" dirty="0">
              <a:latin typeface="ＭＳ Ｐゴシック" pitchFamily="50" charset="-128"/>
            </a:endParaRPr>
          </a:p>
        </p:txBody>
      </p:sp>
      <p:sp>
        <p:nvSpPr>
          <p:cNvPr id="6151" name="テキスト ボックス 5"/>
          <p:cNvSpPr txBox="1">
            <a:spLocks noChangeArrowheads="1"/>
          </p:cNvSpPr>
          <p:nvPr/>
        </p:nvSpPr>
        <p:spPr bwMode="auto">
          <a:xfrm>
            <a:off x="784407" y="2835977"/>
            <a:ext cx="7345362" cy="7232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altLang="ja-JP" sz="1800" b="1" dirty="0">
                <a:solidFill>
                  <a:srgbClr val="0070C0"/>
                </a:solidFill>
                <a:latin typeface="ＭＳ Ｐゴシック" pitchFamily="50" charset="-128"/>
              </a:rPr>
              <a:t>※</a:t>
            </a:r>
            <a:r>
              <a:rPr lang="ja-JP" altLang="en-US" sz="1800" b="1" dirty="0">
                <a:solidFill>
                  <a:srgbClr val="0070C0"/>
                </a:solidFill>
                <a:latin typeface="ＭＳ Ｐゴシック" pitchFamily="50" charset="-128"/>
              </a:rPr>
              <a:t>提案書本文［１］１－１．に記載の内容</a:t>
            </a:r>
            <a:endParaRPr lang="en-US" altLang="ja-JP" sz="1800" b="1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課題を含めて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記述してください。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</p:txBody>
      </p:sp>
      <p:sp>
        <p:nvSpPr>
          <p:cNvPr id="6152" name="テキスト ボックス 5"/>
          <p:cNvSpPr txBox="1">
            <a:spLocks noChangeArrowheads="1"/>
          </p:cNvSpPr>
          <p:nvPr/>
        </p:nvSpPr>
        <p:spPr bwMode="auto">
          <a:xfrm>
            <a:off x="531813" y="3759008"/>
            <a:ext cx="7078662" cy="46166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ja-JP" altLang="en-US" sz="2400" dirty="0">
                <a:latin typeface="ＭＳ Ｐゴシック" pitchFamily="50" charset="-128"/>
              </a:rPr>
              <a:t>１．３　提案技術の</a:t>
            </a:r>
            <a:r>
              <a:rPr lang="ja-JP" altLang="en-US" sz="2400" dirty="0" smtClean="0">
                <a:latin typeface="ＭＳ Ｐゴシック" pitchFamily="50" charset="-128"/>
              </a:rPr>
              <a:t>概要</a:t>
            </a:r>
            <a:endParaRPr lang="en-US" altLang="ja-JP" sz="2400" dirty="0">
              <a:latin typeface="ＭＳ Ｐゴシック" pitchFamily="50" charset="-128"/>
            </a:endParaRPr>
          </a:p>
        </p:txBody>
      </p:sp>
      <p:sp>
        <p:nvSpPr>
          <p:cNvPr id="6153" name="テキスト ボックス 5"/>
          <p:cNvSpPr txBox="1">
            <a:spLocks noChangeArrowheads="1"/>
          </p:cNvSpPr>
          <p:nvPr/>
        </p:nvSpPr>
        <p:spPr bwMode="auto">
          <a:xfrm>
            <a:off x="784407" y="4238528"/>
            <a:ext cx="7345362" cy="7232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altLang="ja-JP" sz="1800" b="1" dirty="0">
                <a:solidFill>
                  <a:srgbClr val="0070C0"/>
                </a:solidFill>
                <a:latin typeface="ＭＳ Ｐゴシック" pitchFamily="50" charset="-128"/>
              </a:rPr>
              <a:t>※</a:t>
            </a:r>
            <a:r>
              <a:rPr lang="ja-JP" altLang="en-US" sz="1800" b="1" dirty="0">
                <a:solidFill>
                  <a:srgbClr val="0070C0"/>
                </a:solidFill>
                <a:latin typeface="ＭＳ Ｐゴシック" pitchFamily="50" charset="-128"/>
              </a:rPr>
              <a:t>提案書本文［１］１－１．に記載の内容</a:t>
            </a:r>
            <a:endParaRPr lang="en-US" altLang="ja-JP" sz="1800" b="1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提案技術の独自性、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優位性、革新性を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ポイントのみ簡潔に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記述してください。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092667" y="5381586"/>
            <a:ext cx="6782626" cy="400110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sz="2000" b="1" dirty="0">
                <a:solidFill>
                  <a:srgbClr val="C00000"/>
                </a:solidFill>
                <a:latin typeface="ＭＳ Ｐゴシック" pitchFamily="50" charset="-128"/>
              </a:rPr>
              <a:t>◆できる限り図や表を活用してわかりやすく表現してください</a:t>
            </a:r>
            <a:r>
              <a:rPr lang="ja-JP" altLang="en-US" sz="2000" b="1" dirty="0" smtClean="0">
                <a:solidFill>
                  <a:srgbClr val="C00000"/>
                </a:solidFill>
                <a:latin typeface="ＭＳ Ｐゴシック" pitchFamily="50" charset="-128"/>
              </a:rPr>
              <a:t>。</a:t>
            </a:r>
            <a:endParaRPr lang="en-US" altLang="ja-JP" sz="2000" b="1" dirty="0">
              <a:solidFill>
                <a:srgbClr val="C00000"/>
              </a:solidFill>
              <a:latin typeface="ＭＳ Ｐゴシック" pitchFamily="50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6"/>
          <p:cNvSpPr txBox="1">
            <a:spLocks noChangeArrowheads="1"/>
          </p:cNvSpPr>
          <p:nvPr/>
        </p:nvSpPr>
        <p:spPr bwMode="auto">
          <a:xfrm>
            <a:off x="687388" y="319088"/>
            <a:ext cx="7772400" cy="641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ja-JP" altLang="en-US" sz="3200" u="sng" kern="0" dirty="0">
                <a:solidFill>
                  <a:schemeClr val="tx2"/>
                </a:solidFill>
                <a:latin typeface="ＭＳ Ｐゴシック" pitchFamily="50" charset="-128"/>
                <a:cs typeface="+mj-cs"/>
              </a:rPr>
              <a:t>２．事業化シナリオ</a:t>
            </a:r>
          </a:p>
        </p:txBody>
      </p:sp>
      <p:sp>
        <p:nvSpPr>
          <p:cNvPr id="7172" name="テキスト ボックス 5"/>
          <p:cNvSpPr txBox="1">
            <a:spLocks noChangeArrowheads="1"/>
          </p:cNvSpPr>
          <p:nvPr/>
        </p:nvSpPr>
        <p:spPr bwMode="auto">
          <a:xfrm>
            <a:off x="223503" y="1363390"/>
            <a:ext cx="8920497" cy="10772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altLang="ja-JP" sz="1800" b="1" dirty="0">
                <a:solidFill>
                  <a:srgbClr val="0070C0"/>
                </a:solidFill>
                <a:latin typeface="ＭＳ Ｐゴシック" pitchFamily="50" charset="-128"/>
              </a:rPr>
              <a:t>※</a:t>
            </a:r>
            <a:r>
              <a:rPr lang="ja-JP" altLang="en-US" sz="1800" b="1" dirty="0">
                <a:solidFill>
                  <a:srgbClr val="0070C0"/>
                </a:solidFill>
                <a:latin typeface="ＭＳ Ｐゴシック" pitchFamily="50" charset="-128"/>
              </a:rPr>
              <a:t>提案書本文［１］１－２</a:t>
            </a:r>
            <a:r>
              <a:rPr lang="ja-JP" altLang="en-US" sz="1800" b="1" dirty="0" smtClean="0">
                <a:solidFill>
                  <a:srgbClr val="0070C0"/>
                </a:solidFill>
                <a:latin typeface="ＭＳ Ｐゴシック" pitchFamily="50" charset="-128"/>
              </a:rPr>
              <a:t>．に記載 の内容</a:t>
            </a:r>
            <a:endParaRPr lang="en-US" altLang="ja-JP" sz="1800" b="1" dirty="0" smtClean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・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技術開発の対象とする範囲がわかるイメージ図を含め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記述してください。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・イメージ図中、技術開発の対象が限定される場合は、その範囲を明示してください。　　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</p:txBody>
      </p:sp>
      <p:sp>
        <p:nvSpPr>
          <p:cNvPr id="7173" name="テキスト ボックス 5"/>
          <p:cNvSpPr txBox="1">
            <a:spLocks noChangeArrowheads="1"/>
          </p:cNvSpPr>
          <p:nvPr/>
        </p:nvSpPr>
        <p:spPr bwMode="auto">
          <a:xfrm>
            <a:off x="213979" y="2422674"/>
            <a:ext cx="7078662" cy="46166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ja-JP" altLang="en-US" sz="2400">
                <a:latin typeface="ＭＳ Ｐゴシック" pitchFamily="50" charset="-128"/>
              </a:rPr>
              <a:t>２．２　</a:t>
            </a:r>
            <a:r>
              <a:rPr lang="ja-JP" altLang="en-US" sz="2400">
                <a:solidFill>
                  <a:schemeClr val="tx2"/>
                </a:solidFill>
                <a:latin typeface="ＭＳ Ｐゴシック" pitchFamily="50" charset="-128"/>
              </a:rPr>
              <a:t>事業化の時期と方法</a:t>
            </a:r>
            <a:endParaRPr lang="en-US" altLang="ja-JP" sz="2400">
              <a:latin typeface="ＭＳ Ｐゴシック" pitchFamily="50" charset="-128"/>
            </a:endParaRPr>
          </a:p>
        </p:txBody>
      </p:sp>
      <p:sp>
        <p:nvSpPr>
          <p:cNvPr id="7175" name="テキスト ボックス 5"/>
          <p:cNvSpPr txBox="1">
            <a:spLocks noChangeArrowheads="1"/>
          </p:cNvSpPr>
          <p:nvPr/>
        </p:nvSpPr>
        <p:spPr bwMode="auto">
          <a:xfrm>
            <a:off x="213979" y="1003449"/>
            <a:ext cx="7078662" cy="46166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ja-JP" altLang="en-US" sz="2400" dirty="0">
                <a:latin typeface="ＭＳ Ｐゴシック" pitchFamily="50" charset="-128"/>
              </a:rPr>
              <a:t>２．１　技術開発成果の</a:t>
            </a:r>
            <a:r>
              <a:rPr lang="ja-JP" altLang="en-US" sz="2400" dirty="0">
                <a:solidFill>
                  <a:schemeClr val="tx2"/>
                </a:solidFill>
                <a:latin typeface="ＭＳ Ｐゴシック" pitchFamily="50" charset="-128"/>
              </a:rPr>
              <a:t>製品イメージ</a:t>
            </a:r>
            <a:endParaRPr lang="en-US" altLang="ja-JP" sz="2400" dirty="0">
              <a:latin typeface="ＭＳ Ｐゴシック" pitchFamily="50" charset="-128"/>
            </a:endParaRPr>
          </a:p>
        </p:txBody>
      </p:sp>
      <p:sp>
        <p:nvSpPr>
          <p:cNvPr id="7176" name="テキスト ボックス 5"/>
          <p:cNvSpPr txBox="1">
            <a:spLocks noChangeArrowheads="1"/>
          </p:cNvSpPr>
          <p:nvPr/>
        </p:nvSpPr>
        <p:spPr bwMode="auto">
          <a:xfrm>
            <a:off x="223503" y="2780364"/>
            <a:ext cx="8920497" cy="1354217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altLang="ja-JP" sz="1800" b="1" dirty="0">
                <a:solidFill>
                  <a:srgbClr val="0070C0"/>
                </a:solidFill>
                <a:latin typeface="ＭＳ Ｐゴシック" pitchFamily="50" charset="-128"/>
              </a:rPr>
              <a:t>※</a:t>
            </a:r>
            <a:r>
              <a:rPr lang="ja-JP" altLang="en-US" sz="1800" b="1" dirty="0">
                <a:solidFill>
                  <a:srgbClr val="0070C0"/>
                </a:solidFill>
                <a:latin typeface="ＭＳ Ｐゴシック" pitchFamily="50" charset="-128"/>
              </a:rPr>
              <a:t>提案書本文［１］１－２</a:t>
            </a:r>
            <a:r>
              <a:rPr lang="ja-JP" altLang="en-US" sz="1800" b="1" dirty="0" smtClean="0">
                <a:solidFill>
                  <a:srgbClr val="0070C0"/>
                </a:solidFill>
                <a:latin typeface="ＭＳ Ｐゴシック" pitchFamily="50" charset="-128"/>
              </a:rPr>
              <a:t>．に記載 の内容</a:t>
            </a:r>
            <a:endParaRPr lang="en-US" altLang="ja-JP" sz="1800" b="1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・事業化する時期と方法を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記述してください。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・製品化までの計画とあわせて、製品化の後、販売開始から３年後までの販売等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に係る</a:t>
            </a:r>
            <a:endParaRPr lang="en-US" altLang="ja-JP" sz="1800" dirty="0" smtClean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0"/>
              </a:spcBef>
            </a:pP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　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計画や、</a:t>
            </a:r>
            <a:r>
              <a:rPr lang="en-US" altLang="ja-JP" sz="1800" dirty="0" smtClean="0">
                <a:solidFill>
                  <a:srgbClr val="0070C0"/>
                </a:solidFill>
                <a:latin typeface="ＭＳ Ｐゴシック" pitchFamily="50" charset="-128"/>
              </a:rPr>
              <a:t>2030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年までの見込みについて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も表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などを用いて時系列的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に記述してください。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</p:txBody>
      </p:sp>
      <p:sp>
        <p:nvSpPr>
          <p:cNvPr id="7177" name="テキスト ボックス 5"/>
          <p:cNvSpPr txBox="1">
            <a:spLocks noChangeArrowheads="1"/>
          </p:cNvSpPr>
          <p:nvPr/>
        </p:nvSpPr>
        <p:spPr bwMode="auto">
          <a:xfrm>
            <a:off x="213979" y="4177914"/>
            <a:ext cx="7078662" cy="46166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ja-JP" altLang="en-US" sz="2400" dirty="0">
                <a:latin typeface="ＭＳ Ｐゴシック" pitchFamily="50" charset="-128"/>
              </a:rPr>
              <a:t>２．３　</a:t>
            </a:r>
            <a:r>
              <a:rPr lang="ja-JP" altLang="en-US" sz="2400" dirty="0">
                <a:solidFill>
                  <a:schemeClr val="tx2"/>
                </a:solidFill>
                <a:latin typeface="ＭＳ Ｐゴシック" pitchFamily="50" charset="-128"/>
              </a:rPr>
              <a:t>経済性</a:t>
            </a:r>
            <a:endParaRPr lang="en-US" altLang="ja-JP" sz="2400" dirty="0">
              <a:latin typeface="ＭＳ Ｐゴシック" pitchFamily="50" charset="-128"/>
            </a:endParaRPr>
          </a:p>
        </p:txBody>
      </p:sp>
      <p:sp>
        <p:nvSpPr>
          <p:cNvPr id="7178" name="テキスト ボックス 5"/>
          <p:cNvSpPr txBox="1">
            <a:spLocks noChangeArrowheads="1"/>
          </p:cNvSpPr>
          <p:nvPr/>
        </p:nvSpPr>
        <p:spPr bwMode="auto">
          <a:xfrm>
            <a:off x="223504" y="4552239"/>
            <a:ext cx="8065364" cy="1354217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altLang="ja-JP" sz="1800" b="1" dirty="0">
                <a:solidFill>
                  <a:srgbClr val="0070C0"/>
                </a:solidFill>
                <a:latin typeface="ＭＳ Ｐゴシック" pitchFamily="50" charset="-128"/>
              </a:rPr>
              <a:t>※</a:t>
            </a:r>
            <a:r>
              <a:rPr lang="ja-JP" altLang="en-US" sz="1800" b="1" dirty="0">
                <a:solidFill>
                  <a:srgbClr val="0070C0"/>
                </a:solidFill>
                <a:latin typeface="ＭＳ Ｐゴシック" pitchFamily="50" charset="-128"/>
              </a:rPr>
              <a:t>提案書本文［１］１－２</a:t>
            </a:r>
            <a:r>
              <a:rPr lang="ja-JP" altLang="en-US" sz="1800" b="1" dirty="0" smtClean="0">
                <a:solidFill>
                  <a:srgbClr val="0070C0"/>
                </a:solidFill>
                <a:latin typeface="ＭＳ Ｐゴシック" pitchFamily="50" charset="-128"/>
              </a:rPr>
              <a:t>．に記載 の内容</a:t>
            </a:r>
            <a:endParaRPr lang="en-US" altLang="ja-JP" sz="1800" b="1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・経済性、コスト試算を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記述してください。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・普及に至るまでの環境整備（標準化や規制対策）などがある場合は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、</a:t>
            </a:r>
            <a:endParaRPr lang="en-US" altLang="ja-JP" sz="1800" dirty="0" smtClean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0"/>
              </a:spcBef>
            </a:pP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　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それ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を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含めて記述してください。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092667" y="5959810"/>
            <a:ext cx="6782626" cy="400110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sz="2000" b="1" dirty="0">
                <a:solidFill>
                  <a:srgbClr val="C00000"/>
                </a:solidFill>
                <a:latin typeface="ＭＳ Ｐゴシック" pitchFamily="50" charset="-128"/>
              </a:rPr>
              <a:t>◆できる限り図や表を活用してわかりやすく表現してください</a:t>
            </a:r>
            <a:r>
              <a:rPr lang="ja-JP" altLang="en-US" sz="2000" b="1" dirty="0" smtClean="0">
                <a:solidFill>
                  <a:srgbClr val="C00000"/>
                </a:solidFill>
                <a:latin typeface="ＭＳ Ｐゴシック" pitchFamily="50" charset="-128"/>
              </a:rPr>
              <a:t>。</a:t>
            </a:r>
            <a:endParaRPr lang="en-US" altLang="ja-JP" sz="2000" b="1" dirty="0">
              <a:solidFill>
                <a:srgbClr val="C00000"/>
              </a:solidFill>
              <a:latin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6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7388" y="309563"/>
            <a:ext cx="7772400" cy="641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200" u="sng" smtClean="0">
                <a:latin typeface="ＭＳ Ｐゴシック" pitchFamily="50" charset="-128"/>
              </a:rPr>
              <a:t>３．技術の内容・課題</a:t>
            </a:r>
          </a:p>
        </p:txBody>
      </p:sp>
      <p:sp>
        <p:nvSpPr>
          <p:cNvPr id="8196" name="テキスト ボックス 5"/>
          <p:cNvSpPr txBox="1">
            <a:spLocks noChangeArrowheads="1"/>
          </p:cNvSpPr>
          <p:nvPr/>
        </p:nvSpPr>
        <p:spPr bwMode="auto">
          <a:xfrm>
            <a:off x="518779" y="1814821"/>
            <a:ext cx="8208126" cy="163121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altLang="ja-JP" sz="1800" b="1" dirty="0">
                <a:solidFill>
                  <a:srgbClr val="0070C0"/>
                </a:solidFill>
                <a:latin typeface="ＭＳ Ｐゴシック" pitchFamily="50" charset="-128"/>
              </a:rPr>
              <a:t>※</a:t>
            </a:r>
            <a:r>
              <a:rPr lang="ja-JP" altLang="en-US" sz="1800" b="1" dirty="0">
                <a:solidFill>
                  <a:srgbClr val="0070C0"/>
                </a:solidFill>
                <a:latin typeface="ＭＳ Ｐゴシック" pitchFamily="50" charset="-128"/>
              </a:rPr>
              <a:t>提案書本文［１］</a:t>
            </a:r>
            <a:r>
              <a:rPr lang="ja-JP" altLang="en-US" sz="1800" b="1" dirty="0" smtClean="0">
                <a:solidFill>
                  <a:srgbClr val="0070C0"/>
                </a:solidFill>
                <a:latin typeface="ＭＳ Ｐゴシック" pitchFamily="50" charset="-128"/>
              </a:rPr>
              <a:t>１－４、５に記載の内容</a:t>
            </a:r>
            <a:endParaRPr lang="en-US" altLang="ja-JP" sz="1800" b="1" dirty="0" smtClean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・技術開発のポイントを示す概念図を示すとともに、国内外の競合技術との</a:t>
            </a:r>
            <a:endParaRPr lang="en-US" altLang="ja-JP" sz="1800" dirty="0" smtClean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0"/>
              </a:spcBef>
            </a:pP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　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比較について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も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記述してください。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・概念図中、技術開発の対象とする範囲が限定される場合は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、</a:t>
            </a:r>
            <a:endParaRPr lang="en-US" altLang="ja-JP" sz="1800" dirty="0" smtClean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0"/>
              </a:spcBef>
            </a:pP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　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その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範囲を明示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してください。</a:t>
            </a:r>
            <a:endParaRPr lang="en-US" altLang="ja-JP" sz="1800" dirty="0" smtClean="0">
              <a:solidFill>
                <a:srgbClr val="0070C0"/>
              </a:solidFill>
              <a:latin typeface="ＭＳ Ｐゴシック" pitchFamily="50" charset="-128"/>
            </a:endParaRPr>
          </a:p>
        </p:txBody>
      </p:sp>
      <p:sp>
        <p:nvSpPr>
          <p:cNvPr id="8197" name="テキスト ボックス 5"/>
          <p:cNvSpPr txBox="1">
            <a:spLocks noChangeArrowheads="1"/>
          </p:cNvSpPr>
          <p:nvPr/>
        </p:nvSpPr>
        <p:spPr bwMode="auto">
          <a:xfrm>
            <a:off x="518779" y="1047773"/>
            <a:ext cx="7910100" cy="46166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ja-JP" altLang="en-US" sz="2400" dirty="0">
                <a:latin typeface="ＭＳ Ｐゴシック" pitchFamily="50" charset="-128"/>
              </a:rPr>
              <a:t>３．１　提案技術の独自性、</a:t>
            </a:r>
            <a:r>
              <a:rPr lang="ja-JP" altLang="en-US" sz="2400" dirty="0" smtClean="0">
                <a:latin typeface="ＭＳ Ｐゴシック" pitchFamily="50" charset="-128"/>
              </a:rPr>
              <a:t>優位性、革新性</a:t>
            </a:r>
            <a:endParaRPr lang="en-US" altLang="ja-JP" sz="2400" dirty="0">
              <a:latin typeface="ＭＳ Ｐゴシック" pitchFamily="50" charset="-128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092667" y="4507527"/>
            <a:ext cx="6782626" cy="400110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sz="2000" b="1" dirty="0">
                <a:solidFill>
                  <a:srgbClr val="C00000"/>
                </a:solidFill>
                <a:latin typeface="ＭＳ Ｐゴシック" pitchFamily="50" charset="-128"/>
              </a:rPr>
              <a:t>◆できる限り図や表を活用してわかりやすく表現してください</a:t>
            </a:r>
            <a:r>
              <a:rPr lang="ja-JP" altLang="en-US" sz="2000" b="1" dirty="0" smtClean="0">
                <a:solidFill>
                  <a:srgbClr val="C00000"/>
                </a:solidFill>
                <a:latin typeface="ＭＳ Ｐゴシック" pitchFamily="50" charset="-128"/>
              </a:rPr>
              <a:t>。</a:t>
            </a:r>
            <a:endParaRPr lang="en-US" altLang="ja-JP" sz="2000" b="1" dirty="0">
              <a:solidFill>
                <a:srgbClr val="C00000"/>
              </a:solidFill>
              <a:latin typeface="ＭＳ Ｐゴシック" pitchFamily="50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6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7388" y="309563"/>
            <a:ext cx="7772400" cy="641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200" u="sng" smtClean="0">
                <a:latin typeface="ＭＳ Ｐゴシック" pitchFamily="50" charset="-128"/>
              </a:rPr>
              <a:t>３．技術の内容・課題</a:t>
            </a:r>
          </a:p>
        </p:txBody>
      </p:sp>
      <p:sp>
        <p:nvSpPr>
          <p:cNvPr id="8198" name="テキスト ボックス 5"/>
          <p:cNvSpPr txBox="1">
            <a:spLocks noChangeArrowheads="1"/>
          </p:cNvSpPr>
          <p:nvPr/>
        </p:nvSpPr>
        <p:spPr bwMode="auto">
          <a:xfrm>
            <a:off x="213978" y="1084868"/>
            <a:ext cx="8380172" cy="46166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ja-JP" altLang="en-US" sz="2400" dirty="0">
                <a:latin typeface="ＭＳ Ｐゴシック" pitchFamily="50" charset="-128"/>
              </a:rPr>
              <a:t>３．２　技術開発の課題</a:t>
            </a:r>
            <a:endParaRPr lang="en-US" altLang="ja-JP" sz="2400" dirty="0">
              <a:latin typeface="ＭＳ Ｐゴシック" pitchFamily="50" charset="-128"/>
            </a:endParaRPr>
          </a:p>
        </p:txBody>
      </p:sp>
      <p:sp>
        <p:nvSpPr>
          <p:cNvPr id="8199" name="テキスト ボックス 5"/>
          <p:cNvSpPr txBox="1">
            <a:spLocks noChangeArrowheads="1"/>
          </p:cNvSpPr>
          <p:nvPr/>
        </p:nvSpPr>
        <p:spPr bwMode="auto">
          <a:xfrm>
            <a:off x="358969" y="1612259"/>
            <a:ext cx="8536185" cy="1354217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altLang="ja-JP" sz="1800" b="1" dirty="0" smtClean="0">
                <a:solidFill>
                  <a:srgbClr val="0070C0"/>
                </a:solidFill>
                <a:latin typeface="ＭＳ Ｐゴシック" pitchFamily="50" charset="-128"/>
              </a:rPr>
              <a:t>※</a:t>
            </a:r>
            <a:r>
              <a:rPr lang="ja-JP" altLang="en-US" sz="1800" b="1" dirty="0" smtClean="0">
                <a:solidFill>
                  <a:srgbClr val="0070C0"/>
                </a:solidFill>
                <a:latin typeface="ＭＳ Ｐゴシック" pitchFamily="50" charset="-128"/>
              </a:rPr>
              <a:t>提案書本文［１］１－４、５に記載の内容</a:t>
            </a:r>
            <a:endParaRPr lang="en-US" altLang="ja-JP" sz="1800" b="1" dirty="0" smtClean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・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開発フェーズの選定理由を含め、技術開発の課題とそれを解決する時期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を</a:t>
            </a:r>
            <a:endParaRPr lang="en-US" altLang="ja-JP" sz="1800" dirty="0" smtClean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/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　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記述してください。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・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タイプ</a:t>
            </a:r>
            <a:r>
              <a:rPr lang="en-US" altLang="ja-JP" sz="1800" dirty="0" smtClean="0">
                <a:solidFill>
                  <a:srgbClr val="0070C0"/>
                </a:solidFill>
                <a:latin typeface="ＭＳ Ｐゴシック" pitchFamily="50" charset="-128"/>
              </a:rPr>
              <a:t>A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～</a:t>
            </a:r>
            <a:r>
              <a:rPr lang="en-US" altLang="ja-JP" sz="1800" dirty="0" smtClean="0">
                <a:solidFill>
                  <a:srgbClr val="0070C0"/>
                </a:solidFill>
                <a:latin typeface="ＭＳ Ｐゴシック" pitchFamily="50" charset="-128"/>
              </a:rPr>
              <a:t>D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は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、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全技術開発フェーズで実施する内容を記述してください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092667" y="4157903"/>
            <a:ext cx="6782626" cy="400110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sz="2000" b="1" dirty="0">
                <a:solidFill>
                  <a:srgbClr val="C00000"/>
                </a:solidFill>
                <a:latin typeface="ＭＳ Ｐゴシック" pitchFamily="50" charset="-128"/>
              </a:rPr>
              <a:t>◆できる限り図や表を活用してわかりやすく表現してください</a:t>
            </a:r>
            <a:r>
              <a:rPr lang="ja-JP" altLang="en-US" sz="2000" b="1" dirty="0" smtClean="0">
                <a:solidFill>
                  <a:srgbClr val="C00000"/>
                </a:solidFill>
                <a:latin typeface="ＭＳ Ｐゴシック" pitchFamily="50" charset="-128"/>
              </a:rPr>
              <a:t>。</a:t>
            </a:r>
            <a:endParaRPr lang="en-US" altLang="ja-JP" sz="2000" b="1" dirty="0">
              <a:solidFill>
                <a:srgbClr val="C00000"/>
              </a:solidFill>
              <a:latin typeface="ＭＳ Ｐゴシック" pitchFamily="50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66"/>
          <p:cNvSpPr txBox="1">
            <a:spLocks noChangeArrowheads="1"/>
          </p:cNvSpPr>
          <p:nvPr/>
        </p:nvSpPr>
        <p:spPr bwMode="auto">
          <a:xfrm>
            <a:off x="677863" y="319088"/>
            <a:ext cx="7772400" cy="641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ja-JP" altLang="en-US" sz="3200" u="sng" kern="0" dirty="0">
                <a:solidFill>
                  <a:schemeClr val="tx2"/>
                </a:solidFill>
                <a:latin typeface="ＭＳ Ｐゴシック" pitchFamily="50" charset="-128"/>
              </a:rPr>
              <a:t>４．技術開発項目</a:t>
            </a:r>
            <a:r>
              <a:rPr lang="ja-JP" altLang="en-US" sz="2400" u="sng" kern="0" dirty="0">
                <a:solidFill>
                  <a:schemeClr val="tx2"/>
                </a:solidFill>
                <a:latin typeface="ＭＳ Ｐゴシック" pitchFamily="50" charset="-128"/>
                <a:cs typeface="+mj-cs"/>
              </a:rPr>
              <a:t>（技術開発項目毎）</a:t>
            </a:r>
          </a:p>
        </p:txBody>
      </p:sp>
      <p:sp>
        <p:nvSpPr>
          <p:cNvPr id="9220" name="テキスト ボックス 5"/>
          <p:cNvSpPr txBox="1">
            <a:spLocks noChangeArrowheads="1"/>
          </p:cNvSpPr>
          <p:nvPr/>
        </p:nvSpPr>
        <p:spPr bwMode="auto">
          <a:xfrm>
            <a:off x="318242" y="1845418"/>
            <a:ext cx="8599660" cy="163121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altLang="ja-JP" sz="1800" b="1" dirty="0">
                <a:solidFill>
                  <a:srgbClr val="0070C0"/>
                </a:solidFill>
                <a:latin typeface="ＭＳ Ｐゴシック" pitchFamily="50" charset="-128"/>
              </a:rPr>
              <a:t>※</a:t>
            </a:r>
            <a:r>
              <a:rPr lang="ja-JP" altLang="en-US" sz="1800" b="1" dirty="0">
                <a:solidFill>
                  <a:srgbClr val="0070C0"/>
                </a:solidFill>
                <a:latin typeface="ＭＳ Ｐゴシック" pitchFamily="50" charset="-128"/>
              </a:rPr>
              <a:t>提案書本文［１］</a:t>
            </a:r>
            <a:r>
              <a:rPr lang="ja-JP" altLang="en-US" sz="1800" b="1" dirty="0" smtClean="0">
                <a:solidFill>
                  <a:srgbClr val="0070C0"/>
                </a:solidFill>
                <a:latin typeface="ＭＳ Ｐゴシック" pitchFamily="50" charset="-128"/>
              </a:rPr>
              <a:t>１－６．に記載の内容</a:t>
            </a:r>
            <a:endParaRPr lang="en-US" altLang="ja-JP" sz="1800" b="1" dirty="0" smtClean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・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定量的かつ具体的に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記述してください。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・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タイプ</a:t>
            </a:r>
            <a:r>
              <a:rPr lang="en-US" altLang="ja-JP" sz="1800" dirty="0" smtClean="0">
                <a:solidFill>
                  <a:srgbClr val="0070C0"/>
                </a:solidFill>
                <a:latin typeface="ＭＳ Ｐゴシック" pitchFamily="50" charset="-128"/>
              </a:rPr>
              <a:t>A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～</a:t>
            </a:r>
            <a:r>
              <a:rPr lang="en-US" altLang="ja-JP" sz="1800" dirty="0" smtClean="0">
                <a:solidFill>
                  <a:srgbClr val="0070C0"/>
                </a:solidFill>
                <a:latin typeface="ＭＳ Ｐゴシック" pitchFamily="50" charset="-128"/>
              </a:rPr>
              <a:t>D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については、最初のフェーズの目標について記述してください。</a:t>
            </a:r>
            <a:endParaRPr lang="en-US" altLang="ja-JP" sz="1800" dirty="0" smtClean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/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　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３年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事業の場合は、最終目標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（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３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年目終了時点）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に加え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、中間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目標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（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２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年目終了時点）も</a:t>
            </a:r>
            <a:endParaRPr lang="en-US" altLang="ja-JP" sz="1800" dirty="0" smtClean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/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　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記述してください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</p:txBody>
      </p:sp>
      <p:sp>
        <p:nvSpPr>
          <p:cNvPr id="9221" name="テキスト ボックス 5"/>
          <p:cNvSpPr txBox="1">
            <a:spLocks noChangeArrowheads="1"/>
          </p:cNvSpPr>
          <p:nvPr/>
        </p:nvSpPr>
        <p:spPr bwMode="auto">
          <a:xfrm>
            <a:off x="318242" y="1003449"/>
            <a:ext cx="8380176" cy="46166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ja-JP" altLang="en-US" sz="2400" dirty="0">
                <a:latin typeface="ＭＳ Ｐゴシック" pitchFamily="50" charset="-128"/>
              </a:rPr>
              <a:t>４．１　技術開発項目（１）：</a:t>
            </a:r>
            <a:r>
              <a:rPr lang="ja-JP" altLang="en-US" sz="2400" dirty="0">
                <a:solidFill>
                  <a:srgbClr val="FF0000"/>
                </a:solidFill>
                <a:latin typeface="ＭＳ Ｐゴシック" pitchFamily="50" charset="-128"/>
              </a:rPr>
              <a:t> </a:t>
            </a:r>
            <a:r>
              <a:rPr lang="en-US" altLang="ja-JP" sz="2400" dirty="0">
                <a:solidFill>
                  <a:srgbClr val="0070C0"/>
                </a:solidFill>
                <a:latin typeface="ＭＳ Ｐゴシック" pitchFamily="50" charset="-128"/>
              </a:rPr>
              <a:t>(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itchFamily="50" charset="-128"/>
              </a:rPr>
              <a:t>開発項目名を</a:t>
            </a:r>
            <a:r>
              <a:rPr lang="ja-JP" altLang="en-US" sz="2400" dirty="0" smtClean="0">
                <a:solidFill>
                  <a:srgbClr val="0070C0"/>
                </a:solidFill>
                <a:latin typeface="ＭＳ Ｐゴシック" pitchFamily="50" charset="-128"/>
              </a:rPr>
              <a:t>記載してください）</a:t>
            </a:r>
            <a:endParaRPr lang="en-US" altLang="ja-JP" sz="2400" dirty="0">
              <a:solidFill>
                <a:srgbClr val="0070C0"/>
              </a:solidFill>
              <a:latin typeface="ＭＳ Ｐゴシック" pitchFamily="50" charset="-128"/>
            </a:endParaRPr>
          </a:p>
        </p:txBody>
      </p:sp>
      <p:sp>
        <p:nvSpPr>
          <p:cNvPr id="9222" name="テキスト ボックス 5"/>
          <p:cNvSpPr txBox="1">
            <a:spLocks noChangeArrowheads="1"/>
          </p:cNvSpPr>
          <p:nvPr/>
        </p:nvSpPr>
        <p:spPr bwMode="auto">
          <a:xfrm>
            <a:off x="318242" y="3590237"/>
            <a:ext cx="8380176" cy="46166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ja-JP" altLang="en-US" sz="2400" dirty="0">
                <a:latin typeface="ＭＳ Ｐゴシック" pitchFamily="50" charset="-128"/>
              </a:rPr>
              <a:t>４．１．２　技術開発の手法</a:t>
            </a:r>
            <a:endParaRPr lang="en-US" altLang="ja-JP" sz="2400" dirty="0">
              <a:latin typeface="ＭＳ Ｐゴシック" pitchFamily="50" charset="-128"/>
            </a:endParaRPr>
          </a:p>
        </p:txBody>
      </p:sp>
      <p:sp>
        <p:nvSpPr>
          <p:cNvPr id="9223" name="テキスト ボックス 5"/>
          <p:cNvSpPr txBox="1">
            <a:spLocks noChangeArrowheads="1"/>
          </p:cNvSpPr>
          <p:nvPr/>
        </p:nvSpPr>
        <p:spPr bwMode="auto">
          <a:xfrm>
            <a:off x="318242" y="4117019"/>
            <a:ext cx="8281712" cy="1000274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altLang="ja-JP" sz="1800" b="1" dirty="0">
                <a:solidFill>
                  <a:srgbClr val="0070C0"/>
                </a:solidFill>
                <a:latin typeface="ＭＳ Ｐゴシック" pitchFamily="50" charset="-128"/>
              </a:rPr>
              <a:t>※</a:t>
            </a:r>
            <a:r>
              <a:rPr lang="ja-JP" altLang="en-US" sz="1800" b="1" dirty="0">
                <a:solidFill>
                  <a:srgbClr val="0070C0"/>
                </a:solidFill>
                <a:latin typeface="ＭＳ Ｐゴシック" pitchFamily="50" charset="-128"/>
              </a:rPr>
              <a:t>提案書本文［１］</a:t>
            </a:r>
            <a:r>
              <a:rPr lang="ja-JP" altLang="en-US" sz="1800" b="1" dirty="0" smtClean="0">
                <a:solidFill>
                  <a:srgbClr val="0070C0"/>
                </a:solidFill>
                <a:latin typeface="ＭＳ Ｐゴシック" pitchFamily="50" charset="-128"/>
              </a:rPr>
              <a:t>１－６．に記載の内容</a:t>
            </a:r>
            <a:endParaRPr lang="en-US" altLang="ja-JP" sz="1800" b="1" dirty="0" smtClean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・各技術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開発項目について技術開発手法と開発の流れ、目標値達成度合い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の</a:t>
            </a:r>
            <a:endParaRPr lang="en-US" altLang="ja-JP" sz="1800" dirty="0" smtClean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/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　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確認方法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について具体的に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記述してください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</p:txBody>
      </p:sp>
      <p:sp>
        <p:nvSpPr>
          <p:cNvPr id="9224" name="テキスト ボックス 5"/>
          <p:cNvSpPr txBox="1">
            <a:spLocks noChangeArrowheads="1"/>
          </p:cNvSpPr>
          <p:nvPr/>
        </p:nvSpPr>
        <p:spPr bwMode="auto">
          <a:xfrm>
            <a:off x="318242" y="1374924"/>
            <a:ext cx="8380176" cy="46166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ja-JP" altLang="en-US" sz="2400">
                <a:latin typeface="ＭＳ Ｐゴシック" pitchFamily="50" charset="-128"/>
              </a:rPr>
              <a:t>４．１．１　目標</a:t>
            </a:r>
            <a:endParaRPr lang="en-US" altLang="ja-JP" sz="2400">
              <a:latin typeface="ＭＳ Ｐゴシック" pitchFamily="50" charset="-128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97509" y="5384314"/>
            <a:ext cx="8356526" cy="707886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ja-JP" altLang="en-US" sz="2000" b="1" dirty="0">
                <a:solidFill>
                  <a:srgbClr val="C00000"/>
                </a:solidFill>
                <a:latin typeface="ＭＳ Ｐゴシック" pitchFamily="50" charset="-128"/>
              </a:rPr>
              <a:t>◆できる限り図や表を活用してわかりやすく表現してください</a:t>
            </a:r>
            <a:r>
              <a:rPr lang="ja-JP" altLang="en-US" sz="2000" b="1" dirty="0" smtClean="0">
                <a:solidFill>
                  <a:srgbClr val="C00000"/>
                </a:solidFill>
                <a:latin typeface="ＭＳ Ｐゴシック" pitchFamily="50" charset="-128"/>
              </a:rPr>
              <a:t>。</a:t>
            </a:r>
            <a:endParaRPr lang="en-US" altLang="ja-JP" sz="2000" b="1" dirty="0" smtClean="0">
              <a:solidFill>
                <a:srgbClr val="C00000"/>
              </a:solidFill>
              <a:latin typeface="ＭＳ Ｐゴシック" pitchFamily="50" charset="-128"/>
            </a:endParaRPr>
          </a:p>
          <a:p>
            <a:pPr algn="l"/>
            <a:r>
              <a:rPr lang="ja-JP" altLang="en-US" sz="2000" b="1" dirty="0">
                <a:solidFill>
                  <a:srgbClr val="C00000"/>
                </a:solidFill>
                <a:latin typeface="ＭＳ Ｐゴシック" pitchFamily="50" charset="-128"/>
              </a:rPr>
              <a:t>◆技術開発項目１つにつき１ページ使うなどわかりやすく記述してください</a:t>
            </a:r>
            <a:r>
              <a:rPr lang="ja-JP" altLang="en-US" sz="2000" b="1" dirty="0" smtClean="0">
                <a:solidFill>
                  <a:srgbClr val="C00000"/>
                </a:solidFill>
                <a:latin typeface="ＭＳ Ｐゴシック" pitchFamily="50" charset="-128"/>
              </a:rPr>
              <a:t>。</a:t>
            </a:r>
            <a:endParaRPr lang="en-US" altLang="ja-JP" sz="2000" b="1" dirty="0">
              <a:solidFill>
                <a:srgbClr val="C00000"/>
              </a:solidFill>
              <a:latin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66"/>
          <p:cNvSpPr txBox="1">
            <a:spLocks noChangeArrowheads="1"/>
          </p:cNvSpPr>
          <p:nvPr/>
        </p:nvSpPr>
        <p:spPr bwMode="auto">
          <a:xfrm>
            <a:off x="677863" y="319088"/>
            <a:ext cx="7772400" cy="641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ja-JP" altLang="en-US" sz="3200" u="sng" kern="0" dirty="0">
                <a:solidFill>
                  <a:schemeClr val="tx2"/>
                </a:solidFill>
                <a:latin typeface="ＭＳ Ｐゴシック" pitchFamily="50" charset="-128"/>
              </a:rPr>
              <a:t>４．技術開発項目</a:t>
            </a:r>
            <a:r>
              <a:rPr lang="ja-JP" altLang="en-US" sz="2400" u="sng" kern="0" dirty="0">
                <a:solidFill>
                  <a:schemeClr val="tx2"/>
                </a:solidFill>
                <a:latin typeface="ＭＳ Ｐゴシック" pitchFamily="50" charset="-128"/>
                <a:cs typeface="+mj-cs"/>
              </a:rPr>
              <a:t>（技術開発項目毎）</a:t>
            </a:r>
          </a:p>
        </p:txBody>
      </p:sp>
      <p:sp>
        <p:nvSpPr>
          <p:cNvPr id="10244" name="テキスト ボックス 5"/>
          <p:cNvSpPr txBox="1">
            <a:spLocks noChangeArrowheads="1"/>
          </p:cNvSpPr>
          <p:nvPr/>
        </p:nvSpPr>
        <p:spPr bwMode="auto">
          <a:xfrm>
            <a:off x="299272" y="1838901"/>
            <a:ext cx="8793661" cy="163121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altLang="ja-JP" sz="1800" b="1" dirty="0">
                <a:solidFill>
                  <a:srgbClr val="0070C0"/>
                </a:solidFill>
                <a:latin typeface="ＭＳ Ｐゴシック" pitchFamily="50" charset="-128"/>
              </a:rPr>
              <a:t>※</a:t>
            </a:r>
            <a:r>
              <a:rPr lang="ja-JP" altLang="en-US" sz="1800" b="1" dirty="0">
                <a:solidFill>
                  <a:srgbClr val="0070C0"/>
                </a:solidFill>
                <a:latin typeface="ＭＳ Ｐゴシック" pitchFamily="50" charset="-128"/>
              </a:rPr>
              <a:t>提案書本文［１］</a:t>
            </a:r>
            <a:r>
              <a:rPr lang="ja-JP" altLang="en-US" sz="1800" b="1" dirty="0" smtClean="0">
                <a:solidFill>
                  <a:srgbClr val="0070C0"/>
                </a:solidFill>
                <a:latin typeface="ＭＳ Ｐゴシック" pitchFamily="50" charset="-128"/>
              </a:rPr>
              <a:t>１－６．に記載の内容</a:t>
            </a:r>
            <a:endParaRPr lang="en-US" altLang="ja-JP" sz="1800" b="1" dirty="0" smtClean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・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定量的かつ具体的に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記述してください。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lvl="0" algn="l">
              <a:spcBef>
                <a:spcPts val="600"/>
              </a:spcBef>
            </a:pP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・タイプ</a:t>
            </a:r>
            <a:r>
              <a:rPr lang="en-US" altLang="ja-JP" sz="1800" dirty="0">
                <a:solidFill>
                  <a:srgbClr val="0070C0"/>
                </a:solidFill>
                <a:latin typeface="ＭＳ Ｐゴシック" pitchFamily="50" charset="-128"/>
              </a:rPr>
              <a:t>A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～</a:t>
            </a:r>
            <a:r>
              <a:rPr lang="en-US" altLang="ja-JP" sz="1800" dirty="0">
                <a:solidFill>
                  <a:srgbClr val="0070C0"/>
                </a:solidFill>
                <a:latin typeface="ＭＳ Ｐゴシック" pitchFamily="50" charset="-128"/>
              </a:rPr>
              <a:t>D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については、最初のフェーズの目標について記述してください。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  <a:p>
            <a:pPr lvl="0" algn="l"/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　３年事業の場合は、最終目標（３年目終了時点）に加え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、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　中間目標（２年目終了時点）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も</a:t>
            </a:r>
            <a:endParaRPr lang="en-US" altLang="ja-JP" sz="1800" dirty="0" smtClean="0">
              <a:solidFill>
                <a:srgbClr val="0070C0"/>
              </a:solidFill>
              <a:latin typeface="ＭＳ Ｐゴシック" pitchFamily="50" charset="-128"/>
            </a:endParaRPr>
          </a:p>
          <a:p>
            <a:pPr lvl="0" algn="l"/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　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記述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してください。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</p:txBody>
      </p:sp>
      <p:sp>
        <p:nvSpPr>
          <p:cNvPr id="10245" name="テキスト ボックス 5"/>
          <p:cNvSpPr txBox="1">
            <a:spLocks noChangeArrowheads="1"/>
          </p:cNvSpPr>
          <p:nvPr/>
        </p:nvSpPr>
        <p:spPr bwMode="auto">
          <a:xfrm>
            <a:off x="299272" y="1003449"/>
            <a:ext cx="8803187" cy="46166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ja-JP" altLang="en-US" sz="2400" dirty="0">
                <a:latin typeface="ＭＳ Ｐゴシック" pitchFamily="50" charset="-128"/>
              </a:rPr>
              <a:t>４．２　技術開発項目（２）：</a:t>
            </a:r>
            <a:r>
              <a:rPr lang="ja-JP" altLang="en-US" sz="2400" dirty="0">
                <a:solidFill>
                  <a:srgbClr val="FF0000"/>
                </a:solidFill>
                <a:latin typeface="ＭＳ Ｐゴシック" pitchFamily="50" charset="-128"/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  <a:latin typeface="ＭＳ Ｐゴシック" pitchFamily="50" charset="-128"/>
              </a:rPr>
              <a:t>(</a:t>
            </a:r>
            <a:r>
              <a:rPr lang="ja-JP" altLang="en-US" sz="2400" dirty="0" smtClean="0">
                <a:solidFill>
                  <a:srgbClr val="0070C0"/>
                </a:solidFill>
                <a:latin typeface="ＭＳ Ｐゴシック" pitchFamily="50" charset="-128"/>
              </a:rPr>
              <a:t>技術開発</a:t>
            </a:r>
            <a:r>
              <a:rPr lang="ja-JP" altLang="en-US" sz="2400" dirty="0">
                <a:solidFill>
                  <a:srgbClr val="0070C0"/>
                </a:solidFill>
                <a:latin typeface="ＭＳ Ｐゴシック" pitchFamily="50" charset="-128"/>
              </a:rPr>
              <a:t>項目名を</a:t>
            </a:r>
            <a:r>
              <a:rPr lang="ja-JP" altLang="en-US" sz="2400" dirty="0" smtClean="0">
                <a:solidFill>
                  <a:srgbClr val="0070C0"/>
                </a:solidFill>
                <a:latin typeface="ＭＳ Ｐゴシック" pitchFamily="50" charset="-128"/>
              </a:rPr>
              <a:t>記載してください）</a:t>
            </a:r>
            <a:endParaRPr lang="en-US" altLang="ja-JP" sz="2400" dirty="0">
              <a:solidFill>
                <a:srgbClr val="0070C0"/>
              </a:solidFill>
              <a:latin typeface="ＭＳ Ｐゴシック" pitchFamily="50" charset="-128"/>
            </a:endParaRPr>
          </a:p>
        </p:txBody>
      </p:sp>
      <p:sp>
        <p:nvSpPr>
          <p:cNvPr id="10246" name="テキスト ボックス 5"/>
          <p:cNvSpPr txBox="1">
            <a:spLocks noChangeArrowheads="1"/>
          </p:cNvSpPr>
          <p:nvPr/>
        </p:nvSpPr>
        <p:spPr bwMode="auto">
          <a:xfrm>
            <a:off x="299272" y="3565171"/>
            <a:ext cx="8612063" cy="46166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ja-JP" altLang="en-US" sz="2400" dirty="0">
                <a:latin typeface="ＭＳ Ｐゴシック" pitchFamily="50" charset="-128"/>
              </a:rPr>
              <a:t>４．２．２　技術開発の手法</a:t>
            </a:r>
            <a:endParaRPr lang="en-US" altLang="ja-JP" sz="2400" dirty="0">
              <a:latin typeface="ＭＳ Ｐゴシック" pitchFamily="50" charset="-128"/>
            </a:endParaRPr>
          </a:p>
        </p:txBody>
      </p:sp>
      <p:sp>
        <p:nvSpPr>
          <p:cNvPr id="10247" name="テキスト ボックス 5"/>
          <p:cNvSpPr txBox="1">
            <a:spLocks noChangeArrowheads="1"/>
          </p:cNvSpPr>
          <p:nvPr/>
        </p:nvSpPr>
        <p:spPr bwMode="auto">
          <a:xfrm>
            <a:off x="299272" y="4065794"/>
            <a:ext cx="8793661" cy="1000274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altLang="ja-JP" sz="1800" b="1" dirty="0">
                <a:solidFill>
                  <a:srgbClr val="0070C0"/>
                </a:solidFill>
                <a:latin typeface="ＭＳ Ｐゴシック" pitchFamily="50" charset="-128"/>
              </a:rPr>
              <a:t>※</a:t>
            </a:r>
            <a:r>
              <a:rPr lang="ja-JP" altLang="en-US" sz="1800" b="1" dirty="0">
                <a:solidFill>
                  <a:srgbClr val="0070C0"/>
                </a:solidFill>
                <a:latin typeface="ＭＳ Ｐゴシック" pitchFamily="50" charset="-128"/>
              </a:rPr>
              <a:t>提案書本文［１］</a:t>
            </a:r>
            <a:r>
              <a:rPr lang="ja-JP" altLang="en-US" sz="1800" b="1" dirty="0" smtClean="0">
                <a:solidFill>
                  <a:srgbClr val="0070C0"/>
                </a:solidFill>
                <a:latin typeface="ＭＳ Ｐゴシック" pitchFamily="50" charset="-128"/>
              </a:rPr>
              <a:t>１－６．に記載の内容</a:t>
            </a:r>
            <a:endParaRPr lang="en-US" altLang="ja-JP" sz="1800" b="1" dirty="0" smtClean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・各技術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開発項目について技術開発手法と開発の流れ、目標値達成度合い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の</a:t>
            </a:r>
            <a:endParaRPr lang="en-US" altLang="ja-JP" sz="1800" dirty="0" smtClean="0">
              <a:solidFill>
                <a:srgbClr val="0070C0"/>
              </a:solidFill>
              <a:latin typeface="ＭＳ Ｐゴシック" pitchFamily="50" charset="-128"/>
            </a:endParaRPr>
          </a:p>
          <a:p>
            <a:pPr algn="l"/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　確認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方法について具体的に</a:t>
            </a:r>
            <a:r>
              <a:rPr lang="ja-JP" altLang="en-US" sz="1800" dirty="0" smtClean="0">
                <a:solidFill>
                  <a:srgbClr val="0070C0"/>
                </a:solidFill>
                <a:latin typeface="ＭＳ Ｐゴシック" pitchFamily="50" charset="-128"/>
              </a:rPr>
              <a:t>記述してください</a:t>
            </a:r>
            <a:r>
              <a:rPr lang="ja-JP" altLang="en-US" sz="1800" dirty="0">
                <a:solidFill>
                  <a:srgbClr val="0070C0"/>
                </a:solidFill>
                <a:latin typeface="ＭＳ Ｐゴシック" pitchFamily="50" charset="-128"/>
              </a:rPr>
              <a:t>。</a:t>
            </a:r>
            <a:endParaRPr lang="en-US" altLang="ja-JP" sz="1800" dirty="0">
              <a:solidFill>
                <a:srgbClr val="0070C0"/>
              </a:solidFill>
              <a:latin typeface="ＭＳ Ｐゴシック" pitchFamily="50" charset="-128"/>
            </a:endParaRPr>
          </a:p>
        </p:txBody>
      </p:sp>
      <p:sp>
        <p:nvSpPr>
          <p:cNvPr id="10248" name="テキスト ボックス 5"/>
          <p:cNvSpPr txBox="1">
            <a:spLocks noChangeArrowheads="1"/>
          </p:cNvSpPr>
          <p:nvPr/>
        </p:nvSpPr>
        <p:spPr bwMode="auto">
          <a:xfrm>
            <a:off x="299272" y="1374924"/>
            <a:ext cx="8612063" cy="46166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ja-JP" altLang="en-US" sz="2400">
                <a:latin typeface="ＭＳ Ｐゴシック" pitchFamily="50" charset="-128"/>
              </a:rPr>
              <a:t>４．２．１　目標</a:t>
            </a:r>
            <a:endParaRPr lang="en-US" altLang="ja-JP" sz="2400">
              <a:latin typeface="ＭＳ Ｐゴシック" pitchFamily="50" charset="-128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78952" y="5400896"/>
            <a:ext cx="8906397" cy="1015663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ja-JP" altLang="en-US" sz="2000" b="1" dirty="0">
                <a:solidFill>
                  <a:srgbClr val="C00000"/>
                </a:solidFill>
                <a:latin typeface="ＭＳ Ｐゴシック" pitchFamily="50" charset="-128"/>
              </a:rPr>
              <a:t>◆できる限り図や表を活用してわかりやすく表現してください</a:t>
            </a:r>
            <a:r>
              <a:rPr lang="ja-JP" altLang="en-US" sz="2000" b="1" dirty="0" smtClean="0">
                <a:solidFill>
                  <a:srgbClr val="C00000"/>
                </a:solidFill>
                <a:latin typeface="ＭＳ Ｐゴシック" pitchFamily="50" charset="-128"/>
              </a:rPr>
              <a:t>。</a:t>
            </a:r>
            <a:endParaRPr lang="en-US" altLang="ja-JP" sz="2000" b="1" dirty="0" smtClean="0">
              <a:solidFill>
                <a:srgbClr val="C00000"/>
              </a:solidFill>
              <a:latin typeface="ＭＳ Ｐゴシック" pitchFamily="50" charset="-128"/>
            </a:endParaRPr>
          </a:p>
          <a:p>
            <a:pPr algn="l"/>
            <a:r>
              <a:rPr lang="ja-JP" altLang="en-US" sz="2000" b="1" dirty="0">
                <a:solidFill>
                  <a:srgbClr val="C00000"/>
                </a:solidFill>
                <a:latin typeface="ＭＳ Ｐゴシック" pitchFamily="50" charset="-128"/>
              </a:rPr>
              <a:t>◆技術開発項目１つにつき１ページ使うなどわかりやすく記述してください</a:t>
            </a:r>
            <a:r>
              <a:rPr lang="ja-JP" altLang="en-US" sz="2000" b="1" dirty="0" smtClean="0">
                <a:solidFill>
                  <a:srgbClr val="C00000"/>
                </a:solidFill>
                <a:latin typeface="ＭＳ Ｐゴシック" pitchFamily="50" charset="-128"/>
              </a:rPr>
              <a:t>。</a:t>
            </a:r>
            <a:endParaRPr lang="en-US" altLang="ja-JP" sz="2000" b="1" dirty="0" smtClean="0">
              <a:solidFill>
                <a:srgbClr val="C00000"/>
              </a:solidFill>
              <a:latin typeface="ＭＳ Ｐゴシック" pitchFamily="50" charset="-128"/>
            </a:endParaRPr>
          </a:p>
          <a:p>
            <a:pPr algn="l"/>
            <a:r>
              <a:rPr lang="ja-JP" altLang="en-US" sz="2000" b="1" dirty="0">
                <a:solidFill>
                  <a:srgbClr val="C00000"/>
                </a:solidFill>
                <a:latin typeface="ＭＳ Ｐゴシック" pitchFamily="50" charset="-128"/>
              </a:rPr>
              <a:t>◆他に技術開発項目があれば、以降、技術開発項目（３）、（４）と記述してください</a:t>
            </a:r>
            <a:r>
              <a:rPr lang="ja-JP" altLang="en-US" sz="2000" b="1" dirty="0" smtClean="0">
                <a:solidFill>
                  <a:srgbClr val="C00000"/>
                </a:solidFill>
                <a:latin typeface="ＭＳ Ｐゴシック" pitchFamily="50" charset="-128"/>
              </a:rPr>
              <a:t>。</a:t>
            </a:r>
            <a:endParaRPr lang="en-US" altLang="ja-JP" sz="2000" b="1" dirty="0">
              <a:solidFill>
                <a:srgbClr val="C00000"/>
              </a:solidFill>
              <a:latin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1224</Words>
  <Application>Microsoft Office PowerPoint</Application>
  <PresentationFormat>画面に合わせる (4:3)</PresentationFormat>
  <Paragraphs>231</Paragraphs>
  <Slides>14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1" baseType="lpstr">
      <vt:lpstr>Meiryo UI</vt:lpstr>
      <vt:lpstr>ＭＳ Ｐゴシック</vt:lpstr>
      <vt:lpstr>ＭＳ Ｐ明朝</vt:lpstr>
      <vt:lpstr>游ゴシック</vt:lpstr>
      <vt:lpstr>Calibri</vt:lpstr>
      <vt:lpstr>Times New Roman</vt:lpstr>
      <vt:lpstr>標準デザイン</vt:lpstr>
      <vt:lpstr>PowerPoint プレゼンテーション</vt:lpstr>
      <vt:lpstr>＜○○○○の開発＞ タイプ△／◇◇開発フェーズ</vt:lpstr>
      <vt:lpstr>発表内容</vt:lpstr>
      <vt:lpstr>１．事業化の背景</vt:lpstr>
      <vt:lpstr>PowerPoint プレゼンテーション</vt:lpstr>
      <vt:lpstr>３．技術の内容・課題</vt:lpstr>
      <vt:lpstr>３．技術の内容・課題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2019-02-19T02:40:10Z</dcterms:created>
  <dcterms:modified xsi:type="dcterms:W3CDTF">2020-02-02T03:17:36Z</dcterms:modified>
  <cp:contentStatus/>
</cp:coreProperties>
</file>