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7"/>
  </p:notesMasterIdLst>
  <p:handoutMasterIdLst>
    <p:handoutMasterId r:id="rId18"/>
  </p:handoutMasterIdLst>
  <p:sldIdLst>
    <p:sldId id="565" r:id="rId2"/>
    <p:sldId id="430" r:id="rId3"/>
    <p:sldId id="431" r:id="rId4"/>
    <p:sldId id="432" r:id="rId5"/>
    <p:sldId id="558" r:id="rId6"/>
    <p:sldId id="571" r:id="rId7"/>
    <p:sldId id="567" r:id="rId8"/>
    <p:sldId id="569" r:id="rId9"/>
    <p:sldId id="564" r:id="rId10"/>
    <p:sldId id="568" r:id="rId11"/>
    <p:sldId id="559" r:id="rId12"/>
    <p:sldId id="468" r:id="rId13"/>
    <p:sldId id="566" r:id="rId14"/>
    <p:sldId id="533" r:id="rId15"/>
    <p:sldId id="570" r:id="rId16"/>
  </p:sldIdLst>
  <p:sldSz cx="9144000" cy="6858000" type="screen4x3"/>
  <p:notesSz cx="6807200" cy="9939338"/>
  <p:defaultTextStyle>
    <a:defPPr>
      <a:defRPr lang="ja-JP"/>
    </a:defPPr>
    <a:lvl1pPr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1pPr>
    <a:lvl2pPr marL="4572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2pPr>
    <a:lvl3pPr marL="9144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3pPr>
    <a:lvl4pPr marL="13716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4pPr>
    <a:lvl5pPr marL="18288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a:srgbClr val="0000FF"/>
    <a:srgbClr val="FF0000"/>
    <a:srgbClr val="FFFFFF"/>
    <a:srgbClr val="FF6699"/>
    <a:srgbClr val="FF66FF"/>
    <a:srgbClr val="00CCFF"/>
    <a:srgbClr val="B2B2B2"/>
    <a:srgbClr val="00FF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20" autoAdjust="0"/>
    <p:restoredTop sz="94687" autoAdjust="0"/>
  </p:normalViewPr>
  <p:slideViewPr>
    <p:cSldViewPr snapToGrid="0">
      <p:cViewPr varScale="1">
        <p:scale>
          <a:sx n="72" d="100"/>
          <a:sy n="72" d="100"/>
        </p:scale>
        <p:origin x="159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4" d="100"/>
          <a:sy n="74" d="100"/>
        </p:scale>
        <p:origin x="-2130" y="-102"/>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39" name="Rectangle 3"/>
          <p:cNvSpPr>
            <a:spLocks noGrp="1" noChangeArrowheads="1"/>
          </p:cNvSpPr>
          <p:nvPr>
            <p:ph type="dt" sz="quarter"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4340" name="Rectangle 4"/>
          <p:cNvSpPr>
            <a:spLocks noGrp="1" noChangeArrowheads="1"/>
          </p:cNvSpPr>
          <p:nvPr>
            <p:ph type="ftr" sz="quarter" idx="2"/>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41" name="Rectangle 5"/>
          <p:cNvSpPr>
            <a:spLocks noGrp="1" noChangeArrowheads="1"/>
          </p:cNvSpPr>
          <p:nvPr>
            <p:ph type="sldNum" sz="quarter" idx="3"/>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F223C221-9BA0-4BFD-9122-15CB56235A67}" type="slidenum">
              <a:rPr lang="en-US" altLang="ja-JP"/>
              <a:pPr>
                <a:defRPr/>
              </a:pPr>
              <a:t>‹#›</a:t>
            </a:fld>
            <a:endParaRPr lang="en-US" altLang="ja-JP"/>
          </a:p>
        </p:txBody>
      </p:sp>
    </p:spTree>
    <p:extLst>
      <p:ext uri="{BB962C8B-B14F-4D97-AF65-F5344CB8AC3E}">
        <p14:creationId xmlns:p14="http://schemas.microsoft.com/office/powerpoint/2010/main" val="3202008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5" name="Rectangle 3"/>
          <p:cNvSpPr>
            <a:spLocks noGrp="1" noChangeArrowheads="1"/>
          </p:cNvSpPr>
          <p:nvPr>
            <p:ph type="dt"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5364" name="Rectangle 4"/>
          <p:cNvSpPr>
            <a:spLocks noGrp="1" noRot="1" noChangeAspect="1" noChangeArrowheads="1" noTextEdit="1"/>
          </p:cNvSpPr>
          <p:nvPr>
            <p:ph type="sldImg" idx="2"/>
          </p:nvPr>
        </p:nvSpPr>
        <p:spPr bwMode="auto">
          <a:xfrm>
            <a:off x="973138" y="768350"/>
            <a:ext cx="4910137" cy="3681413"/>
          </a:xfrm>
          <a:prstGeom prst="rect">
            <a:avLst/>
          </a:prstGeom>
          <a:noFill/>
          <a:ln w="9525">
            <a:solidFill>
              <a:srgbClr val="000000"/>
            </a:solidFill>
            <a:miter lim="800000"/>
            <a:headEnd/>
            <a:tailEnd/>
          </a:ln>
        </p:spPr>
      </p:sp>
      <p:sp>
        <p:nvSpPr>
          <p:cNvPr id="64517" name="Rectangle 5"/>
          <p:cNvSpPr>
            <a:spLocks noGrp="1" noChangeArrowheads="1"/>
          </p:cNvSpPr>
          <p:nvPr>
            <p:ph type="body" sz="quarter" idx="3"/>
          </p:nvPr>
        </p:nvSpPr>
        <p:spPr bwMode="auto">
          <a:xfrm>
            <a:off x="923926" y="4757738"/>
            <a:ext cx="5006975" cy="4449762"/>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4518" name="Rectangle 6"/>
          <p:cNvSpPr>
            <a:spLocks noGrp="1" noChangeArrowheads="1"/>
          </p:cNvSpPr>
          <p:nvPr>
            <p:ph type="ftr" sz="quarter" idx="4"/>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9" name="Rectangle 7"/>
          <p:cNvSpPr>
            <a:spLocks noGrp="1" noChangeArrowheads="1"/>
          </p:cNvSpPr>
          <p:nvPr>
            <p:ph type="sldNum" sz="quarter" idx="5"/>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765117DD-1C2A-4CCC-BAF1-4505EAE168DC}" type="slidenum">
              <a:rPr lang="en-US" altLang="ja-JP"/>
              <a:pPr>
                <a:defRPr/>
              </a:pPr>
              <a:t>‹#›</a:t>
            </a:fld>
            <a:endParaRPr lang="en-US" altLang="ja-JP"/>
          </a:p>
        </p:txBody>
      </p:sp>
    </p:spTree>
    <p:extLst>
      <p:ext uri="{BB962C8B-B14F-4D97-AF65-F5344CB8AC3E}">
        <p14:creationId xmlns:p14="http://schemas.microsoft.com/office/powerpoint/2010/main" val="30770485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lang="ja-JP" altLang="en-US" dirty="0" smtClean="0">
              <a:ea typeface="ＭＳ Ｐ明朝" charset="-128"/>
            </a:endParaRPr>
          </a:p>
        </p:txBody>
      </p:sp>
      <p:sp>
        <p:nvSpPr>
          <p:cNvPr id="16388" name="スライド番号プレースホルダ 3"/>
          <p:cNvSpPr>
            <a:spLocks noGrp="1"/>
          </p:cNvSpPr>
          <p:nvPr>
            <p:ph type="sldNum" sz="quarter" idx="5"/>
          </p:nvPr>
        </p:nvSpPr>
        <p:spPr>
          <a:noFill/>
        </p:spPr>
        <p:txBody>
          <a:bodyPr/>
          <a:lstStyle/>
          <a:p>
            <a:pPr defTabSz="919070"/>
            <a:fld id="{8D3F28FC-D0E7-47BE-BA27-AF4CA6AF9910}" type="slidenum">
              <a:rPr lang="en-US" altLang="ja-JP" smtClean="0"/>
              <a:pPr defTabSz="919070"/>
              <a:t>1</a:t>
            </a:fld>
            <a:endParaRPr lang="en-US" altLang="ja-JP" dirty="0" smtClean="0"/>
          </a:p>
        </p:txBody>
      </p:sp>
    </p:spTree>
    <p:extLst>
      <p:ext uri="{BB962C8B-B14F-4D97-AF65-F5344CB8AC3E}">
        <p14:creationId xmlns:p14="http://schemas.microsoft.com/office/powerpoint/2010/main" val="31917994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 1"/>
          <p:cNvSpPr>
            <a:spLocks noGrp="1" noRot="1" noChangeAspect="1" noTextEdit="1"/>
          </p:cNvSpPr>
          <p:nvPr>
            <p:ph type="sldImg"/>
          </p:nvPr>
        </p:nvSpPr>
        <p:spPr>
          <a:ln/>
        </p:spPr>
      </p:sp>
      <p:sp>
        <p:nvSpPr>
          <p:cNvPr id="23556" name="スライド番号プレースホルダ 3"/>
          <p:cNvSpPr>
            <a:spLocks noGrp="1"/>
          </p:cNvSpPr>
          <p:nvPr>
            <p:ph type="sldNum" sz="quarter" idx="5"/>
          </p:nvPr>
        </p:nvSpPr>
        <p:spPr>
          <a:noFill/>
        </p:spPr>
        <p:txBody>
          <a:bodyPr/>
          <a:lstStyle/>
          <a:p>
            <a:pPr defTabSz="919070"/>
            <a:fld id="{585D863A-F05A-41AD-B52B-8E9532046BF5}" type="slidenum">
              <a:rPr lang="en-US" altLang="ja-JP" smtClean="0"/>
              <a:pPr defTabSz="919070"/>
              <a:t>10</a:t>
            </a:fld>
            <a:endParaRPr lang="en-US" altLang="ja-JP" dirty="0" smtClean="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528591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80" name="スライド番号プレースホルダ 3"/>
          <p:cNvSpPr>
            <a:spLocks noGrp="1"/>
          </p:cNvSpPr>
          <p:nvPr>
            <p:ph type="sldNum" sz="quarter" idx="5"/>
          </p:nvPr>
        </p:nvSpPr>
        <p:spPr>
          <a:noFill/>
        </p:spPr>
        <p:txBody>
          <a:bodyPr/>
          <a:lstStyle/>
          <a:p>
            <a:pPr defTabSz="919070"/>
            <a:fld id="{03B9EFAE-D393-48C5-8725-77E62F694202}" type="slidenum">
              <a:rPr lang="en-US" altLang="ja-JP" smtClean="0"/>
              <a:pPr defTabSz="919070"/>
              <a:t>11</a:t>
            </a:fld>
            <a:endParaRPr lang="en-US" altLang="ja-JP" dirty="0" smtClean="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185844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12</a:t>
            </a:fld>
            <a:endParaRPr lang="en-US" altLang="ja-JP" dirty="0" smtClean="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277271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13</a:t>
            </a:fld>
            <a:endParaRPr lang="en-US" altLang="ja-JP" dirty="0" smtClean="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648291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14</a:t>
            </a:fld>
            <a:endParaRPr lang="en-US" altLang="ja-JP" dirty="0" smtClean="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21630266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15</a:t>
            </a:fld>
            <a:endParaRPr lang="en-US" altLang="ja-JP" dirty="0" smtClean="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1152329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pPr defTabSz="919070"/>
            <a:fld id="{2A25904A-62A6-4A83-9AD1-B70E146E1B82}" type="slidenum">
              <a:rPr lang="en-US" altLang="ja-JP" smtClean="0"/>
              <a:pPr defTabSz="919070"/>
              <a:t>2</a:t>
            </a:fld>
            <a:endParaRPr lang="en-US" altLang="ja-JP" dirty="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ja-JP" altLang="en-US" smtClean="0">
              <a:ea typeface="ＭＳ Ｐ明朝" charset="-128"/>
            </a:endParaRPr>
          </a:p>
        </p:txBody>
      </p:sp>
    </p:spTree>
    <p:extLst>
      <p:ext uri="{BB962C8B-B14F-4D97-AF65-F5344CB8AC3E}">
        <p14:creationId xmlns:p14="http://schemas.microsoft.com/office/powerpoint/2010/main" val="736510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pPr defTabSz="919070"/>
            <a:fld id="{89D870E1-1315-43C3-AFCE-9405F995E650}" type="slidenum">
              <a:rPr lang="en-US" altLang="ja-JP" smtClean="0"/>
              <a:pPr defTabSz="919070"/>
              <a:t>3</a:t>
            </a:fld>
            <a:endParaRPr lang="en-US" altLang="ja-JP" dirty="0"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ja-JP" altLang="ja-JP" smtClean="0">
              <a:ea typeface="ＭＳ Ｐ明朝" charset="-128"/>
            </a:endParaRPr>
          </a:p>
        </p:txBody>
      </p:sp>
    </p:spTree>
    <p:extLst>
      <p:ext uri="{BB962C8B-B14F-4D97-AF65-F5344CB8AC3E}">
        <p14:creationId xmlns:p14="http://schemas.microsoft.com/office/powerpoint/2010/main" val="1318358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pPr defTabSz="919070"/>
            <a:fld id="{411D0976-4AD9-40CB-A0B2-FE0E28D010E8}" type="slidenum">
              <a:rPr lang="en-US" altLang="ja-JP" smtClean="0"/>
              <a:pPr defTabSz="919070"/>
              <a:t>4</a:t>
            </a:fld>
            <a:endParaRPr lang="en-US" altLang="ja-JP" dirty="0" smtClean="0"/>
          </a:p>
        </p:txBody>
      </p:sp>
      <p:sp>
        <p:nvSpPr>
          <p:cNvPr id="19459"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440550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5</a:t>
            </a:fld>
            <a:endParaRPr lang="en-US" altLang="ja-JP" dirty="0" smtClean="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375408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6</a:t>
            </a:fld>
            <a:endParaRPr lang="en-US" altLang="ja-JP" dirty="0" smtClean="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864633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7</a:t>
            </a:fld>
            <a:endParaRPr lang="en-US" altLang="ja-JP" dirty="0" smtClean="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757547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8</a:t>
            </a:fld>
            <a:endParaRPr lang="en-US" altLang="ja-JP" dirty="0" smtClean="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8052822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ln/>
        </p:spPr>
      </p:sp>
      <p:sp>
        <p:nvSpPr>
          <p:cNvPr id="22532" name="スライド番号プレースホルダ 3"/>
          <p:cNvSpPr>
            <a:spLocks noGrp="1"/>
          </p:cNvSpPr>
          <p:nvPr>
            <p:ph type="sldNum" sz="quarter" idx="5"/>
          </p:nvPr>
        </p:nvSpPr>
        <p:spPr>
          <a:noFill/>
        </p:spPr>
        <p:txBody>
          <a:bodyPr/>
          <a:lstStyle/>
          <a:p>
            <a:pPr defTabSz="919070"/>
            <a:fld id="{61BFF29B-EFE7-4069-A68E-CF80DD140FC0}" type="slidenum">
              <a:rPr lang="en-US" altLang="ja-JP" smtClean="0"/>
              <a:pPr defTabSz="919070"/>
              <a:t>9</a:t>
            </a:fld>
            <a:endParaRPr lang="en-US" altLang="ja-JP" dirty="0" smtClean="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4217611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dirty="0" smtClean="0"/>
              <a:t>マスタ テキストの書式設定</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3.sv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1" name="Text Box 27"/>
          <p:cNvSpPr txBox="1">
            <a:spLocks noChangeArrowheads="1"/>
          </p:cNvSpPr>
          <p:nvPr userDrawn="1"/>
        </p:nvSpPr>
        <p:spPr bwMode="auto">
          <a:xfrm>
            <a:off x="8359775" y="160338"/>
            <a:ext cx="596900" cy="396875"/>
          </a:xfrm>
          <a:prstGeom prst="rect">
            <a:avLst/>
          </a:prstGeom>
          <a:noFill/>
          <a:ln w="9525">
            <a:noFill/>
            <a:miter lim="800000"/>
            <a:headEnd/>
            <a:tailEnd/>
          </a:ln>
          <a:effectLst/>
        </p:spPr>
        <p:txBody>
          <a:bodyPr wrap="none">
            <a:spAutoFit/>
          </a:bodyPr>
          <a:lstStyle/>
          <a:p>
            <a:pPr>
              <a:defRPr/>
            </a:pPr>
            <a:fld id="{D5FD0C7D-D17A-49D9-AA87-455B2A63F091}" type="slidenum">
              <a:rPr lang="en-US" altLang="ja-JP" sz="2000"/>
              <a:pPr>
                <a:defRPr/>
              </a:pPr>
              <a:t>‹#›</a:t>
            </a:fld>
            <a:endParaRPr lang="en-US" altLang="ja-JP" sz="2000" dirty="0"/>
          </a:p>
        </p:txBody>
      </p:sp>
      <p:sp>
        <p:nvSpPr>
          <p:cNvPr id="1053" name="Text Box 29"/>
          <p:cNvSpPr txBox="1">
            <a:spLocks noChangeArrowheads="1"/>
          </p:cNvSpPr>
          <p:nvPr userDrawn="1"/>
        </p:nvSpPr>
        <p:spPr bwMode="auto">
          <a:xfrm>
            <a:off x="7329488" y="6327775"/>
            <a:ext cx="1422400" cy="336550"/>
          </a:xfrm>
          <a:prstGeom prst="rect">
            <a:avLst/>
          </a:prstGeom>
          <a:noFill/>
          <a:ln w="9525">
            <a:noFill/>
            <a:miter lim="800000"/>
            <a:headEnd/>
            <a:tailEnd/>
          </a:ln>
          <a:effectLst/>
        </p:spPr>
        <p:txBody>
          <a:bodyPr>
            <a:spAutoFit/>
          </a:bodyPr>
          <a:lstStyle/>
          <a:p>
            <a:pPr>
              <a:spcBef>
                <a:spcPct val="50000"/>
              </a:spcBef>
              <a:defRPr/>
            </a:pPr>
            <a:endParaRPr lang="ja-JP" altLang="ja-JP"/>
          </a:p>
        </p:txBody>
      </p:sp>
      <p:pic>
        <p:nvPicPr>
          <p:cNvPr id="4" name="グラフィックス 6">
            <a:extLst>
              <a:ext uri="{FF2B5EF4-FFF2-40B4-BE49-F238E27FC236}">
                <a16:creationId xmlns:a16="http://schemas.microsoft.com/office/drawing/2014/main" xmlns="" id="{9ED6F1C8-9F11-417E-BE3F-69AD032E73D2}"/>
              </a:ext>
            </a:extLst>
          </p:cNvPr>
          <p:cNvPicPr>
            <a:picLocks noChangeAspect="1"/>
          </p:cNvPicPr>
          <p:nvPr userDrawn="1"/>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xmlns="" r:embed="rId17"/>
              </a:ext>
            </a:extLst>
          </a:blip>
          <a:stretch>
            <a:fillRect/>
          </a:stretch>
        </p:blipFill>
        <p:spPr>
          <a:xfrm>
            <a:off x="107667" y="6586140"/>
            <a:ext cx="437765" cy="215214"/>
          </a:xfrm>
          <a:prstGeom prst="rect">
            <a:avLst/>
          </a:prstGeom>
        </p:spPr>
      </p:pic>
      <p:pic>
        <p:nvPicPr>
          <p:cNvPr id="5" name="図 4">
            <a:extLst>
              <a:ext uri="{FF2B5EF4-FFF2-40B4-BE49-F238E27FC236}">
                <a16:creationId xmlns:a16="http://schemas.microsoft.com/office/drawing/2014/main" xmlns="" id="{C12E524B-6E18-4224-93F2-09CC428C1791}"/>
              </a:ext>
            </a:extLst>
          </p:cNvPr>
          <p:cNvPicPr>
            <a:picLocks noChangeAspect="1"/>
          </p:cNvPicPr>
          <p:nvPr userDrawn="1"/>
        </p:nvPicPr>
        <p:blipFill>
          <a:blip r:embed="rId18" cstate="print">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661689" y="6628137"/>
            <a:ext cx="3356859" cy="131220"/>
          </a:xfrm>
          <a:prstGeom prst="rect">
            <a:avLst/>
          </a:prstGeom>
        </p:spPr>
      </p:pic>
      <p:sp>
        <p:nvSpPr>
          <p:cNvPr id="8" name="テキスト ボックス 6"/>
          <p:cNvSpPr txBox="1">
            <a:spLocks noChangeArrowheads="1"/>
          </p:cNvSpPr>
          <p:nvPr userDrawn="1"/>
        </p:nvSpPr>
        <p:spPr bwMode="auto">
          <a:xfrm>
            <a:off x="44450" y="36513"/>
            <a:ext cx="4248150" cy="338554"/>
          </a:xfrm>
          <a:prstGeom prst="rect">
            <a:avLst/>
          </a:prstGeom>
          <a:noFill/>
          <a:ln w="9525">
            <a:noFill/>
            <a:miter lim="800000"/>
            <a:headEnd/>
            <a:tailEnd/>
          </a:ln>
        </p:spPr>
        <p:txBody>
          <a:bodyPr wrap="square">
            <a:spAutoFit/>
          </a:bodyPr>
          <a:lstStyle/>
          <a:p>
            <a:r>
              <a:rPr lang="ja-JP" altLang="en-US" dirty="0" smtClean="0">
                <a:solidFill>
                  <a:srgbClr val="0070C0"/>
                </a:solidFill>
              </a:rPr>
              <a:t>テーマ設定型事業者連携スキーム</a:t>
            </a:r>
            <a:r>
              <a:rPr lang="ja-JP" altLang="en-US" dirty="0" smtClean="0">
                <a:solidFill>
                  <a:srgbClr val="0070C0"/>
                </a:solidFill>
                <a:latin typeface="ＭＳ Ｐゴシック" pitchFamily="50" charset="-128"/>
              </a:rPr>
              <a:t>／</a:t>
            </a:r>
            <a:r>
              <a:rPr lang="ja-JP" altLang="en-US" dirty="0">
                <a:solidFill>
                  <a:srgbClr val="0070C0"/>
                </a:solidFill>
                <a:latin typeface="ＭＳ Ｐゴシック" pitchFamily="50" charset="-128"/>
              </a:rPr>
              <a:t>テーマ名</a:t>
            </a:r>
          </a:p>
        </p:txBody>
      </p:sp>
      <p:sp>
        <p:nvSpPr>
          <p:cNvPr id="2" name="テキスト ボックス 1"/>
          <p:cNvSpPr txBox="1"/>
          <p:nvPr userDrawn="1"/>
        </p:nvSpPr>
        <p:spPr>
          <a:xfrm>
            <a:off x="3974694" y="6586140"/>
            <a:ext cx="5283605" cy="253916"/>
          </a:xfrm>
          <a:prstGeom prst="rect">
            <a:avLst/>
          </a:prstGeom>
          <a:noFill/>
        </p:spPr>
        <p:txBody>
          <a:bodyPr wrap="square" rtlCol="0">
            <a:spAutoFit/>
          </a:bodyPr>
          <a:lstStyle/>
          <a:p>
            <a:r>
              <a:rPr kumimoji="1" lang="en-US" altLang="ja-JP" sz="1050" b="1" dirty="0" smtClean="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2020</a:t>
            </a:r>
            <a:r>
              <a:rPr kumimoji="1" lang="ja-JP" altLang="en-US" sz="1050" b="1" dirty="0" smtClean="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年度 戦略的省エネルギー技術革新プログラム</a:t>
            </a:r>
            <a:r>
              <a:rPr kumimoji="1" lang="en-US" altLang="ja-JP" sz="1050" b="1" dirty="0" smtClean="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a:t>
            </a:r>
            <a:r>
              <a:rPr kumimoji="1" lang="ja-JP" altLang="en-US" sz="1050" b="1" dirty="0" smtClean="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テーマ設定型</a:t>
            </a:r>
            <a:r>
              <a:rPr kumimoji="1" lang="en-US" altLang="ja-JP" sz="1050" b="1" dirty="0" smtClean="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a:t>
            </a:r>
            <a:r>
              <a:rPr kumimoji="1" lang="ja-JP" altLang="en-US" sz="1050" b="1" dirty="0" smtClean="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第</a:t>
            </a:r>
            <a:r>
              <a:rPr kumimoji="1" lang="en-US" altLang="ja-JP" sz="1050" b="1" dirty="0" smtClean="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1</a:t>
            </a:r>
            <a:r>
              <a:rPr kumimoji="1" lang="ja-JP" altLang="en-US" sz="1050" b="1" dirty="0" smtClean="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回公募 発表用</a:t>
            </a:r>
            <a:endParaRPr kumimoji="1" lang="ja-JP" altLang="en-US" sz="105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endParaRPr>
          </a:p>
        </p:txBody>
      </p:sp>
    </p:spTree>
  </p:cSld>
  <p:clrMap bg1="lt1" tx1="dk1" bg2="lt2" tx2="dk2" accent1="accent1" accent2="accent2" accent3="accent3" accent4="accent4" accent5="accent5" accent6="accent6" hlink="hlink" folHlink="folHlink"/>
  <p:sldLayoutIdLst>
    <p:sldLayoutId id="2147484281" r:id="rId1"/>
    <p:sldLayoutId id="2147484272" r:id="rId2"/>
    <p:sldLayoutId id="2147484273" r:id="rId3"/>
    <p:sldLayoutId id="2147484274" r:id="rId4"/>
    <p:sldLayoutId id="2147484275" r:id="rId5"/>
    <p:sldLayoutId id="2147484276" r:id="rId6"/>
    <p:sldLayoutId id="2147484282" r:id="rId7"/>
    <p:sldLayoutId id="2147484277" r:id="rId8"/>
    <p:sldLayoutId id="2147484278" r:id="rId9"/>
    <p:sldLayoutId id="2147484279" r:id="rId10"/>
    <p:sldLayoutId id="2147484280" r:id="rId11"/>
  </p:sldLayoutIdLst>
  <p:timing>
    <p:tnLst>
      <p:par>
        <p:cTn id="1" dur="indefinite" restart="never" nodeType="tmRoot"/>
      </p:par>
    </p:tnLst>
  </p:timing>
  <p:hf sldNum="0"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8"/>
          <p:cNvSpPr txBox="1">
            <a:spLocks noChangeArrowheads="1"/>
          </p:cNvSpPr>
          <p:nvPr/>
        </p:nvSpPr>
        <p:spPr bwMode="auto">
          <a:xfrm>
            <a:off x="436563" y="1136650"/>
            <a:ext cx="8469312" cy="5078313"/>
          </a:xfrm>
          <a:prstGeom prst="rect">
            <a:avLst/>
          </a:prstGeom>
          <a:noFill/>
          <a:ln w="19050">
            <a:noFill/>
            <a:miter lim="800000"/>
            <a:headEnd/>
            <a:tailEnd/>
          </a:ln>
        </p:spPr>
        <p:txBody>
          <a:bodyPr>
            <a:spAutoFit/>
          </a:bodyPr>
          <a:lstStyle/>
          <a:p>
            <a:pPr algn="l">
              <a:defRPr/>
            </a:pPr>
            <a:r>
              <a:rPr lang="ja-JP" altLang="en-US" sz="1800" dirty="0">
                <a:latin typeface="ＭＳ Ｐゴシック" pitchFamily="50" charset="-128"/>
              </a:rPr>
              <a:t>１．発表時間は</a:t>
            </a:r>
            <a:r>
              <a:rPr lang="ja-JP" altLang="en-US" sz="1800" b="1" u="sng" dirty="0" smtClean="0">
                <a:solidFill>
                  <a:srgbClr val="C00000"/>
                </a:solidFill>
                <a:latin typeface="ＭＳ Ｐゴシック" pitchFamily="50" charset="-128"/>
              </a:rPr>
              <a:t>１２分間（時間厳守）</a:t>
            </a:r>
            <a:r>
              <a:rPr lang="ja-JP" altLang="en-US" sz="1800" dirty="0" smtClean="0">
                <a:latin typeface="ＭＳ Ｐゴシック" pitchFamily="50" charset="-128"/>
              </a:rPr>
              <a:t>です</a:t>
            </a:r>
            <a:r>
              <a:rPr lang="ja-JP" altLang="en-US" sz="1800" dirty="0">
                <a:latin typeface="ＭＳ Ｐゴシック" pitchFamily="50" charset="-128"/>
              </a:rPr>
              <a:t>。</a:t>
            </a:r>
            <a:endParaRPr lang="en-US" altLang="ja-JP" sz="1800" dirty="0">
              <a:latin typeface="ＭＳ Ｐゴシック" pitchFamily="50" charset="-128"/>
            </a:endParaRPr>
          </a:p>
          <a:p>
            <a:pPr algn="l">
              <a:defRPr/>
            </a:pPr>
            <a:r>
              <a:rPr lang="ja-JP" altLang="en-US" sz="1800" dirty="0">
                <a:latin typeface="ＭＳ Ｐゴシック" pitchFamily="50" charset="-128"/>
              </a:rPr>
              <a:t>　　</a:t>
            </a:r>
            <a:r>
              <a:rPr lang="ja-JP" altLang="en-US" sz="1800" dirty="0" smtClean="0">
                <a:latin typeface="ＭＳ Ｐゴシック" pitchFamily="50" charset="-128"/>
              </a:rPr>
              <a:t>時間内</a:t>
            </a:r>
            <a:r>
              <a:rPr lang="ja-JP" altLang="en-US" sz="1800" dirty="0">
                <a:latin typeface="ＭＳ Ｐゴシック" pitchFamily="50" charset="-128"/>
              </a:rPr>
              <a:t>に終了する</a:t>
            </a:r>
            <a:r>
              <a:rPr lang="ja-JP" altLang="en-US" sz="1800" dirty="0" smtClean="0">
                <a:latin typeface="ＭＳ Ｐゴシック" pitchFamily="50" charset="-128"/>
              </a:rPr>
              <a:t>ように、</a:t>
            </a:r>
            <a:r>
              <a:rPr lang="ja-JP" altLang="en-US" sz="1800" dirty="0">
                <a:latin typeface="ＭＳ Ｐゴシック" pitchFamily="50" charset="-128"/>
              </a:rPr>
              <a:t>資料を</a:t>
            </a:r>
            <a:r>
              <a:rPr lang="ja-JP" altLang="en-US" sz="1800" dirty="0" smtClean="0">
                <a:latin typeface="ＭＳ Ｐゴシック" pitchFamily="50" charset="-128"/>
              </a:rPr>
              <a:t>作成してください。</a:t>
            </a:r>
            <a:endParaRPr lang="en-US" altLang="ja-JP" sz="1800" dirty="0">
              <a:latin typeface="ＭＳ Ｐゴシック" pitchFamily="50" charset="-128"/>
            </a:endParaRPr>
          </a:p>
          <a:p>
            <a:pPr algn="l">
              <a:defRPr/>
            </a:pPr>
            <a:endParaRPr lang="en-US" altLang="ja-JP" sz="1800" dirty="0">
              <a:latin typeface="ＭＳ Ｐゴシック" pitchFamily="50" charset="-128"/>
            </a:endParaRPr>
          </a:p>
          <a:p>
            <a:pPr algn="l">
              <a:defRPr/>
            </a:pPr>
            <a:r>
              <a:rPr lang="ja-JP" altLang="en-US" sz="1800" dirty="0">
                <a:latin typeface="ＭＳ Ｐゴシック" pitchFamily="50" charset="-128"/>
              </a:rPr>
              <a:t>２．プレゼンテーション資料は、適宜ページを</a:t>
            </a:r>
            <a:r>
              <a:rPr lang="ja-JP" altLang="en-US" sz="1800" dirty="0" smtClean="0">
                <a:latin typeface="ＭＳ Ｐゴシック" pitchFamily="50" charset="-128"/>
              </a:rPr>
              <a:t>増やして作成してください。</a:t>
            </a:r>
            <a:endParaRPr lang="en-US" altLang="ja-JP" sz="1800" dirty="0">
              <a:latin typeface="ＭＳ Ｐゴシック" pitchFamily="50" charset="-128"/>
            </a:endParaRPr>
          </a:p>
          <a:p>
            <a:pPr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３．プレゼンテーション資料の</a:t>
            </a:r>
            <a:r>
              <a:rPr lang="ja-JP" altLang="en-US" sz="1800" dirty="0" smtClean="0">
                <a:latin typeface="ＭＳ Ｐゴシック" pitchFamily="50" charset="-128"/>
              </a:rPr>
              <a:t>内容は</a:t>
            </a:r>
            <a:r>
              <a:rPr lang="ja-JP" altLang="en-US" sz="1800" dirty="0">
                <a:latin typeface="ＭＳ Ｐゴシック" pitchFamily="50" charset="-128"/>
              </a:rPr>
              <a:t>、</a:t>
            </a:r>
            <a:r>
              <a:rPr lang="ja-JP" altLang="en-US" sz="1800" dirty="0">
                <a:latin typeface="+mn-ea"/>
                <a:ea typeface="ＭＳ Ｐゴシック" charset="-128"/>
              </a:rPr>
              <a:t>提案書の内容を逸脱しないよう記述してください</a:t>
            </a:r>
            <a:r>
              <a:rPr lang="ja-JP" altLang="en-US" sz="1800" dirty="0" smtClean="0">
                <a:latin typeface="+mn-ea"/>
                <a:ea typeface="ＭＳ Ｐゴシック" charset="-128"/>
              </a:rPr>
              <a:t>。提案書の内容を逸脱しなければ、図表を加えて構いません。</a:t>
            </a:r>
            <a:endParaRPr lang="en-US" altLang="ja-JP" sz="1800" dirty="0">
              <a:latin typeface="+mn-ea"/>
              <a:ea typeface="ＭＳ Ｐゴシック" charset="-128"/>
            </a:endParaRPr>
          </a:p>
          <a:p>
            <a:pPr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４．プレゼンテーション資料提出後は、資料の修正、差し替えには応じられませんので</a:t>
            </a:r>
            <a:r>
              <a:rPr lang="ja-JP" altLang="en-US" sz="1800" dirty="0" smtClean="0">
                <a:latin typeface="ＭＳ Ｐゴシック" pitchFamily="50" charset="-128"/>
              </a:rPr>
              <a:t>ご注意ください。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５．</a:t>
            </a:r>
            <a:r>
              <a:rPr lang="ja-JP" altLang="en-US" sz="1800" dirty="0" smtClean="0">
                <a:latin typeface="ＭＳ Ｐゴシック" pitchFamily="50" charset="-128"/>
              </a:rPr>
              <a:t>フォントは</a:t>
            </a:r>
            <a:r>
              <a:rPr lang="en-US" altLang="ja-JP" sz="1800" dirty="0" smtClean="0">
                <a:latin typeface="ＭＳ Ｐゴシック" pitchFamily="50" charset="-128"/>
              </a:rPr>
              <a:t>MS </a:t>
            </a:r>
            <a:r>
              <a:rPr lang="en-US" altLang="ja-JP" sz="1800" dirty="0">
                <a:latin typeface="ＭＳ Ｐゴシック" pitchFamily="50" charset="-128"/>
              </a:rPr>
              <a:t>P</a:t>
            </a:r>
            <a:r>
              <a:rPr lang="ja-JP" altLang="en-US" sz="1800" dirty="0">
                <a:latin typeface="ＭＳ Ｐゴシック" pitchFamily="50" charset="-128"/>
              </a:rPr>
              <a:t>ゴシック、</a:t>
            </a:r>
            <a:r>
              <a:rPr lang="ja-JP" altLang="en-US" sz="1800" dirty="0" smtClean="0">
                <a:latin typeface="ＭＳ Ｐゴシック" pitchFamily="50" charset="-128"/>
              </a:rPr>
              <a:t>サイズ</a:t>
            </a:r>
            <a:r>
              <a:rPr lang="en-US" altLang="ja-JP" sz="1800" dirty="0" smtClean="0">
                <a:latin typeface="ＭＳ Ｐゴシック" pitchFamily="50" charset="-128"/>
              </a:rPr>
              <a:t>18pt</a:t>
            </a:r>
            <a:r>
              <a:rPr lang="ja-JP" altLang="en-US" sz="1800" dirty="0" smtClean="0">
                <a:latin typeface="ＭＳ Ｐゴシック" pitchFamily="50" charset="-128"/>
              </a:rPr>
              <a:t>以上を基本としますが、適宜調整してください。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６．青字の部分を書き換えてください。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　　赤字は</a:t>
            </a:r>
            <a:r>
              <a:rPr lang="ja-JP" altLang="en-US" sz="1800" dirty="0" smtClean="0">
                <a:latin typeface="ＭＳ Ｐゴシック" pitchFamily="50" charset="-128"/>
              </a:rPr>
              <a:t>コメント、あるいは、注意</a:t>
            </a:r>
            <a:r>
              <a:rPr lang="ja-JP" altLang="en-US" sz="1800" dirty="0">
                <a:latin typeface="ＭＳ Ｐゴシック" pitchFamily="50" charset="-128"/>
              </a:rPr>
              <a:t>事項ですので、提出の際は削除してください</a:t>
            </a:r>
            <a:r>
              <a:rPr lang="ja-JP" altLang="en-US" sz="1800" dirty="0" smtClean="0">
                <a:latin typeface="ＭＳ Ｐゴシック" pitchFamily="50" charset="-128"/>
              </a:rPr>
              <a:t>。</a:t>
            </a:r>
            <a:endParaRPr lang="en-US" altLang="ja-JP" sz="1800" dirty="0" smtClean="0">
              <a:latin typeface="ＭＳ Ｐゴシック" pitchFamily="50" charset="-128"/>
            </a:endParaRPr>
          </a:p>
          <a:p>
            <a:pPr marL="361950" indent="-361950" algn="l">
              <a:defRPr/>
            </a:pPr>
            <a:endParaRPr lang="en-US" altLang="ja-JP" sz="1800" dirty="0" smtClean="0">
              <a:latin typeface="ＭＳ Ｐゴシック" pitchFamily="50" charset="-128"/>
            </a:endParaRPr>
          </a:p>
          <a:p>
            <a:pPr marL="361950" indent="-361950" algn="l">
              <a:defRPr/>
            </a:pPr>
            <a:r>
              <a:rPr lang="ja-JP" altLang="en-US" sz="1800" dirty="0" smtClean="0">
                <a:latin typeface="ＭＳ Ｐゴシック" pitchFamily="50" charset="-128"/>
              </a:rPr>
              <a:t>７．プレゼンテーション資料は、</a:t>
            </a:r>
            <a:r>
              <a:rPr lang="en-US" altLang="ja-JP" sz="1800" dirty="0" smtClean="0">
                <a:latin typeface="ＭＳ Ｐゴシック" pitchFamily="50" charset="-128"/>
              </a:rPr>
              <a:t>PowerPoint, Keynote</a:t>
            </a:r>
            <a:r>
              <a:rPr lang="ja-JP" altLang="en-US" sz="1800" dirty="0" smtClean="0">
                <a:latin typeface="ＭＳ Ｐゴシック" pitchFamily="50" charset="-128"/>
              </a:rPr>
              <a:t>等で作成のうえ、</a:t>
            </a:r>
            <a:endParaRPr lang="en-US" altLang="ja-JP" sz="1800" dirty="0" smtClean="0">
              <a:latin typeface="ＭＳ Ｐゴシック" pitchFamily="50" charset="-128"/>
            </a:endParaRPr>
          </a:p>
          <a:p>
            <a:pPr marL="361950" indent="-361950" algn="l">
              <a:defRPr/>
            </a:pPr>
            <a:r>
              <a:rPr lang="ja-JP" altLang="en-US" sz="1800" dirty="0" smtClean="0">
                <a:latin typeface="ＭＳ Ｐゴシック" pitchFamily="50" charset="-128"/>
              </a:rPr>
              <a:t>　　</a:t>
            </a:r>
            <a:r>
              <a:rPr lang="en-US" altLang="ja-JP" sz="1800" dirty="0" smtClean="0">
                <a:latin typeface="ＭＳ Ｐゴシック" pitchFamily="50" charset="-128"/>
              </a:rPr>
              <a:t>PDF</a:t>
            </a:r>
            <a:r>
              <a:rPr lang="ja-JP" altLang="en-US" sz="1800" dirty="0" smtClean="0">
                <a:latin typeface="ＭＳ Ｐゴシック" pitchFamily="50" charset="-128"/>
              </a:rPr>
              <a:t>化して提出してください。</a:t>
            </a:r>
            <a:endParaRPr lang="ja-JP" altLang="en-US" sz="1800" dirty="0">
              <a:latin typeface="ＭＳ Ｐゴシック" pitchFamily="50" charset="-128"/>
            </a:endParaRPr>
          </a:p>
        </p:txBody>
      </p:sp>
      <p:sp>
        <p:nvSpPr>
          <p:cNvPr id="3075" name="テキスト ボックス 2"/>
          <p:cNvSpPr txBox="1">
            <a:spLocks noChangeArrowheads="1"/>
          </p:cNvSpPr>
          <p:nvPr/>
        </p:nvSpPr>
        <p:spPr bwMode="auto">
          <a:xfrm>
            <a:off x="175604" y="609600"/>
            <a:ext cx="8792793" cy="461665"/>
          </a:xfrm>
          <a:prstGeom prst="rect">
            <a:avLst/>
          </a:prstGeom>
          <a:noFill/>
          <a:ln w="9525">
            <a:noFill/>
            <a:miter lim="800000"/>
            <a:headEnd/>
            <a:tailEnd/>
          </a:ln>
        </p:spPr>
        <p:txBody>
          <a:bodyPr wrap="none">
            <a:spAutoFit/>
          </a:bodyPr>
          <a:lstStyle/>
          <a:p>
            <a:r>
              <a:rPr lang="ja-JP" altLang="en-US" sz="2400" b="1" dirty="0">
                <a:latin typeface="ＭＳ Ｐゴシック" pitchFamily="50" charset="-128"/>
              </a:rPr>
              <a:t>プレゼンテーション</a:t>
            </a:r>
            <a:r>
              <a:rPr lang="ja-JP" altLang="en-US" sz="2400" b="1" dirty="0" smtClean="0">
                <a:latin typeface="ＭＳ Ｐゴシック" pitchFamily="50" charset="-128"/>
              </a:rPr>
              <a:t>、および</a:t>
            </a:r>
            <a:r>
              <a:rPr lang="ja-JP" altLang="en-US" sz="2400" b="1" dirty="0">
                <a:latin typeface="ＭＳ Ｐゴシック" pitchFamily="50" charset="-128"/>
              </a:rPr>
              <a:t>プレゼンテーション資料に関する注意点</a:t>
            </a:r>
          </a:p>
        </p:txBody>
      </p:sp>
      <p:sp>
        <p:nvSpPr>
          <p:cNvPr id="3076" name="テキスト ボックス 3"/>
          <p:cNvSpPr txBox="1">
            <a:spLocks noChangeArrowheads="1"/>
          </p:cNvSpPr>
          <p:nvPr/>
        </p:nvSpPr>
        <p:spPr bwMode="auto">
          <a:xfrm>
            <a:off x="3611563" y="114300"/>
            <a:ext cx="5381625" cy="400050"/>
          </a:xfrm>
          <a:prstGeom prst="rect">
            <a:avLst/>
          </a:prstGeom>
          <a:noFill/>
          <a:ln w="9525">
            <a:solidFill>
              <a:srgbClr val="FF0000"/>
            </a:solidFill>
            <a:miter lim="800000"/>
            <a:headEnd/>
            <a:tailEnd/>
          </a:ln>
        </p:spPr>
        <p:txBody>
          <a:bodyPr wrap="none">
            <a:spAutoFit/>
          </a:bodyPr>
          <a:lstStyle/>
          <a:p>
            <a:r>
              <a:rPr lang="ja-JP" altLang="en-US" sz="2000" b="1" dirty="0">
                <a:solidFill>
                  <a:srgbClr val="C00000"/>
                </a:solidFill>
                <a:latin typeface="ＭＳ Ｐゴシック" pitchFamily="50" charset="-128"/>
              </a:rPr>
              <a:t>資料提出の際には本ページを削除してください。</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smtClean="0">
                <a:solidFill>
                  <a:schemeClr val="tx2"/>
                </a:solidFill>
                <a:latin typeface="ＭＳ Ｐゴシック" pitchFamily="50" charset="-128"/>
              </a:rPr>
              <a:t>５．</a:t>
            </a:r>
            <a:r>
              <a:rPr lang="ja-JP" altLang="en-US" sz="3200" u="sng" kern="0" dirty="0">
                <a:solidFill>
                  <a:schemeClr val="tx2"/>
                </a:solidFill>
                <a:latin typeface="ＭＳ Ｐゴシック" pitchFamily="50" charset="-128"/>
              </a:rPr>
              <a:t>技術開発項目</a:t>
            </a:r>
            <a:r>
              <a:rPr lang="ja-JP" altLang="en-US" sz="2400" u="sng" kern="0" dirty="0">
                <a:solidFill>
                  <a:schemeClr val="tx2"/>
                </a:solidFill>
                <a:latin typeface="ＭＳ Ｐゴシック" pitchFamily="50" charset="-128"/>
                <a:cs typeface="+mj-cs"/>
              </a:rPr>
              <a:t>（技術開発項目毎）</a:t>
            </a:r>
          </a:p>
        </p:txBody>
      </p:sp>
      <p:sp>
        <p:nvSpPr>
          <p:cNvPr id="10244" name="テキスト ボックス 5"/>
          <p:cNvSpPr txBox="1">
            <a:spLocks noChangeArrowheads="1"/>
          </p:cNvSpPr>
          <p:nvPr/>
        </p:nvSpPr>
        <p:spPr bwMode="auto">
          <a:xfrm>
            <a:off x="243560" y="1945534"/>
            <a:ext cx="8793661" cy="1277273"/>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a:t>
            </a:r>
            <a:r>
              <a:rPr lang="ja-JP" altLang="en-US" sz="1800" b="1" dirty="0" smtClean="0">
                <a:solidFill>
                  <a:srgbClr val="0070C0"/>
                </a:solidFill>
                <a:latin typeface="ＭＳ Ｐゴシック" pitchFamily="50" charset="-128"/>
              </a:rPr>
              <a:t>１－７．に記載の内容</a:t>
            </a:r>
            <a:endParaRPr lang="en-US" altLang="ja-JP" sz="1800" b="1" dirty="0" smtClean="0">
              <a:solidFill>
                <a:srgbClr val="0070C0"/>
              </a:solidFill>
              <a:latin typeface="ＭＳ Ｐゴシック" pitchFamily="50" charset="-128"/>
            </a:endParaRPr>
          </a:p>
          <a:p>
            <a:pPr algn="l"/>
            <a:r>
              <a:rPr lang="ja-JP" altLang="en-US" sz="1800" dirty="0" smtClean="0">
                <a:solidFill>
                  <a:srgbClr val="0070C0"/>
                </a:solidFill>
                <a:latin typeface="ＭＳ Ｐゴシック" pitchFamily="50" charset="-128"/>
              </a:rPr>
              <a:t>・</a:t>
            </a:r>
            <a:r>
              <a:rPr lang="ja-JP" altLang="en-US" sz="1800" dirty="0">
                <a:solidFill>
                  <a:srgbClr val="0070C0"/>
                </a:solidFill>
                <a:latin typeface="ＭＳ Ｐゴシック" pitchFamily="50" charset="-128"/>
              </a:rPr>
              <a:t>定量的かつ具体的に</a:t>
            </a:r>
            <a:r>
              <a:rPr lang="ja-JP" altLang="en-US" sz="1800" dirty="0" smtClean="0">
                <a:solidFill>
                  <a:srgbClr val="0070C0"/>
                </a:solidFill>
                <a:latin typeface="ＭＳ Ｐゴシック" pitchFamily="50" charset="-128"/>
              </a:rPr>
              <a:t>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・３年以上の事業の場合は、最終目標（最終年度終了時点）に加え、中間目標（２年目終了時点）も記述してください。</a:t>
            </a:r>
            <a:endParaRPr lang="en-US" altLang="ja-JP" sz="1800" dirty="0">
              <a:solidFill>
                <a:srgbClr val="0070C0"/>
              </a:solidFill>
              <a:latin typeface="ＭＳ Ｐゴシック" pitchFamily="50" charset="-128"/>
            </a:endParaRPr>
          </a:p>
        </p:txBody>
      </p:sp>
      <p:sp>
        <p:nvSpPr>
          <p:cNvPr id="10245" name="テキスト ボックス 5"/>
          <p:cNvSpPr txBox="1">
            <a:spLocks noChangeArrowheads="1"/>
          </p:cNvSpPr>
          <p:nvPr/>
        </p:nvSpPr>
        <p:spPr bwMode="auto">
          <a:xfrm>
            <a:off x="234034" y="1003449"/>
            <a:ext cx="8803187"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５</a:t>
            </a:r>
            <a:r>
              <a:rPr lang="ja-JP" altLang="en-US" sz="2400" dirty="0" smtClean="0">
                <a:latin typeface="ＭＳ Ｐゴシック" pitchFamily="50" charset="-128"/>
              </a:rPr>
              <a:t>．２</a:t>
            </a:r>
            <a:r>
              <a:rPr lang="ja-JP" altLang="en-US" sz="2400" dirty="0">
                <a:latin typeface="ＭＳ Ｐゴシック" pitchFamily="50" charset="-128"/>
              </a:rPr>
              <a:t>　技術開発項目（２）：</a:t>
            </a:r>
            <a:r>
              <a:rPr lang="ja-JP" altLang="en-US" sz="2400" dirty="0">
                <a:solidFill>
                  <a:srgbClr val="FF0000"/>
                </a:solidFill>
                <a:latin typeface="ＭＳ Ｐゴシック" pitchFamily="50" charset="-128"/>
              </a:rPr>
              <a:t> </a:t>
            </a:r>
            <a:r>
              <a:rPr lang="en-US" altLang="ja-JP" sz="2400" dirty="0" smtClean="0">
                <a:solidFill>
                  <a:srgbClr val="0070C0"/>
                </a:solidFill>
                <a:latin typeface="ＭＳ Ｐゴシック" pitchFamily="50" charset="-128"/>
              </a:rPr>
              <a:t>(</a:t>
            </a:r>
            <a:r>
              <a:rPr lang="ja-JP" altLang="en-US" sz="2400" dirty="0" smtClean="0">
                <a:solidFill>
                  <a:srgbClr val="0070C0"/>
                </a:solidFill>
                <a:latin typeface="ＭＳ Ｐゴシック" pitchFamily="50" charset="-128"/>
              </a:rPr>
              <a:t>技術開発</a:t>
            </a:r>
            <a:r>
              <a:rPr lang="ja-JP" altLang="en-US" sz="2400" dirty="0">
                <a:solidFill>
                  <a:srgbClr val="0070C0"/>
                </a:solidFill>
                <a:latin typeface="ＭＳ Ｐゴシック" pitchFamily="50" charset="-128"/>
              </a:rPr>
              <a:t>項目名を</a:t>
            </a:r>
            <a:r>
              <a:rPr lang="ja-JP" altLang="en-US" sz="2400" dirty="0" smtClean="0">
                <a:solidFill>
                  <a:srgbClr val="0070C0"/>
                </a:solidFill>
                <a:latin typeface="ＭＳ Ｐゴシック" pitchFamily="50" charset="-128"/>
              </a:rPr>
              <a:t>記載してください）</a:t>
            </a:r>
            <a:endParaRPr lang="en-US" altLang="ja-JP" sz="2400" dirty="0">
              <a:solidFill>
                <a:srgbClr val="0070C0"/>
              </a:solidFill>
              <a:latin typeface="ＭＳ Ｐゴシック" pitchFamily="50" charset="-128"/>
            </a:endParaRPr>
          </a:p>
        </p:txBody>
      </p:sp>
      <p:sp>
        <p:nvSpPr>
          <p:cNvPr id="10246" name="テキスト ボックス 5"/>
          <p:cNvSpPr txBox="1">
            <a:spLocks noChangeArrowheads="1"/>
          </p:cNvSpPr>
          <p:nvPr/>
        </p:nvSpPr>
        <p:spPr bwMode="auto">
          <a:xfrm>
            <a:off x="234034" y="3541725"/>
            <a:ext cx="8612063"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５</a:t>
            </a:r>
            <a:r>
              <a:rPr lang="ja-JP" altLang="en-US" sz="2400" dirty="0" smtClean="0">
                <a:latin typeface="ＭＳ Ｐゴシック" pitchFamily="50" charset="-128"/>
              </a:rPr>
              <a:t>．２．２</a:t>
            </a:r>
            <a:r>
              <a:rPr lang="ja-JP" altLang="en-US" sz="2400" dirty="0">
                <a:latin typeface="ＭＳ Ｐゴシック" pitchFamily="50" charset="-128"/>
              </a:rPr>
              <a:t>　技術開発の手法</a:t>
            </a:r>
            <a:endParaRPr lang="en-US" altLang="ja-JP" sz="2400" dirty="0">
              <a:latin typeface="ＭＳ Ｐゴシック" pitchFamily="50" charset="-128"/>
            </a:endParaRPr>
          </a:p>
        </p:txBody>
      </p:sp>
      <p:sp>
        <p:nvSpPr>
          <p:cNvPr id="10247" name="テキスト ボックス 5"/>
          <p:cNvSpPr txBox="1">
            <a:spLocks noChangeArrowheads="1"/>
          </p:cNvSpPr>
          <p:nvPr/>
        </p:nvSpPr>
        <p:spPr bwMode="auto">
          <a:xfrm>
            <a:off x="130824" y="3995456"/>
            <a:ext cx="8793661" cy="1000274"/>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a:t>
            </a:r>
            <a:r>
              <a:rPr lang="ja-JP" altLang="en-US" sz="1800" b="1" dirty="0" smtClean="0">
                <a:solidFill>
                  <a:srgbClr val="0070C0"/>
                </a:solidFill>
                <a:latin typeface="ＭＳ Ｐゴシック" pitchFamily="50" charset="-128"/>
              </a:rPr>
              <a:t>１－７．に記載の内容</a:t>
            </a:r>
            <a:endParaRPr lang="en-US" altLang="ja-JP" sz="1800" b="1" dirty="0" smtClean="0">
              <a:solidFill>
                <a:srgbClr val="0070C0"/>
              </a:solidFill>
              <a:latin typeface="ＭＳ Ｐゴシック" pitchFamily="50" charset="-128"/>
            </a:endParaRPr>
          </a:p>
          <a:p>
            <a:pPr algn="l">
              <a:spcBef>
                <a:spcPts val="600"/>
              </a:spcBef>
            </a:pPr>
            <a:r>
              <a:rPr lang="ja-JP" altLang="en-US" sz="1800" dirty="0" smtClean="0">
                <a:solidFill>
                  <a:srgbClr val="0070C0"/>
                </a:solidFill>
                <a:latin typeface="ＭＳ Ｐゴシック" pitchFamily="50" charset="-128"/>
              </a:rPr>
              <a:t>・各技術</a:t>
            </a:r>
            <a:r>
              <a:rPr lang="ja-JP" altLang="en-US" sz="1800" dirty="0">
                <a:solidFill>
                  <a:srgbClr val="0070C0"/>
                </a:solidFill>
                <a:latin typeface="ＭＳ Ｐゴシック" pitchFamily="50" charset="-128"/>
              </a:rPr>
              <a:t>開発項目について技術開発手法と開発の流れ、目標値達成度合い</a:t>
            </a:r>
            <a:r>
              <a:rPr lang="ja-JP" altLang="en-US" sz="1800" dirty="0" smtClean="0">
                <a:solidFill>
                  <a:srgbClr val="0070C0"/>
                </a:solidFill>
                <a:latin typeface="ＭＳ Ｐゴシック" pitchFamily="50" charset="-128"/>
              </a:rPr>
              <a:t>の確認</a:t>
            </a:r>
            <a:r>
              <a:rPr lang="ja-JP" altLang="en-US" sz="1800" dirty="0">
                <a:solidFill>
                  <a:srgbClr val="0070C0"/>
                </a:solidFill>
                <a:latin typeface="ＭＳ Ｐゴシック" pitchFamily="50" charset="-128"/>
              </a:rPr>
              <a:t>方法</a:t>
            </a:r>
            <a:r>
              <a:rPr lang="ja-JP" altLang="en-US" sz="1800" dirty="0" smtClean="0">
                <a:solidFill>
                  <a:srgbClr val="0070C0"/>
                </a:solidFill>
                <a:latin typeface="ＭＳ Ｐゴシック" pitchFamily="50" charset="-128"/>
              </a:rPr>
              <a:t>に</a:t>
            </a:r>
            <a:endParaRPr lang="en-US" altLang="ja-JP" sz="1800" dirty="0" smtClean="0">
              <a:solidFill>
                <a:srgbClr val="0070C0"/>
              </a:solidFill>
              <a:latin typeface="ＭＳ Ｐゴシック" pitchFamily="50" charset="-128"/>
            </a:endParaRPr>
          </a:p>
          <a:p>
            <a:pPr algn="l"/>
            <a:r>
              <a:rPr lang="ja-JP" altLang="en-US" sz="1800" dirty="0" smtClean="0">
                <a:solidFill>
                  <a:srgbClr val="0070C0"/>
                </a:solidFill>
                <a:latin typeface="ＭＳ Ｐゴシック" pitchFamily="50" charset="-128"/>
              </a:rPr>
              <a:t>　ついて</a:t>
            </a:r>
            <a:r>
              <a:rPr lang="ja-JP" altLang="en-US" sz="1800" dirty="0">
                <a:solidFill>
                  <a:srgbClr val="0070C0"/>
                </a:solidFill>
                <a:latin typeface="ＭＳ Ｐゴシック" pitchFamily="50" charset="-128"/>
              </a:rPr>
              <a:t>具体的に</a:t>
            </a:r>
            <a:r>
              <a:rPr lang="ja-JP" altLang="en-US" sz="1800" dirty="0" smtClean="0">
                <a:solidFill>
                  <a:srgbClr val="0070C0"/>
                </a:solidFill>
                <a:latin typeface="ＭＳ Ｐゴシック" pitchFamily="50" charset="-128"/>
              </a:rPr>
              <a:t>記述してください</a:t>
            </a:r>
            <a:r>
              <a:rPr lang="ja-JP" altLang="en-US" sz="1800" dirty="0">
                <a:solidFill>
                  <a:srgbClr val="0070C0"/>
                </a:solidFill>
                <a:latin typeface="ＭＳ Ｐゴシック" pitchFamily="50" charset="-128"/>
              </a:rPr>
              <a:t>。</a:t>
            </a:r>
            <a:endParaRPr lang="en-US" altLang="ja-JP" sz="1800" dirty="0">
              <a:solidFill>
                <a:srgbClr val="0070C0"/>
              </a:solidFill>
              <a:latin typeface="ＭＳ Ｐゴシック" pitchFamily="50" charset="-128"/>
            </a:endParaRPr>
          </a:p>
        </p:txBody>
      </p:sp>
      <p:sp>
        <p:nvSpPr>
          <p:cNvPr id="10248" name="テキスト ボックス 5"/>
          <p:cNvSpPr txBox="1">
            <a:spLocks noChangeArrowheads="1"/>
          </p:cNvSpPr>
          <p:nvPr/>
        </p:nvSpPr>
        <p:spPr bwMode="auto">
          <a:xfrm>
            <a:off x="234034" y="1480431"/>
            <a:ext cx="8612063"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５</a:t>
            </a:r>
            <a:r>
              <a:rPr lang="ja-JP" altLang="en-US" sz="2400" dirty="0" smtClean="0">
                <a:latin typeface="ＭＳ Ｐゴシック" pitchFamily="50" charset="-128"/>
              </a:rPr>
              <a:t>．２．１</a:t>
            </a:r>
            <a:r>
              <a:rPr lang="ja-JP" altLang="en-US" sz="2400" dirty="0">
                <a:latin typeface="ＭＳ Ｐゴシック" pitchFamily="50" charset="-128"/>
              </a:rPr>
              <a:t>　目標</a:t>
            </a:r>
            <a:endParaRPr lang="en-US" altLang="ja-JP" sz="2400" dirty="0">
              <a:latin typeface="ＭＳ Ｐゴシック" pitchFamily="50" charset="-128"/>
            </a:endParaRPr>
          </a:p>
        </p:txBody>
      </p:sp>
      <p:sp>
        <p:nvSpPr>
          <p:cNvPr id="9" name="Text Box 8"/>
          <p:cNvSpPr txBox="1">
            <a:spLocks noChangeArrowheads="1"/>
          </p:cNvSpPr>
          <p:nvPr/>
        </p:nvSpPr>
        <p:spPr bwMode="auto">
          <a:xfrm>
            <a:off x="94728" y="5199190"/>
            <a:ext cx="8965051" cy="1015663"/>
          </a:xfrm>
          <a:prstGeom prst="rect">
            <a:avLst/>
          </a:prstGeom>
          <a:noFill/>
          <a:ln w="19050">
            <a:solidFill>
              <a:srgbClr val="C00000"/>
            </a:solidFill>
            <a:miter lim="800000"/>
            <a:headEnd/>
            <a:tailEnd/>
          </a:ln>
        </p:spPr>
        <p:txBody>
          <a:bodyPr wrap="squar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r>
              <a:rPr lang="ja-JP" altLang="en-US" sz="2000" b="1" dirty="0" smtClean="0">
                <a:solidFill>
                  <a:srgbClr val="C00000"/>
                </a:solidFill>
                <a:latin typeface="ＭＳ Ｐゴシック" pitchFamily="50" charset="-128"/>
              </a:rPr>
              <a:t>。</a:t>
            </a:r>
            <a:endParaRPr lang="en-US" altLang="ja-JP" sz="2000" b="1" dirty="0" smtClean="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◆技術開発項目１つにつき１ページ使うなどわかりやすく記述してください</a:t>
            </a:r>
            <a:r>
              <a:rPr lang="ja-JP" altLang="en-US" sz="2000" b="1" dirty="0" smtClean="0">
                <a:solidFill>
                  <a:srgbClr val="C00000"/>
                </a:solidFill>
                <a:latin typeface="ＭＳ Ｐゴシック" pitchFamily="50" charset="-128"/>
              </a:rPr>
              <a:t>。</a:t>
            </a:r>
            <a:endParaRPr lang="en-US" altLang="ja-JP" sz="2000" b="1" dirty="0" smtClean="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◆他に技術開発項目があれば、以降、技術開発項目（３）、（４）と記述してください</a:t>
            </a:r>
            <a:r>
              <a:rPr lang="ja-JP" altLang="en-US" sz="2000" b="1" dirty="0" smtClean="0">
                <a:solidFill>
                  <a:srgbClr val="C00000"/>
                </a:solidFill>
                <a:latin typeface="ＭＳ Ｐゴシック" pitchFamily="50" charset="-128"/>
              </a:rPr>
              <a:t>。</a:t>
            </a:r>
            <a:endParaRPr lang="en-US" altLang="ja-JP" sz="2000" b="1" dirty="0">
              <a:solidFill>
                <a:srgbClr val="C00000"/>
              </a:solidFill>
              <a:latin typeface="ＭＳ Ｐゴシック" pitchFamily="50"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smtClean="0">
                <a:solidFill>
                  <a:schemeClr val="tx2"/>
                </a:solidFill>
                <a:latin typeface="ＭＳ Ｐゴシック" pitchFamily="50" charset="-128"/>
                <a:cs typeface="+mj-cs"/>
              </a:rPr>
              <a:t>５．</a:t>
            </a:r>
            <a:r>
              <a:rPr lang="ja-JP" altLang="en-US" sz="3200" u="sng" kern="0" dirty="0">
                <a:solidFill>
                  <a:schemeClr val="tx2"/>
                </a:solidFill>
                <a:latin typeface="ＭＳ Ｐゴシック" pitchFamily="50" charset="-128"/>
                <a:cs typeface="+mj-cs"/>
              </a:rPr>
              <a:t>技術開発項目</a:t>
            </a:r>
            <a:r>
              <a:rPr lang="ja-JP" altLang="en-US" sz="2400" u="sng" kern="0" dirty="0">
                <a:solidFill>
                  <a:schemeClr val="tx2"/>
                </a:solidFill>
                <a:latin typeface="ＭＳ Ｐゴシック" pitchFamily="50" charset="-128"/>
                <a:cs typeface="+mj-cs"/>
              </a:rPr>
              <a:t>（まとめ）</a:t>
            </a:r>
          </a:p>
        </p:txBody>
      </p:sp>
      <p:graphicFrame>
        <p:nvGraphicFramePr>
          <p:cNvPr id="11" name="表 10"/>
          <p:cNvGraphicFramePr>
            <a:graphicFrameLocks noGrp="1"/>
          </p:cNvGraphicFramePr>
          <p:nvPr/>
        </p:nvGraphicFramePr>
        <p:xfrm>
          <a:off x="209550" y="990600"/>
          <a:ext cx="8753475" cy="5343526"/>
        </p:xfrm>
        <a:graphic>
          <a:graphicData uri="http://schemas.openxmlformats.org/drawingml/2006/table">
            <a:tbl>
              <a:tblPr firstRow="1" bandRow="1">
                <a:tableStyleId>{5C22544A-7EE6-4342-B048-85BDC9FD1C3A}</a:tableStyleId>
              </a:tblPr>
              <a:tblGrid>
                <a:gridCol w="2757049"/>
                <a:gridCol w="2662951"/>
                <a:gridCol w="3333475"/>
              </a:tblGrid>
              <a:tr h="617953">
                <a:tc>
                  <a:txBody>
                    <a:bodyPr/>
                    <a:lstStyle/>
                    <a:p>
                      <a:pPr algn="ctr"/>
                      <a:r>
                        <a:rPr kumimoji="1" lang="ja-JP" altLang="en-US" sz="1600" dirty="0" smtClean="0">
                          <a:solidFill>
                            <a:srgbClr val="FFFFFF"/>
                          </a:solidFill>
                          <a:effectLst>
                            <a:outerShdw blurRad="38100" dist="38100" dir="2700000" algn="tl">
                              <a:srgbClr val="000000">
                                <a:alpha val="43137"/>
                              </a:srgbClr>
                            </a:outerShdw>
                          </a:effectLst>
                        </a:rPr>
                        <a:t>技術開発項目</a:t>
                      </a:r>
                      <a:endParaRPr kumimoji="1" lang="ja-JP" altLang="en-US" sz="1600" dirty="0">
                        <a:solidFill>
                          <a:srgbClr val="FFFFFF"/>
                        </a:solidFill>
                        <a:effectLst>
                          <a:outerShdw blurRad="38100" dist="38100" dir="2700000" algn="tl">
                            <a:srgbClr val="000000">
                              <a:alpha val="43137"/>
                            </a:srgbClr>
                          </a:outerShdw>
                        </a:effectLst>
                      </a:endParaRP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600" b="1" dirty="0" smtClean="0">
                          <a:solidFill>
                            <a:schemeClr val="bg1"/>
                          </a:solidFill>
                          <a:effectLst>
                            <a:outerShdw blurRad="38100" dist="38100" dir="2700000" algn="tl">
                              <a:srgbClr val="000000">
                                <a:alpha val="43137"/>
                              </a:srgbClr>
                            </a:outerShdw>
                          </a:effectLst>
                        </a:rPr>
                        <a:t>目標</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600" b="1" dirty="0" smtClean="0">
                          <a:solidFill>
                            <a:schemeClr val="bg1"/>
                          </a:solidFill>
                          <a:effectLst>
                            <a:outerShdw blurRad="38100" dist="38100" dir="2700000" algn="tl">
                              <a:srgbClr val="000000">
                                <a:alpha val="43137"/>
                              </a:srgbClr>
                            </a:outerShdw>
                          </a:effectLst>
                        </a:rPr>
                        <a:t>達成手法</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r>
              <a:tr h="1575191">
                <a:tc>
                  <a:txBody>
                    <a:bodyPr/>
                    <a:lstStyle/>
                    <a:p>
                      <a:pPr algn="l"/>
                      <a:r>
                        <a:rPr kumimoji="1" lang="en-US" altLang="ja-JP" sz="1600" dirty="0" smtClean="0"/>
                        <a:t>(1)</a:t>
                      </a:r>
                      <a:r>
                        <a:rPr kumimoji="1" lang="ja-JP" altLang="en-US" sz="1600" dirty="0" smtClean="0"/>
                        <a:t>　</a:t>
                      </a:r>
                      <a:endParaRPr kumimoji="1" lang="ja-JP" altLang="en-US" sz="1600" dirty="0"/>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tr>
              <a:tr h="1575191">
                <a:tc>
                  <a:txBody>
                    <a:bodyPr/>
                    <a:lstStyle/>
                    <a:p>
                      <a:pPr algn="l"/>
                      <a:r>
                        <a:rPr kumimoji="1" lang="en-US" altLang="ja-JP" sz="1600" dirty="0" smtClean="0"/>
                        <a:t>(2)</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r>
              <a:tr h="1575191">
                <a:tc>
                  <a:txBody>
                    <a:bodyPr/>
                    <a:lstStyle/>
                    <a:p>
                      <a:pPr algn="l"/>
                      <a:r>
                        <a:rPr kumimoji="1" lang="en-US" altLang="ja-JP" sz="1600" dirty="0" smtClean="0"/>
                        <a:t>(3)</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r>
            </a:tbl>
          </a:graphicData>
        </a:graphic>
      </p:graphicFrame>
      <p:sp>
        <p:nvSpPr>
          <p:cNvPr id="11290" name="テキスト ボックス 5"/>
          <p:cNvSpPr txBox="1">
            <a:spLocks noChangeArrowheads="1"/>
          </p:cNvSpPr>
          <p:nvPr/>
        </p:nvSpPr>
        <p:spPr bwMode="auto">
          <a:xfrm>
            <a:off x="740829" y="2654379"/>
            <a:ext cx="7675033" cy="2215991"/>
          </a:xfrm>
          <a:prstGeom prst="rect">
            <a:avLst/>
          </a:prstGeom>
          <a:noFill/>
          <a:ln w="9525">
            <a:noFill/>
            <a:prstDash val="dash"/>
            <a:miter lim="800000"/>
            <a:headEnd/>
            <a:tailEnd/>
          </a:ln>
        </p:spPr>
        <p:txBody>
          <a:bodyPr wrap="square" anchor="ctr">
            <a:spAutoFit/>
          </a:bodyPr>
          <a:lstStyle/>
          <a:p>
            <a:pPr algn="l"/>
            <a:r>
              <a:rPr lang="en-US" altLang="ja-JP" sz="1800" b="1" dirty="0" smtClean="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a:t>
            </a:r>
            <a:r>
              <a:rPr lang="ja-JP" altLang="en-US" sz="1800" b="1" dirty="0" smtClean="0">
                <a:solidFill>
                  <a:srgbClr val="0070C0"/>
                </a:solidFill>
                <a:latin typeface="ＭＳ Ｐゴシック" pitchFamily="50" charset="-128"/>
              </a:rPr>
              <a:t>１－７．に記載の内容</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◆技術開発の項目、目標、達成手法を本一覧表に</a:t>
            </a:r>
            <a:r>
              <a:rPr lang="ja-JP" altLang="en-US" sz="1800" dirty="0" smtClean="0">
                <a:solidFill>
                  <a:srgbClr val="0070C0"/>
                </a:solidFill>
                <a:latin typeface="ＭＳ Ｐゴシック" pitchFamily="50" charset="-128"/>
              </a:rPr>
              <a:t>わかりやすく</a:t>
            </a:r>
            <a:r>
              <a:rPr lang="ja-JP" altLang="en-US" sz="1800" dirty="0">
                <a:solidFill>
                  <a:srgbClr val="0070C0"/>
                </a:solidFill>
                <a:latin typeface="ＭＳ Ｐゴシック" pitchFamily="50" charset="-128"/>
              </a:rPr>
              <a:t>まとめて</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ください</a:t>
            </a:r>
            <a:r>
              <a:rPr lang="ja-JP" altLang="en-US" sz="1800" dirty="0" smtClean="0">
                <a:solidFill>
                  <a:srgbClr val="0070C0"/>
                </a:solidFill>
                <a:latin typeface="ＭＳ Ｐゴシック" pitchFamily="50" charset="-128"/>
              </a:rPr>
              <a:t>。</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a:t>
            </a:r>
            <a:r>
              <a:rPr lang="ja-JP" altLang="en-US" sz="1800" dirty="0" smtClean="0">
                <a:solidFill>
                  <a:srgbClr val="0070C0"/>
                </a:solidFill>
                <a:latin typeface="ＭＳ Ｐゴシック" pitchFamily="50" charset="-128"/>
              </a:rPr>
              <a:t>◆</a:t>
            </a:r>
            <a:r>
              <a:rPr lang="ja-JP" altLang="en-US" sz="1800" dirty="0">
                <a:solidFill>
                  <a:srgbClr val="0070C0"/>
                </a:solidFill>
                <a:latin typeface="ＭＳ Ｐゴシック" pitchFamily="50" charset="-128"/>
              </a:rPr>
              <a:t>目標は具体的かつ定量的な値で</a:t>
            </a:r>
            <a:r>
              <a:rPr lang="ja-JP" altLang="en-US" sz="1800" dirty="0" smtClean="0">
                <a:solidFill>
                  <a:srgbClr val="0070C0"/>
                </a:solidFill>
                <a:latin typeface="ＭＳ Ｐゴシック" pitchFamily="50" charset="-128"/>
              </a:rPr>
              <a:t>示してください。</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a:t>
            </a:r>
            <a:r>
              <a:rPr lang="ja-JP" altLang="en-US" sz="1800" dirty="0" smtClean="0">
                <a:solidFill>
                  <a:srgbClr val="0070C0"/>
                </a:solidFill>
                <a:latin typeface="ＭＳ Ｐゴシック" pitchFamily="50" charset="-128"/>
              </a:rPr>
              <a:t> ２年目終了時点</a:t>
            </a:r>
            <a:r>
              <a:rPr lang="ja-JP" altLang="en-US" sz="1800" dirty="0">
                <a:solidFill>
                  <a:srgbClr val="0070C0"/>
                </a:solidFill>
                <a:latin typeface="ＭＳ Ｐゴシック" pitchFamily="50" charset="-128"/>
              </a:rPr>
              <a:t>の中間目標も明記してください</a:t>
            </a:r>
            <a:r>
              <a:rPr lang="ja-JP" altLang="en-US" sz="1800" dirty="0" smtClean="0">
                <a:solidFill>
                  <a:srgbClr val="0070C0"/>
                </a:solidFill>
                <a:latin typeface="ＭＳ Ｐゴシック" pitchFamily="50" charset="-128"/>
              </a:rPr>
              <a:t>。</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◆技術開発項目の数によって、行を追加、削除してください。</a:t>
            </a:r>
            <a:endParaRPr lang="en-US" altLang="ja-JP" sz="1800" dirty="0">
              <a:solidFill>
                <a:srgbClr val="0070C0"/>
              </a:solidFill>
              <a:latin typeface="ＭＳ Ｐゴシック" pitchFamily="50"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68338" y="328613"/>
            <a:ext cx="7772400" cy="641350"/>
          </a:xfrm>
          <a:prstGeom prst="rect">
            <a:avLst/>
          </a:prstGeom>
          <a:noFill/>
          <a:ln>
            <a:miter lim="800000"/>
            <a:headEnd/>
            <a:tailEnd/>
          </a:ln>
        </p:spPr>
        <p:txBody>
          <a:bodyPr/>
          <a:lstStyle/>
          <a:p>
            <a:pPr>
              <a:defRPr/>
            </a:pPr>
            <a:r>
              <a:rPr lang="ja-JP" altLang="en-US" sz="3200" u="sng" kern="0" dirty="0" smtClean="0">
                <a:solidFill>
                  <a:schemeClr val="tx2"/>
                </a:solidFill>
                <a:latin typeface="ＭＳ Ｐゴシック" pitchFamily="50" charset="-128"/>
                <a:cs typeface="+mj-cs"/>
              </a:rPr>
              <a:t>６．</a:t>
            </a:r>
            <a:r>
              <a:rPr lang="ja-JP" altLang="en-US" sz="3200" u="sng" dirty="0">
                <a:latin typeface="ＭＳ Ｐゴシック" pitchFamily="50" charset="-128"/>
              </a:rPr>
              <a:t>実施体制</a:t>
            </a:r>
            <a:endParaRPr lang="ja-JP" altLang="en-US" sz="3200" u="sng" kern="0" dirty="0">
              <a:solidFill>
                <a:schemeClr val="tx2"/>
              </a:solidFill>
              <a:latin typeface="ＭＳ Ｐゴシック" pitchFamily="50" charset="-128"/>
              <a:cs typeface="+mj-cs"/>
            </a:endParaRPr>
          </a:p>
        </p:txBody>
      </p:sp>
      <p:sp>
        <p:nvSpPr>
          <p:cNvPr id="12292" name="Rectangle 46"/>
          <p:cNvSpPr>
            <a:spLocks noChangeArrowheads="1"/>
          </p:cNvSpPr>
          <p:nvPr/>
        </p:nvSpPr>
        <p:spPr bwMode="auto">
          <a:xfrm>
            <a:off x="661988" y="1304652"/>
            <a:ext cx="7747000" cy="4127428"/>
          </a:xfrm>
          <a:prstGeom prst="rect">
            <a:avLst/>
          </a:prstGeom>
          <a:solidFill>
            <a:srgbClr val="FFFFFF"/>
          </a:solidFill>
          <a:ln w="9525">
            <a:solidFill>
              <a:srgbClr val="000000"/>
            </a:solidFill>
            <a:miter lim="800000"/>
            <a:headEnd/>
            <a:tailEnd/>
          </a:ln>
        </p:spPr>
        <p:txBody>
          <a:bodyPr/>
          <a:lstStyle/>
          <a:p>
            <a:endParaRPr lang="ja-JP" altLang="en-US">
              <a:latin typeface="ＭＳ Ｐゴシック" pitchFamily="50" charset="-128"/>
            </a:endParaRPr>
          </a:p>
        </p:txBody>
      </p:sp>
      <p:sp>
        <p:nvSpPr>
          <p:cNvPr id="10285" name="Text Box 45"/>
          <p:cNvSpPr txBox="1">
            <a:spLocks noChangeArrowheads="1"/>
          </p:cNvSpPr>
          <p:nvPr/>
        </p:nvSpPr>
        <p:spPr bwMode="auto">
          <a:xfrm>
            <a:off x="3424238" y="1077774"/>
            <a:ext cx="2260600" cy="554798"/>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anchor="ctr"/>
          <a:lstStyle/>
          <a:p>
            <a:pPr eaLnBrk="0" hangingPunct="0">
              <a:defRPr/>
            </a:pPr>
            <a:r>
              <a:rPr lang="ja-JP" altLang="en-US" sz="1400" dirty="0">
                <a:latin typeface="ＭＳ Ｐゴシック" pitchFamily="50" charset="-128"/>
                <a:cs typeface="Times New Roman" pitchFamily="18" charset="0"/>
              </a:rPr>
              <a:t>技術</a:t>
            </a:r>
            <a:r>
              <a:rPr lang="ja-JP" sz="1400" dirty="0">
                <a:latin typeface="ＭＳ Ｐゴシック" pitchFamily="50" charset="-128"/>
                <a:cs typeface="Times New Roman" pitchFamily="18" charset="0"/>
              </a:rPr>
              <a:t>開発責任者</a:t>
            </a:r>
            <a:endParaRPr lang="ja-JP" sz="1400" dirty="0">
              <a:latin typeface="ＭＳ Ｐゴシック" pitchFamily="50" charset="-128"/>
            </a:endParaRPr>
          </a:p>
          <a:p>
            <a:pPr eaLnBrk="0" hangingPunct="0">
              <a:defRPr/>
            </a:pPr>
            <a:r>
              <a:rPr lang="ja-JP" sz="1400" dirty="0">
                <a:solidFill>
                  <a:srgbClr val="0070C0"/>
                </a:solidFill>
                <a:latin typeface="ＭＳ Ｐゴシック" pitchFamily="50" charset="-128"/>
                <a:cs typeface="Times New Roman" pitchFamily="18" charset="0"/>
              </a:rPr>
              <a:t>氏名</a:t>
            </a:r>
            <a:endParaRPr lang="ja-JP" sz="1400" dirty="0">
              <a:solidFill>
                <a:srgbClr val="0070C0"/>
              </a:solidFill>
              <a:latin typeface="ＭＳ Ｐゴシック" pitchFamily="50" charset="-128"/>
            </a:endParaRPr>
          </a:p>
        </p:txBody>
      </p:sp>
      <p:sp>
        <p:nvSpPr>
          <p:cNvPr id="12294" name="Text Box 44"/>
          <p:cNvSpPr txBox="1">
            <a:spLocks noChangeArrowheads="1"/>
          </p:cNvSpPr>
          <p:nvPr/>
        </p:nvSpPr>
        <p:spPr bwMode="auto">
          <a:xfrm>
            <a:off x="3438666" y="3801791"/>
            <a:ext cx="2160000" cy="1426515"/>
          </a:xfrm>
          <a:prstGeom prst="rect">
            <a:avLst/>
          </a:prstGeom>
          <a:solidFill>
            <a:srgbClr val="FFFFFF"/>
          </a:solidFill>
          <a:ln w="9525">
            <a:solidFill>
              <a:srgbClr val="000000"/>
            </a:solidFill>
            <a:miter lim="800000"/>
            <a:headEnd/>
            <a:tailEnd/>
          </a:ln>
        </p:spPr>
        <p:txBody>
          <a:bodyPr anchor="ctr"/>
          <a:lstStyle/>
          <a:p>
            <a:pPr eaLnBrk="0" hangingPunct="0"/>
            <a:r>
              <a:rPr lang="ja-JP" sz="1400" dirty="0" smtClean="0">
                <a:solidFill>
                  <a:srgbClr val="0070C0"/>
                </a:solidFill>
                <a:latin typeface="ＭＳ Ｐゴシック" pitchFamily="50" charset="-128"/>
                <a:cs typeface="Times New Roman" pitchFamily="18" charset="0"/>
              </a:rPr>
              <a:t>委託先名</a:t>
            </a:r>
            <a:endParaRPr lang="en-US" altLang="ja-JP" sz="1400" dirty="0" smtClean="0">
              <a:solidFill>
                <a:srgbClr val="0070C0"/>
              </a:solidFill>
              <a:latin typeface="ＭＳ Ｐゴシック" pitchFamily="50" charset="-128"/>
              <a:cs typeface="Times New Roman" pitchFamily="18" charset="0"/>
            </a:endParaRPr>
          </a:p>
          <a:p>
            <a:pPr eaLnBrk="0" hangingPunct="0"/>
            <a:endParaRPr lang="en-US" altLang="ja-JP" sz="14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2021</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smtClean="0">
              <a:solidFill>
                <a:srgbClr val="0070C0"/>
              </a:solidFill>
              <a:latin typeface="ＭＳ Ｐゴシック" pitchFamily="50" charset="-128"/>
              <a:cs typeface="Times New Roman" pitchFamily="18" charset="0"/>
            </a:endParaRPr>
          </a:p>
          <a:p>
            <a:pPr algn="l" eaLnBrk="0" hangingPunct="0"/>
            <a:r>
              <a:rPr lang="ja-JP" altLang="en-US" sz="1200" dirty="0" smtClean="0">
                <a:solidFill>
                  <a:srgbClr val="0070C0"/>
                </a:solidFill>
                <a:latin typeface="ＭＳ Ｐゴシック" pitchFamily="50" charset="-128"/>
                <a:cs typeface="Times New Roman" pitchFamily="18" charset="0"/>
              </a:rPr>
              <a:t>　　・◎ ◎ ◎ ◎ ◎の開発</a:t>
            </a:r>
            <a:endParaRPr lang="ja-JP" sz="1200" dirty="0">
              <a:solidFill>
                <a:srgbClr val="0070C0"/>
              </a:solidFill>
              <a:latin typeface="ＭＳ Ｐゴシック" pitchFamily="50" charset="-128"/>
            </a:endParaRPr>
          </a:p>
          <a:p>
            <a:pPr eaLnBrk="0" hangingPunct="0"/>
            <a:endParaRPr lang="en-US" altLang="ja-JP" sz="1200" dirty="0">
              <a:solidFill>
                <a:srgbClr val="0070C0"/>
              </a:solidFill>
              <a:latin typeface="ＭＳ Ｐゴシック" pitchFamily="50" charset="-128"/>
              <a:cs typeface="Times New Roman" pitchFamily="18" charset="0"/>
            </a:endParaRPr>
          </a:p>
        </p:txBody>
      </p:sp>
      <p:sp>
        <p:nvSpPr>
          <p:cNvPr id="12295" name="Text Box 42"/>
          <p:cNvSpPr txBox="1">
            <a:spLocks noChangeArrowheads="1"/>
          </p:cNvSpPr>
          <p:nvPr/>
        </p:nvSpPr>
        <p:spPr bwMode="auto">
          <a:xfrm>
            <a:off x="811294" y="3777340"/>
            <a:ext cx="2160000" cy="1440000"/>
          </a:xfrm>
          <a:prstGeom prst="rect">
            <a:avLst/>
          </a:prstGeom>
          <a:solidFill>
            <a:srgbClr val="FFFFFF"/>
          </a:solidFill>
          <a:ln w="9525">
            <a:solidFill>
              <a:srgbClr val="000000"/>
            </a:solidFill>
            <a:miter lim="800000"/>
            <a:headEnd/>
            <a:tailEnd/>
          </a:ln>
        </p:spPr>
        <p:txBody>
          <a:bodyPr anchor="ctr"/>
          <a:lstStyle/>
          <a:p>
            <a:pPr eaLnBrk="0" hangingPunct="0"/>
            <a:r>
              <a:rPr lang="ja-JP" sz="1400" dirty="0" smtClean="0">
                <a:solidFill>
                  <a:srgbClr val="0070C0"/>
                </a:solidFill>
                <a:latin typeface="ＭＳ Ｐゴシック" pitchFamily="50" charset="-128"/>
                <a:cs typeface="Times New Roman" pitchFamily="18" charset="0"/>
              </a:rPr>
              <a:t>共同</a:t>
            </a:r>
            <a:r>
              <a:rPr lang="ja-JP" altLang="en-US" sz="1400" dirty="0" smtClean="0">
                <a:solidFill>
                  <a:srgbClr val="0070C0"/>
                </a:solidFill>
                <a:latin typeface="ＭＳ Ｐゴシック" pitchFamily="50" charset="-128"/>
                <a:cs typeface="Times New Roman" pitchFamily="18" charset="0"/>
              </a:rPr>
              <a:t>研究先名</a:t>
            </a:r>
            <a:endParaRPr lang="en-US" altLang="ja-JP" sz="1100" dirty="0" smtClean="0">
              <a:solidFill>
                <a:srgbClr val="0070C0"/>
              </a:solidFill>
              <a:latin typeface="ＭＳ Ｐゴシック" pitchFamily="50" charset="-128"/>
              <a:cs typeface="Times New Roman" pitchFamily="18" charset="0"/>
            </a:endParaRPr>
          </a:p>
          <a:p>
            <a:pPr eaLnBrk="0" hangingPunct="0"/>
            <a:endParaRPr lang="en-US" altLang="ja-JP" sz="1100" dirty="0">
              <a:solidFill>
                <a:srgbClr val="0070C0"/>
              </a:solidFill>
              <a:latin typeface="ＭＳ Ｐゴシック" pitchFamily="50" charset="-128"/>
              <a:cs typeface="Times New Roman" pitchFamily="18" charset="0"/>
            </a:endParaRPr>
          </a:p>
          <a:p>
            <a:pPr eaLnBrk="0" hangingPunct="0"/>
            <a:r>
              <a:rPr lang="en-US" altLang="ja-JP" sz="1200" dirty="0" smtClean="0">
                <a:solidFill>
                  <a:srgbClr val="0070C0"/>
                </a:solidFill>
                <a:latin typeface="ＭＳ Ｐゴシック" pitchFamily="50" charset="-128"/>
                <a:cs typeface="Times New Roman" pitchFamily="18" charset="0"/>
              </a:rPr>
              <a:t>2020</a:t>
            </a:r>
            <a:r>
              <a:rPr lang="ja-JP" altLang="en-US" sz="1200" dirty="0" smtClean="0">
                <a:solidFill>
                  <a:srgbClr val="0070C0"/>
                </a:solidFill>
                <a:latin typeface="ＭＳ Ｐゴシック" pitchFamily="50" charset="-128"/>
                <a:cs typeface="Times New Roman" pitchFamily="18" charset="0"/>
              </a:rPr>
              <a:t>年度：○○百万円</a:t>
            </a:r>
            <a:endParaRPr lang="en-US" altLang="ja-JP" sz="1200" dirty="0" smtClean="0">
              <a:solidFill>
                <a:srgbClr val="0070C0"/>
              </a:solidFill>
              <a:latin typeface="ＭＳ Ｐゴシック" pitchFamily="50" charset="-128"/>
              <a:cs typeface="Times New Roman" pitchFamily="18" charset="0"/>
            </a:endParaRPr>
          </a:p>
          <a:p>
            <a:pPr eaLnBrk="0" hangingPunct="0"/>
            <a:r>
              <a:rPr lang="en-US" altLang="ja-JP" sz="1200" dirty="0" smtClean="0">
                <a:solidFill>
                  <a:srgbClr val="0070C0"/>
                </a:solidFill>
                <a:latin typeface="ＭＳ Ｐゴシック" pitchFamily="50" charset="-128"/>
                <a:cs typeface="Times New Roman" pitchFamily="18" charset="0"/>
              </a:rPr>
              <a:t>2021</a:t>
            </a:r>
            <a:r>
              <a:rPr lang="ja-JP" altLang="en-US" sz="1200" dirty="0" smtClean="0">
                <a:solidFill>
                  <a:srgbClr val="0070C0"/>
                </a:solidFill>
                <a:latin typeface="ＭＳ Ｐゴシック" pitchFamily="50" charset="-128"/>
                <a:cs typeface="Times New Roman" pitchFamily="18" charset="0"/>
              </a:rPr>
              <a:t>年度：○○百万円</a:t>
            </a:r>
            <a:endParaRPr lang="en-US" altLang="ja-JP" sz="1200" dirty="0" smtClean="0">
              <a:solidFill>
                <a:srgbClr val="0070C0"/>
              </a:solidFill>
              <a:latin typeface="ＭＳ Ｐゴシック" pitchFamily="50" charset="-128"/>
              <a:cs typeface="Times New Roman" pitchFamily="18" charset="0"/>
            </a:endParaRPr>
          </a:p>
          <a:p>
            <a:pPr eaLnBrk="0" hangingPunct="0"/>
            <a:endParaRPr lang="en-US" altLang="ja-JP" sz="1200" dirty="0" smtClean="0">
              <a:solidFill>
                <a:srgbClr val="0070C0"/>
              </a:solidFill>
              <a:latin typeface="ＭＳ Ｐゴシック" pitchFamily="50" charset="-128"/>
              <a:cs typeface="Times New Roman" pitchFamily="18" charset="0"/>
            </a:endParaRPr>
          </a:p>
          <a:p>
            <a:pPr algn="l" eaLnBrk="0" hangingPunct="0"/>
            <a:r>
              <a:rPr lang="en-US" altLang="ja-JP" sz="1400" dirty="0" smtClean="0">
                <a:solidFill>
                  <a:srgbClr val="0070C0"/>
                </a:solidFill>
                <a:latin typeface="ＭＳ Ｐゴシック" pitchFamily="50" charset="-128"/>
                <a:cs typeface="Times New Roman" pitchFamily="18" charset="0"/>
              </a:rPr>
              <a:t>    </a:t>
            </a:r>
            <a:r>
              <a:rPr lang="ja-JP" altLang="en-US" sz="1200" dirty="0" smtClean="0">
                <a:solidFill>
                  <a:srgbClr val="0070C0"/>
                </a:solidFill>
                <a:latin typeface="ＭＳ Ｐゴシック" pitchFamily="50" charset="-128"/>
                <a:cs typeface="Times New Roman" pitchFamily="18" charset="0"/>
              </a:rPr>
              <a:t>・○○○○○の開発</a:t>
            </a:r>
            <a:endParaRPr lang="en-US" altLang="ja-JP" sz="1200" dirty="0">
              <a:solidFill>
                <a:srgbClr val="0070C0"/>
              </a:solidFill>
              <a:latin typeface="ＭＳ Ｐゴシック" pitchFamily="50" charset="-128"/>
              <a:cs typeface="Times New Roman" pitchFamily="18" charset="0"/>
            </a:endParaRPr>
          </a:p>
        </p:txBody>
      </p:sp>
      <p:sp>
        <p:nvSpPr>
          <p:cNvPr id="12296" name="Text Box 37"/>
          <p:cNvSpPr txBox="1">
            <a:spLocks noChangeArrowheads="1"/>
          </p:cNvSpPr>
          <p:nvPr/>
        </p:nvSpPr>
        <p:spPr bwMode="auto">
          <a:xfrm>
            <a:off x="3474538" y="1809161"/>
            <a:ext cx="2160000" cy="1584529"/>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smtClean="0">
                <a:solidFill>
                  <a:srgbClr val="0070C0"/>
                </a:solidFill>
                <a:latin typeface="ＭＳ Ｐゴシック" pitchFamily="50" charset="-128"/>
                <a:cs typeface="Times New Roman" pitchFamily="18" charset="0"/>
              </a:rPr>
              <a:t>助成事業者</a:t>
            </a:r>
            <a:r>
              <a:rPr lang="ja-JP" altLang="ja-JP" sz="1400" dirty="0" smtClean="0">
                <a:solidFill>
                  <a:srgbClr val="0070C0"/>
                </a:solidFill>
                <a:latin typeface="ＭＳ Ｐゴシック" pitchFamily="50" charset="-128"/>
                <a:cs typeface="Times New Roman" pitchFamily="18" charset="0"/>
              </a:rPr>
              <a:t>名</a:t>
            </a:r>
            <a:r>
              <a:rPr lang="en-US" altLang="ja-JP" sz="1400" dirty="0" smtClean="0">
                <a:solidFill>
                  <a:srgbClr val="0070C0"/>
                </a:solidFill>
                <a:latin typeface="ＭＳ Ｐゴシック" pitchFamily="50" charset="-128"/>
                <a:cs typeface="Times New Roman" pitchFamily="18" charset="0"/>
              </a:rPr>
              <a:t>(</a:t>
            </a:r>
            <a:r>
              <a:rPr lang="ja-JP" altLang="en-US" sz="1400" dirty="0" smtClean="0">
                <a:solidFill>
                  <a:srgbClr val="0070C0"/>
                </a:solidFill>
                <a:latin typeface="ＭＳ Ｐゴシック" pitchFamily="50" charset="-128"/>
                <a:cs typeface="Times New Roman" pitchFamily="18" charset="0"/>
              </a:rPr>
              <a:t>提案者</a:t>
            </a:r>
            <a:r>
              <a:rPr lang="en-US" altLang="ja-JP" sz="1400" dirty="0" smtClean="0">
                <a:solidFill>
                  <a:srgbClr val="0070C0"/>
                </a:solidFill>
                <a:latin typeface="ＭＳ Ｐゴシック" pitchFamily="50" charset="-128"/>
                <a:cs typeface="Times New Roman" pitchFamily="18" charset="0"/>
              </a:rPr>
              <a:t>)</a:t>
            </a:r>
          </a:p>
          <a:p>
            <a:pPr eaLnBrk="0" hangingPunct="0"/>
            <a:endParaRPr lang="en-US" altLang="ja-JP" sz="1200" dirty="0" smtClean="0">
              <a:solidFill>
                <a:srgbClr val="0070C0"/>
              </a:solidFill>
              <a:latin typeface="ＭＳ Ｐゴシック" pitchFamily="50" charset="-128"/>
              <a:cs typeface="Times New Roman" pitchFamily="18" charset="0"/>
            </a:endParaRPr>
          </a:p>
          <a:p>
            <a:pPr eaLnBrk="0" hangingPunct="0"/>
            <a:r>
              <a:rPr lang="en-US" altLang="ja-JP" sz="1200" dirty="0" smtClean="0">
                <a:solidFill>
                  <a:srgbClr val="0070C0"/>
                </a:solidFill>
                <a:latin typeface="ＭＳ Ｐゴシック" pitchFamily="50" charset="-128"/>
                <a:cs typeface="Times New Roman" pitchFamily="18" charset="0"/>
              </a:rPr>
              <a:t>2020</a:t>
            </a:r>
            <a:r>
              <a:rPr lang="ja-JP" altLang="en-US" sz="1200" dirty="0" smtClean="0">
                <a:solidFill>
                  <a:srgbClr val="0070C0"/>
                </a:solidFill>
                <a:latin typeface="ＭＳ Ｐゴシック" pitchFamily="50" charset="-128"/>
                <a:cs typeface="Times New Roman" pitchFamily="18" charset="0"/>
              </a:rPr>
              <a:t>年度：○○百万円</a:t>
            </a:r>
            <a:endParaRPr lang="en-US" altLang="ja-JP" sz="1200" dirty="0" smtClean="0">
              <a:solidFill>
                <a:srgbClr val="0070C0"/>
              </a:solidFill>
              <a:latin typeface="ＭＳ Ｐゴシック" pitchFamily="50" charset="-128"/>
              <a:cs typeface="Times New Roman" pitchFamily="18" charset="0"/>
            </a:endParaRPr>
          </a:p>
          <a:p>
            <a:pPr eaLnBrk="0" hangingPunct="0"/>
            <a:r>
              <a:rPr lang="en-US" altLang="ja-JP" sz="1200" dirty="0" smtClean="0">
                <a:solidFill>
                  <a:srgbClr val="0070C0"/>
                </a:solidFill>
                <a:latin typeface="ＭＳ Ｐゴシック" pitchFamily="50" charset="-128"/>
                <a:cs typeface="Times New Roman" pitchFamily="18" charset="0"/>
              </a:rPr>
              <a:t>2021</a:t>
            </a:r>
            <a:r>
              <a:rPr lang="ja-JP" altLang="en-US" sz="1200" dirty="0" smtClean="0">
                <a:solidFill>
                  <a:srgbClr val="0070C0"/>
                </a:solidFill>
                <a:latin typeface="ＭＳ Ｐゴシック" pitchFamily="50" charset="-128"/>
                <a:cs typeface="Times New Roman" pitchFamily="18" charset="0"/>
              </a:rPr>
              <a:t>年度：○○百万円</a:t>
            </a:r>
            <a:endParaRPr lang="en-US" altLang="ja-JP" sz="1200" dirty="0" smtClean="0">
              <a:solidFill>
                <a:srgbClr val="0070C0"/>
              </a:solidFill>
              <a:latin typeface="ＭＳ Ｐゴシック" pitchFamily="50" charset="-128"/>
              <a:cs typeface="Times New Roman" pitchFamily="18" charset="0"/>
            </a:endParaRPr>
          </a:p>
          <a:p>
            <a:pPr eaLnBrk="0" hangingPunct="0"/>
            <a:endParaRPr lang="en-US" altLang="ja-JP" sz="1200" dirty="0" smtClean="0">
              <a:solidFill>
                <a:srgbClr val="0070C0"/>
              </a:solidFill>
              <a:latin typeface="ＭＳ Ｐゴシック" pitchFamily="50" charset="-128"/>
              <a:cs typeface="Times New Roman" pitchFamily="18" charset="0"/>
            </a:endParaRPr>
          </a:p>
          <a:p>
            <a:pPr algn="l" eaLnBrk="0" hangingPunct="0"/>
            <a:r>
              <a:rPr lang="ja-JP" altLang="en-US" sz="1200" dirty="0" smtClean="0">
                <a:solidFill>
                  <a:srgbClr val="0070C0"/>
                </a:solidFill>
                <a:latin typeface="ＭＳ Ｐゴシック" pitchFamily="50" charset="-128"/>
                <a:cs typeface="Times New Roman" pitchFamily="18" charset="0"/>
              </a:rPr>
              <a:t>     ・△△△△△の開発</a:t>
            </a:r>
            <a:endParaRPr lang="en-US" altLang="ja-JP" sz="1200" dirty="0" smtClean="0">
              <a:solidFill>
                <a:srgbClr val="0070C0"/>
              </a:solidFill>
              <a:latin typeface="ＭＳ Ｐゴシック" pitchFamily="50" charset="-128"/>
              <a:cs typeface="Times New Roman" pitchFamily="18" charset="0"/>
            </a:endParaRPr>
          </a:p>
          <a:p>
            <a:pPr algn="l" eaLnBrk="0" hangingPunct="0"/>
            <a:r>
              <a:rPr lang="ja-JP" altLang="en-US" sz="1200" dirty="0" smtClean="0">
                <a:solidFill>
                  <a:srgbClr val="0070C0"/>
                </a:solidFill>
                <a:latin typeface="ＭＳ Ｐゴシック" pitchFamily="50" charset="-128"/>
                <a:cs typeface="Times New Roman" pitchFamily="18" charset="0"/>
              </a:rPr>
              <a:t>     ・</a:t>
            </a:r>
            <a:r>
              <a:rPr lang="en-US" altLang="ja-JP" sz="1200" dirty="0" smtClean="0">
                <a:solidFill>
                  <a:srgbClr val="0070C0"/>
                </a:solidFill>
                <a:latin typeface="ＭＳ Ｐゴシック" pitchFamily="50" charset="-128"/>
                <a:cs typeface="Times New Roman" pitchFamily="18" charset="0"/>
              </a:rPr>
              <a:t>×××××</a:t>
            </a:r>
            <a:r>
              <a:rPr lang="ja-JP" altLang="en-US" sz="1200" dirty="0" smtClean="0">
                <a:solidFill>
                  <a:srgbClr val="0070C0"/>
                </a:solidFill>
                <a:latin typeface="ＭＳ Ｐゴシック" pitchFamily="50" charset="-128"/>
                <a:cs typeface="Times New Roman" pitchFamily="18" charset="0"/>
              </a:rPr>
              <a:t>の開発</a:t>
            </a:r>
            <a:endParaRPr lang="ja-JP" altLang="en-US" sz="1200" dirty="0" smtClean="0">
              <a:solidFill>
                <a:srgbClr val="0070C0"/>
              </a:solidFill>
              <a:latin typeface="ＭＳ Ｐゴシック" pitchFamily="50" charset="-128"/>
            </a:endParaRPr>
          </a:p>
          <a:p>
            <a:pPr eaLnBrk="0" hangingPunct="0"/>
            <a:endParaRPr lang="en-US" altLang="ja-JP" sz="1200" dirty="0" smtClean="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p:txBody>
      </p:sp>
      <p:sp>
        <p:nvSpPr>
          <p:cNvPr id="12297" name="Text Box 36"/>
          <p:cNvSpPr txBox="1">
            <a:spLocks noChangeArrowheads="1"/>
          </p:cNvSpPr>
          <p:nvPr/>
        </p:nvSpPr>
        <p:spPr bwMode="auto">
          <a:xfrm>
            <a:off x="834741" y="1807709"/>
            <a:ext cx="2231843" cy="1598014"/>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smtClean="0">
                <a:solidFill>
                  <a:srgbClr val="0070C0"/>
                </a:solidFill>
                <a:latin typeface="ＭＳ Ｐゴシック" pitchFamily="50" charset="-128"/>
                <a:cs typeface="Times New Roman" pitchFamily="18" charset="0"/>
              </a:rPr>
              <a:t>助成事</a:t>
            </a:r>
            <a:r>
              <a:rPr lang="ja-JP" altLang="en-US" sz="1400" dirty="0">
                <a:solidFill>
                  <a:srgbClr val="0070C0"/>
                </a:solidFill>
                <a:latin typeface="ＭＳ Ｐゴシック" pitchFamily="50" charset="-128"/>
                <a:cs typeface="Times New Roman" pitchFamily="18" charset="0"/>
              </a:rPr>
              <a:t>業者</a:t>
            </a:r>
            <a:r>
              <a:rPr lang="ja-JP" sz="1400" dirty="0">
                <a:solidFill>
                  <a:srgbClr val="0070C0"/>
                </a:solidFill>
                <a:latin typeface="ＭＳ Ｐゴシック" pitchFamily="50" charset="-128"/>
                <a:cs typeface="Times New Roman" pitchFamily="18" charset="0"/>
              </a:rPr>
              <a:t>名</a:t>
            </a:r>
            <a:r>
              <a:rPr lang="en-US" altLang="ja-JP" sz="1400" dirty="0">
                <a:solidFill>
                  <a:srgbClr val="0070C0"/>
                </a:solidFill>
                <a:latin typeface="ＭＳ Ｐゴシック" pitchFamily="50" charset="-128"/>
                <a:cs typeface="Times New Roman" pitchFamily="18" charset="0"/>
              </a:rPr>
              <a:t>(</a:t>
            </a:r>
            <a:r>
              <a:rPr lang="ja-JP" altLang="en-US" sz="1400" dirty="0">
                <a:solidFill>
                  <a:srgbClr val="0070C0"/>
                </a:solidFill>
                <a:latin typeface="ＭＳ Ｐゴシック" pitchFamily="50" charset="-128"/>
                <a:cs typeface="Times New Roman" pitchFamily="18" charset="0"/>
              </a:rPr>
              <a:t>提案者</a:t>
            </a:r>
            <a:r>
              <a:rPr lang="en-US" altLang="ja-JP" sz="1400" dirty="0" smtClean="0">
                <a:solidFill>
                  <a:srgbClr val="0070C0"/>
                </a:solidFill>
                <a:latin typeface="ＭＳ Ｐゴシック" pitchFamily="50" charset="-128"/>
                <a:cs typeface="Times New Roman" pitchFamily="18" charset="0"/>
              </a:rPr>
              <a:t>)</a:t>
            </a: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smtClean="0">
                <a:solidFill>
                  <a:srgbClr val="0070C0"/>
                </a:solidFill>
                <a:latin typeface="ＭＳ Ｐゴシック" pitchFamily="50" charset="-128"/>
                <a:cs typeface="Times New Roman" pitchFamily="18" charset="0"/>
              </a:rPr>
              <a:t>2020</a:t>
            </a:r>
            <a:r>
              <a:rPr lang="ja-JP" altLang="en-US" sz="1200" dirty="0" smtClean="0">
                <a:solidFill>
                  <a:srgbClr val="0070C0"/>
                </a:solidFill>
                <a:latin typeface="ＭＳ Ｐゴシック" pitchFamily="50" charset="-128"/>
                <a:cs typeface="Times New Roman" pitchFamily="18" charset="0"/>
              </a:rPr>
              <a:t>年度：○○百万円</a:t>
            </a:r>
            <a:endParaRPr lang="en-US" altLang="ja-JP" sz="1200" dirty="0" smtClean="0">
              <a:solidFill>
                <a:srgbClr val="0070C0"/>
              </a:solidFill>
              <a:latin typeface="ＭＳ Ｐゴシック" pitchFamily="50" charset="-128"/>
              <a:cs typeface="Times New Roman" pitchFamily="18" charset="0"/>
            </a:endParaRPr>
          </a:p>
          <a:p>
            <a:pPr eaLnBrk="0" hangingPunct="0"/>
            <a:r>
              <a:rPr lang="en-US" altLang="ja-JP" sz="1200" dirty="0" smtClean="0">
                <a:solidFill>
                  <a:srgbClr val="0070C0"/>
                </a:solidFill>
                <a:latin typeface="ＭＳ Ｐゴシック" pitchFamily="50" charset="-128"/>
                <a:cs typeface="Times New Roman" pitchFamily="18" charset="0"/>
              </a:rPr>
              <a:t>2021</a:t>
            </a:r>
            <a:r>
              <a:rPr lang="ja-JP" altLang="en-US" sz="1200" dirty="0" smtClean="0">
                <a:solidFill>
                  <a:srgbClr val="0070C0"/>
                </a:solidFill>
                <a:latin typeface="ＭＳ Ｐゴシック" pitchFamily="50" charset="-128"/>
                <a:cs typeface="Times New Roman" pitchFamily="18" charset="0"/>
              </a:rPr>
              <a:t>年度：○○百万円</a:t>
            </a:r>
            <a:endParaRPr lang="en-US" altLang="ja-JP" sz="1200" dirty="0" smtClean="0">
              <a:solidFill>
                <a:srgbClr val="0070C0"/>
              </a:solidFill>
              <a:latin typeface="ＭＳ Ｐゴシック" pitchFamily="50" charset="-128"/>
              <a:cs typeface="Times New Roman" pitchFamily="18" charset="0"/>
            </a:endParaRPr>
          </a:p>
          <a:p>
            <a:pPr eaLnBrk="0" hangingPunct="0"/>
            <a:endParaRPr lang="en-US" altLang="ja-JP" sz="1200" dirty="0" smtClean="0">
              <a:solidFill>
                <a:srgbClr val="0070C0"/>
              </a:solidFill>
              <a:latin typeface="ＭＳ Ｐゴシック" pitchFamily="50" charset="-128"/>
              <a:cs typeface="Times New Roman" pitchFamily="18" charset="0"/>
            </a:endParaRPr>
          </a:p>
          <a:p>
            <a:pPr algn="l" eaLnBrk="0" hangingPunct="0"/>
            <a:r>
              <a:rPr lang="ja-JP" altLang="en-US" sz="1200" dirty="0" smtClean="0">
                <a:solidFill>
                  <a:srgbClr val="0070C0"/>
                </a:solidFill>
                <a:latin typeface="ＭＳ Ｐゴシック" pitchFamily="50" charset="-128"/>
                <a:cs typeface="Times New Roman" pitchFamily="18" charset="0"/>
              </a:rPr>
              <a:t>     ・○○○○○の開発</a:t>
            </a:r>
            <a:endParaRPr lang="en-US" altLang="ja-JP" sz="1200" dirty="0" smtClean="0">
              <a:solidFill>
                <a:srgbClr val="0070C0"/>
              </a:solidFill>
              <a:latin typeface="ＭＳ Ｐゴシック" pitchFamily="50" charset="-128"/>
              <a:cs typeface="Times New Roman" pitchFamily="18" charset="0"/>
            </a:endParaRPr>
          </a:p>
          <a:p>
            <a:pPr algn="l" eaLnBrk="0" hangingPunct="0"/>
            <a:r>
              <a:rPr lang="ja-JP" altLang="en-US" sz="1200" dirty="0" smtClean="0">
                <a:solidFill>
                  <a:srgbClr val="0070C0"/>
                </a:solidFill>
                <a:latin typeface="ＭＳ Ｐゴシック" pitchFamily="50" charset="-128"/>
                <a:cs typeface="Times New Roman" pitchFamily="18" charset="0"/>
              </a:rPr>
              <a:t>     ・◇◇◇◇◇の評価</a:t>
            </a:r>
            <a:endParaRPr lang="ja-JP" altLang="en-US" sz="1200" dirty="0">
              <a:solidFill>
                <a:srgbClr val="0070C0"/>
              </a:solidFill>
              <a:latin typeface="ＭＳ Ｐゴシック" pitchFamily="50" charset="-128"/>
            </a:endParaRPr>
          </a:p>
          <a:p>
            <a:pPr algn="l" eaLnBrk="0" hangingPunct="0"/>
            <a:endParaRPr lang="ja-JP" altLang="en-US" sz="1200" dirty="0">
              <a:solidFill>
                <a:srgbClr val="0070C0"/>
              </a:solidFill>
              <a:latin typeface="ＭＳ Ｐゴシック" pitchFamily="50" charset="-128"/>
            </a:endParaRP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sp>
        <p:nvSpPr>
          <p:cNvPr id="12300" name="テキスト ボックス 41"/>
          <p:cNvSpPr txBox="1">
            <a:spLocks noChangeArrowheads="1"/>
          </p:cNvSpPr>
          <p:nvPr/>
        </p:nvSpPr>
        <p:spPr bwMode="auto">
          <a:xfrm>
            <a:off x="-10974" y="785813"/>
            <a:ext cx="3630612" cy="338138"/>
          </a:xfrm>
          <a:prstGeom prst="rect">
            <a:avLst/>
          </a:prstGeom>
          <a:noFill/>
          <a:ln w="9525">
            <a:noFill/>
            <a:miter lim="800000"/>
            <a:headEnd/>
            <a:tailEnd/>
          </a:ln>
        </p:spPr>
        <p:txBody>
          <a:bodyPr wrap="none">
            <a:spAutoFit/>
          </a:bodyPr>
          <a:lstStyle/>
          <a:p>
            <a:pPr marL="188913" indent="-188913"/>
            <a:r>
              <a:rPr lang="en-US" altLang="ja-JP" b="1" dirty="0">
                <a:solidFill>
                  <a:srgbClr val="0070C0"/>
                </a:solidFill>
                <a:latin typeface="ＭＳ Ｐゴシック" pitchFamily="50" charset="-128"/>
              </a:rPr>
              <a:t>※</a:t>
            </a:r>
            <a:r>
              <a:rPr lang="ja-JP" altLang="en-US" b="1" dirty="0">
                <a:solidFill>
                  <a:srgbClr val="0070C0"/>
                </a:solidFill>
                <a:latin typeface="ＭＳ Ｐゴシック" pitchFamily="50" charset="-128"/>
              </a:rPr>
              <a:t>提案書本文［３］３－１．に記載の内容</a:t>
            </a:r>
            <a:endParaRPr lang="en-US" altLang="ja-JP" b="1" dirty="0">
              <a:solidFill>
                <a:srgbClr val="0070C0"/>
              </a:solidFill>
              <a:latin typeface="ＭＳ Ｐゴシック" pitchFamily="50" charset="-128"/>
            </a:endParaRPr>
          </a:p>
        </p:txBody>
      </p:sp>
      <p:cxnSp>
        <p:nvCxnSpPr>
          <p:cNvPr id="12301" name="直線コネクタ 48"/>
          <p:cNvCxnSpPr>
            <a:cxnSpLocks noChangeShapeType="1"/>
          </p:cNvCxnSpPr>
          <p:nvPr/>
        </p:nvCxnSpPr>
        <p:spPr bwMode="auto">
          <a:xfrm>
            <a:off x="4531090" y="3428307"/>
            <a:ext cx="0" cy="360000"/>
          </a:xfrm>
          <a:prstGeom prst="line">
            <a:avLst/>
          </a:prstGeom>
          <a:noFill/>
          <a:ln w="9525" algn="ctr">
            <a:solidFill>
              <a:schemeClr val="tx1"/>
            </a:solidFill>
            <a:round/>
            <a:headEnd/>
            <a:tailEnd/>
          </a:ln>
        </p:spPr>
      </p:cxnSp>
      <p:cxnSp>
        <p:nvCxnSpPr>
          <p:cNvPr id="12302" name="直線コネクタ 49"/>
          <p:cNvCxnSpPr>
            <a:cxnSpLocks noChangeShapeType="1"/>
          </p:cNvCxnSpPr>
          <p:nvPr/>
        </p:nvCxnSpPr>
        <p:spPr bwMode="auto">
          <a:xfrm>
            <a:off x="1887429" y="3428307"/>
            <a:ext cx="0" cy="360000"/>
          </a:xfrm>
          <a:prstGeom prst="line">
            <a:avLst/>
          </a:prstGeom>
          <a:noFill/>
          <a:ln w="9525" algn="ctr">
            <a:solidFill>
              <a:schemeClr val="tx1"/>
            </a:solidFill>
            <a:round/>
            <a:headEnd/>
            <a:tailEnd/>
          </a:ln>
        </p:spPr>
      </p:cxnSp>
      <p:sp>
        <p:nvSpPr>
          <p:cNvPr id="11287" name="Text Box 1068"/>
          <p:cNvSpPr txBox="1">
            <a:spLocks noChangeArrowheads="1"/>
          </p:cNvSpPr>
          <p:nvPr/>
        </p:nvSpPr>
        <p:spPr bwMode="auto">
          <a:xfrm>
            <a:off x="990600" y="5694298"/>
            <a:ext cx="7067550" cy="646331"/>
          </a:xfrm>
          <a:prstGeom prst="rect">
            <a:avLst/>
          </a:prstGeom>
          <a:noFill/>
          <a:ln w="9525">
            <a:solidFill>
              <a:srgbClr val="C00000"/>
            </a:solidFill>
            <a:miter lim="800000"/>
            <a:headEnd/>
            <a:tailEnd/>
          </a:ln>
        </p:spPr>
        <p:txBody>
          <a:bodyPr wrap="square">
            <a:spAutoFit/>
          </a:bodyPr>
          <a:lstStyle/>
          <a:p>
            <a:pPr algn="l">
              <a:defRPr/>
            </a:pPr>
            <a:r>
              <a:rPr lang="en-US" altLang="ja-JP" sz="1800" b="1" dirty="0">
                <a:solidFill>
                  <a:srgbClr val="C00000"/>
                </a:solidFill>
                <a:latin typeface="ＭＳ Ｐゴシック" pitchFamily="50" charset="-128"/>
              </a:rPr>
              <a:t>※</a:t>
            </a:r>
            <a:r>
              <a:rPr lang="ja-JP" altLang="en-US" sz="1800" b="1" dirty="0">
                <a:solidFill>
                  <a:srgbClr val="C00000"/>
                </a:solidFill>
                <a:latin typeface="ＭＳ Ｐゴシック" pitchFamily="50" charset="-128"/>
              </a:rPr>
              <a:t>本技術開発に関係する法人を全て</a:t>
            </a:r>
            <a:r>
              <a:rPr lang="ja-JP" altLang="en-US" sz="1800" b="1" dirty="0" smtClean="0">
                <a:solidFill>
                  <a:srgbClr val="C00000"/>
                </a:solidFill>
                <a:latin typeface="ＭＳ Ｐゴシック" pitchFamily="50" charset="-128"/>
              </a:rPr>
              <a:t>記載してください。</a:t>
            </a:r>
            <a:endParaRPr lang="en-US" altLang="ja-JP" sz="1800" b="1" dirty="0">
              <a:solidFill>
                <a:srgbClr val="C00000"/>
              </a:solidFill>
              <a:latin typeface="ＭＳ Ｐゴシック" pitchFamily="50" charset="-128"/>
            </a:endParaRPr>
          </a:p>
          <a:p>
            <a:pPr algn="l">
              <a:defRPr/>
            </a:pPr>
            <a:r>
              <a:rPr lang="ja-JP" altLang="en-US" sz="1800" b="1" dirty="0">
                <a:solidFill>
                  <a:srgbClr val="C00000"/>
                </a:solidFill>
                <a:latin typeface="ＭＳ Ｐゴシック" pitchFamily="50" charset="-128"/>
              </a:rPr>
              <a:t>　</a:t>
            </a:r>
            <a:r>
              <a:rPr lang="ja-JP" altLang="en-US" sz="1800" b="1" dirty="0" smtClean="0">
                <a:solidFill>
                  <a:srgbClr val="C00000"/>
                </a:solidFill>
                <a:latin typeface="ＭＳ Ｐゴシック" pitchFamily="50" charset="-128"/>
              </a:rPr>
              <a:t> また</a:t>
            </a:r>
            <a:r>
              <a:rPr lang="ja-JP" altLang="en-US" sz="1800" b="1" dirty="0">
                <a:solidFill>
                  <a:srgbClr val="C00000"/>
                </a:solidFill>
                <a:latin typeface="ＭＳ Ｐゴシック" pitchFamily="50" charset="-128"/>
              </a:rPr>
              <a:t>、それぞれの主な技術開発内容</a:t>
            </a:r>
            <a:r>
              <a:rPr lang="ja-JP" altLang="en-US" sz="1800" b="1" dirty="0" smtClean="0">
                <a:solidFill>
                  <a:srgbClr val="C00000"/>
                </a:solidFill>
                <a:latin typeface="ＭＳ Ｐゴシック" pitchFamily="50" charset="-128"/>
              </a:rPr>
              <a:t>、技術</a:t>
            </a:r>
            <a:r>
              <a:rPr lang="ja-JP" altLang="en-US" sz="1800" b="1" dirty="0">
                <a:solidFill>
                  <a:srgbClr val="C00000"/>
                </a:solidFill>
                <a:latin typeface="ＭＳ Ｐゴシック" pitchFamily="50" charset="-128"/>
              </a:rPr>
              <a:t>開発費を</a:t>
            </a:r>
            <a:r>
              <a:rPr lang="ja-JP" altLang="en-US" sz="1800" b="1" dirty="0" smtClean="0">
                <a:solidFill>
                  <a:srgbClr val="C00000"/>
                </a:solidFill>
                <a:latin typeface="ＭＳ Ｐゴシック" pitchFamily="50" charset="-128"/>
              </a:rPr>
              <a:t>記載してください。</a:t>
            </a:r>
            <a:endParaRPr lang="ja-JP" altLang="en-US" sz="1800" b="1" dirty="0">
              <a:solidFill>
                <a:srgbClr val="C00000"/>
              </a:solidFill>
              <a:latin typeface="ＭＳ Ｐゴシック" pitchFamily="50" charset="-128"/>
            </a:endParaRPr>
          </a:p>
        </p:txBody>
      </p:sp>
      <p:sp>
        <p:nvSpPr>
          <p:cNvPr id="12304" name="テキスト ボックス 6"/>
          <p:cNvSpPr txBox="1">
            <a:spLocks noChangeArrowheads="1"/>
          </p:cNvSpPr>
          <p:nvPr/>
        </p:nvSpPr>
        <p:spPr bwMode="auto">
          <a:xfrm>
            <a:off x="5973197" y="4684873"/>
            <a:ext cx="2068195"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a:t>
            </a:r>
            <a:r>
              <a:rPr lang="en-US" altLang="ja-JP" sz="1400" dirty="0">
                <a:solidFill>
                  <a:srgbClr val="0070C0"/>
                </a:solidFill>
                <a:latin typeface="ＭＳ Ｐゴシック" pitchFamily="50" charset="-128"/>
              </a:rPr>
              <a:t>※</a:t>
            </a:r>
            <a:r>
              <a:rPr lang="ja-JP" altLang="en-US" sz="1400" dirty="0">
                <a:solidFill>
                  <a:srgbClr val="0070C0"/>
                </a:solidFill>
                <a:latin typeface="ＭＳ Ｐゴシック" pitchFamily="50" charset="-128"/>
              </a:rPr>
              <a:t>１</a:t>
            </a:r>
            <a:r>
              <a:rPr lang="ja-JP" altLang="en-US" sz="1400" dirty="0" smtClean="0">
                <a:solidFill>
                  <a:srgbClr val="0070C0"/>
                </a:solidFill>
                <a:latin typeface="ＭＳ Ｐゴシック" pitchFamily="50" charset="-128"/>
              </a:rPr>
              <a:t>）</a:t>
            </a:r>
            <a:r>
              <a:rPr lang="en-US" altLang="ja-JP" sz="1400" dirty="0" smtClean="0">
                <a:solidFill>
                  <a:srgbClr val="0070C0"/>
                </a:solidFill>
                <a:latin typeface="ＭＳ Ｐゴシック" pitchFamily="50" charset="-128"/>
              </a:rPr>
              <a:t>2021</a:t>
            </a:r>
            <a:r>
              <a:rPr lang="ja-JP" altLang="en-US" sz="1400" dirty="0" smtClean="0">
                <a:solidFill>
                  <a:srgbClr val="0070C0"/>
                </a:solidFill>
                <a:latin typeface="ＭＳ Ｐゴシック" pitchFamily="50" charset="-128"/>
              </a:rPr>
              <a:t>年度から</a:t>
            </a:r>
            <a:r>
              <a:rPr lang="ja-JP" altLang="en-US" sz="1400" dirty="0">
                <a:solidFill>
                  <a:srgbClr val="0070C0"/>
                </a:solidFill>
                <a:latin typeface="ＭＳ Ｐゴシック" pitchFamily="50" charset="-128"/>
              </a:rPr>
              <a:t>参画</a:t>
            </a:r>
          </a:p>
        </p:txBody>
      </p:sp>
      <p:sp>
        <p:nvSpPr>
          <p:cNvPr id="12305" name="テキスト ボックス 6"/>
          <p:cNvSpPr txBox="1">
            <a:spLocks noChangeArrowheads="1"/>
          </p:cNvSpPr>
          <p:nvPr/>
        </p:nvSpPr>
        <p:spPr bwMode="auto">
          <a:xfrm>
            <a:off x="909129" y="3437643"/>
            <a:ext cx="902811"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共同研究</a:t>
            </a:r>
            <a:endParaRPr lang="en-US" altLang="ja-JP" sz="1400" dirty="0">
              <a:solidFill>
                <a:srgbClr val="0070C0"/>
              </a:solidFill>
              <a:latin typeface="ＭＳ Ｐゴシック" pitchFamily="50" charset="-128"/>
            </a:endParaRPr>
          </a:p>
        </p:txBody>
      </p:sp>
      <p:sp>
        <p:nvSpPr>
          <p:cNvPr id="12306" name="テキスト ボックス 6"/>
          <p:cNvSpPr txBox="1">
            <a:spLocks noChangeArrowheads="1"/>
          </p:cNvSpPr>
          <p:nvPr/>
        </p:nvSpPr>
        <p:spPr bwMode="auto">
          <a:xfrm>
            <a:off x="4608295" y="3461298"/>
            <a:ext cx="1026243"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委託（</a:t>
            </a:r>
            <a:r>
              <a:rPr lang="en-US" altLang="ja-JP" sz="1400" dirty="0">
                <a:solidFill>
                  <a:srgbClr val="0070C0"/>
                </a:solidFill>
                <a:latin typeface="ＭＳ Ｐゴシック" pitchFamily="50" charset="-128"/>
              </a:rPr>
              <a:t>※</a:t>
            </a:r>
            <a:r>
              <a:rPr lang="ja-JP" altLang="en-US" sz="1400" dirty="0">
                <a:solidFill>
                  <a:srgbClr val="0070C0"/>
                </a:solidFill>
                <a:latin typeface="ＭＳ Ｐゴシック" pitchFamily="50" charset="-128"/>
              </a:rPr>
              <a:t>１）</a:t>
            </a:r>
          </a:p>
        </p:txBody>
      </p:sp>
      <p:sp>
        <p:nvSpPr>
          <p:cNvPr id="18" name="Text Box 37"/>
          <p:cNvSpPr txBox="1">
            <a:spLocks noChangeArrowheads="1"/>
          </p:cNvSpPr>
          <p:nvPr/>
        </p:nvSpPr>
        <p:spPr bwMode="auto">
          <a:xfrm>
            <a:off x="6292754" y="1821194"/>
            <a:ext cx="1600855" cy="1136549"/>
          </a:xfrm>
          <a:prstGeom prst="rect">
            <a:avLst/>
          </a:prstGeom>
          <a:solidFill>
            <a:srgbClr val="FFFFFF"/>
          </a:solidFill>
          <a:ln w="9525">
            <a:solidFill>
              <a:srgbClr val="000000"/>
            </a:solidFill>
            <a:miter lim="800000"/>
            <a:headEnd/>
            <a:tailEnd/>
          </a:ln>
        </p:spPr>
        <p:txBody>
          <a:bodyPr/>
          <a:lstStyle/>
          <a:p>
            <a:pPr eaLnBrk="0" hangingPunct="0"/>
            <a:r>
              <a:rPr lang="ja-JP" altLang="en-US" sz="1200" dirty="0" smtClean="0">
                <a:solidFill>
                  <a:srgbClr val="0070C0"/>
                </a:solidFill>
                <a:latin typeface="ＭＳ Ｐゴシック" pitchFamily="50" charset="-128"/>
                <a:cs typeface="Times New Roman" pitchFamily="18" charset="0"/>
              </a:rPr>
              <a:t>組織・団体</a:t>
            </a:r>
            <a:endParaRPr lang="en-US" altLang="ja-JP" sz="1200" dirty="0" smtClean="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r>
              <a:rPr lang="ja-JP" altLang="en-US" sz="1200" dirty="0" smtClean="0">
                <a:solidFill>
                  <a:srgbClr val="0070C0"/>
                </a:solidFill>
                <a:latin typeface="ＭＳ Ｐゴシック" pitchFamily="50" charset="-128"/>
                <a:cs typeface="Times New Roman" pitchFamily="18" charset="0"/>
              </a:rPr>
              <a:t>・△△△△△の開発</a:t>
            </a:r>
            <a:endParaRPr lang="en-US" altLang="ja-JP" sz="1200" dirty="0">
              <a:solidFill>
                <a:srgbClr val="0070C0"/>
              </a:solidFill>
              <a:latin typeface="ＭＳ Ｐゴシック" pitchFamily="50" charset="-128"/>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771787074"/>
              </p:ext>
            </p:extLst>
          </p:nvPr>
        </p:nvGraphicFramePr>
        <p:xfrm>
          <a:off x="218293" y="1060668"/>
          <a:ext cx="8752714" cy="5012994"/>
        </p:xfrm>
        <a:graphic>
          <a:graphicData uri="http://schemas.openxmlformats.org/drawingml/2006/table">
            <a:tbl>
              <a:tblPr firstRow="1" lastRow="1" bandRow="1">
                <a:tableStyleId>{5C22544A-7EE6-4342-B048-85BDC9FD1C3A}</a:tableStyleId>
              </a:tblPr>
              <a:tblGrid>
                <a:gridCol w="2491251"/>
                <a:gridCol w="973917"/>
                <a:gridCol w="349339"/>
                <a:gridCol w="349339"/>
                <a:gridCol w="306995"/>
                <a:gridCol w="317581"/>
                <a:gridCol w="328167"/>
                <a:gridCol w="306995"/>
                <a:gridCol w="328167"/>
                <a:gridCol w="328167"/>
                <a:gridCol w="668199"/>
                <a:gridCol w="668199"/>
                <a:gridCol w="668199"/>
                <a:gridCol w="668199"/>
              </a:tblGrid>
              <a:tr h="605631">
                <a:tc rowSpan="2">
                  <a:txBody>
                    <a:bodyPr/>
                    <a:lstStyle/>
                    <a:p>
                      <a:endParaRPr kumimoji="1" lang="en-US" altLang="ja-JP" sz="1600" dirty="0" smtClean="0">
                        <a:solidFill>
                          <a:srgbClr val="FFFFFF"/>
                        </a:solidFill>
                      </a:endParaRPr>
                    </a:p>
                    <a:p>
                      <a:endParaRPr kumimoji="1" lang="en-US" altLang="ja-JP" sz="1600" dirty="0" smtClean="0">
                        <a:solidFill>
                          <a:srgbClr val="FFFFFF"/>
                        </a:solidFill>
                      </a:endParaRPr>
                    </a:p>
                    <a:p>
                      <a:pPr algn="ctr"/>
                      <a:r>
                        <a:rPr kumimoji="1" lang="ja-JP" altLang="en-US" sz="1600" dirty="0" smtClean="0">
                          <a:solidFill>
                            <a:srgbClr val="FFFFFF"/>
                          </a:solidFill>
                          <a:effectLst>
                            <a:outerShdw blurRad="38100" dist="38100" dir="2700000" algn="tl">
                              <a:srgbClr val="000000">
                                <a:alpha val="43137"/>
                              </a:srgbClr>
                            </a:outerShdw>
                          </a:effectLst>
                        </a:rPr>
                        <a:t>技術開発項目</a:t>
                      </a:r>
                      <a:endParaRPr kumimoji="1" lang="ja-JP" altLang="en-US" sz="1600" dirty="0">
                        <a:solidFill>
                          <a:srgbClr val="FFFFFF"/>
                        </a:solidFill>
                        <a:effectLst>
                          <a:outerShdw blurRad="38100" dist="38100" dir="2700000" algn="tl">
                            <a:srgbClr val="000000">
                              <a:alpha val="43137"/>
                            </a:srgbClr>
                          </a:outerShdw>
                        </a:effectLst>
                      </a:endParaRPr>
                    </a:p>
                  </a:txBody>
                  <a:tcPr>
                    <a:lnR w="38100" cap="flat" cmpd="sng" algn="ctr">
                      <a:solidFill>
                        <a:schemeClr val="bg1"/>
                      </a:solidFill>
                      <a:prstDash val="solid"/>
                      <a:round/>
                      <a:headEnd type="none" w="med" len="med"/>
                      <a:tailEnd type="none" w="med" len="med"/>
                    </a:lnR>
                  </a:tcPr>
                </a:tc>
                <a:tc rowSpan="2">
                  <a:txBody>
                    <a:bodyPr/>
                    <a:lstStyle/>
                    <a:p>
                      <a:pPr algn="ctr"/>
                      <a:endParaRPr kumimoji="1" lang="en-US" altLang="ja-JP" sz="1600" dirty="0" smtClean="0">
                        <a:solidFill>
                          <a:srgbClr val="FFFFFF"/>
                        </a:solidFill>
                        <a:effectLst>
                          <a:outerShdw blurRad="38100" dist="38100" dir="2700000" algn="tl">
                            <a:srgbClr val="000000">
                              <a:alpha val="43137"/>
                            </a:srgbClr>
                          </a:outerShdw>
                        </a:effectLst>
                      </a:endParaRPr>
                    </a:p>
                    <a:p>
                      <a:pPr algn="ctr"/>
                      <a:endParaRPr kumimoji="1" lang="en-US" altLang="ja-JP" sz="1600" dirty="0" smtClean="0">
                        <a:solidFill>
                          <a:srgbClr val="FFFFFF"/>
                        </a:solidFill>
                        <a:effectLst>
                          <a:outerShdw blurRad="38100" dist="38100" dir="2700000" algn="tl">
                            <a:srgbClr val="000000">
                              <a:alpha val="43137"/>
                            </a:srgbClr>
                          </a:outerShdw>
                        </a:effectLst>
                      </a:endParaRPr>
                    </a:p>
                    <a:p>
                      <a:pPr algn="ctr"/>
                      <a:r>
                        <a:rPr kumimoji="1" lang="ja-JP" altLang="en-US" sz="1600" dirty="0" smtClean="0">
                          <a:solidFill>
                            <a:srgbClr val="FFFFFF"/>
                          </a:solidFill>
                          <a:effectLst>
                            <a:outerShdw blurRad="38100" dist="38100" dir="2700000" algn="tl">
                              <a:srgbClr val="000000">
                                <a:alpha val="43137"/>
                              </a:srgbClr>
                            </a:outerShdw>
                          </a:effectLst>
                        </a:rPr>
                        <a:t>担当</a:t>
                      </a:r>
                      <a:endParaRPr kumimoji="1" lang="en-US" altLang="ja-JP" sz="1600" dirty="0" smtClean="0">
                        <a:solidFill>
                          <a:srgbClr val="FFFFFF"/>
                        </a:solidFill>
                        <a:effectLst>
                          <a:outerShdw blurRad="38100" dist="38100" dir="2700000" algn="tl">
                            <a:srgbClr val="000000">
                              <a:alpha val="43137"/>
                            </a:srgbClr>
                          </a:outerShdw>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pPr algn="ctr"/>
                      <a:r>
                        <a:rPr kumimoji="1" lang="en-US" altLang="ja-JP" sz="1600" dirty="0" smtClean="0">
                          <a:solidFill>
                            <a:srgbClr val="FFFFFF"/>
                          </a:solidFill>
                          <a:effectLst>
                            <a:outerShdw blurRad="38100" dist="38100" dir="2700000" algn="tl">
                              <a:srgbClr val="000000">
                                <a:alpha val="43137"/>
                              </a:srgbClr>
                            </a:outerShdw>
                          </a:effectLst>
                        </a:rPr>
                        <a:t>2020FY</a:t>
                      </a:r>
                    </a:p>
                  </a:txBody>
                  <a:tcPr anchor="ctr">
                    <a:lnL w="3810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smtClean="0">
                          <a:solidFill>
                            <a:srgbClr val="FFFFFF"/>
                          </a:solidFill>
                          <a:effectLst>
                            <a:outerShdw blurRad="38100" dist="38100" dir="2700000" algn="tl">
                              <a:srgbClr val="000000">
                                <a:alpha val="43137"/>
                              </a:srgbClr>
                            </a:outerShdw>
                          </a:effectLst>
                        </a:rPr>
                        <a:t>2021FY</a:t>
                      </a:r>
                    </a:p>
                  </a:txBody>
                  <a:tcPr anchor="ctr">
                    <a:lnR w="38100" cap="flat" cmpd="sng" algn="ctr">
                      <a:solidFill>
                        <a:schemeClr val="tx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smtClean="0">
                          <a:solidFill>
                            <a:srgbClr val="FFFFFF"/>
                          </a:solidFill>
                          <a:effectLst>
                            <a:outerShdw blurRad="38100" dist="38100" dir="2700000" algn="tl">
                              <a:srgbClr val="000000">
                                <a:alpha val="43137"/>
                              </a:srgbClr>
                            </a:outerShdw>
                          </a:effectLst>
                        </a:rPr>
                        <a:t>2022</a:t>
                      </a:r>
                    </a:p>
                    <a:p>
                      <a:pPr algn="ctr"/>
                      <a:r>
                        <a:rPr kumimoji="1" lang="en-US" altLang="ja-JP" sz="1600" dirty="0" smtClean="0">
                          <a:solidFill>
                            <a:srgbClr val="FFFFFF"/>
                          </a:solidFill>
                          <a:effectLst>
                            <a:outerShdw blurRad="38100" dist="38100" dir="2700000" algn="tl">
                              <a:srgbClr val="000000">
                                <a:alpha val="43137"/>
                              </a:srgbClr>
                            </a:outerShdw>
                          </a:effectLst>
                        </a:rPr>
                        <a:t>FY</a:t>
                      </a:r>
                    </a:p>
                  </a:txBody>
                  <a:tcPr anchor="ct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rowSpan="2">
                  <a:txBody>
                    <a:bodyPr/>
                    <a:lstStyle/>
                    <a:p>
                      <a:pPr algn="ctr"/>
                      <a:r>
                        <a:rPr kumimoji="1" lang="en-US" altLang="ja-JP" sz="1600" dirty="0" smtClean="0">
                          <a:solidFill>
                            <a:srgbClr val="FFFFFF"/>
                          </a:solidFill>
                          <a:effectLst>
                            <a:outerShdw blurRad="38100" dist="38100" dir="2700000" algn="tl">
                              <a:srgbClr val="000000">
                                <a:alpha val="43137"/>
                              </a:srgbClr>
                            </a:outerShdw>
                          </a:effectLst>
                        </a:rPr>
                        <a:t>2023</a:t>
                      </a:r>
                    </a:p>
                    <a:p>
                      <a:pPr algn="ctr"/>
                      <a:r>
                        <a:rPr kumimoji="1" lang="en-US" altLang="ja-JP" sz="1600" dirty="0" smtClean="0">
                          <a:solidFill>
                            <a:srgbClr val="FFFFFF"/>
                          </a:solidFill>
                          <a:effectLst>
                            <a:outerShdw blurRad="38100" dist="38100" dir="2700000" algn="tl">
                              <a:srgbClr val="000000">
                                <a:alpha val="43137"/>
                              </a:srgbClr>
                            </a:outerShdw>
                          </a:effectLst>
                        </a:rPr>
                        <a:t>FY</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tc rowSpan="2">
                  <a:txBody>
                    <a:bodyPr/>
                    <a:lstStyle/>
                    <a:p>
                      <a:pPr algn="ctr"/>
                      <a:r>
                        <a:rPr kumimoji="1" lang="en-US" altLang="ja-JP" sz="1600" dirty="0" smtClean="0">
                          <a:solidFill>
                            <a:srgbClr val="FFFFFF"/>
                          </a:solidFill>
                          <a:effectLst>
                            <a:outerShdw blurRad="38100" dist="38100" dir="2700000" algn="tl">
                              <a:srgbClr val="000000">
                                <a:alpha val="43137"/>
                              </a:srgbClr>
                            </a:outerShdw>
                          </a:effectLst>
                        </a:rPr>
                        <a:t>2024</a:t>
                      </a:r>
                    </a:p>
                    <a:p>
                      <a:pPr algn="ctr"/>
                      <a:r>
                        <a:rPr kumimoji="1" lang="en-US" altLang="ja-JP" sz="1600" dirty="0" smtClean="0">
                          <a:solidFill>
                            <a:srgbClr val="FFFFFF"/>
                          </a:solidFill>
                          <a:effectLst>
                            <a:outerShdw blurRad="38100" dist="38100" dir="2700000" algn="tl">
                              <a:srgbClr val="000000">
                                <a:alpha val="43137"/>
                              </a:srgbClr>
                            </a:outerShdw>
                          </a:effectLst>
                        </a:rPr>
                        <a:t>FY</a:t>
                      </a: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600" dirty="0" smtClean="0">
                          <a:solidFill>
                            <a:srgbClr val="FFFFFF"/>
                          </a:solidFill>
                          <a:effectLst>
                            <a:outerShdw blurRad="38100" dist="38100" dir="2700000" algn="tl">
                              <a:srgbClr val="000000">
                                <a:alpha val="43137"/>
                              </a:srgbClr>
                            </a:outerShdw>
                          </a:effectLst>
                        </a:rPr>
                        <a:t>総額</a:t>
                      </a:r>
                      <a:endParaRPr kumimoji="1" lang="en-US" altLang="ja-JP" sz="1600" dirty="0" smtClean="0">
                        <a:solidFill>
                          <a:srgbClr val="FFFFFF"/>
                        </a:solidFill>
                        <a:effectLst>
                          <a:outerShdw blurRad="38100" dist="38100" dir="2700000" algn="tl">
                            <a:srgbClr val="000000">
                              <a:alpha val="43137"/>
                            </a:srgbClr>
                          </a:outerShdw>
                        </a:effectLst>
                      </a:endParaRPr>
                    </a:p>
                  </a:txBody>
                  <a:tcPr anchor="ctr">
                    <a:lnB w="38100" cap="flat" cmpd="sng" algn="ctr">
                      <a:solidFill>
                        <a:schemeClr val="bg1"/>
                      </a:solidFill>
                      <a:prstDash val="solid"/>
                      <a:round/>
                      <a:headEnd type="none" w="med" len="med"/>
                      <a:tailEnd type="none" w="med" len="med"/>
                    </a:lnB>
                  </a:tcPr>
                </a:tc>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smtClean="0">
                          <a:solidFill>
                            <a:srgbClr val="FFFFFF"/>
                          </a:solidFill>
                          <a:effectLst>
                            <a:outerShdw blurRad="38100" dist="38100" dir="2700000" algn="tl">
                              <a:srgbClr val="000000">
                                <a:alpha val="43137"/>
                              </a:srgbClr>
                            </a:outerShdw>
                          </a:effectLst>
                        </a:rPr>
                        <a:t>1</a:t>
                      </a:r>
                    </a:p>
                    <a:p>
                      <a:pPr algn="ctr"/>
                      <a:r>
                        <a:rPr kumimoji="1" lang="en-US" altLang="ja-JP" sz="1100" dirty="0" smtClean="0">
                          <a:solidFill>
                            <a:srgbClr val="FFFFFF"/>
                          </a:solidFill>
                          <a:effectLst>
                            <a:outerShdw blurRad="38100" dist="38100" dir="2700000" algn="tl">
                              <a:srgbClr val="000000">
                                <a:alpha val="43137"/>
                              </a:srgbClr>
                            </a:outerShdw>
                          </a:effectLst>
                        </a:rPr>
                        <a:t>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rgbClr val="FFFFFF"/>
                          </a:solidFill>
                          <a:effectLst>
                            <a:outerShdw blurRad="38100" dist="38100" dir="2700000" algn="tl">
                              <a:srgbClr val="000000">
                                <a:alpha val="43137"/>
                              </a:srgbClr>
                            </a:outerShdw>
                          </a:effectLst>
                        </a:rPr>
                        <a:t>2</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rgbClr val="FFFFFF"/>
                          </a:solidFill>
                          <a:effectLst>
                            <a:outerShdw blurRad="38100" dist="38100" dir="2700000" algn="tl">
                              <a:srgbClr val="000000">
                                <a:alpha val="43137"/>
                              </a:srgbClr>
                            </a:outerShdw>
                          </a:effectLst>
                        </a:rPr>
                        <a:t>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100" dirty="0" smtClean="0">
                          <a:solidFill>
                            <a:srgbClr val="FFFFFF"/>
                          </a:solidFill>
                          <a:effectLst>
                            <a:outerShdw blurRad="38100" dist="38100" dir="2700000" algn="tl">
                              <a:srgbClr val="000000">
                                <a:alpha val="43137"/>
                              </a:srgbClr>
                            </a:outerShdw>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en-US" altLang="ja-JP" sz="1100" dirty="0" smtClean="0">
                        <a:solidFill>
                          <a:srgbClr val="FFFFFF"/>
                        </a:solidFill>
                        <a:effectLst>
                          <a:outerShdw blurRad="38100" dist="38100" dir="2700000" algn="tl">
                            <a:srgbClr val="000000">
                              <a:alpha val="43137"/>
                            </a:srgbClr>
                          </a:outerShdw>
                        </a:effectLst>
                      </a:endParaRPr>
                    </a:p>
                  </a:txBody>
                  <a:tcPr anchor="ct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smtClean="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smtClean="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tr>
              <a:tr h="990600">
                <a:tc>
                  <a:txBody>
                    <a:bodyPr/>
                    <a:lstStyle/>
                    <a:p>
                      <a:pPr algn="l"/>
                      <a:r>
                        <a:rPr kumimoji="1" lang="en-US" altLang="ja-JP" sz="1600" dirty="0" smtClean="0"/>
                        <a:t>(1)</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r>
              <a:tr h="1028700">
                <a:tc>
                  <a:txBody>
                    <a:bodyPr/>
                    <a:lstStyle/>
                    <a:p>
                      <a:pPr algn="l"/>
                      <a:r>
                        <a:rPr kumimoji="1" lang="en-US" altLang="ja-JP" sz="1600" dirty="0" smtClean="0"/>
                        <a:t>(2)</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r>
              <a:tr h="971550">
                <a:tc>
                  <a:txBody>
                    <a:bodyPr/>
                    <a:lstStyle/>
                    <a:p>
                      <a:pPr algn="l"/>
                      <a:r>
                        <a:rPr kumimoji="1" lang="en-US" altLang="ja-JP" sz="1600" dirty="0" smtClean="0"/>
                        <a:t>(3)</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r>
              <a:tr h="810882">
                <a:tc gridSpan="2">
                  <a:txBody>
                    <a:bodyPr/>
                    <a:lstStyle/>
                    <a:p>
                      <a:pPr algn="ctr"/>
                      <a:r>
                        <a:rPr kumimoji="1" lang="ja-JP" altLang="en-US" sz="1600" dirty="0" smtClean="0">
                          <a:solidFill>
                            <a:srgbClr val="FFFFFF"/>
                          </a:solidFill>
                          <a:effectLst>
                            <a:outerShdw blurRad="38100" dist="38100" dir="2700000" algn="tl">
                              <a:srgbClr val="000000">
                                <a:alpha val="43137"/>
                              </a:srgbClr>
                            </a:outerShdw>
                          </a:effectLst>
                        </a:rPr>
                        <a:t>技術開発費（単位：百万円）</a:t>
                      </a:r>
                      <a:endParaRPr kumimoji="1" lang="en-US" altLang="ja-JP" sz="1600" dirty="0" smtClean="0">
                        <a:solidFill>
                          <a:srgbClr val="FFFFFF"/>
                        </a:solidFill>
                        <a:effectLst>
                          <a:outerShdw blurRad="38100" dist="38100" dir="2700000" algn="tl">
                            <a:srgbClr val="000000">
                              <a:alpha val="43137"/>
                            </a:srgbClr>
                          </a:outerShdw>
                        </a:effectLst>
                      </a:endParaRPr>
                    </a:p>
                  </a:txBody>
                  <a:tcPr anchor="ctr">
                    <a:lnR w="38100" cap="flat" cmpd="sng" algn="ctr">
                      <a:solidFill>
                        <a:schemeClr val="bg1"/>
                      </a:solidFill>
                      <a:prstDash val="solid"/>
                      <a:round/>
                      <a:headEnd type="none" w="med" len="med"/>
                      <a:tailEnd type="none" w="med" len="med"/>
                    </a:lnR>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ndParaRPr>
                    </a:p>
                  </a:txBody>
                  <a:tcPr>
                    <a:lnL w="38100" cap="flat" cmpd="sng" algn="ctr">
                      <a:solidFill>
                        <a:schemeClr val="bg1"/>
                      </a:solidFill>
                      <a:prstDash val="solid"/>
                      <a:round/>
                      <a:headEnd type="none" w="med" len="med"/>
                      <a:tailEnd type="none" w="med" len="med"/>
                    </a:ln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ndParaRPr>
                    </a:p>
                  </a:txBody>
                  <a:tcPr>
                    <a:lnR w="381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a:txBody>
                    <a:bodyPr/>
                    <a:lstStyle/>
                    <a:p>
                      <a:endParaRPr kumimoji="1" lang="ja-JP" altLang="en-US" sz="1600" dirty="0" smtClean="0">
                        <a:solidFill>
                          <a:srgbClr val="FFFFFF"/>
                        </a:solidFill>
                        <a:effectLst>
                          <a:outerShdw blurRad="38100" dist="38100" dir="2700000" algn="tl">
                            <a:srgbClr val="000000">
                              <a:alpha val="43137"/>
                            </a:srgbClr>
                          </a:outerShdw>
                        </a:effectLst>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smtClean="0">
                        <a:solidFill>
                          <a:srgbClr val="FFFFFF"/>
                        </a:solidFill>
                        <a:effectLst>
                          <a:outerShdw blurRad="38100" dist="38100" dir="2700000" algn="tl">
                            <a:srgbClr val="000000">
                              <a:alpha val="43137"/>
                            </a:srgbClr>
                          </a:outerShdw>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a:solidFill>
                          <a:srgbClr val="FFFFFF"/>
                        </a:solidFill>
                      </a:endParaRPr>
                    </a:p>
                  </a:txBody>
                  <a:tcPr>
                    <a:lnL w="12700" cap="flat" cmpd="sng" algn="ctr">
                      <a:solidFill>
                        <a:schemeClr val="bg1"/>
                      </a:solidFill>
                      <a:prstDash val="solid"/>
                      <a:round/>
                      <a:headEnd type="none" w="med" len="med"/>
                      <a:tailEnd type="none" w="med" len="med"/>
                    </a:lnL>
                  </a:tcPr>
                </a:tc>
              </a:tr>
            </a:tbl>
          </a:graphicData>
        </a:graphic>
      </p:graphicFrame>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６．技術開発スケジュール</a:t>
            </a:r>
            <a:endParaRPr lang="ja-JP" altLang="en-US" sz="2400" u="sng" kern="0" dirty="0">
              <a:solidFill>
                <a:schemeClr val="tx2"/>
              </a:solidFill>
              <a:latin typeface="ＭＳ Ｐゴシック" pitchFamily="50" charset="-128"/>
            </a:endParaRPr>
          </a:p>
        </p:txBody>
      </p:sp>
      <p:sp>
        <p:nvSpPr>
          <p:cNvPr id="13430" name="テキスト ボックス 5"/>
          <p:cNvSpPr txBox="1">
            <a:spLocks noChangeArrowheads="1"/>
          </p:cNvSpPr>
          <p:nvPr/>
        </p:nvSpPr>
        <p:spPr bwMode="auto">
          <a:xfrm>
            <a:off x="1222106" y="2794396"/>
            <a:ext cx="6730807" cy="1661993"/>
          </a:xfrm>
          <a:prstGeom prst="rect">
            <a:avLst/>
          </a:prstGeom>
          <a:noFill/>
          <a:ln w="9525">
            <a:noFill/>
            <a:prstDash val="dash"/>
            <a:miter lim="800000"/>
            <a:headEnd/>
            <a:tailEnd/>
          </a:ln>
        </p:spPr>
        <p:txBody>
          <a:bodyPr wrap="square" anchor="ctr">
            <a:spAutoFit/>
          </a:bodyPr>
          <a:lstStyle/>
          <a:p>
            <a:pPr algn="l"/>
            <a:r>
              <a:rPr lang="en-US" altLang="ja-JP" sz="1800" b="1" dirty="0" smtClean="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提案書本文［４］４－１．に記載の</a:t>
            </a:r>
            <a:r>
              <a:rPr lang="ja-JP" altLang="en-US" sz="1800" b="1" dirty="0" smtClean="0">
                <a:solidFill>
                  <a:srgbClr val="0070C0"/>
                </a:solidFill>
                <a:latin typeface="ＭＳ Ｐゴシック" pitchFamily="50" charset="-128"/>
              </a:rPr>
              <a:t>内容</a:t>
            </a:r>
            <a:endParaRPr lang="en-US" altLang="ja-JP" sz="1800" dirty="0">
              <a:solidFill>
                <a:srgbClr val="0070C0"/>
              </a:solidFill>
              <a:latin typeface="ＭＳ Ｐゴシック" pitchFamily="50" charset="-128"/>
            </a:endParaRPr>
          </a:p>
          <a:p>
            <a:pPr algn="l">
              <a:spcBef>
                <a:spcPts val="1200"/>
              </a:spcBef>
            </a:pPr>
            <a:r>
              <a:rPr lang="ja-JP" altLang="en-US" sz="1800" dirty="0" smtClean="0">
                <a:solidFill>
                  <a:srgbClr val="0070C0"/>
                </a:solidFill>
                <a:latin typeface="ＭＳ Ｐゴシック" pitchFamily="50" charset="-128"/>
              </a:rPr>
              <a:t>◆</a:t>
            </a:r>
            <a:r>
              <a:rPr lang="ja-JP" altLang="en-US" sz="1800" dirty="0">
                <a:solidFill>
                  <a:srgbClr val="0070C0"/>
                </a:solidFill>
                <a:latin typeface="ＭＳ Ｐゴシック" pitchFamily="50" charset="-128"/>
              </a:rPr>
              <a:t>各技術開発項目に</a:t>
            </a:r>
            <a:r>
              <a:rPr lang="ja-JP" altLang="en-US" sz="1800" dirty="0" smtClean="0">
                <a:solidFill>
                  <a:srgbClr val="0070C0"/>
                </a:solidFill>
                <a:latin typeface="ＭＳ Ｐゴシック" pitchFamily="50" charset="-128"/>
              </a:rPr>
              <a:t>ついて一覧表</a:t>
            </a:r>
            <a:r>
              <a:rPr lang="ja-JP" altLang="en-US" sz="1800" dirty="0">
                <a:solidFill>
                  <a:srgbClr val="0070C0"/>
                </a:solidFill>
                <a:latin typeface="ＭＳ Ｐゴシック" pitchFamily="50" charset="-128"/>
              </a:rPr>
              <a:t>に</a:t>
            </a:r>
            <a:r>
              <a:rPr lang="ja-JP" altLang="en-US" sz="1800" dirty="0" smtClean="0">
                <a:solidFill>
                  <a:srgbClr val="0070C0"/>
                </a:solidFill>
                <a:latin typeface="ＭＳ Ｐゴシック" pitchFamily="50" charset="-128"/>
              </a:rPr>
              <a:t>まとめてください。</a:t>
            </a:r>
            <a:endParaRPr lang="en-US" altLang="ja-JP" sz="1800" dirty="0" smtClean="0">
              <a:solidFill>
                <a:srgbClr val="0070C0"/>
              </a:solidFill>
              <a:latin typeface="ＭＳ Ｐゴシック" pitchFamily="50" charset="-128"/>
            </a:endParaRPr>
          </a:p>
          <a:p>
            <a:pPr algn="l">
              <a:spcBef>
                <a:spcPts val="1200"/>
              </a:spcBef>
            </a:pPr>
            <a:r>
              <a:rPr lang="ja-JP" altLang="en-US" sz="1800" dirty="0" smtClean="0">
                <a:solidFill>
                  <a:srgbClr val="0070C0"/>
                </a:solidFill>
                <a:latin typeface="ＭＳ Ｐゴシック" pitchFamily="50" charset="-128"/>
              </a:rPr>
              <a:t>◆全期間に</a:t>
            </a:r>
            <a:r>
              <a:rPr lang="ja-JP" altLang="en-US" sz="1800" dirty="0">
                <a:solidFill>
                  <a:srgbClr val="0070C0"/>
                </a:solidFill>
                <a:latin typeface="ＭＳ Ｐゴシック" pitchFamily="50" charset="-128"/>
              </a:rPr>
              <a:t>ついて</a:t>
            </a:r>
            <a:r>
              <a:rPr lang="ja-JP" altLang="en-US" sz="1800" dirty="0" smtClean="0">
                <a:solidFill>
                  <a:srgbClr val="0070C0"/>
                </a:solidFill>
                <a:latin typeface="ＭＳ Ｐゴシック" pitchFamily="50" charset="-128"/>
              </a:rPr>
              <a:t>記載してください。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smtClean="0">
                <a:solidFill>
                  <a:srgbClr val="0070C0"/>
                </a:solidFill>
                <a:latin typeface="ＭＳ Ｐゴシック" pitchFamily="50" charset="-128"/>
              </a:rPr>
              <a:t>◆</a:t>
            </a:r>
            <a:r>
              <a:rPr lang="ja-JP" altLang="en-US" sz="1800" dirty="0">
                <a:solidFill>
                  <a:srgbClr val="0070C0"/>
                </a:solidFill>
                <a:latin typeface="ＭＳ Ｐゴシック" pitchFamily="50" charset="-128"/>
              </a:rPr>
              <a:t>各技術開発項目について、年度毎の開発費を</a:t>
            </a:r>
            <a:r>
              <a:rPr lang="ja-JP" altLang="en-US" sz="1800" dirty="0" smtClean="0">
                <a:solidFill>
                  <a:srgbClr val="0070C0"/>
                </a:solidFill>
                <a:latin typeface="ＭＳ Ｐゴシック" pitchFamily="50" charset="-128"/>
              </a:rPr>
              <a:t>記載してください。</a:t>
            </a:r>
            <a:endParaRPr lang="en-US" altLang="ja-JP" sz="1800" dirty="0">
              <a:solidFill>
                <a:srgbClr val="0070C0"/>
              </a:solidFill>
              <a:latin typeface="ＭＳ Ｐゴシック" pitchFamily="50"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smtClean="0">
                <a:solidFill>
                  <a:schemeClr val="tx2"/>
                </a:solidFill>
                <a:latin typeface="ＭＳ Ｐゴシック" pitchFamily="50" charset="-128"/>
                <a:cs typeface="+mj-cs"/>
              </a:rPr>
              <a:t>８．</a:t>
            </a:r>
            <a:r>
              <a:rPr lang="ja-JP" altLang="en-US" sz="3200" u="sng" kern="0" dirty="0">
                <a:solidFill>
                  <a:schemeClr val="tx2"/>
                </a:solidFill>
                <a:latin typeface="ＭＳ Ｐゴシック" pitchFamily="50" charset="-128"/>
                <a:cs typeface="+mj-cs"/>
              </a:rPr>
              <a:t>省エネルギー</a:t>
            </a:r>
            <a:r>
              <a:rPr lang="ja-JP" altLang="en-US" sz="3200" u="sng" kern="0" dirty="0" smtClean="0">
                <a:solidFill>
                  <a:schemeClr val="tx2"/>
                </a:solidFill>
                <a:latin typeface="ＭＳ Ｐゴシック" pitchFamily="50" charset="-128"/>
                <a:cs typeface="+mj-cs"/>
              </a:rPr>
              <a:t>効果量</a:t>
            </a:r>
            <a:endParaRPr lang="ja-JP" altLang="en-US" sz="3200" u="sng" kern="0" dirty="0">
              <a:solidFill>
                <a:schemeClr val="tx2"/>
              </a:solidFill>
              <a:latin typeface="ＭＳ Ｐゴシック" pitchFamily="50" charset="-128"/>
              <a:cs typeface="+mj-cs"/>
            </a:endParaRPr>
          </a:p>
        </p:txBody>
      </p:sp>
      <p:sp>
        <p:nvSpPr>
          <p:cNvPr id="14376" name="テキスト ボックス 5"/>
          <p:cNvSpPr txBox="1">
            <a:spLocks noChangeArrowheads="1"/>
          </p:cNvSpPr>
          <p:nvPr/>
        </p:nvSpPr>
        <p:spPr bwMode="auto">
          <a:xfrm>
            <a:off x="371155" y="1321448"/>
            <a:ext cx="8231507"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a:t>
            </a:r>
            <a:r>
              <a:rPr lang="ja-JP" altLang="en-US" sz="1800" b="1" dirty="0" smtClean="0">
                <a:solidFill>
                  <a:srgbClr val="0070C0"/>
                </a:solidFill>
                <a:latin typeface="ＭＳ Ｐゴシック" pitchFamily="50" charset="-128"/>
              </a:rPr>
              <a:t>１－８．に記載の内容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・本技術開発成果による、成果品（技術）１つあたりのエネルギー削減量です。</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・算出根拠を算定式などを用いて</a:t>
            </a:r>
            <a:r>
              <a:rPr lang="ja-JP" altLang="en-US" sz="1800" dirty="0" smtClean="0">
                <a:solidFill>
                  <a:srgbClr val="0070C0"/>
                </a:solidFill>
                <a:latin typeface="ＭＳ Ｐゴシック" pitchFamily="50" charset="-128"/>
              </a:rPr>
              <a:t>記述してください。</a:t>
            </a:r>
            <a:endParaRPr lang="en-US" altLang="ja-JP" sz="1800" dirty="0">
              <a:solidFill>
                <a:srgbClr val="0070C0"/>
              </a:solidFill>
              <a:latin typeface="ＭＳ Ｐゴシック" pitchFamily="50" charset="-128"/>
            </a:endParaRPr>
          </a:p>
        </p:txBody>
      </p:sp>
      <p:sp>
        <p:nvSpPr>
          <p:cNvPr id="14377" name="テキスト ボックス 5"/>
          <p:cNvSpPr txBox="1">
            <a:spLocks noChangeArrowheads="1"/>
          </p:cNvSpPr>
          <p:nvPr/>
        </p:nvSpPr>
        <p:spPr bwMode="auto">
          <a:xfrm>
            <a:off x="209231" y="817712"/>
            <a:ext cx="8241032" cy="461665"/>
          </a:xfrm>
          <a:prstGeom prst="rect">
            <a:avLst/>
          </a:prstGeom>
          <a:noFill/>
          <a:ln w="9525">
            <a:noFill/>
            <a:prstDash val="dash"/>
            <a:miter lim="800000"/>
            <a:headEnd/>
            <a:tailEnd/>
          </a:ln>
        </p:spPr>
        <p:txBody>
          <a:bodyPr wrap="square" anchor="ctr">
            <a:spAutoFit/>
          </a:bodyPr>
          <a:lstStyle/>
          <a:p>
            <a:pPr algn="l"/>
            <a:r>
              <a:rPr lang="ja-JP" altLang="en-US" sz="2400" dirty="0" smtClean="0">
                <a:latin typeface="ＭＳ Ｐゴシック" pitchFamily="50" charset="-128"/>
              </a:rPr>
              <a:t>８．１</a:t>
            </a:r>
            <a:r>
              <a:rPr lang="ja-JP" altLang="en-US" sz="2400" dirty="0">
                <a:latin typeface="ＭＳ Ｐゴシック" pitchFamily="50" charset="-128"/>
              </a:rPr>
              <a:t>　指標</a:t>
            </a:r>
            <a:r>
              <a:rPr lang="en-US" altLang="ja-JP" sz="2400" dirty="0">
                <a:latin typeface="ＭＳ Ｐゴシック" pitchFamily="50" charset="-128"/>
              </a:rPr>
              <a:t>A</a:t>
            </a:r>
            <a:r>
              <a:rPr lang="ja-JP" altLang="en-US" sz="2400" dirty="0">
                <a:latin typeface="ＭＳ Ｐゴシック" pitchFamily="50" charset="-128"/>
              </a:rPr>
              <a:t>：単位当たりの省エネルギー効果量</a:t>
            </a:r>
          </a:p>
        </p:txBody>
      </p:sp>
      <p:sp>
        <p:nvSpPr>
          <p:cNvPr id="14378" name="テキスト ボックス 5"/>
          <p:cNvSpPr txBox="1">
            <a:spLocks noChangeArrowheads="1"/>
          </p:cNvSpPr>
          <p:nvPr/>
        </p:nvSpPr>
        <p:spPr bwMode="auto">
          <a:xfrm>
            <a:off x="371155" y="3569348"/>
            <a:ext cx="8231507"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a:t>
            </a:r>
            <a:r>
              <a:rPr lang="ja-JP" altLang="en-US" sz="1800" b="1" dirty="0" smtClean="0">
                <a:solidFill>
                  <a:srgbClr val="0070C0"/>
                </a:solidFill>
                <a:latin typeface="ＭＳ Ｐゴシック" pitchFamily="50" charset="-128"/>
              </a:rPr>
              <a:t>１－８．に記載の内容</a:t>
            </a:r>
            <a:endParaRPr lang="en-US" altLang="ja-JP" sz="1800" b="1" dirty="0" smtClean="0">
              <a:solidFill>
                <a:srgbClr val="0070C0"/>
              </a:solidFill>
              <a:latin typeface="ＭＳ Ｐゴシック" pitchFamily="50" charset="-128"/>
            </a:endParaRPr>
          </a:p>
          <a:p>
            <a:pPr algn="l">
              <a:spcBef>
                <a:spcPts val="600"/>
              </a:spcBef>
            </a:pPr>
            <a:r>
              <a:rPr lang="ja-JP" altLang="en-US" sz="1800" dirty="0" smtClean="0">
                <a:solidFill>
                  <a:srgbClr val="0070C0"/>
                </a:solidFill>
                <a:latin typeface="ＭＳ Ｐゴシック" pitchFamily="50" charset="-128"/>
              </a:rPr>
              <a:t>・</a:t>
            </a:r>
            <a:r>
              <a:rPr lang="ja-JP" altLang="en-US" sz="1800" dirty="0">
                <a:solidFill>
                  <a:srgbClr val="0070C0"/>
                </a:solidFill>
                <a:latin typeface="ＭＳ Ｐゴシック" pitchFamily="50" charset="-128"/>
              </a:rPr>
              <a:t>適用可能な対象市場自体の大きさに対する市場占有率から</a:t>
            </a:r>
            <a:r>
              <a:rPr lang="ja-JP" altLang="en-US" sz="1800" dirty="0" smtClean="0">
                <a:solidFill>
                  <a:srgbClr val="0070C0"/>
                </a:solidFill>
                <a:latin typeface="ＭＳ Ｐゴシック" pitchFamily="50" charset="-128"/>
              </a:rPr>
              <a:t>算出してください</a:t>
            </a:r>
            <a:r>
              <a:rPr lang="ja-JP" altLang="en-US" sz="1800" dirty="0">
                <a:solidFill>
                  <a:srgbClr val="0070C0"/>
                </a:solidFill>
                <a:latin typeface="ＭＳ Ｐゴシック" pitchFamily="50" charset="-128"/>
              </a:rPr>
              <a:t>。</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・算出根拠を算定式などを用いて</a:t>
            </a:r>
            <a:r>
              <a:rPr lang="ja-JP" altLang="en-US" sz="1800" dirty="0" smtClean="0">
                <a:solidFill>
                  <a:srgbClr val="0070C0"/>
                </a:solidFill>
                <a:latin typeface="ＭＳ Ｐゴシック" pitchFamily="50" charset="-128"/>
              </a:rPr>
              <a:t>記述してください。</a:t>
            </a:r>
            <a:endParaRPr lang="en-US" altLang="ja-JP" sz="1800" dirty="0">
              <a:solidFill>
                <a:srgbClr val="0070C0"/>
              </a:solidFill>
              <a:latin typeface="ＭＳ Ｐゴシック" pitchFamily="50" charset="-128"/>
            </a:endParaRPr>
          </a:p>
        </p:txBody>
      </p:sp>
      <p:sp>
        <p:nvSpPr>
          <p:cNvPr id="14379" name="テキスト ボックス 5"/>
          <p:cNvSpPr txBox="1">
            <a:spLocks noChangeArrowheads="1"/>
          </p:cNvSpPr>
          <p:nvPr/>
        </p:nvSpPr>
        <p:spPr bwMode="auto">
          <a:xfrm>
            <a:off x="209231" y="3056087"/>
            <a:ext cx="8241032" cy="461665"/>
          </a:xfrm>
          <a:prstGeom prst="rect">
            <a:avLst/>
          </a:prstGeom>
          <a:noFill/>
          <a:ln w="9525">
            <a:noFill/>
            <a:prstDash val="dash"/>
            <a:miter lim="800000"/>
            <a:headEnd/>
            <a:tailEnd/>
          </a:ln>
        </p:spPr>
        <p:txBody>
          <a:bodyPr wrap="square" anchor="ctr">
            <a:spAutoFit/>
          </a:bodyPr>
          <a:lstStyle/>
          <a:p>
            <a:pPr algn="l"/>
            <a:r>
              <a:rPr lang="ja-JP" altLang="en-US" sz="2400" dirty="0" smtClean="0">
                <a:latin typeface="ＭＳ Ｐゴシック" pitchFamily="50" charset="-128"/>
              </a:rPr>
              <a:t>８．２</a:t>
            </a:r>
            <a:r>
              <a:rPr lang="ja-JP" altLang="en-US" sz="2400" dirty="0">
                <a:latin typeface="ＭＳ Ｐゴシック" pitchFamily="50" charset="-128"/>
              </a:rPr>
              <a:t>　指標</a:t>
            </a:r>
            <a:r>
              <a:rPr lang="en-US" altLang="ja-JP" sz="2400" dirty="0">
                <a:latin typeface="ＭＳ Ｐゴシック" pitchFamily="50" charset="-128"/>
              </a:rPr>
              <a:t>B</a:t>
            </a:r>
            <a:r>
              <a:rPr lang="ja-JP" altLang="en-US" sz="2400" dirty="0">
                <a:latin typeface="ＭＳ Ｐゴシック" pitchFamily="50" charset="-128"/>
              </a:rPr>
              <a:t>：２０ＸＸ年、２０３０年時点の市場導入（普及）量</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smtClean="0">
                <a:solidFill>
                  <a:schemeClr val="tx2"/>
                </a:solidFill>
                <a:latin typeface="ＭＳ Ｐゴシック" pitchFamily="50" charset="-128"/>
                <a:cs typeface="+mj-cs"/>
              </a:rPr>
              <a:t>８．</a:t>
            </a:r>
            <a:r>
              <a:rPr lang="ja-JP" altLang="en-US" sz="3200" u="sng" kern="0" dirty="0">
                <a:solidFill>
                  <a:schemeClr val="tx2"/>
                </a:solidFill>
                <a:latin typeface="ＭＳ Ｐゴシック" pitchFamily="50" charset="-128"/>
                <a:cs typeface="+mj-cs"/>
              </a:rPr>
              <a:t>省エネルギー</a:t>
            </a:r>
            <a:r>
              <a:rPr lang="ja-JP" altLang="en-US" sz="3200" u="sng" kern="0" dirty="0" smtClean="0">
                <a:solidFill>
                  <a:schemeClr val="tx2"/>
                </a:solidFill>
                <a:latin typeface="ＭＳ Ｐゴシック" pitchFamily="50" charset="-128"/>
                <a:cs typeface="+mj-cs"/>
              </a:rPr>
              <a:t>効果量（まとめ）</a:t>
            </a:r>
            <a:endParaRPr lang="ja-JP" altLang="en-US" sz="3200" u="sng" kern="0" dirty="0">
              <a:solidFill>
                <a:schemeClr val="tx2"/>
              </a:solidFill>
              <a:latin typeface="ＭＳ Ｐゴシック" pitchFamily="50" charset="-128"/>
              <a:cs typeface="+mj-cs"/>
            </a:endParaRPr>
          </a:p>
        </p:txBody>
      </p:sp>
      <p:graphicFrame>
        <p:nvGraphicFramePr>
          <p:cNvPr id="12" name="表 11"/>
          <p:cNvGraphicFramePr>
            <a:graphicFrameLocks noGrp="1"/>
          </p:cNvGraphicFramePr>
          <p:nvPr>
            <p:extLst>
              <p:ext uri="{D42A27DB-BD31-4B8C-83A1-F6EECF244321}">
                <p14:modId xmlns:p14="http://schemas.microsoft.com/office/powerpoint/2010/main" val="3714045811"/>
              </p:ext>
            </p:extLst>
          </p:nvPr>
        </p:nvGraphicFramePr>
        <p:xfrm>
          <a:off x="95250" y="1152525"/>
          <a:ext cx="8963024" cy="3276000"/>
        </p:xfrm>
        <a:graphic>
          <a:graphicData uri="http://schemas.openxmlformats.org/drawingml/2006/table">
            <a:tbl>
              <a:tblPr firstRow="1" bandRow="1">
                <a:tableStyleId>{F5AB1C69-6EDB-4FF4-983F-18BD219EF322}</a:tableStyleId>
              </a:tblPr>
              <a:tblGrid>
                <a:gridCol w="2241868"/>
                <a:gridCol w="1680289"/>
                <a:gridCol w="1680289"/>
                <a:gridCol w="1680289"/>
                <a:gridCol w="1680289"/>
              </a:tblGrid>
              <a:tr h="411810">
                <a:tc rowSpan="2">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gridSpan="2">
                  <a:txBody>
                    <a:bodyPr/>
                    <a:lstStyle/>
                    <a:p>
                      <a:pPr algn="ctr"/>
                      <a:r>
                        <a:rPr kumimoji="1" lang="en-US" altLang="ja-JP" sz="1800" b="0" dirty="0" smtClean="0">
                          <a:solidFill>
                            <a:srgbClr val="0070C0"/>
                          </a:solidFill>
                          <a:latin typeface="ＭＳ Ｐゴシック" pitchFamily="50" charset="-128"/>
                          <a:ea typeface="ＭＳ Ｐゴシック" pitchFamily="50" charset="-128"/>
                        </a:rPr>
                        <a:t>20</a:t>
                      </a:r>
                      <a:r>
                        <a:rPr kumimoji="1" lang="en-US" altLang="ja-JP" sz="1800" b="1" dirty="0" smtClean="0">
                          <a:solidFill>
                            <a:srgbClr val="0070C0"/>
                          </a:solidFill>
                          <a:latin typeface="ＭＳ Ｐゴシック" pitchFamily="50" charset="-128"/>
                          <a:ea typeface="ＭＳ Ｐゴシック" pitchFamily="50" charset="-128"/>
                        </a:rPr>
                        <a:t>XX</a:t>
                      </a:r>
                      <a:r>
                        <a:rPr kumimoji="1" lang="ja-JP" altLang="en-US" sz="1800" b="0" dirty="0" smtClean="0">
                          <a:solidFill>
                            <a:srgbClr val="0070C0"/>
                          </a:solidFill>
                          <a:latin typeface="ＭＳ Ｐゴシック" pitchFamily="50" charset="-128"/>
                          <a:ea typeface="ＭＳ Ｐゴシック" pitchFamily="50" charset="-128"/>
                        </a:rPr>
                        <a:t>年度</a:t>
                      </a:r>
                      <a:r>
                        <a:rPr kumimoji="1" lang="ja-JP" altLang="en-US" sz="1800" b="0" dirty="0" smtClean="0">
                          <a:solidFill>
                            <a:schemeClr val="tx1"/>
                          </a:solidFill>
                          <a:latin typeface="ＭＳ Ｐゴシック" pitchFamily="50" charset="-128"/>
                          <a:ea typeface="ＭＳ Ｐゴシック" pitchFamily="50" charset="-128"/>
                        </a:rPr>
                        <a:t>（参考値）</a:t>
                      </a:r>
                      <a:endParaRPr kumimoji="1" lang="en-US" altLang="ja-JP" sz="1800" b="0" dirty="0" smtClean="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en-US" altLang="ja-JP" sz="1800" b="0" dirty="0" smtClean="0">
                          <a:solidFill>
                            <a:schemeClr val="tx1"/>
                          </a:solidFill>
                          <a:latin typeface="ＭＳ Ｐゴシック" pitchFamily="50" charset="-128"/>
                          <a:ea typeface="ＭＳ Ｐゴシック" pitchFamily="50" charset="-128"/>
                        </a:rPr>
                        <a:t>2030</a:t>
                      </a:r>
                      <a:r>
                        <a:rPr kumimoji="1" lang="ja-JP" altLang="en-US" sz="1800" b="0" dirty="0" smtClean="0">
                          <a:solidFill>
                            <a:schemeClr val="tx1"/>
                          </a:solidFill>
                          <a:latin typeface="ＭＳ Ｐゴシック" pitchFamily="50" charset="-128"/>
                          <a:ea typeface="ＭＳ Ｐゴシック" pitchFamily="50" charset="-128"/>
                        </a:rPr>
                        <a:t>年度</a:t>
                      </a: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1810">
                <a:tc v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smtClean="0">
                          <a:solidFill>
                            <a:schemeClr val="tx1"/>
                          </a:solidFill>
                          <a:latin typeface="ＭＳ Ｐゴシック" pitchFamily="50" charset="-128"/>
                          <a:ea typeface="ＭＳ Ｐゴシック" pitchFamily="50" charset="-128"/>
                        </a:rPr>
                        <a:t>国内</a:t>
                      </a: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smtClean="0">
                          <a:solidFill>
                            <a:schemeClr val="tx1"/>
                          </a:solidFill>
                          <a:latin typeface="ＭＳ Ｐゴシック" pitchFamily="50" charset="-128"/>
                          <a:ea typeface="ＭＳ Ｐゴシック" pitchFamily="50" charset="-128"/>
                        </a:rPr>
                        <a:t>国外</a:t>
                      </a: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smtClean="0">
                          <a:solidFill>
                            <a:schemeClr val="tx1"/>
                          </a:solidFill>
                          <a:latin typeface="ＭＳ Ｐゴシック" pitchFamily="50" charset="-128"/>
                          <a:ea typeface="ＭＳ Ｐゴシック" pitchFamily="50" charset="-128"/>
                        </a:rPr>
                        <a:t>国内</a:t>
                      </a: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smtClean="0">
                          <a:solidFill>
                            <a:schemeClr val="tx1"/>
                          </a:solidFill>
                          <a:latin typeface="ＭＳ Ｐゴシック" pitchFamily="50" charset="-128"/>
                          <a:ea typeface="ＭＳ Ｐゴシック" pitchFamily="50" charset="-128"/>
                        </a:rPr>
                        <a:t>国外（参考値）</a:t>
                      </a: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3825">
                <a:tc>
                  <a:txBody>
                    <a:bodyPr/>
                    <a:lstStyle/>
                    <a:p>
                      <a:pPr algn="ctr"/>
                      <a:r>
                        <a:rPr kumimoji="1" lang="ja-JP" altLang="en-US" sz="1800" b="0" dirty="0" smtClean="0">
                          <a:solidFill>
                            <a:schemeClr val="tx1"/>
                          </a:solidFill>
                          <a:latin typeface="ＭＳ Ｐゴシック" pitchFamily="50" charset="-128"/>
                          <a:ea typeface="ＭＳ Ｐゴシック" pitchFamily="50" charset="-128"/>
                        </a:rPr>
                        <a:t>指標</a:t>
                      </a:r>
                      <a:r>
                        <a:rPr kumimoji="1" lang="en-US" altLang="ja-JP" sz="1800" b="0" dirty="0" smtClean="0">
                          <a:solidFill>
                            <a:schemeClr val="tx1"/>
                          </a:solidFill>
                          <a:latin typeface="ＭＳ Ｐゴシック" pitchFamily="50" charset="-128"/>
                          <a:ea typeface="ＭＳ Ｐゴシック" pitchFamily="50" charset="-128"/>
                        </a:rPr>
                        <a:t>A</a:t>
                      </a:r>
                      <a:r>
                        <a:rPr kumimoji="1" lang="ja-JP" altLang="en-US" sz="1800" b="0" dirty="0" smtClean="0">
                          <a:solidFill>
                            <a:schemeClr val="tx1"/>
                          </a:solidFill>
                          <a:latin typeface="ＭＳ Ｐゴシック" pitchFamily="50" charset="-128"/>
                          <a:ea typeface="ＭＳ Ｐゴシック" pitchFamily="50" charset="-128"/>
                        </a:rPr>
                        <a:t>（効果量）</a:t>
                      </a: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72569">
                <a:tc>
                  <a:txBody>
                    <a:bodyPr/>
                    <a:lstStyle/>
                    <a:p>
                      <a:pPr algn="ctr"/>
                      <a:r>
                        <a:rPr kumimoji="1" lang="ja-JP" altLang="en-US" sz="1800" b="0" dirty="0" smtClean="0">
                          <a:solidFill>
                            <a:schemeClr val="tx1"/>
                          </a:solidFill>
                          <a:latin typeface="ＭＳ Ｐゴシック" pitchFamily="50" charset="-128"/>
                          <a:ea typeface="ＭＳ Ｐゴシック" pitchFamily="50" charset="-128"/>
                        </a:rPr>
                        <a:t>指標</a:t>
                      </a:r>
                      <a:r>
                        <a:rPr kumimoji="1" lang="en-US" altLang="ja-JP" sz="1800" b="0" dirty="0" smtClean="0">
                          <a:solidFill>
                            <a:schemeClr val="tx1"/>
                          </a:solidFill>
                          <a:latin typeface="ＭＳ Ｐゴシック" pitchFamily="50" charset="-128"/>
                          <a:ea typeface="ＭＳ Ｐゴシック" pitchFamily="50" charset="-128"/>
                        </a:rPr>
                        <a:t>B</a:t>
                      </a:r>
                      <a:r>
                        <a:rPr kumimoji="1" lang="ja-JP" altLang="en-US" sz="1800" b="0" dirty="0" smtClean="0">
                          <a:solidFill>
                            <a:schemeClr val="tx1"/>
                          </a:solidFill>
                          <a:latin typeface="ＭＳ Ｐゴシック" pitchFamily="50" charset="-128"/>
                          <a:ea typeface="ＭＳ Ｐゴシック" pitchFamily="50" charset="-128"/>
                        </a:rPr>
                        <a:t>（導入量）</a:t>
                      </a: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25986">
                <a:tc>
                  <a:txBody>
                    <a:bodyPr/>
                    <a:lstStyle/>
                    <a:p>
                      <a:pPr algn="l"/>
                      <a:r>
                        <a:rPr kumimoji="1" lang="ja-JP" altLang="en-US" sz="1800" b="0" dirty="0" smtClean="0">
                          <a:solidFill>
                            <a:schemeClr val="tx1"/>
                          </a:solidFill>
                          <a:latin typeface="+mj-ea"/>
                          <a:ea typeface="+mj-ea"/>
                        </a:rPr>
                        <a:t>省エネルギー効果量</a:t>
                      </a:r>
                      <a:endParaRPr kumimoji="1" lang="en-US" altLang="ja-JP" sz="1800" b="0" dirty="0" smtClean="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1800" dirty="0" smtClean="0">
                        <a:solidFill>
                          <a:schemeClr val="tx1"/>
                        </a:solidFill>
                        <a:latin typeface="+mj-ea"/>
                        <a:ea typeface="+mj-ea"/>
                      </a:endParaRPr>
                    </a:p>
                    <a:p>
                      <a:pPr algn="ctr"/>
                      <a:r>
                        <a:rPr kumimoji="1" lang="ja-JP" altLang="en-US" sz="1800" dirty="0" smtClean="0">
                          <a:solidFill>
                            <a:schemeClr val="tx1"/>
                          </a:solidFill>
                          <a:latin typeface="+mj-ea"/>
                          <a:ea typeface="+mj-ea"/>
                        </a:rPr>
                        <a:t>万</a:t>
                      </a:r>
                      <a:r>
                        <a:rPr kumimoji="1" lang="ja-JP" altLang="en-US" sz="1800" dirty="0" err="1" smtClean="0">
                          <a:solidFill>
                            <a:schemeClr val="tx1"/>
                          </a:solidFill>
                          <a:latin typeface="+mj-ea"/>
                          <a:ea typeface="+mj-ea"/>
                        </a:rPr>
                        <a:t>ｋ</a:t>
                      </a:r>
                      <a:r>
                        <a:rPr kumimoji="1" lang="en-US" altLang="ja-JP" sz="1800" dirty="0" smtClean="0">
                          <a:solidFill>
                            <a:schemeClr val="tx1"/>
                          </a:solidFill>
                          <a:latin typeface="+mj-ea"/>
                          <a:ea typeface="+mj-ea"/>
                        </a:rPr>
                        <a:t>L/</a:t>
                      </a:r>
                      <a:r>
                        <a:rPr kumimoji="1" lang="ja-JP" altLang="en-US" sz="1800" dirty="0" smtClean="0">
                          <a:solidFill>
                            <a:schemeClr val="tx1"/>
                          </a:solidFill>
                          <a:latin typeface="+mj-ea"/>
                          <a:ea typeface="+mj-ea"/>
                        </a:rPr>
                        <a:t>年</a:t>
                      </a:r>
                      <a:endParaRPr kumimoji="1" lang="en-US" altLang="ja-JP" sz="1800" dirty="0" smtClean="0">
                        <a:solidFill>
                          <a:schemeClr val="tx1"/>
                        </a:solidFill>
                        <a:latin typeface="+mj-ea"/>
                        <a:ea typeface="+mj-ea"/>
                      </a:endParaRPr>
                    </a:p>
                    <a:p>
                      <a:pPr algn="l"/>
                      <a:endParaRPr kumimoji="1" lang="en-US" altLang="ja-JP" sz="1800" dirty="0" smtClean="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kern="1200" dirty="0" smtClean="0">
                        <a:solidFill>
                          <a:schemeClr val="tx1"/>
                        </a:solidFill>
                        <a:latin typeface="+mj-ea"/>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smtClean="0">
                          <a:solidFill>
                            <a:schemeClr val="tx1"/>
                          </a:solidFill>
                          <a:latin typeface="+mj-ea"/>
                          <a:ea typeface="+mn-ea"/>
                          <a:cs typeface="+mn-cs"/>
                        </a:rPr>
                        <a:t>万</a:t>
                      </a:r>
                      <a:r>
                        <a:rPr kumimoji="1" lang="ja-JP" altLang="en-US" sz="1800" kern="1200" dirty="0" err="1" smtClean="0">
                          <a:solidFill>
                            <a:schemeClr val="tx1"/>
                          </a:solidFill>
                          <a:latin typeface="+mj-ea"/>
                          <a:ea typeface="+mn-ea"/>
                          <a:cs typeface="+mn-cs"/>
                        </a:rPr>
                        <a:t>ｋ</a:t>
                      </a:r>
                      <a:r>
                        <a:rPr kumimoji="1" lang="en-US" altLang="ja-JP" sz="1800" kern="1200" dirty="0" smtClean="0">
                          <a:solidFill>
                            <a:schemeClr val="tx1"/>
                          </a:solidFill>
                          <a:latin typeface="+mj-ea"/>
                          <a:ea typeface="+mn-ea"/>
                          <a:cs typeface="+mn-cs"/>
                        </a:rPr>
                        <a:t>L/</a:t>
                      </a:r>
                      <a:r>
                        <a:rPr kumimoji="1" lang="ja-JP" altLang="en-US" sz="1800" kern="1200" dirty="0" smtClean="0">
                          <a:solidFill>
                            <a:schemeClr val="tx1"/>
                          </a:solidFill>
                          <a:latin typeface="+mj-ea"/>
                          <a:ea typeface="+mn-ea"/>
                          <a:cs typeface="+mn-cs"/>
                        </a:rPr>
                        <a:t>年</a:t>
                      </a:r>
                      <a:endParaRPr kumimoji="1" lang="en-US" altLang="ja-JP" sz="1800" kern="1200" dirty="0" smtClean="0">
                        <a:solidFill>
                          <a:schemeClr val="tx1"/>
                        </a:solidFill>
                        <a:latin typeface="+mj-ea"/>
                        <a:ea typeface="+mn-ea"/>
                        <a:cs typeface="+mn-cs"/>
                      </a:endParaRPr>
                    </a:p>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1800" kern="1200" dirty="0" smtClean="0">
                        <a:solidFill>
                          <a:schemeClr val="tx1"/>
                        </a:solidFill>
                        <a:latin typeface="+mj-ea"/>
                        <a:ea typeface="+mj-ea"/>
                        <a:cs typeface="+mn-cs"/>
                      </a:endParaRPr>
                    </a:p>
                    <a:p>
                      <a:pPr algn="ctr"/>
                      <a:r>
                        <a:rPr kumimoji="1" lang="ja-JP" altLang="en-US" sz="1800" kern="1200" dirty="0" smtClean="0">
                          <a:solidFill>
                            <a:schemeClr val="tx1"/>
                          </a:solidFill>
                          <a:latin typeface="+mj-ea"/>
                          <a:ea typeface="+mj-ea"/>
                          <a:cs typeface="+mn-cs"/>
                        </a:rPr>
                        <a:t>万</a:t>
                      </a:r>
                      <a:r>
                        <a:rPr kumimoji="1" lang="ja-JP" altLang="en-US" sz="1800" kern="1200" dirty="0" err="1" smtClean="0">
                          <a:solidFill>
                            <a:schemeClr val="tx1"/>
                          </a:solidFill>
                          <a:latin typeface="+mj-ea"/>
                          <a:ea typeface="+mj-ea"/>
                          <a:cs typeface="+mn-cs"/>
                        </a:rPr>
                        <a:t>ｋ</a:t>
                      </a:r>
                      <a:r>
                        <a:rPr kumimoji="1" lang="en-US" altLang="ja-JP" sz="1800" kern="1200" dirty="0" smtClean="0">
                          <a:solidFill>
                            <a:schemeClr val="tx1"/>
                          </a:solidFill>
                          <a:latin typeface="+mj-ea"/>
                          <a:ea typeface="+mj-ea"/>
                          <a:cs typeface="+mn-cs"/>
                        </a:rPr>
                        <a:t>L</a:t>
                      </a:r>
                      <a:r>
                        <a:rPr kumimoji="1" lang="en-US" altLang="ja-JP" sz="1800" kern="1200" dirty="0" smtClean="0">
                          <a:solidFill>
                            <a:schemeClr val="tx1"/>
                          </a:solidFill>
                          <a:latin typeface="+mj-ea"/>
                          <a:ea typeface="+mn-ea"/>
                          <a:cs typeface="+mn-cs"/>
                        </a:rPr>
                        <a:t>/</a:t>
                      </a:r>
                      <a:r>
                        <a:rPr kumimoji="1" lang="ja-JP" altLang="en-US" sz="1800" kern="1200" dirty="0" smtClean="0">
                          <a:solidFill>
                            <a:schemeClr val="tx1"/>
                          </a:solidFill>
                          <a:latin typeface="+mj-ea"/>
                          <a:ea typeface="+mn-ea"/>
                          <a:cs typeface="+mn-cs"/>
                        </a:rPr>
                        <a:t>年</a:t>
                      </a:r>
                      <a:endParaRPr kumimoji="1" lang="en-US" altLang="ja-JP" sz="1800" kern="1200" dirty="0" smtClean="0">
                        <a:solidFill>
                          <a:schemeClr val="tx1"/>
                        </a:solidFill>
                        <a:latin typeface="+mj-ea"/>
                        <a:ea typeface="+mj-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kern="1200" dirty="0" smtClean="0">
                        <a:solidFill>
                          <a:schemeClr val="tx1"/>
                        </a:solidFill>
                        <a:latin typeface="+mj-ea"/>
                        <a:ea typeface="+mj-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smtClean="0">
                          <a:solidFill>
                            <a:schemeClr val="tx1"/>
                          </a:solidFill>
                          <a:latin typeface="+mj-ea"/>
                          <a:ea typeface="+mn-ea"/>
                          <a:cs typeface="+mn-cs"/>
                        </a:rPr>
                        <a:t>万</a:t>
                      </a:r>
                      <a:r>
                        <a:rPr kumimoji="1" lang="ja-JP" altLang="en-US" sz="1800" kern="1200" dirty="0" err="1" smtClean="0">
                          <a:solidFill>
                            <a:schemeClr val="tx1"/>
                          </a:solidFill>
                          <a:latin typeface="+mj-ea"/>
                          <a:ea typeface="+mn-ea"/>
                          <a:cs typeface="+mn-cs"/>
                        </a:rPr>
                        <a:t>ｋ</a:t>
                      </a:r>
                      <a:r>
                        <a:rPr kumimoji="1" lang="en-US" altLang="ja-JP" sz="1800" kern="1200" dirty="0" smtClean="0">
                          <a:solidFill>
                            <a:schemeClr val="tx1"/>
                          </a:solidFill>
                          <a:latin typeface="+mj-ea"/>
                          <a:ea typeface="+mn-ea"/>
                          <a:cs typeface="+mn-cs"/>
                        </a:rPr>
                        <a:t>L/</a:t>
                      </a:r>
                      <a:r>
                        <a:rPr kumimoji="1" lang="ja-JP" altLang="en-US" sz="1800" kern="1200" dirty="0" smtClean="0">
                          <a:solidFill>
                            <a:schemeClr val="tx1"/>
                          </a:solidFill>
                          <a:latin typeface="+mj-ea"/>
                          <a:ea typeface="+mn-ea"/>
                          <a:cs typeface="+mn-cs"/>
                        </a:rPr>
                        <a:t>年</a:t>
                      </a:r>
                      <a:endParaRPr kumimoji="1" lang="en-US" altLang="ja-JP" sz="1800" kern="1200" dirty="0" smtClean="0">
                        <a:solidFill>
                          <a:schemeClr val="tx1"/>
                        </a:solidFill>
                        <a:latin typeface="+mj-ea"/>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4380" name="テキスト ボックス 5"/>
          <p:cNvSpPr txBox="1">
            <a:spLocks noChangeArrowheads="1"/>
          </p:cNvSpPr>
          <p:nvPr/>
        </p:nvSpPr>
        <p:spPr bwMode="auto">
          <a:xfrm>
            <a:off x="653257" y="4866129"/>
            <a:ext cx="7821612" cy="1231106"/>
          </a:xfrm>
          <a:prstGeom prst="rect">
            <a:avLst/>
          </a:prstGeom>
          <a:solidFill>
            <a:schemeClr val="bg1"/>
          </a:solidFill>
          <a:ln w="9525">
            <a:solidFill>
              <a:srgbClr val="C00000"/>
            </a:solidFill>
            <a:prstDash val="dash"/>
            <a:miter lim="800000"/>
            <a:headEnd/>
            <a:tailEnd/>
          </a:ln>
        </p:spPr>
        <p:txBody>
          <a:bodyPr anchor="ctr">
            <a:spAutoFit/>
          </a:bodyPr>
          <a:lstStyle/>
          <a:p>
            <a:pPr algn="l"/>
            <a:r>
              <a:rPr lang="ja-JP" altLang="en-US" b="1" dirty="0">
                <a:solidFill>
                  <a:srgbClr val="C00000"/>
                </a:solidFill>
                <a:latin typeface="ＭＳ Ｐゴシック" pitchFamily="50" charset="-128"/>
              </a:rPr>
              <a:t>・</a:t>
            </a:r>
            <a:r>
              <a:rPr lang="ja-JP" altLang="ja-JP" b="1" dirty="0" smtClean="0">
                <a:solidFill>
                  <a:srgbClr val="C00000"/>
                </a:solidFill>
              </a:rPr>
              <a:t>国外</a:t>
            </a:r>
            <a:r>
              <a:rPr lang="ja-JP" altLang="ja-JP" b="1" dirty="0">
                <a:solidFill>
                  <a:srgbClr val="C00000"/>
                </a:solidFill>
              </a:rPr>
              <a:t>での省エネルギー効果量</a:t>
            </a:r>
            <a:r>
              <a:rPr lang="ja-JP" altLang="en-US" b="1" dirty="0">
                <a:solidFill>
                  <a:srgbClr val="C00000"/>
                </a:solidFill>
              </a:rPr>
              <a:t>は</a:t>
            </a:r>
            <a:r>
              <a:rPr lang="ja-JP" altLang="ja-JP" b="1" dirty="0">
                <a:solidFill>
                  <a:srgbClr val="C00000"/>
                </a:solidFill>
              </a:rPr>
              <a:t>、国内分に合計せず、国外分として</a:t>
            </a:r>
            <a:r>
              <a:rPr lang="ja-JP" altLang="en-US" b="1" dirty="0" smtClean="0">
                <a:solidFill>
                  <a:srgbClr val="C00000"/>
                </a:solidFill>
              </a:rPr>
              <a:t>、</a:t>
            </a:r>
            <a:r>
              <a:rPr lang="ja-JP" altLang="en-US" b="1" dirty="0">
                <a:solidFill>
                  <a:srgbClr val="C00000"/>
                </a:solidFill>
              </a:rPr>
              <a:t>記載</a:t>
            </a:r>
            <a:r>
              <a:rPr lang="ja-JP" altLang="en-US" b="1" dirty="0" smtClean="0">
                <a:solidFill>
                  <a:srgbClr val="C00000"/>
                </a:solidFill>
              </a:rPr>
              <a:t>してください。</a:t>
            </a:r>
            <a:endParaRPr lang="en-US" altLang="ja-JP" b="1" dirty="0">
              <a:solidFill>
                <a:srgbClr val="C00000"/>
              </a:solidFill>
            </a:endParaRPr>
          </a:p>
          <a:p>
            <a:pPr algn="l"/>
            <a:r>
              <a:rPr lang="ja-JP" altLang="en-US" b="1" dirty="0">
                <a:solidFill>
                  <a:srgbClr val="C00000"/>
                </a:solidFill>
              </a:rPr>
              <a:t>　</a:t>
            </a:r>
            <a:r>
              <a:rPr lang="ja-JP" altLang="ja-JP" b="1" dirty="0" smtClean="0">
                <a:solidFill>
                  <a:srgbClr val="C00000"/>
                </a:solidFill>
              </a:rPr>
              <a:t>国外</a:t>
            </a:r>
            <a:r>
              <a:rPr lang="ja-JP" altLang="ja-JP" b="1" dirty="0">
                <a:solidFill>
                  <a:srgbClr val="C00000"/>
                </a:solidFill>
              </a:rPr>
              <a:t>で</a:t>
            </a:r>
            <a:r>
              <a:rPr lang="ja-JP" altLang="ja-JP" b="1" dirty="0" smtClean="0">
                <a:solidFill>
                  <a:srgbClr val="C00000"/>
                </a:solidFill>
              </a:rPr>
              <a:t>の省エネルギー</a:t>
            </a:r>
            <a:r>
              <a:rPr lang="ja-JP" altLang="ja-JP" b="1" dirty="0">
                <a:solidFill>
                  <a:srgbClr val="C00000"/>
                </a:solidFill>
              </a:rPr>
              <a:t>効果量が見込めない場合は、「</a:t>
            </a:r>
            <a:r>
              <a:rPr lang="ja-JP" altLang="en-US" b="1" dirty="0">
                <a:solidFill>
                  <a:srgbClr val="C00000"/>
                </a:solidFill>
              </a:rPr>
              <a:t>－</a:t>
            </a:r>
            <a:r>
              <a:rPr lang="ja-JP" altLang="ja-JP" b="1" dirty="0">
                <a:solidFill>
                  <a:srgbClr val="C00000"/>
                </a:solidFill>
              </a:rPr>
              <a:t>」を</a:t>
            </a:r>
            <a:r>
              <a:rPr lang="ja-JP" altLang="en-US" b="1" dirty="0" smtClean="0">
                <a:solidFill>
                  <a:srgbClr val="C00000"/>
                </a:solidFill>
              </a:rPr>
              <a:t>記載してください</a:t>
            </a:r>
            <a:r>
              <a:rPr lang="ja-JP" altLang="ja-JP" b="1" dirty="0" smtClean="0">
                <a:solidFill>
                  <a:srgbClr val="C00000"/>
                </a:solidFill>
              </a:rPr>
              <a:t>。</a:t>
            </a:r>
            <a:endParaRPr lang="ja-JP" altLang="en-US" b="1" dirty="0">
              <a:solidFill>
                <a:srgbClr val="C00000"/>
              </a:solidFill>
              <a:latin typeface="ＭＳ Ｐゴシック" pitchFamily="50" charset="-128"/>
            </a:endParaRPr>
          </a:p>
          <a:p>
            <a:pPr algn="l">
              <a:spcBef>
                <a:spcPts val="600"/>
              </a:spcBef>
            </a:pPr>
            <a:r>
              <a:rPr lang="ja-JP" altLang="en-US" b="1" dirty="0">
                <a:solidFill>
                  <a:srgbClr val="C00000"/>
                </a:solidFill>
                <a:latin typeface="ＭＳ Ｐゴシック" pitchFamily="50" charset="-128"/>
              </a:rPr>
              <a:t>・</a:t>
            </a:r>
            <a:r>
              <a:rPr lang="en-US" altLang="ja-JP" b="1" dirty="0" smtClean="0">
                <a:solidFill>
                  <a:srgbClr val="C00000"/>
                </a:solidFill>
                <a:latin typeface="ＭＳ Ｐゴシック" pitchFamily="50" charset="-128"/>
              </a:rPr>
              <a:t>20XX</a:t>
            </a:r>
            <a:r>
              <a:rPr lang="ja-JP" altLang="en-US" b="1" dirty="0" smtClean="0">
                <a:solidFill>
                  <a:srgbClr val="C00000"/>
                </a:solidFill>
                <a:latin typeface="ＭＳ Ｐゴシック" pitchFamily="50" charset="-128"/>
              </a:rPr>
              <a:t>年度は</a:t>
            </a:r>
            <a:r>
              <a:rPr lang="ja-JP" altLang="en-US" b="1" dirty="0">
                <a:solidFill>
                  <a:srgbClr val="C00000"/>
                </a:solidFill>
                <a:latin typeface="ＭＳ Ｐゴシック" pitchFamily="50" charset="-128"/>
              </a:rPr>
              <a:t>、製品化の後、販売開始</a:t>
            </a:r>
            <a:r>
              <a:rPr lang="ja-JP" altLang="en-US" b="1" dirty="0" smtClean="0">
                <a:solidFill>
                  <a:srgbClr val="C00000"/>
                </a:solidFill>
                <a:latin typeface="ＭＳ Ｐゴシック" pitchFamily="50" charset="-128"/>
              </a:rPr>
              <a:t>から３年後</a:t>
            </a:r>
            <a:r>
              <a:rPr lang="ja-JP" altLang="en-US" b="1" dirty="0">
                <a:solidFill>
                  <a:srgbClr val="C00000"/>
                </a:solidFill>
                <a:latin typeface="ＭＳ Ｐゴシック" pitchFamily="50" charset="-128"/>
              </a:rPr>
              <a:t>の西暦で</a:t>
            </a:r>
            <a:r>
              <a:rPr lang="ja-JP" altLang="en-US" b="1" dirty="0" smtClean="0">
                <a:solidFill>
                  <a:srgbClr val="C00000"/>
                </a:solidFill>
                <a:latin typeface="ＭＳ Ｐゴシック" pitchFamily="50" charset="-128"/>
              </a:rPr>
              <a:t>記載してください。</a:t>
            </a:r>
            <a:endParaRPr lang="en-US" altLang="ja-JP" b="1" dirty="0" smtClean="0">
              <a:solidFill>
                <a:srgbClr val="C00000"/>
              </a:solidFill>
              <a:latin typeface="ＭＳ Ｐゴシック" pitchFamily="50" charset="-128"/>
            </a:endParaRPr>
          </a:p>
          <a:p>
            <a:pPr algn="l">
              <a:spcBef>
                <a:spcPts val="600"/>
              </a:spcBef>
            </a:pPr>
            <a:r>
              <a:rPr lang="ja-JP" altLang="en-US" b="1" dirty="0">
                <a:solidFill>
                  <a:srgbClr val="C00000"/>
                </a:solidFill>
                <a:latin typeface="ＭＳ Ｐゴシック" pitchFamily="50" charset="-128"/>
              </a:rPr>
              <a:t>・</a:t>
            </a:r>
            <a:r>
              <a:rPr lang="en-US" altLang="ja-JP" b="1" dirty="0">
                <a:solidFill>
                  <a:srgbClr val="C00000"/>
                </a:solidFill>
                <a:latin typeface="ＭＳ Ｐゴシック" pitchFamily="50" charset="-128"/>
              </a:rPr>
              <a:t>20XX</a:t>
            </a:r>
            <a:r>
              <a:rPr lang="ja-JP" altLang="en-US" b="1" dirty="0">
                <a:solidFill>
                  <a:srgbClr val="C00000"/>
                </a:solidFill>
                <a:latin typeface="ＭＳ Ｐゴシック" pitchFamily="50" charset="-128"/>
              </a:rPr>
              <a:t>年度が</a:t>
            </a:r>
            <a:r>
              <a:rPr lang="en-US" altLang="ja-JP" b="1" dirty="0">
                <a:solidFill>
                  <a:srgbClr val="C00000"/>
                </a:solidFill>
                <a:latin typeface="ＭＳ Ｐゴシック" pitchFamily="50" charset="-128"/>
              </a:rPr>
              <a:t>2030</a:t>
            </a:r>
            <a:r>
              <a:rPr lang="ja-JP" altLang="en-US" b="1" dirty="0">
                <a:solidFill>
                  <a:srgbClr val="C00000"/>
                </a:solidFill>
                <a:latin typeface="ＭＳ Ｐゴシック" pitchFamily="50" charset="-128"/>
              </a:rPr>
              <a:t>年度を超える場合には、効果量、導入量欄に「－」と記載してください</a:t>
            </a:r>
            <a:r>
              <a:rPr lang="ja-JP" altLang="en-US" b="1" dirty="0" smtClean="0">
                <a:solidFill>
                  <a:srgbClr val="C00000"/>
                </a:solidFill>
                <a:latin typeface="ＭＳ Ｐゴシック" pitchFamily="50" charset="-128"/>
              </a:rPr>
              <a:t>。</a:t>
            </a:r>
            <a:endParaRPr lang="en-US" altLang="ja-JP" b="1" dirty="0">
              <a:solidFill>
                <a:srgbClr val="C00000"/>
              </a:solidFill>
              <a:latin typeface="ＭＳ Ｐゴシック"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503238" y="911225"/>
            <a:ext cx="8118475" cy="1938992"/>
          </a:xfrm>
          <a:prstGeom prst="rect">
            <a:avLst/>
          </a:prstGeom>
          <a:noFill/>
          <a:ln w="9525">
            <a:noFill/>
            <a:miter lim="800000"/>
            <a:headEnd/>
            <a:tailEnd/>
          </a:ln>
        </p:spPr>
        <p:txBody>
          <a:bodyPr>
            <a:spAutoFit/>
          </a:bodyPr>
          <a:lstStyle/>
          <a:p>
            <a:pPr>
              <a:spcBef>
                <a:spcPct val="50000"/>
              </a:spcBef>
            </a:pPr>
            <a:r>
              <a:rPr lang="ja-JP" altLang="en-US" sz="3600" dirty="0">
                <a:latin typeface="ＭＳ Ｐゴシック" pitchFamily="50" charset="-128"/>
              </a:rPr>
              <a:t>戦略的省エネルギー技術革新</a:t>
            </a:r>
            <a:r>
              <a:rPr lang="ja-JP" altLang="en-US" sz="3600" dirty="0" smtClean="0">
                <a:latin typeface="ＭＳ Ｐゴシック" pitchFamily="50" charset="-128"/>
              </a:rPr>
              <a:t>プログラム</a:t>
            </a:r>
            <a:r>
              <a:rPr lang="ja-JP" altLang="en-US" sz="2800" b="1" dirty="0" smtClean="0"/>
              <a:t>テーマ</a:t>
            </a:r>
            <a:r>
              <a:rPr lang="ja-JP" altLang="en-US" sz="2800" b="1" dirty="0"/>
              <a:t>設定型事業者連携スキーム</a:t>
            </a:r>
            <a:r>
              <a:rPr lang="ja-JP" altLang="en-US" sz="2800" dirty="0">
                <a:latin typeface="ＭＳ Ｐゴシック" pitchFamily="50" charset="-128"/>
              </a:rPr>
              <a:t/>
            </a:r>
            <a:br>
              <a:rPr lang="ja-JP" altLang="en-US" sz="2800" dirty="0">
                <a:latin typeface="ＭＳ Ｐゴシック" pitchFamily="50" charset="-128"/>
              </a:rPr>
            </a:br>
            <a:r>
              <a:rPr lang="ja-JP" altLang="en-US" sz="2800" dirty="0" smtClean="0">
                <a:latin typeface="ＭＳ Ｐゴシック" pitchFamily="50" charset="-128"/>
              </a:rPr>
              <a:t>２０２</a:t>
            </a:r>
            <a:r>
              <a:rPr lang="ja-JP" altLang="en-US" sz="2800" dirty="0">
                <a:latin typeface="ＭＳ Ｐゴシック" pitchFamily="50" charset="-128"/>
              </a:rPr>
              <a:t>０</a:t>
            </a:r>
            <a:r>
              <a:rPr lang="ja-JP" altLang="en-US" sz="2800" dirty="0" smtClean="0">
                <a:latin typeface="ＭＳ Ｐゴシック" pitchFamily="50" charset="-128"/>
              </a:rPr>
              <a:t>年度</a:t>
            </a:r>
            <a:r>
              <a:rPr lang="ja-JP" altLang="en-US" sz="2800" dirty="0">
                <a:latin typeface="ＭＳ Ｐゴシック" pitchFamily="50" charset="-128"/>
              </a:rPr>
              <a:t>　</a:t>
            </a:r>
            <a:r>
              <a:rPr lang="ja-JP" altLang="en-US" sz="2800" dirty="0" smtClean="0">
                <a:latin typeface="ＭＳ Ｐゴシック" pitchFamily="50" charset="-128"/>
              </a:rPr>
              <a:t>第１回公募</a:t>
            </a:r>
            <a:endParaRPr lang="ja-JP" altLang="en-US" sz="2800" dirty="0">
              <a:latin typeface="ＭＳ Ｐゴシック" pitchFamily="50" charset="-128"/>
            </a:endParaRPr>
          </a:p>
          <a:p>
            <a:r>
              <a:rPr lang="ja-JP" altLang="en-US" sz="2800" dirty="0">
                <a:latin typeface="ＭＳ Ｐゴシック" pitchFamily="50" charset="-128"/>
              </a:rPr>
              <a:t>採択審査委員会プレゼンテーション資料</a:t>
            </a:r>
          </a:p>
        </p:txBody>
      </p:sp>
      <p:sp>
        <p:nvSpPr>
          <p:cNvPr id="4099" name="Text Box 21"/>
          <p:cNvSpPr txBox="1">
            <a:spLocks noChangeArrowheads="1"/>
          </p:cNvSpPr>
          <p:nvPr/>
        </p:nvSpPr>
        <p:spPr bwMode="auto">
          <a:xfrm>
            <a:off x="247650" y="4608513"/>
            <a:ext cx="8620125" cy="461665"/>
          </a:xfrm>
          <a:prstGeom prst="rect">
            <a:avLst/>
          </a:prstGeom>
          <a:noFill/>
          <a:ln w="9525">
            <a:noFill/>
            <a:miter lim="800000"/>
            <a:headEnd/>
            <a:tailEnd/>
          </a:ln>
        </p:spPr>
        <p:txBody>
          <a:bodyPr>
            <a:spAutoFit/>
          </a:bodyPr>
          <a:lstStyle/>
          <a:p>
            <a:pPr>
              <a:spcBef>
                <a:spcPts val="0"/>
              </a:spcBef>
            </a:pPr>
            <a:r>
              <a:rPr lang="ja-JP" altLang="en-US" sz="2400" b="1" dirty="0" smtClean="0">
                <a:latin typeface="ＭＳ Ｐゴシック" pitchFamily="50" charset="-128"/>
              </a:rPr>
              <a:t>提案法</a:t>
            </a:r>
            <a:r>
              <a:rPr lang="ja-JP" altLang="en-US" sz="2400" b="1" dirty="0">
                <a:latin typeface="ＭＳ Ｐゴシック" pitchFamily="50" charset="-128"/>
              </a:rPr>
              <a:t>人名</a:t>
            </a:r>
            <a:r>
              <a:rPr lang="ja-JP" altLang="en-US" sz="2400" b="1" dirty="0">
                <a:solidFill>
                  <a:schemeClr val="accent2"/>
                </a:solidFill>
                <a:latin typeface="ＭＳ Ｐゴシック" pitchFamily="50" charset="-128"/>
              </a:rPr>
              <a:t>：</a:t>
            </a:r>
            <a:r>
              <a:rPr lang="ja-JP" altLang="en-US" sz="2400" b="1" dirty="0">
                <a:solidFill>
                  <a:srgbClr val="0070C0"/>
                </a:solidFill>
                <a:latin typeface="ＭＳ Ｐゴシック" pitchFamily="50" charset="-128"/>
              </a:rPr>
              <a:t>□□□</a:t>
            </a:r>
            <a:r>
              <a:rPr lang="ja-JP" altLang="en-US" sz="2400" b="1" dirty="0" smtClean="0">
                <a:solidFill>
                  <a:srgbClr val="0070C0"/>
                </a:solidFill>
                <a:latin typeface="ＭＳ Ｐゴシック" pitchFamily="50" charset="-128"/>
              </a:rPr>
              <a:t>□</a:t>
            </a:r>
            <a:endParaRPr lang="en-US" altLang="ja-JP" sz="2400" b="1" dirty="0">
              <a:solidFill>
                <a:srgbClr val="0070C0"/>
              </a:solidFill>
              <a:latin typeface="ＭＳ Ｐゴシック" pitchFamily="50" charset="-128"/>
            </a:endParaRPr>
          </a:p>
        </p:txBody>
      </p:sp>
      <p:sp>
        <p:nvSpPr>
          <p:cNvPr id="4100" name="Rectangle 22"/>
          <p:cNvSpPr>
            <a:spLocks noGrp="1" noChangeArrowheads="1"/>
          </p:cNvSpPr>
          <p:nvPr>
            <p:ph type="title" idx="4294967295"/>
          </p:nvPr>
        </p:nvSpPr>
        <p:spPr bwMode="auto">
          <a:xfrm>
            <a:off x="400050" y="3289783"/>
            <a:ext cx="8372475" cy="659365"/>
          </a:xfrm>
          <a:prstGeom prst="rect">
            <a:avLst/>
          </a:prstGeom>
          <a:noFill/>
          <a:ln>
            <a:miter lim="800000"/>
            <a:headEnd/>
            <a:tailEnd/>
          </a:ln>
        </p:spPr>
        <p:txBody>
          <a:bodyPr/>
          <a:lstStyle/>
          <a:p>
            <a:pPr eaLnBrk="1" hangingPunct="1"/>
            <a:r>
              <a:rPr lang="ja-JP" altLang="en-US" sz="3600" b="1" dirty="0" smtClean="0">
                <a:solidFill>
                  <a:schemeClr val="tx1"/>
                </a:solidFill>
                <a:latin typeface="ＭＳ Ｐゴシック" pitchFamily="50" charset="-128"/>
              </a:rPr>
              <a:t>＜</a:t>
            </a:r>
            <a:r>
              <a:rPr lang="ja-JP" altLang="en-US" sz="3600" b="1" dirty="0" smtClean="0">
                <a:solidFill>
                  <a:srgbClr val="0070C0"/>
                </a:solidFill>
                <a:latin typeface="ＭＳ Ｐゴシック" pitchFamily="50" charset="-128"/>
              </a:rPr>
              <a:t>○○○○の開発</a:t>
            </a:r>
            <a:r>
              <a:rPr lang="ja-JP" altLang="en-US" sz="3600" b="1" dirty="0" smtClean="0">
                <a:solidFill>
                  <a:schemeClr val="tx1"/>
                </a:solidFill>
                <a:latin typeface="ＭＳ Ｐゴシック" pitchFamily="50" charset="-128"/>
              </a:rPr>
              <a:t>＞</a:t>
            </a:r>
            <a:endParaRPr lang="ja-JP" altLang="en-US" sz="2000" dirty="0" smtClean="0">
              <a:solidFill>
                <a:srgbClr val="FF0000"/>
              </a:solidFill>
              <a:latin typeface="ＭＳ Ｐゴシック" pitchFamily="50" charset="-128"/>
            </a:endParaRPr>
          </a:p>
        </p:txBody>
      </p:sp>
      <p:sp>
        <p:nvSpPr>
          <p:cNvPr id="7" name="Text Box 8"/>
          <p:cNvSpPr txBox="1">
            <a:spLocks noChangeArrowheads="1"/>
          </p:cNvSpPr>
          <p:nvPr/>
        </p:nvSpPr>
        <p:spPr bwMode="auto">
          <a:xfrm>
            <a:off x="400050" y="411540"/>
            <a:ext cx="5264375" cy="338554"/>
          </a:xfrm>
          <a:prstGeom prst="rect">
            <a:avLst/>
          </a:prstGeom>
          <a:noFill/>
          <a:ln w="19050">
            <a:solidFill>
              <a:srgbClr val="C00000"/>
            </a:solidFill>
            <a:miter lim="800000"/>
            <a:headEnd/>
            <a:tailEnd/>
          </a:ln>
        </p:spPr>
        <p:txBody>
          <a:bodyPr wrap="square">
            <a:spAutoFit/>
          </a:bodyPr>
          <a:lstStyle/>
          <a:p>
            <a:pPr algn="l"/>
            <a:r>
              <a:rPr lang="ja-JP" altLang="en-US" b="1" dirty="0" smtClean="0">
                <a:solidFill>
                  <a:srgbClr val="C00000"/>
                </a:solidFill>
                <a:latin typeface="ＭＳ Ｐゴシック" pitchFamily="50" charset="-128"/>
              </a:rPr>
              <a:t>↑テーマ名は「スライドマスター」から編集してください。</a:t>
            </a:r>
            <a:endParaRPr lang="ja-JP" altLang="en-US" b="1" dirty="0">
              <a:solidFill>
                <a:srgbClr val="C00000"/>
              </a:solidFill>
              <a:latin typeface="ＭＳ Ｐゴシック" pitchFamily="50" charset="-128"/>
            </a:endParaRPr>
          </a:p>
        </p:txBody>
      </p:sp>
      <p:sp>
        <p:nvSpPr>
          <p:cNvPr id="6" name="Text Box 8"/>
          <p:cNvSpPr txBox="1">
            <a:spLocks noChangeArrowheads="1"/>
          </p:cNvSpPr>
          <p:nvPr/>
        </p:nvSpPr>
        <p:spPr bwMode="auto">
          <a:xfrm>
            <a:off x="1237732" y="3949148"/>
            <a:ext cx="6639959" cy="400110"/>
          </a:xfrm>
          <a:prstGeom prst="rect">
            <a:avLst/>
          </a:prstGeom>
          <a:noFill/>
          <a:ln w="19050">
            <a:solidFill>
              <a:srgbClr val="C00000"/>
            </a:solidFill>
            <a:miter lim="800000"/>
            <a:headEnd/>
            <a:tailEnd/>
          </a:ln>
        </p:spPr>
        <p:txBody>
          <a:bodyPr wrap="none">
            <a:spAutoFit/>
          </a:bodyPr>
          <a:lstStyle/>
          <a:p>
            <a:r>
              <a:rPr lang="en-US" altLang="ja-JP" sz="2000" b="1" kern="0" dirty="0">
                <a:solidFill>
                  <a:srgbClr val="C00000"/>
                </a:solidFill>
                <a:latin typeface="ＭＳ Ｐゴシック" pitchFamily="50" charset="-128"/>
                <a:cs typeface="+mj-cs"/>
              </a:rPr>
              <a:t>※</a:t>
            </a:r>
            <a:r>
              <a:rPr lang="ja-JP" altLang="en-US" sz="2000" b="1" kern="0" dirty="0">
                <a:solidFill>
                  <a:srgbClr val="C00000"/>
                </a:solidFill>
                <a:latin typeface="ＭＳ Ｐゴシック" pitchFamily="50" charset="-128"/>
                <a:cs typeface="+mj-cs"/>
              </a:rPr>
              <a:t>提案書に記載</a:t>
            </a:r>
            <a:r>
              <a:rPr lang="ja-JP" altLang="en-US" sz="2000" b="1" kern="0" dirty="0" smtClean="0">
                <a:solidFill>
                  <a:srgbClr val="C00000"/>
                </a:solidFill>
                <a:latin typeface="ＭＳ Ｐゴシック" pitchFamily="50" charset="-128"/>
                <a:cs typeface="+mj-cs"/>
              </a:rPr>
              <a:t>した技術</a:t>
            </a:r>
            <a:r>
              <a:rPr lang="ja-JP" altLang="en-US" sz="2000" b="1" kern="0" dirty="0">
                <a:solidFill>
                  <a:srgbClr val="C00000"/>
                </a:solidFill>
                <a:latin typeface="ＭＳ Ｐゴシック" pitchFamily="50" charset="-128"/>
                <a:cs typeface="+mj-cs"/>
              </a:rPr>
              <a:t>開発テーマ名と</a:t>
            </a:r>
            <a:r>
              <a:rPr lang="ja-JP" altLang="en-US" sz="2000" b="1" kern="0" dirty="0" smtClean="0">
                <a:solidFill>
                  <a:srgbClr val="C00000"/>
                </a:solidFill>
                <a:latin typeface="ＭＳ Ｐゴシック" pitchFamily="50" charset="-128"/>
                <a:cs typeface="+mj-cs"/>
              </a:rPr>
              <a:t>一致させてください</a:t>
            </a:r>
            <a:endParaRPr lang="ja-JP" altLang="en-US" b="1" dirty="0">
              <a:solidFill>
                <a:srgbClr val="C00000"/>
              </a:solidFill>
              <a:latin typeface="ＭＳ Ｐゴシック" pitchFamily="50" charset="-128"/>
            </a:endParaRPr>
          </a:p>
        </p:txBody>
      </p:sp>
      <p:sp>
        <p:nvSpPr>
          <p:cNvPr id="8" name="Text Box 8"/>
          <p:cNvSpPr txBox="1">
            <a:spLocks noChangeArrowheads="1"/>
          </p:cNvSpPr>
          <p:nvPr/>
        </p:nvSpPr>
        <p:spPr bwMode="auto">
          <a:xfrm>
            <a:off x="234735" y="5048079"/>
            <a:ext cx="8627683" cy="861774"/>
          </a:xfrm>
          <a:prstGeom prst="rect">
            <a:avLst/>
          </a:prstGeom>
          <a:noFill/>
          <a:ln w="19050">
            <a:solidFill>
              <a:srgbClr val="C00000"/>
            </a:solidFill>
            <a:miter lim="800000"/>
            <a:headEnd/>
            <a:tailEnd/>
          </a:ln>
        </p:spPr>
        <p:txBody>
          <a:bodyPr wrap="none">
            <a:spAutoFit/>
          </a:bodyPr>
          <a:lstStyle/>
          <a:p>
            <a:pPr>
              <a:spcBef>
                <a:spcPct val="50000"/>
              </a:spcBef>
            </a:pPr>
            <a:r>
              <a:rPr lang="en-US" altLang="ja-JP" sz="2000" b="1" dirty="0">
                <a:solidFill>
                  <a:srgbClr val="C00000"/>
                </a:solidFill>
                <a:latin typeface="ＭＳ Ｐゴシック" pitchFamily="50" charset="-128"/>
              </a:rPr>
              <a:t>※</a:t>
            </a:r>
            <a:r>
              <a:rPr lang="ja-JP" altLang="en-US" sz="2000" b="1" dirty="0">
                <a:solidFill>
                  <a:srgbClr val="C00000"/>
                </a:solidFill>
                <a:latin typeface="ＭＳ Ｐゴシック" pitchFamily="50" charset="-128"/>
              </a:rPr>
              <a:t>法人名は正式名称とすること／連名提案であれば全社</a:t>
            </a:r>
            <a:r>
              <a:rPr lang="ja-JP" altLang="en-US" sz="2000" b="1" dirty="0" smtClean="0">
                <a:solidFill>
                  <a:srgbClr val="C00000"/>
                </a:solidFill>
                <a:latin typeface="ＭＳ Ｐゴシック" pitchFamily="50" charset="-128"/>
              </a:rPr>
              <a:t>記載ください</a:t>
            </a:r>
            <a:endParaRPr lang="en-US" altLang="ja-JP" sz="2000" b="1" dirty="0" smtClean="0">
              <a:solidFill>
                <a:srgbClr val="C00000"/>
              </a:solidFill>
              <a:latin typeface="ＭＳ Ｐゴシック" pitchFamily="50" charset="-128"/>
            </a:endParaRPr>
          </a:p>
          <a:p>
            <a:pPr>
              <a:spcBef>
                <a:spcPct val="50000"/>
              </a:spcBef>
            </a:pPr>
            <a:r>
              <a:rPr lang="en-US" altLang="ja-JP" sz="2000" b="1" dirty="0" smtClean="0">
                <a:solidFill>
                  <a:srgbClr val="C00000"/>
                </a:solidFill>
                <a:latin typeface="ＭＳ Ｐゴシック" pitchFamily="50" charset="-128"/>
              </a:rPr>
              <a:t>※</a:t>
            </a:r>
            <a:r>
              <a:rPr lang="ja-JP" altLang="en-US" sz="2000" b="1" dirty="0">
                <a:solidFill>
                  <a:srgbClr val="C00000"/>
                </a:solidFill>
                <a:latin typeface="ＭＳ Ｐゴシック" pitchFamily="50" charset="-128"/>
              </a:rPr>
              <a:t>委託先（委託：◆◆◆◆）、共同研究先（共同研究：■■■■）も</a:t>
            </a:r>
            <a:r>
              <a:rPr lang="ja-JP" altLang="en-US" sz="2000" b="1" dirty="0" smtClean="0">
                <a:solidFill>
                  <a:srgbClr val="C00000"/>
                </a:solidFill>
                <a:latin typeface="ＭＳ Ｐゴシック" pitchFamily="50" charset="-128"/>
              </a:rPr>
              <a:t>記載ください</a:t>
            </a:r>
            <a:endParaRPr lang="ja-JP" altLang="en-US" sz="2000" dirty="0">
              <a:solidFill>
                <a:srgbClr val="C00000"/>
              </a:solidFill>
              <a:latin typeface="ＭＳ Ｐゴシック"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11"/>
          <p:cNvSpPr>
            <a:spLocks noGrp="1" noChangeArrowheads="1"/>
          </p:cNvSpPr>
          <p:nvPr>
            <p:ph type="title" idx="4294967295"/>
          </p:nvPr>
        </p:nvSpPr>
        <p:spPr bwMode="auto">
          <a:xfrm>
            <a:off x="677863" y="509588"/>
            <a:ext cx="7772400" cy="781050"/>
          </a:xfrm>
          <a:prstGeom prst="rect">
            <a:avLst/>
          </a:prstGeom>
          <a:noFill/>
          <a:ln>
            <a:miter lim="800000"/>
            <a:headEnd/>
            <a:tailEnd/>
          </a:ln>
        </p:spPr>
        <p:txBody>
          <a:bodyPr/>
          <a:lstStyle/>
          <a:p>
            <a:pPr eaLnBrk="1" hangingPunct="1"/>
            <a:r>
              <a:rPr lang="ja-JP" altLang="en-US" sz="4000" u="sng" smtClean="0">
                <a:solidFill>
                  <a:schemeClr val="tx1"/>
                </a:solidFill>
                <a:latin typeface="ＭＳ Ｐゴシック" pitchFamily="50" charset="-128"/>
              </a:rPr>
              <a:t>発表内容</a:t>
            </a:r>
            <a:endParaRPr lang="ja-JP" altLang="en-US" sz="4000" u="sng" smtClean="0">
              <a:latin typeface="ＭＳ Ｐゴシック" pitchFamily="50" charset="-128"/>
            </a:endParaRPr>
          </a:p>
        </p:txBody>
      </p:sp>
      <p:sp>
        <p:nvSpPr>
          <p:cNvPr id="5125" name="Text Box 8"/>
          <p:cNvSpPr txBox="1">
            <a:spLocks noChangeArrowheads="1"/>
          </p:cNvSpPr>
          <p:nvPr/>
        </p:nvSpPr>
        <p:spPr bwMode="auto">
          <a:xfrm>
            <a:off x="3192463" y="309563"/>
            <a:ext cx="5257800" cy="400050"/>
          </a:xfrm>
          <a:prstGeom prst="rect">
            <a:avLst/>
          </a:prstGeom>
          <a:noFill/>
          <a:ln w="19050">
            <a:solidFill>
              <a:srgbClr val="C00000"/>
            </a:solidFill>
            <a:miter lim="800000"/>
            <a:headEnd/>
            <a:tailEnd/>
          </a:ln>
        </p:spPr>
        <p:txBody>
          <a:bodyPr wrap="none">
            <a:spAutoFit/>
          </a:bodyPr>
          <a:lstStyle/>
          <a:p>
            <a:r>
              <a:rPr lang="ja-JP" altLang="en-US" sz="2000" b="1" dirty="0">
                <a:solidFill>
                  <a:srgbClr val="C00000"/>
                </a:solidFill>
                <a:latin typeface="ＭＳ Ｐゴシック" pitchFamily="50" charset="-128"/>
              </a:rPr>
              <a:t>発表の際、本ページの説明は必要ありません。</a:t>
            </a:r>
          </a:p>
        </p:txBody>
      </p:sp>
      <p:sp>
        <p:nvSpPr>
          <p:cNvPr id="5" name="Text Box 3"/>
          <p:cNvSpPr txBox="1">
            <a:spLocks noChangeArrowheads="1"/>
          </p:cNvSpPr>
          <p:nvPr/>
        </p:nvSpPr>
        <p:spPr bwMode="auto">
          <a:xfrm>
            <a:off x="865633" y="1660525"/>
            <a:ext cx="7729728" cy="4462760"/>
          </a:xfrm>
          <a:prstGeom prst="rect">
            <a:avLst/>
          </a:prstGeom>
          <a:noFill/>
          <a:ln w="9525">
            <a:noFill/>
            <a:miter lim="800000"/>
            <a:headEnd/>
            <a:tailEnd/>
          </a:ln>
        </p:spPr>
        <p:txBody>
          <a:bodyPr wrap="square">
            <a:spAutoFit/>
          </a:bodyPr>
          <a:lstStyle/>
          <a:p>
            <a:pPr marL="609600" indent="-609600" algn="l">
              <a:lnSpc>
                <a:spcPts val="3000"/>
              </a:lnSpc>
              <a:spcBef>
                <a:spcPct val="50000"/>
              </a:spcBef>
            </a:pPr>
            <a:r>
              <a:rPr lang="ja-JP" altLang="en-US" sz="2400" dirty="0">
                <a:latin typeface="ＭＳ Ｐゴシック" pitchFamily="50" charset="-128"/>
              </a:rPr>
              <a:t>１．事業化の</a:t>
            </a:r>
            <a:r>
              <a:rPr lang="ja-JP" altLang="en-US" sz="2400" dirty="0" smtClean="0">
                <a:latin typeface="ＭＳ Ｐゴシック" pitchFamily="50" charset="-128"/>
              </a:rPr>
              <a:t>背景</a:t>
            </a:r>
            <a:endParaRPr lang="en-US" altLang="ja-JP" sz="2400" dirty="0" smtClean="0">
              <a:latin typeface="ＭＳ Ｐゴシック" pitchFamily="50" charset="-128"/>
            </a:endParaRPr>
          </a:p>
          <a:p>
            <a:pPr marL="609600" indent="-609600" algn="l">
              <a:lnSpc>
                <a:spcPts val="3000"/>
              </a:lnSpc>
              <a:spcBef>
                <a:spcPct val="50000"/>
              </a:spcBef>
            </a:pPr>
            <a:r>
              <a:rPr lang="ja-JP" altLang="en-US" sz="2400" dirty="0" smtClean="0">
                <a:latin typeface="ＭＳ Ｐゴシック" pitchFamily="50" charset="-128"/>
              </a:rPr>
              <a:t>２．「テーマ設定</a:t>
            </a:r>
            <a:r>
              <a:rPr lang="ja-JP" altLang="en-US" sz="2400" dirty="0">
                <a:latin typeface="ＭＳ Ｐゴシック" pitchFamily="50" charset="-128"/>
              </a:rPr>
              <a:t>型</a:t>
            </a:r>
            <a:r>
              <a:rPr lang="ja-JP" altLang="en-US" sz="2400" dirty="0" smtClean="0">
                <a:latin typeface="ＭＳ Ｐゴシック" pitchFamily="50" charset="-128"/>
              </a:rPr>
              <a:t>事業者連携スキーム」の対象である説明</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smtClean="0">
                <a:latin typeface="ＭＳ Ｐゴシック" pitchFamily="50" charset="-128"/>
              </a:rPr>
              <a:t>３．</a:t>
            </a:r>
            <a:r>
              <a:rPr lang="ja-JP" altLang="en-US" sz="2400" dirty="0">
                <a:latin typeface="ＭＳ Ｐゴシック" pitchFamily="50" charset="-128"/>
              </a:rPr>
              <a:t>事業化シナリオ</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smtClean="0">
                <a:latin typeface="ＭＳ Ｐゴシック" pitchFamily="50" charset="-128"/>
              </a:rPr>
              <a:t>４．</a:t>
            </a:r>
            <a:r>
              <a:rPr lang="ja-JP" altLang="en-US" sz="2400" dirty="0">
                <a:latin typeface="ＭＳ Ｐゴシック" pitchFamily="50" charset="-128"/>
              </a:rPr>
              <a:t>技術の内容・課題</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５</a:t>
            </a:r>
            <a:r>
              <a:rPr lang="ja-JP" altLang="en-US" sz="2400" dirty="0" smtClean="0">
                <a:latin typeface="ＭＳ Ｐゴシック" pitchFamily="50" charset="-128"/>
              </a:rPr>
              <a:t>．</a:t>
            </a:r>
            <a:r>
              <a:rPr lang="ja-JP" altLang="en-US" sz="2400" dirty="0">
                <a:latin typeface="ＭＳ Ｐゴシック" pitchFamily="50" charset="-128"/>
              </a:rPr>
              <a:t>技術開発項目</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６</a:t>
            </a:r>
            <a:r>
              <a:rPr lang="ja-JP" altLang="en-US" sz="2400" dirty="0" smtClean="0">
                <a:latin typeface="ＭＳ Ｐゴシック" pitchFamily="50" charset="-128"/>
              </a:rPr>
              <a:t>．</a:t>
            </a:r>
            <a:r>
              <a:rPr lang="ja-JP" altLang="en-US" sz="2400" dirty="0">
                <a:latin typeface="ＭＳ Ｐゴシック" pitchFamily="50" charset="-128"/>
              </a:rPr>
              <a:t>実施体制</a:t>
            </a:r>
          </a:p>
          <a:p>
            <a:pPr marL="609600" indent="-609600" algn="l">
              <a:lnSpc>
                <a:spcPts val="3000"/>
              </a:lnSpc>
              <a:spcBef>
                <a:spcPct val="50000"/>
              </a:spcBef>
            </a:pPr>
            <a:r>
              <a:rPr lang="ja-JP" altLang="en-US" sz="2400" dirty="0">
                <a:latin typeface="ＭＳ Ｐゴシック" pitchFamily="50" charset="-128"/>
              </a:rPr>
              <a:t>７</a:t>
            </a:r>
            <a:r>
              <a:rPr lang="ja-JP" altLang="en-US" sz="2400" dirty="0" smtClean="0">
                <a:latin typeface="ＭＳ Ｐゴシック" pitchFamily="50" charset="-128"/>
              </a:rPr>
              <a:t>．</a:t>
            </a:r>
            <a:r>
              <a:rPr lang="ja-JP" altLang="en-US" sz="2400" dirty="0">
                <a:latin typeface="ＭＳ Ｐゴシック" pitchFamily="50" charset="-128"/>
              </a:rPr>
              <a:t>技術開発スケジュール</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８</a:t>
            </a:r>
            <a:r>
              <a:rPr lang="ja-JP" altLang="en-US" sz="2400" dirty="0" smtClean="0">
                <a:latin typeface="ＭＳ Ｐゴシック" pitchFamily="50" charset="-128"/>
              </a:rPr>
              <a:t>．</a:t>
            </a:r>
            <a:r>
              <a:rPr lang="ja-JP" altLang="en-US" sz="2400" dirty="0">
                <a:latin typeface="ＭＳ Ｐゴシック" pitchFamily="50" charset="-128"/>
              </a:rPr>
              <a:t>省エネルギー</a:t>
            </a:r>
            <a:r>
              <a:rPr lang="ja-JP" altLang="en-US" sz="2400" dirty="0" smtClean="0">
                <a:latin typeface="ＭＳ Ｐゴシック" pitchFamily="50" charset="-128"/>
              </a:rPr>
              <a:t>効果量</a:t>
            </a:r>
            <a:endParaRPr lang="en-US" altLang="ja-JP" sz="2400" dirty="0">
              <a:latin typeface="ＭＳ Ｐゴシック" pitchFamily="50"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smtClean="0">
                <a:latin typeface="ＭＳ Ｐゴシック" pitchFamily="50" charset="-128"/>
              </a:rPr>
              <a:t>１．事業化の背景</a:t>
            </a:r>
          </a:p>
        </p:txBody>
      </p:sp>
      <p:sp>
        <p:nvSpPr>
          <p:cNvPr id="6147" name="テキスト ボックス 5"/>
          <p:cNvSpPr txBox="1">
            <a:spLocks noChangeArrowheads="1"/>
          </p:cNvSpPr>
          <p:nvPr/>
        </p:nvSpPr>
        <p:spPr bwMode="auto">
          <a:xfrm>
            <a:off x="740629" y="1474185"/>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a:t>
            </a:r>
            <a:r>
              <a:rPr lang="ja-JP" altLang="en-US" sz="1800" b="1" dirty="0" smtClean="0">
                <a:solidFill>
                  <a:srgbClr val="0070C0"/>
                </a:solidFill>
                <a:latin typeface="ＭＳ Ｐゴシック" pitchFamily="50" charset="-128"/>
              </a:rPr>
              <a:t>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市場ニーズを含めて</a:t>
            </a:r>
            <a:r>
              <a:rPr lang="ja-JP" altLang="en-US" sz="1800" dirty="0" smtClean="0">
                <a:solidFill>
                  <a:srgbClr val="0070C0"/>
                </a:solidFill>
                <a:latin typeface="ＭＳ Ｐゴシック" pitchFamily="50" charset="-128"/>
              </a:rPr>
              <a:t>記述してください。</a:t>
            </a:r>
            <a:r>
              <a:rPr lang="ja-JP" altLang="en-US" sz="1800" dirty="0">
                <a:solidFill>
                  <a:srgbClr val="0070C0"/>
                </a:solidFill>
                <a:latin typeface="ＭＳ Ｐゴシック" pitchFamily="50" charset="-128"/>
              </a:rPr>
              <a:t>　　</a:t>
            </a:r>
            <a:endParaRPr lang="en-US" altLang="ja-JP" sz="1800" dirty="0">
              <a:solidFill>
                <a:srgbClr val="0070C0"/>
              </a:solidFill>
              <a:latin typeface="ＭＳ Ｐゴシック" pitchFamily="50" charset="-128"/>
            </a:endParaRPr>
          </a:p>
        </p:txBody>
      </p:sp>
      <p:sp>
        <p:nvSpPr>
          <p:cNvPr id="6149" name="テキスト ボックス 5"/>
          <p:cNvSpPr txBox="1">
            <a:spLocks noChangeArrowheads="1"/>
          </p:cNvSpPr>
          <p:nvPr/>
        </p:nvSpPr>
        <p:spPr bwMode="auto">
          <a:xfrm>
            <a:off x="531813" y="2287859"/>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１．２　国内外の既存技術</a:t>
            </a:r>
            <a:endParaRPr lang="en-US" altLang="ja-JP" sz="2400" dirty="0">
              <a:latin typeface="ＭＳ Ｐゴシック" pitchFamily="50" charset="-128"/>
            </a:endParaRPr>
          </a:p>
        </p:txBody>
      </p:sp>
      <p:sp>
        <p:nvSpPr>
          <p:cNvPr id="6150" name="テキスト ボックス 5"/>
          <p:cNvSpPr txBox="1">
            <a:spLocks noChangeArrowheads="1"/>
          </p:cNvSpPr>
          <p:nvPr/>
        </p:nvSpPr>
        <p:spPr bwMode="auto">
          <a:xfrm>
            <a:off x="531813" y="1003449"/>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１．１　狙う市場とその状況、課題</a:t>
            </a:r>
            <a:endParaRPr lang="en-US" altLang="ja-JP" sz="2400" dirty="0">
              <a:latin typeface="ＭＳ Ｐゴシック" pitchFamily="50" charset="-128"/>
            </a:endParaRPr>
          </a:p>
        </p:txBody>
      </p:sp>
      <p:sp>
        <p:nvSpPr>
          <p:cNvPr id="6151" name="テキスト ボックス 5"/>
          <p:cNvSpPr txBox="1">
            <a:spLocks noChangeArrowheads="1"/>
          </p:cNvSpPr>
          <p:nvPr/>
        </p:nvSpPr>
        <p:spPr bwMode="auto">
          <a:xfrm>
            <a:off x="740629" y="2758595"/>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課題を含めて</a:t>
            </a:r>
            <a:r>
              <a:rPr lang="ja-JP" altLang="en-US" sz="1800" dirty="0" smtClean="0">
                <a:solidFill>
                  <a:srgbClr val="0070C0"/>
                </a:solidFill>
                <a:latin typeface="ＭＳ Ｐゴシック" pitchFamily="50" charset="-128"/>
              </a:rPr>
              <a:t>記述してください。</a:t>
            </a:r>
            <a:endParaRPr lang="en-US" altLang="ja-JP" sz="1800" dirty="0">
              <a:solidFill>
                <a:srgbClr val="0070C0"/>
              </a:solidFill>
              <a:latin typeface="ＭＳ Ｐゴシック" pitchFamily="50" charset="-128"/>
            </a:endParaRPr>
          </a:p>
        </p:txBody>
      </p:sp>
      <p:sp>
        <p:nvSpPr>
          <p:cNvPr id="6152" name="テキスト ボックス 5"/>
          <p:cNvSpPr txBox="1">
            <a:spLocks noChangeArrowheads="1"/>
          </p:cNvSpPr>
          <p:nvPr/>
        </p:nvSpPr>
        <p:spPr bwMode="auto">
          <a:xfrm>
            <a:off x="531813" y="3639676"/>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１．３　提案技術の</a:t>
            </a:r>
            <a:r>
              <a:rPr lang="ja-JP" altLang="en-US" sz="2400" dirty="0" smtClean="0">
                <a:latin typeface="ＭＳ Ｐゴシック" pitchFamily="50" charset="-128"/>
              </a:rPr>
              <a:t>概要</a:t>
            </a:r>
            <a:endParaRPr lang="en-US" altLang="ja-JP" sz="2400" dirty="0">
              <a:latin typeface="ＭＳ Ｐゴシック" pitchFamily="50" charset="-128"/>
            </a:endParaRPr>
          </a:p>
        </p:txBody>
      </p:sp>
      <p:sp>
        <p:nvSpPr>
          <p:cNvPr id="6153" name="テキスト ボックス 5"/>
          <p:cNvSpPr txBox="1">
            <a:spLocks noChangeArrowheads="1"/>
          </p:cNvSpPr>
          <p:nvPr/>
        </p:nvSpPr>
        <p:spPr bwMode="auto">
          <a:xfrm>
            <a:off x="740629" y="4119937"/>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提案技術の独自性、</a:t>
            </a:r>
            <a:r>
              <a:rPr lang="ja-JP" altLang="en-US" sz="1800" dirty="0" smtClean="0">
                <a:solidFill>
                  <a:srgbClr val="0070C0"/>
                </a:solidFill>
                <a:latin typeface="ＭＳ Ｐゴシック" pitchFamily="50" charset="-128"/>
              </a:rPr>
              <a:t>優位性、革新性を</a:t>
            </a:r>
            <a:r>
              <a:rPr lang="ja-JP" altLang="en-US" sz="1800" dirty="0">
                <a:solidFill>
                  <a:srgbClr val="0070C0"/>
                </a:solidFill>
                <a:latin typeface="ＭＳ Ｐゴシック" pitchFamily="50" charset="-128"/>
              </a:rPr>
              <a:t>ポイントのみ簡潔に</a:t>
            </a:r>
            <a:r>
              <a:rPr lang="ja-JP" altLang="en-US" sz="1800" dirty="0" smtClean="0">
                <a:solidFill>
                  <a:srgbClr val="0070C0"/>
                </a:solidFill>
                <a:latin typeface="ＭＳ Ｐゴシック" pitchFamily="50" charset="-128"/>
              </a:rPr>
              <a:t>記述してください。</a:t>
            </a:r>
            <a:endParaRPr lang="en-US" altLang="ja-JP" sz="1800" dirty="0">
              <a:solidFill>
                <a:srgbClr val="0070C0"/>
              </a:solidFill>
              <a:latin typeface="ＭＳ Ｐゴシック" pitchFamily="50" charset="-128"/>
            </a:endParaRPr>
          </a:p>
        </p:txBody>
      </p:sp>
      <p:sp>
        <p:nvSpPr>
          <p:cNvPr id="11" name="Text Box 8"/>
          <p:cNvSpPr txBox="1">
            <a:spLocks noChangeArrowheads="1"/>
          </p:cNvSpPr>
          <p:nvPr/>
        </p:nvSpPr>
        <p:spPr bwMode="auto">
          <a:xfrm>
            <a:off x="1106115" y="5300904"/>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r>
              <a:rPr lang="ja-JP" altLang="en-US" sz="2000" b="1" dirty="0" smtClean="0">
                <a:solidFill>
                  <a:srgbClr val="C00000"/>
                </a:solidFill>
                <a:latin typeface="ＭＳ Ｐゴシック" pitchFamily="50" charset="-128"/>
              </a:rPr>
              <a:t>。</a:t>
            </a:r>
            <a:endParaRPr lang="en-US" altLang="ja-JP" sz="2000" b="1" dirty="0">
              <a:solidFill>
                <a:srgbClr val="C00000"/>
              </a:solidFill>
              <a:latin typeface="ＭＳ Ｐゴシック" pitchFamily="50"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dirty="0">
                <a:latin typeface="ＭＳ Ｐゴシック" pitchFamily="50" charset="-128"/>
              </a:rPr>
              <a:t>２．「テーマ設定型事業者連携スキーム」の</a:t>
            </a:r>
            <a:r>
              <a:rPr lang="en-US" altLang="ja-JP" sz="3200" u="sng" dirty="0">
                <a:latin typeface="ＭＳ Ｐゴシック" pitchFamily="50" charset="-128"/>
              </a:rPr>
              <a:t/>
            </a:r>
            <a:br>
              <a:rPr lang="en-US" altLang="ja-JP" sz="3200" u="sng" dirty="0">
                <a:latin typeface="ＭＳ Ｐゴシック" pitchFamily="50" charset="-128"/>
              </a:rPr>
            </a:br>
            <a:r>
              <a:rPr lang="ja-JP" altLang="en-US" sz="3200" u="sng" dirty="0">
                <a:latin typeface="ＭＳ Ｐゴシック" pitchFamily="50" charset="-128"/>
              </a:rPr>
              <a:t>対象である説明</a:t>
            </a:r>
            <a:endParaRPr lang="ja-JP" altLang="en-US" sz="3200" u="sng" kern="0" dirty="0">
              <a:solidFill>
                <a:schemeClr val="tx2"/>
              </a:solidFill>
              <a:latin typeface="ＭＳ Ｐゴシック" pitchFamily="50" charset="-128"/>
              <a:cs typeface="+mj-cs"/>
            </a:endParaRPr>
          </a:p>
        </p:txBody>
      </p:sp>
      <p:sp>
        <p:nvSpPr>
          <p:cNvPr id="7172" name="テキスト ボックス 5"/>
          <p:cNvSpPr txBox="1">
            <a:spLocks noChangeArrowheads="1"/>
          </p:cNvSpPr>
          <p:nvPr/>
        </p:nvSpPr>
        <p:spPr bwMode="auto">
          <a:xfrm>
            <a:off x="512021" y="2263073"/>
            <a:ext cx="8080995" cy="369332"/>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提案書本文［１］１－２</a:t>
            </a:r>
            <a:r>
              <a:rPr lang="ja-JP" altLang="en-US" sz="1800" b="1" dirty="0" smtClean="0">
                <a:solidFill>
                  <a:srgbClr val="0070C0"/>
                </a:solidFill>
                <a:latin typeface="ＭＳ Ｐゴシック" pitchFamily="50" charset="-128"/>
              </a:rPr>
              <a:t>．に記載 の内容</a:t>
            </a:r>
            <a:r>
              <a:rPr lang="ja-JP" altLang="en-US" sz="1800" dirty="0">
                <a:solidFill>
                  <a:srgbClr val="0070C0"/>
                </a:solidFill>
                <a:latin typeface="ＭＳ Ｐゴシック" pitchFamily="50" charset="-128"/>
              </a:rPr>
              <a:t>　</a:t>
            </a:r>
            <a:endParaRPr lang="en-US" altLang="ja-JP" sz="1800" dirty="0">
              <a:solidFill>
                <a:srgbClr val="0070C0"/>
              </a:solidFill>
              <a:latin typeface="ＭＳ Ｐゴシック" pitchFamily="50" charset="-128"/>
            </a:endParaRPr>
          </a:p>
        </p:txBody>
      </p:sp>
      <p:sp>
        <p:nvSpPr>
          <p:cNvPr id="7173" name="テキスト ボックス 5"/>
          <p:cNvSpPr txBox="1">
            <a:spLocks noChangeArrowheads="1"/>
          </p:cNvSpPr>
          <p:nvPr/>
        </p:nvSpPr>
        <p:spPr bwMode="auto">
          <a:xfrm>
            <a:off x="230666" y="3014792"/>
            <a:ext cx="8690309" cy="830997"/>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２．２　成果の普及に関し</a:t>
            </a:r>
            <a:r>
              <a:rPr lang="ja-JP" altLang="en-US" sz="2400" dirty="0" smtClean="0">
                <a:latin typeface="ＭＳ Ｐゴシック" pitchFamily="50" charset="-128"/>
              </a:rPr>
              <a:t>、今回の提案</a:t>
            </a:r>
            <a:r>
              <a:rPr lang="ja-JP" altLang="en-US" sz="2400" dirty="0">
                <a:latin typeface="ＭＳ Ｐゴシック" pitchFamily="50" charset="-128"/>
              </a:rPr>
              <a:t>のとりまとめ組織</a:t>
            </a:r>
            <a:r>
              <a:rPr lang="ja-JP" altLang="en-US" sz="2400" dirty="0" smtClean="0">
                <a:latin typeface="ＭＳ Ｐゴシック" pitchFamily="50" charset="-128"/>
              </a:rPr>
              <a:t>、団体等の</a:t>
            </a:r>
            <a:endParaRPr lang="en-US" altLang="ja-JP" sz="2400" dirty="0" smtClean="0">
              <a:latin typeface="ＭＳ Ｐゴシック" pitchFamily="50" charset="-128"/>
            </a:endParaRPr>
          </a:p>
          <a:p>
            <a:pPr algn="l"/>
            <a:r>
              <a:rPr lang="ja-JP" altLang="en-US" sz="2400" dirty="0">
                <a:latin typeface="ＭＳ Ｐゴシック" pitchFamily="50" charset="-128"/>
              </a:rPr>
              <a:t>　</a:t>
            </a:r>
            <a:r>
              <a:rPr lang="ja-JP" altLang="en-US" sz="2400" dirty="0" smtClean="0">
                <a:latin typeface="ＭＳ Ｐゴシック" pitchFamily="50" charset="-128"/>
              </a:rPr>
              <a:t>　　　果たす</a:t>
            </a:r>
            <a:r>
              <a:rPr lang="ja-JP" altLang="en-US" sz="2400" dirty="0">
                <a:latin typeface="ＭＳ Ｐゴシック" pitchFamily="50" charset="-128"/>
              </a:rPr>
              <a:t>役割</a:t>
            </a:r>
            <a:endParaRPr lang="en-US" altLang="ja-JP" sz="2400" dirty="0">
              <a:latin typeface="ＭＳ Ｐゴシック" pitchFamily="50" charset="-128"/>
            </a:endParaRPr>
          </a:p>
        </p:txBody>
      </p:sp>
      <p:sp>
        <p:nvSpPr>
          <p:cNvPr id="7175" name="テキスト ボックス 5"/>
          <p:cNvSpPr txBox="1">
            <a:spLocks noChangeArrowheads="1"/>
          </p:cNvSpPr>
          <p:nvPr/>
        </p:nvSpPr>
        <p:spPr bwMode="auto">
          <a:xfrm>
            <a:off x="230667" y="1394834"/>
            <a:ext cx="8439367" cy="830997"/>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２．１　</a:t>
            </a:r>
            <a:r>
              <a:rPr lang="ja-JP" altLang="en-US" sz="2400" dirty="0" smtClean="0">
                <a:latin typeface="ＭＳ Ｐゴシック" pitchFamily="50" charset="-128"/>
              </a:rPr>
              <a:t>今回の提案</a:t>
            </a:r>
            <a:r>
              <a:rPr lang="ja-JP" altLang="en-US" sz="2400" dirty="0">
                <a:latin typeface="ＭＳ Ｐゴシック" pitchFamily="50" charset="-128"/>
              </a:rPr>
              <a:t>が「テーマ設定型事業者連携スキーム」</a:t>
            </a:r>
            <a:r>
              <a:rPr lang="ja-JP" altLang="en-US" sz="2400" dirty="0" smtClean="0">
                <a:latin typeface="ＭＳ Ｐゴシック" pitchFamily="50" charset="-128"/>
              </a:rPr>
              <a:t>の</a:t>
            </a:r>
            <a:endParaRPr lang="en-US" altLang="ja-JP" sz="2400" dirty="0" smtClean="0">
              <a:latin typeface="ＭＳ Ｐゴシック" pitchFamily="50" charset="-128"/>
            </a:endParaRPr>
          </a:p>
          <a:p>
            <a:pPr algn="l"/>
            <a:r>
              <a:rPr lang="ja-JP" altLang="en-US" sz="2400" dirty="0">
                <a:latin typeface="ＭＳ Ｐゴシック" pitchFamily="50" charset="-128"/>
              </a:rPr>
              <a:t>　</a:t>
            </a:r>
            <a:r>
              <a:rPr lang="ja-JP" altLang="en-US" sz="2400" dirty="0" smtClean="0">
                <a:latin typeface="ＭＳ Ｐゴシック" pitchFamily="50" charset="-128"/>
              </a:rPr>
              <a:t>　　　対象である</a:t>
            </a:r>
            <a:r>
              <a:rPr lang="ja-JP" altLang="en-US" sz="2400" dirty="0">
                <a:latin typeface="ＭＳ Ｐゴシック" pitchFamily="50" charset="-128"/>
              </a:rPr>
              <a:t>説明</a:t>
            </a:r>
            <a:endParaRPr lang="en-US" altLang="ja-JP" sz="2400" dirty="0">
              <a:latin typeface="ＭＳ Ｐゴシック" pitchFamily="50" charset="-128"/>
            </a:endParaRPr>
          </a:p>
        </p:txBody>
      </p:sp>
      <p:sp>
        <p:nvSpPr>
          <p:cNvPr id="7176" name="テキスト ボックス 5"/>
          <p:cNvSpPr txBox="1">
            <a:spLocks noChangeArrowheads="1"/>
          </p:cNvSpPr>
          <p:nvPr/>
        </p:nvSpPr>
        <p:spPr bwMode="auto">
          <a:xfrm>
            <a:off x="512021" y="3849907"/>
            <a:ext cx="8080995" cy="646331"/>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提案書本文［１］１－２</a:t>
            </a:r>
            <a:r>
              <a:rPr lang="ja-JP" altLang="en-US" sz="1800" b="1" dirty="0" smtClean="0">
                <a:solidFill>
                  <a:srgbClr val="0070C0"/>
                </a:solidFill>
                <a:latin typeface="ＭＳ Ｐゴシック" pitchFamily="50" charset="-128"/>
              </a:rPr>
              <a:t>．に記載 の内容</a:t>
            </a:r>
            <a:endParaRPr lang="en-US" altLang="ja-JP" sz="1800" b="1" dirty="0">
              <a:solidFill>
                <a:srgbClr val="0070C0"/>
              </a:solidFill>
              <a:latin typeface="ＭＳ Ｐゴシック" pitchFamily="50" charset="-128"/>
            </a:endParaRPr>
          </a:p>
          <a:p>
            <a:pPr algn="l"/>
            <a:r>
              <a:rPr lang="ja-JP" altLang="en-US" sz="1800" dirty="0" smtClean="0">
                <a:solidFill>
                  <a:srgbClr val="0070C0"/>
                </a:solidFill>
                <a:latin typeface="ＭＳ Ｐゴシック" pitchFamily="50" charset="-128"/>
              </a:rPr>
              <a:t>・具体的に記載してください。</a:t>
            </a:r>
            <a:endParaRPr lang="en-US" altLang="ja-JP" sz="1800" dirty="0">
              <a:solidFill>
                <a:srgbClr val="0070C0"/>
              </a:solidFill>
              <a:latin typeface="ＭＳ Ｐゴシック" pitchFamily="50" charset="-128"/>
            </a:endParaRPr>
          </a:p>
        </p:txBody>
      </p:sp>
      <p:sp>
        <p:nvSpPr>
          <p:cNvPr id="8" name="Text Box 8"/>
          <p:cNvSpPr txBox="1">
            <a:spLocks noChangeArrowheads="1"/>
          </p:cNvSpPr>
          <p:nvPr/>
        </p:nvSpPr>
        <p:spPr bwMode="auto">
          <a:xfrm>
            <a:off x="1106115" y="5099198"/>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r>
              <a:rPr lang="ja-JP" altLang="en-US" sz="2000" b="1" dirty="0" smtClean="0">
                <a:solidFill>
                  <a:srgbClr val="C00000"/>
                </a:solidFill>
                <a:latin typeface="ＭＳ Ｐゴシック" pitchFamily="50" charset="-128"/>
              </a:rPr>
              <a:t>。</a:t>
            </a:r>
            <a:endParaRPr lang="en-US" altLang="ja-JP" sz="2000" b="1" dirty="0">
              <a:solidFill>
                <a:srgbClr val="C00000"/>
              </a:solidFill>
              <a:latin typeface="ＭＳ Ｐゴシック" pitchFamily="50"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smtClean="0">
                <a:solidFill>
                  <a:schemeClr val="tx2"/>
                </a:solidFill>
                <a:latin typeface="ＭＳ Ｐゴシック" pitchFamily="50" charset="-128"/>
                <a:cs typeface="+mj-cs"/>
              </a:rPr>
              <a:t>３．</a:t>
            </a:r>
            <a:r>
              <a:rPr lang="ja-JP" altLang="en-US" sz="3200" u="sng" kern="0" dirty="0">
                <a:solidFill>
                  <a:schemeClr val="tx2"/>
                </a:solidFill>
                <a:latin typeface="ＭＳ Ｐゴシック" pitchFamily="50" charset="-128"/>
                <a:cs typeface="+mj-cs"/>
              </a:rPr>
              <a:t>事業化シナリオ</a:t>
            </a:r>
          </a:p>
        </p:txBody>
      </p:sp>
      <p:sp>
        <p:nvSpPr>
          <p:cNvPr id="7172" name="テキスト ボックス 5"/>
          <p:cNvSpPr txBox="1">
            <a:spLocks noChangeArrowheads="1"/>
          </p:cNvSpPr>
          <p:nvPr/>
        </p:nvSpPr>
        <p:spPr bwMode="auto">
          <a:xfrm>
            <a:off x="270396" y="1408327"/>
            <a:ext cx="8627420"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a:t>
            </a:r>
            <a:r>
              <a:rPr lang="ja-JP" altLang="en-US" sz="1800" b="1" dirty="0" smtClean="0">
                <a:solidFill>
                  <a:srgbClr val="0070C0"/>
                </a:solidFill>
                <a:latin typeface="ＭＳ Ｐゴシック" pitchFamily="50" charset="-128"/>
              </a:rPr>
              <a:t>１－３．に記載 の内容</a:t>
            </a:r>
            <a:endParaRPr lang="en-US" altLang="ja-JP" sz="1800" b="1" dirty="0" smtClean="0">
              <a:solidFill>
                <a:srgbClr val="0070C0"/>
              </a:solidFill>
              <a:latin typeface="ＭＳ Ｐゴシック" pitchFamily="50" charset="-128"/>
            </a:endParaRPr>
          </a:p>
          <a:p>
            <a:pPr algn="l">
              <a:spcBef>
                <a:spcPts val="600"/>
              </a:spcBef>
            </a:pPr>
            <a:r>
              <a:rPr lang="ja-JP" altLang="en-US" sz="1800" dirty="0" smtClean="0">
                <a:solidFill>
                  <a:srgbClr val="0070C0"/>
                </a:solidFill>
                <a:latin typeface="ＭＳ Ｐゴシック" pitchFamily="50" charset="-128"/>
              </a:rPr>
              <a:t>・</a:t>
            </a:r>
            <a:r>
              <a:rPr lang="ja-JP" altLang="en-US" sz="1800" dirty="0">
                <a:solidFill>
                  <a:srgbClr val="0070C0"/>
                </a:solidFill>
                <a:latin typeface="ＭＳ Ｐゴシック" pitchFamily="50" charset="-128"/>
              </a:rPr>
              <a:t>技術開発の対象とする範囲がわかるイメージ図を含め</a:t>
            </a:r>
            <a:r>
              <a:rPr lang="ja-JP" altLang="en-US" sz="1800" dirty="0" smtClean="0">
                <a:solidFill>
                  <a:srgbClr val="0070C0"/>
                </a:solidFill>
                <a:latin typeface="ＭＳ Ｐゴシック" pitchFamily="50" charset="-128"/>
              </a:rPr>
              <a:t>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・イメージ図中、技術開発の対象が限定される場合は、その範囲を明示してください。　　</a:t>
            </a:r>
            <a:endParaRPr lang="en-US" altLang="ja-JP" sz="1800" dirty="0">
              <a:solidFill>
                <a:srgbClr val="0070C0"/>
              </a:solidFill>
              <a:latin typeface="ＭＳ Ｐゴシック" pitchFamily="50" charset="-128"/>
            </a:endParaRPr>
          </a:p>
        </p:txBody>
      </p:sp>
      <p:sp>
        <p:nvSpPr>
          <p:cNvPr id="7173" name="テキスト ボックス 5"/>
          <p:cNvSpPr txBox="1">
            <a:spLocks noChangeArrowheads="1"/>
          </p:cNvSpPr>
          <p:nvPr/>
        </p:nvSpPr>
        <p:spPr bwMode="auto">
          <a:xfrm>
            <a:off x="213979" y="2422674"/>
            <a:ext cx="7078662" cy="461665"/>
          </a:xfrm>
          <a:prstGeom prst="rect">
            <a:avLst/>
          </a:prstGeom>
          <a:noFill/>
          <a:ln w="9525">
            <a:noFill/>
            <a:prstDash val="dash"/>
            <a:miter lim="800000"/>
            <a:headEnd/>
            <a:tailEnd/>
          </a:ln>
        </p:spPr>
        <p:txBody>
          <a:bodyPr anchor="ctr">
            <a:spAutoFit/>
          </a:bodyPr>
          <a:lstStyle/>
          <a:p>
            <a:pPr algn="l"/>
            <a:r>
              <a:rPr lang="ja-JP" altLang="en-US" sz="2400" dirty="0" smtClean="0">
                <a:latin typeface="ＭＳ Ｐゴシック" pitchFamily="50" charset="-128"/>
              </a:rPr>
              <a:t>３．２</a:t>
            </a:r>
            <a:r>
              <a:rPr lang="ja-JP" altLang="en-US" sz="2400" dirty="0">
                <a:latin typeface="ＭＳ Ｐゴシック" pitchFamily="50" charset="-128"/>
              </a:rPr>
              <a:t>　</a:t>
            </a:r>
            <a:r>
              <a:rPr lang="ja-JP" altLang="en-US" sz="2400" dirty="0">
                <a:solidFill>
                  <a:schemeClr val="tx2"/>
                </a:solidFill>
                <a:latin typeface="ＭＳ Ｐゴシック" pitchFamily="50" charset="-128"/>
              </a:rPr>
              <a:t>事業化の時期と方法</a:t>
            </a:r>
            <a:endParaRPr lang="en-US" altLang="ja-JP" sz="2400" dirty="0">
              <a:latin typeface="ＭＳ Ｐゴシック" pitchFamily="50" charset="-128"/>
            </a:endParaRPr>
          </a:p>
        </p:txBody>
      </p:sp>
      <p:sp>
        <p:nvSpPr>
          <p:cNvPr id="7175" name="テキスト ボックス 5"/>
          <p:cNvSpPr txBox="1">
            <a:spLocks noChangeArrowheads="1"/>
          </p:cNvSpPr>
          <p:nvPr/>
        </p:nvSpPr>
        <p:spPr bwMode="auto">
          <a:xfrm>
            <a:off x="213979" y="1003449"/>
            <a:ext cx="7078662" cy="461665"/>
          </a:xfrm>
          <a:prstGeom prst="rect">
            <a:avLst/>
          </a:prstGeom>
          <a:noFill/>
          <a:ln w="9525">
            <a:noFill/>
            <a:prstDash val="dash"/>
            <a:miter lim="800000"/>
            <a:headEnd/>
            <a:tailEnd/>
          </a:ln>
        </p:spPr>
        <p:txBody>
          <a:bodyPr anchor="ctr">
            <a:spAutoFit/>
          </a:bodyPr>
          <a:lstStyle/>
          <a:p>
            <a:pPr algn="l"/>
            <a:r>
              <a:rPr lang="ja-JP" altLang="en-US" sz="2400" dirty="0" smtClean="0">
                <a:latin typeface="ＭＳ Ｐゴシック" pitchFamily="50" charset="-128"/>
              </a:rPr>
              <a:t>３．１</a:t>
            </a:r>
            <a:r>
              <a:rPr lang="ja-JP" altLang="en-US" sz="2400" dirty="0">
                <a:latin typeface="ＭＳ Ｐゴシック" pitchFamily="50" charset="-128"/>
              </a:rPr>
              <a:t>　技術開発成果の</a:t>
            </a:r>
            <a:r>
              <a:rPr lang="ja-JP" altLang="en-US" sz="2400" dirty="0">
                <a:solidFill>
                  <a:schemeClr val="tx2"/>
                </a:solidFill>
                <a:latin typeface="ＭＳ Ｐゴシック" pitchFamily="50" charset="-128"/>
              </a:rPr>
              <a:t>製品イメージ</a:t>
            </a:r>
            <a:endParaRPr lang="en-US" altLang="ja-JP" sz="2400" dirty="0">
              <a:latin typeface="ＭＳ Ｐゴシック" pitchFamily="50" charset="-128"/>
            </a:endParaRPr>
          </a:p>
        </p:txBody>
      </p:sp>
      <p:sp>
        <p:nvSpPr>
          <p:cNvPr id="7176" name="テキスト ボックス 5"/>
          <p:cNvSpPr txBox="1">
            <a:spLocks noChangeArrowheads="1"/>
          </p:cNvSpPr>
          <p:nvPr/>
        </p:nvSpPr>
        <p:spPr bwMode="auto">
          <a:xfrm>
            <a:off x="270396" y="2825301"/>
            <a:ext cx="8627420"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a:t>
            </a:r>
            <a:r>
              <a:rPr lang="ja-JP" altLang="en-US" sz="1800" b="1" dirty="0" smtClean="0">
                <a:solidFill>
                  <a:srgbClr val="0070C0"/>
                </a:solidFill>
                <a:latin typeface="ＭＳ Ｐゴシック" pitchFamily="50" charset="-128"/>
              </a:rPr>
              <a:t>１－３．に記載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・事業化する時期と方法を</a:t>
            </a:r>
            <a:r>
              <a:rPr lang="ja-JP" altLang="en-US" sz="1800" dirty="0" smtClean="0">
                <a:solidFill>
                  <a:srgbClr val="0070C0"/>
                </a:solidFill>
                <a:latin typeface="ＭＳ Ｐゴシック" pitchFamily="50" charset="-128"/>
              </a:rPr>
              <a:t>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・製品化までの計画とあわせて、製品化の後、販売開始から３年後までの販売等</a:t>
            </a:r>
            <a:r>
              <a:rPr lang="ja-JP" altLang="en-US" sz="1800" dirty="0" smtClean="0">
                <a:solidFill>
                  <a:srgbClr val="0070C0"/>
                </a:solidFill>
                <a:latin typeface="ＭＳ Ｐゴシック" pitchFamily="50" charset="-128"/>
              </a:rPr>
              <a:t>に係る</a:t>
            </a:r>
            <a:endParaRPr lang="en-US" altLang="ja-JP" sz="1800" dirty="0" smtClean="0">
              <a:solidFill>
                <a:srgbClr val="0070C0"/>
              </a:solidFill>
              <a:latin typeface="ＭＳ Ｐゴシック" pitchFamily="50" charset="-128"/>
            </a:endParaRPr>
          </a:p>
          <a:p>
            <a:pPr algn="l">
              <a:spcBef>
                <a:spcPts val="0"/>
              </a:spcBef>
            </a:pPr>
            <a:r>
              <a:rPr lang="en-US" altLang="ja-JP" sz="1800" dirty="0">
                <a:solidFill>
                  <a:srgbClr val="0070C0"/>
                </a:solidFill>
                <a:latin typeface="ＭＳ Ｐゴシック" pitchFamily="50" charset="-128"/>
              </a:rPr>
              <a:t> </a:t>
            </a:r>
            <a:r>
              <a:rPr lang="en-US" altLang="ja-JP" sz="1800" dirty="0" smtClean="0">
                <a:solidFill>
                  <a:srgbClr val="0070C0"/>
                </a:solidFill>
                <a:latin typeface="ＭＳ Ｐゴシック" pitchFamily="50" charset="-128"/>
              </a:rPr>
              <a:t> </a:t>
            </a:r>
            <a:r>
              <a:rPr lang="ja-JP" altLang="en-US" sz="1800" dirty="0" smtClean="0">
                <a:solidFill>
                  <a:srgbClr val="0070C0"/>
                </a:solidFill>
                <a:latin typeface="ＭＳ Ｐゴシック" pitchFamily="50" charset="-128"/>
              </a:rPr>
              <a:t>計画や、</a:t>
            </a:r>
            <a:r>
              <a:rPr lang="en-US" altLang="ja-JP" sz="1800" dirty="0" smtClean="0">
                <a:solidFill>
                  <a:srgbClr val="0070C0"/>
                </a:solidFill>
                <a:latin typeface="ＭＳ Ｐゴシック" pitchFamily="50" charset="-128"/>
              </a:rPr>
              <a:t>2030</a:t>
            </a:r>
            <a:r>
              <a:rPr lang="ja-JP" altLang="en-US" sz="1800" dirty="0">
                <a:solidFill>
                  <a:srgbClr val="0070C0"/>
                </a:solidFill>
                <a:latin typeface="ＭＳ Ｐゴシック" pitchFamily="50" charset="-128"/>
              </a:rPr>
              <a:t>年までの見込みについて</a:t>
            </a:r>
            <a:r>
              <a:rPr lang="ja-JP" altLang="en-US" sz="1800" dirty="0" smtClean="0">
                <a:solidFill>
                  <a:srgbClr val="0070C0"/>
                </a:solidFill>
                <a:latin typeface="ＭＳ Ｐゴシック" pitchFamily="50" charset="-128"/>
              </a:rPr>
              <a:t>も表</a:t>
            </a:r>
            <a:r>
              <a:rPr lang="ja-JP" altLang="en-US" sz="1800" dirty="0">
                <a:solidFill>
                  <a:srgbClr val="0070C0"/>
                </a:solidFill>
                <a:latin typeface="ＭＳ Ｐゴシック" pitchFamily="50" charset="-128"/>
              </a:rPr>
              <a:t>などを用いて時系列的</a:t>
            </a:r>
            <a:r>
              <a:rPr lang="ja-JP" altLang="en-US" sz="1800" dirty="0" smtClean="0">
                <a:solidFill>
                  <a:srgbClr val="0070C0"/>
                </a:solidFill>
                <a:latin typeface="ＭＳ Ｐゴシック" pitchFamily="50" charset="-128"/>
              </a:rPr>
              <a:t>に記述してください。</a:t>
            </a:r>
            <a:endParaRPr lang="en-US" altLang="ja-JP" sz="1800" dirty="0">
              <a:solidFill>
                <a:srgbClr val="0070C0"/>
              </a:solidFill>
              <a:latin typeface="ＭＳ Ｐゴシック" pitchFamily="50" charset="-128"/>
            </a:endParaRPr>
          </a:p>
        </p:txBody>
      </p:sp>
      <p:sp>
        <p:nvSpPr>
          <p:cNvPr id="7177" name="テキスト ボックス 5"/>
          <p:cNvSpPr txBox="1">
            <a:spLocks noChangeArrowheads="1"/>
          </p:cNvSpPr>
          <p:nvPr/>
        </p:nvSpPr>
        <p:spPr bwMode="auto">
          <a:xfrm>
            <a:off x="213979" y="4231325"/>
            <a:ext cx="7078662" cy="461665"/>
          </a:xfrm>
          <a:prstGeom prst="rect">
            <a:avLst/>
          </a:prstGeom>
          <a:noFill/>
          <a:ln w="9525">
            <a:noFill/>
            <a:prstDash val="dash"/>
            <a:miter lim="800000"/>
            <a:headEnd/>
            <a:tailEnd/>
          </a:ln>
        </p:spPr>
        <p:txBody>
          <a:bodyPr anchor="ctr">
            <a:spAutoFit/>
          </a:bodyPr>
          <a:lstStyle/>
          <a:p>
            <a:pPr algn="l"/>
            <a:r>
              <a:rPr lang="ja-JP" altLang="en-US" sz="2400" dirty="0" smtClean="0">
                <a:latin typeface="ＭＳ Ｐゴシック" pitchFamily="50" charset="-128"/>
              </a:rPr>
              <a:t>３．３</a:t>
            </a:r>
            <a:r>
              <a:rPr lang="ja-JP" altLang="en-US" sz="2400" dirty="0">
                <a:latin typeface="ＭＳ Ｐゴシック" pitchFamily="50" charset="-128"/>
              </a:rPr>
              <a:t>　</a:t>
            </a:r>
            <a:r>
              <a:rPr lang="ja-JP" altLang="en-US" sz="2400" dirty="0">
                <a:solidFill>
                  <a:schemeClr val="tx2"/>
                </a:solidFill>
                <a:latin typeface="ＭＳ Ｐゴシック" pitchFamily="50" charset="-128"/>
              </a:rPr>
              <a:t>経済性</a:t>
            </a:r>
            <a:endParaRPr lang="en-US" altLang="ja-JP" sz="2400" dirty="0">
              <a:latin typeface="ＭＳ Ｐゴシック" pitchFamily="50" charset="-128"/>
            </a:endParaRPr>
          </a:p>
        </p:txBody>
      </p:sp>
      <p:sp>
        <p:nvSpPr>
          <p:cNvPr id="7178" name="テキスト ボックス 5"/>
          <p:cNvSpPr txBox="1">
            <a:spLocks noChangeArrowheads="1"/>
          </p:cNvSpPr>
          <p:nvPr/>
        </p:nvSpPr>
        <p:spPr bwMode="auto">
          <a:xfrm>
            <a:off x="270396" y="4675988"/>
            <a:ext cx="8627420"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a:t>
            </a:r>
            <a:r>
              <a:rPr lang="ja-JP" altLang="en-US" sz="1800" b="1" dirty="0" smtClean="0">
                <a:solidFill>
                  <a:srgbClr val="0070C0"/>
                </a:solidFill>
                <a:latin typeface="ＭＳ Ｐゴシック" pitchFamily="50" charset="-128"/>
              </a:rPr>
              <a:t>１－３．に記載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・経済性、コスト試算を</a:t>
            </a:r>
            <a:r>
              <a:rPr lang="ja-JP" altLang="en-US" sz="1800" dirty="0" smtClean="0">
                <a:solidFill>
                  <a:srgbClr val="0070C0"/>
                </a:solidFill>
                <a:latin typeface="ＭＳ Ｐゴシック" pitchFamily="50" charset="-128"/>
              </a:rPr>
              <a:t>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・普及に至るまでの環境整備（標準化や規制対策）などがある場合は</a:t>
            </a:r>
            <a:r>
              <a:rPr lang="ja-JP" altLang="en-US" sz="1800" dirty="0" smtClean="0">
                <a:solidFill>
                  <a:srgbClr val="0070C0"/>
                </a:solidFill>
                <a:latin typeface="ＭＳ Ｐゴシック" pitchFamily="50" charset="-128"/>
              </a:rPr>
              <a:t>、</a:t>
            </a:r>
            <a:endParaRPr lang="en-US" altLang="ja-JP" sz="1800" dirty="0" smtClean="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a:t>
            </a:r>
            <a:r>
              <a:rPr lang="ja-JP" altLang="en-US" sz="1800" dirty="0" smtClean="0">
                <a:solidFill>
                  <a:srgbClr val="0070C0"/>
                </a:solidFill>
                <a:latin typeface="ＭＳ Ｐゴシック" pitchFamily="50" charset="-128"/>
              </a:rPr>
              <a:t>それ</a:t>
            </a:r>
            <a:r>
              <a:rPr lang="ja-JP" altLang="en-US" sz="1800" dirty="0">
                <a:solidFill>
                  <a:srgbClr val="0070C0"/>
                </a:solidFill>
                <a:latin typeface="ＭＳ Ｐゴシック" pitchFamily="50" charset="-128"/>
              </a:rPr>
              <a:t>を</a:t>
            </a:r>
            <a:r>
              <a:rPr lang="ja-JP" altLang="en-US" sz="1800" dirty="0" smtClean="0">
                <a:solidFill>
                  <a:srgbClr val="0070C0"/>
                </a:solidFill>
                <a:latin typeface="ＭＳ Ｐゴシック" pitchFamily="50" charset="-128"/>
              </a:rPr>
              <a:t>含めて記述してください。</a:t>
            </a:r>
            <a:endParaRPr lang="en-US" altLang="ja-JP" sz="1800" dirty="0">
              <a:solidFill>
                <a:srgbClr val="0070C0"/>
              </a:solidFill>
              <a:latin typeface="ＭＳ Ｐゴシック" pitchFamily="50" charset="-128"/>
            </a:endParaRPr>
          </a:p>
        </p:txBody>
      </p:sp>
      <p:sp>
        <p:nvSpPr>
          <p:cNvPr id="10" name="Text Box 8"/>
          <p:cNvSpPr txBox="1">
            <a:spLocks noChangeArrowheads="1"/>
          </p:cNvSpPr>
          <p:nvPr/>
        </p:nvSpPr>
        <p:spPr bwMode="auto">
          <a:xfrm>
            <a:off x="1200243" y="6064070"/>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r>
              <a:rPr lang="ja-JP" altLang="en-US" sz="2000" b="1" dirty="0" smtClean="0">
                <a:solidFill>
                  <a:srgbClr val="C00000"/>
                </a:solidFill>
                <a:latin typeface="ＭＳ Ｐゴシック" pitchFamily="50" charset="-128"/>
              </a:rPr>
              <a:t>。</a:t>
            </a:r>
            <a:endParaRPr lang="en-US" altLang="ja-JP" sz="2000" b="1" dirty="0">
              <a:solidFill>
                <a:srgbClr val="C00000"/>
              </a:solidFill>
              <a:latin typeface="ＭＳ Ｐゴシック" pitchFamily="50" charset="-128"/>
            </a:endParaRPr>
          </a:p>
        </p:txBody>
      </p:sp>
    </p:spTree>
    <p:extLst>
      <p:ext uri="{BB962C8B-B14F-4D97-AF65-F5344CB8AC3E}">
        <p14:creationId xmlns:p14="http://schemas.microsoft.com/office/powerpoint/2010/main" val="16426383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smtClean="0">
                <a:latin typeface="ＭＳ Ｐゴシック" pitchFamily="50" charset="-128"/>
              </a:rPr>
              <a:t>４．技術の内容・課題</a:t>
            </a:r>
          </a:p>
        </p:txBody>
      </p:sp>
      <p:sp>
        <p:nvSpPr>
          <p:cNvPr id="8196" name="テキスト ボックス 5"/>
          <p:cNvSpPr txBox="1">
            <a:spLocks noChangeArrowheads="1"/>
          </p:cNvSpPr>
          <p:nvPr/>
        </p:nvSpPr>
        <p:spPr bwMode="auto">
          <a:xfrm>
            <a:off x="518779" y="1460878"/>
            <a:ext cx="8208126" cy="2339102"/>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a:t>
            </a:r>
            <a:r>
              <a:rPr lang="ja-JP" altLang="en-US" sz="1800" b="1" dirty="0" smtClean="0">
                <a:solidFill>
                  <a:srgbClr val="0070C0"/>
                </a:solidFill>
                <a:latin typeface="ＭＳ Ｐゴシック" pitchFamily="50" charset="-128"/>
              </a:rPr>
              <a:t>１－５、６に記載の内容</a:t>
            </a:r>
            <a:endParaRPr lang="en-US" altLang="ja-JP" sz="1800" b="1" dirty="0" smtClean="0">
              <a:solidFill>
                <a:srgbClr val="0070C0"/>
              </a:solidFill>
              <a:latin typeface="ＭＳ Ｐゴシック" pitchFamily="50" charset="-128"/>
            </a:endParaRPr>
          </a:p>
          <a:p>
            <a:pPr algn="l">
              <a:spcBef>
                <a:spcPts val="600"/>
              </a:spcBef>
            </a:pPr>
            <a:r>
              <a:rPr lang="ja-JP" altLang="en-US" sz="1800" dirty="0" smtClean="0">
                <a:solidFill>
                  <a:srgbClr val="0070C0"/>
                </a:solidFill>
                <a:latin typeface="ＭＳ Ｐゴシック" pitchFamily="50" charset="-128"/>
              </a:rPr>
              <a:t>・技術開発のポイントを示す概念図を示すとともに、国内外の競合技術との</a:t>
            </a:r>
            <a:endParaRPr lang="en-US" altLang="ja-JP" sz="1800" dirty="0" smtClean="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a:t>
            </a:r>
            <a:r>
              <a:rPr lang="ja-JP" altLang="en-US" sz="1800" dirty="0" smtClean="0">
                <a:solidFill>
                  <a:srgbClr val="0070C0"/>
                </a:solidFill>
                <a:latin typeface="ＭＳ Ｐゴシック" pitchFamily="50" charset="-128"/>
              </a:rPr>
              <a:t>比較について</a:t>
            </a:r>
            <a:r>
              <a:rPr lang="ja-JP" altLang="en-US" sz="1800" dirty="0">
                <a:solidFill>
                  <a:srgbClr val="0070C0"/>
                </a:solidFill>
                <a:latin typeface="ＭＳ Ｐゴシック" pitchFamily="50" charset="-128"/>
              </a:rPr>
              <a:t>も</a:t>
            </a:r>
            <a:r>
              <a:rPr lang="ja-JP" altLang="en-US" sz="1800" dirty="0" smtClean="0">
                <a:solidFill>
                  <a:srgbClr val="0070C0"/>
                </a:solidFill>
                <a:latin typeface="ＭＳ Ｐゴシック" pitchFamily="50" charset="-128"/>
              </a:rPr>
              <a:t>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・概念図中、技術開発の対象とする範囲が限定される場合は</a:t>
            </a:r>
            <a:r>
              <a:rPr lang="ja-JP" altLang="en-US" sz="1800" dirty="0" smtClean="0">
                <a:solidFill>
                  <a:srgbClr val="0070C0"/>
                </a:solidFill>
                <a:latin typeface="ＭＳ Ｐゴシック" pitchFamily="50" charset="-128"/>
              </a:rPr>
              <a:t>、</a:t>
            </a:r>
            <a:endParaRPr lang="en-US" altLang="ja-JP" sz="1800" dirty="0" smtClean="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a:t>
            </a:r>
            <a:r>
              <a:rPr lang="ja-JP" altLang="en-US" sz="1800" dirty="0" smtClean="0">
                <a:solidFill>
                  <a:srgbClr val="0070C0"/>
                </a:solidFill>
                <a:latin typeface="ＭＳ Ｐゴシック" pitchFamily="50" charset="-128"/>
              </a:rPr>
              <a:t>その</a:t>
            </a:r>
            <a:r>
              <a:rPr lang="ja-JP" altLang="en-US" sz="1800" dirty="0">
                <a:solidFill>
                  <a:srgbClr val="0070C0"/>
                </a:solidFill>
                <a:latin typeface="ＭＳ Ｐゴシック" pitchFamily="50" charset="-128"/>
              </a:rPr>
              <a:t>範囲を明示</a:t>
            </a:r>
            <a:r>
              <a:rPr lang="ja-JP" altLang="en-US" sz="1800" dirty="0" smtClean="0">
                <a:solidFill>
                  <a:srgbClr val="0070C0"/>
                </a:solidFill>
                <a:latin typeface="ＭＳ Ｐゴシック" pitchFamily="50" charset="-128"/>
              </a:rPr>
              <a:t>してください。</a:t>
            </a:r>
            <a:endParaRPr lang="en-US" altLang="ja-JP" sz="1800" dirty="0" smtClean="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a:t>
            </a:r>
            <a:r>
              <a:rPr lang="ja-JP" altLang="ja-JP" sz="1800" dirty="0">
                <a:solidFill>
                  <a:srgbClr val="0070C0"/>
                </a:solidFill>
              </a:rPr>
              <a:t>業界の共通課題及び異業種に跨る課題の解決に繋げる革新的な技術</a:t>
            </a:r>
            <a:r>
              <a:rPr lang="ja-JP" altLang="ja-JP" sz="1800" dirty="0" smtClean="0">
                <a:solidFill>
                  <a:srgbClr val="0070C0"/>
                </a:solidFill>
              </a:rPr>
              <a:t>開発</a:t>
            </a:r>
            <a:endParaRPr lang="en-US" altLang="ja-JP" sz="1800" dirty="0" smtClean="0">
              <a:solidFill>
                <a:srgbClr val="0070C0"/>
              </a:solidFill>
            </a:endParaRPr>
          </a:p>
          <a:p>
            <a:pPr algn="l">
              <a:spcBef>
                <a:spcPts val="0"/>
              </a:spcBef>
            </a:pPr>
            <a:r>
              <a:rPr lang="en-US" altLang="ja-JP" sz="1800" dirty="0">
                <a:solidFill>
                  <a:srgbClr val="0070C0"/>
                </a:solidFill>
              </a:rPr>
              <a:t> </a:t>
            </a:r>
            <a:r>
              <a:rPr lang="en-US" altLang="ja-JP" sz="1800" dirty="0" smtClean="0">
                <a:solidFill>
                  <a:srgbClr val="0070C0"/>
                </a:solidFill>
              </a:rPr>
              <a:t> </a:t>
            </a:r>
            <a:r>
              <a:rPr lang="ja-JP" altLang="ja-JP" sz="1800" dirty="0" smtClean="0">
                <a:solidFill>
                  <a:srgbClr val="0070C0"/>
                </a:solidFill>
              </a:rPr>
              <a:t>または新技術</a:t>
            </a:r>
            <a:r>
              <a:rPr lang="ja-JP" altLang="ja-JP" sz="1800" dirty="0">
                <a:solidFill>
                  <a:srgbClr val="0070C0"/>
                </a:solidFill>
              </a:rPr>
              <a:t>に関する統一的な評価手法の開発であることを示してください</a:t>
            </a:r>
            <a:r>
              <a:rPr lang="ja-JP" altLang="ja-JP" sz="1800" dirty="0" smtClean="0">
                <a:solidFill>
                  <a:srgbClr val="0070C0"/>
                </a:solidFill>
              </a:rPr>
              <a:t>。</a:t>
            </a:r>
            <a:endParaRPr lang="en-US" altLang="ja-JP" sz="1800" dirty="0">
              <a:solidFill>
                <a:srgbClr val="0070C0"/>
              </a:solidFill>
              <a:latin typeface="ＭＳ Ｐゴシック" pitchFamily="50" charset="-128"/>
            </a:endParaRPr>
          </a:p>
        </p:txBody>
      </p:sp>
      <p:sp>
        <p:nvSpPr>
          <p:cNvPr id="8197" name="テキスト ボックス 5"/>
          <p:cNvSpPr txBox="1">
            <a:spLocks noChangeArrowheads="1"/>
          </p:cNvSpPr>
          <p:nvPr/>
        </p:nvSpPr>
        <p:spPr bwMode="auto">
          <a:xfrm>
            <a:off x="518779" y="1047773"/>
            <a:ext cx="7910100" cy="461665"/>
          </a:xfrm>
          <a:prstGeom prst="rect">
            <a:avLst/>
          </a:prstGeom>
          <a:noFill/>
          <a:ln w="9525">
            <a:noFill/>
            <a:prstDash val="dash"/>
            <a:miter lim="800000"/>
            <a:headEnd/>
            <a:tailEnd/>
          </a:ln>
        </p:spPr>
        <p:txBody>
          <a:bodyPr wrap="square" anchor="ctr">
            <a:spAutoFit/>
          </a:bodyPr>
          <a:lstStyle/>
          <a:p>
            <a:pPr algn="l"/>
            <a:r>
              <a:rPr lang="ja-JP" altLang="en-US" sz="2400" dirty="0" smtClean="0">
                <a:latin typeface="ＭＳ Ｐゴシック" pitchFamily="50" charset="-128"/>
              </a:rPr>
              <a:t>４．１</a:t>
            </a:r>
            <a:r>
              <a:rPr lang="ja-JP" altLang="en-US" sz="2400" dirty="0">
                <a:latin typeface="ＭＳ Ｐゴシック" pitchFamily="50" charset="-128"/>
              </a:rPr>
              <a:t>　提案技術の独自性、</a:t>
            </a:r>
            <a:r>
              <a:rPr lang="ja-JP" altLang="en-US" sz="2400" dirty="0" smtClean="0">
                <a:latin typeface="ＭＳ Ｐゴシック" pitchFamily="50" charset="-128"/>
              </a:rPr>
              <a:t>優位性、革新性</a:t>
            </a:r>
            <a:endParaRPr lang="en-US" altLang="ja-JP" sz="2400" dirty="0">
              <a:latin typeface="ＭＳ Ｐゴシック" pitchFamily="50" charset="-128"/>
            </a:endParaRPr>
          </a:p>
        </p:txBody>
      </p:sp>
      <p:sp>
        <p:nvSpPr>
          <p:cNvPr id="6" name="Text Box 8"/>
          <p:cNvSpPr txBox="1">
            <a:spLocks noChangeArrowheads="1"/>
          </p:cNvSpPr>
          <p:nvPr/>
        </p:nvSpPr>
        <p:spPr bwMode="auto">
          <a:xfrm>
            <a:off x="1106115" y="4615104"/>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r>
              <a:rPr lang="ja-JP" altLang="en-US" sz="2000" b="1" dirty="0" smtClean="0">
                <a:solidFill>
                  <a:srgbClr val="C00000"/>
                </a:solidFill>
                <a:latin typeface="ＭＳ Ｐゴシック" pitchFamily="50" charset="-128"/>
              </a:rPr>
              <a:t>。</a:t>
            </a:r>
            <a:endParaRPr lang="en-US" altLang="ja-JP" sz="2000" b="1" dirty="0">
              <a:solidFill>
                <a:srgbClr val="C00000"/>
              </a:solidFill>
              <a:latin typeface="ＭＳ Ｐゴシック" pitchFamily="50" charset="-128"/>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smtClean="0">
                <a:latin typeface="ＭＳ Ｐゴシック" pitchFamily="50" charset="-128"/>
              </a:rPr>
              <a:t>４．技術の内容・課題</a:t>
            </a:r>
          </a:p>
        </p:txBody>
      </p:sp>
      <p:sp>
        <p:nvSpPr>
          <p:cNvPr id="8198" name="テキスト ボックス 5"/>
          <p:cNvSpPr txBox="1">
            <a:spLocks noChangeArrowheads="1"/>
          </p:cNvSpPr>
          <p:nvPr/>
        </p:nvSpPr>
        <p:spPr bwMode="auto">
          <a:xfrm>
            <a:off x="213978" y="1084868"/>
            <a:ext cx="8380172" cy="461665"/>
          </a:xfrm>
          <a:prstGeom prst="rect">
            <a:avLst/>
          </a:prstGeom>
          <a:noFill/>
          <a:ln w="9525">
            <a:noFill/>
            <a:prstDash val="dash"/>
            <a:miter lim="800000"/>
            <a:headEnd/>
            <a:tailEnd/>
          </a:ln>
        </p:spPr>
        <p:txBody>
          <a:bodyPr wrap="square" anchor="ctr">
            <a:spAutoFit/>
          </a:bodyPr>
          <a:lstStyle/>
          <a:p>
            <a:pPr algn="l"/>
            <a:r>
              <a:rPr lang="ja-JP" altLang="en-US" sz="2400" dirty="0" smtClean="0">
                <a:latin typeface="ＭＳ Ｐゴシック" pitchFamily="50" charset="-128"/>
              </a:rPr>
              <a:t>４．２</a:t>
            </a:r>
            <a:r>
              <a:rPr lang="ja-JP" altLang="en-US" sz="2400" dirty="0">
                <a:latin typeface="ＭＳ Ｐゴシック" pitchFamily="50" charset="-128"/>
              </a:rPr>
              <a:t>　技術開発の課題</a:t>
            </a:r>
            <a:endParaRPr lang="en-US" altLang="ja-JP" sz="2400" dirty="0">
              <a:latin typeface="ＭＳ Ｐゴシック" pitchFamily="50" charset="-128"/>
            </a:endParaRPr>
          </a:p>
        </p:txBody>
      </p:sp>
      <p:sp>
        <p:nvSpPr>
          <p:cNvPr id="8199" name="テキスト ボックス 5"/>
          <p:cNvSpPr txBox="1">
            <a:spLocks noChangeArrowheads="1"/>
          </p:cNvSpPr>
          <p:nvPr/>
        </p:nvSpPr>
        <p:spPr bwMode="auto">
          <a:xfrm>
            <a:off x="223502" y="1691491"/>
            <a:ext cx="8536185" cy="1077218"/>
          </a:xfrm>
          <a:prstGeom prst="rect">
            <a:avLst/>
          </a:prstGeom>
          <a:noFill/>
          <a:ln w="9525">
            <a:noFill/>
            <a:prstDash val="dash"/>
            <a:miter lim="800000"/>
            <a:headEnd/>
            <a:tailEnd/>
          </a:ln>
        </p:spPr>
        <p:txBody>
          <a:bodyPr wrap="square" anchor="ctr">
            <a:spAutoFit/>
          </a:bodyPr>
          <a:lstStyle/>
          <a:p>
            <a:pPr algn="l"/>
            <a:r>
              <a:rPr lang="en-US" altLang="ja-JP" sz="1800" b="1" dirty="0" smtClean="0">
                <a:solidFill>
                  <a:srgbClr val="0070C0"/>
                </a:solidFill>
                <a:latin typeface="ＭＳ Ｐゴシック" pitchFamily="50" charset="-128"/>
              </a:rPr>
              <a:t>※</a:t>
            </a:r>
            <a:r>
              <a:rPr lang="ja-JP" altLang="en-US" sz="1800" b="1" dirty="0" smtClean="0">
                <a:solidFill>
                  <a:srgbClr val="0070C0"/>
                </a:solidFill>
                <a:latin typeface="ＭＳ Ｐゴシック" pitchFamily="50" charset="-128"/>
              </a:rPr>
              <a:t>提案書本文［１］１－５、６に記載の内容</a:t>
            </a:r>
            <a:endParaRPr lang="en-US" altLang="ja-JP" sz="1800" b="1" dirty="0" smtClean="0">
              <a:solidFill>
                <a:srgbClr val="0070C0"/>
              </a:solidFill>
              <a:latin typeface="ＭＳ Ｐゴシック" pitchFamily="50" charset="-128"/>
            </a:endParaRPr>
          </a:p>
          <a:p>
            <a:pPr algn="l">
              <a:spcBef>
                <a:spcPts val="600"/>
              </a:spcBef>
            </a:pPr>
            <a:r>
              <a:rPr lang="ja-JP" altLang="en-US" sz="1800" dirty="0" smtClean="0">
                <a:solidFill>
                  <a:srgbClr val="0070C0"/>
                </a:solidFill>
                <a:latin typeface="ＭＳ Ｐゴシック" pitchFamily="50" charset="-128"/>
              </a:rPr>
              <a:t>・技術</a:t>
            </a:r>
            <a:r>
              <a:rPr lang="ja-JP" altLang="en-US" sz="1800" dirty="0">
                <a:solidFill>
                  <a:srgbClr val="0070C0"/>
                </a:solidFill>
                <a:latin typeface="ＭＳ Ｐゴシック" pitchFamily="50" charset="-128"/>
              </a:rPr>
              <a:t>開発の課題とそれを解決する時期</a:t>
            </a:r>
            <a:r>
              <a:rPr lang="ja-JP" altLang="en-US" sz="1800" dirty="0" smtClean="0">
                <a:solidFill>
                  <a:srgbClr val="0070C0"/>
                </a:solidFill>
                <a:latin typeface="ＭＳ Ｐゴシック" pitchFamily="50" charset="-128"/>
              </a:rPr>
              <a:t>を記述してください。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smtClean="0">
                <a:solidFill>
                  <a:srgbClr val="0070C0"/>
                </a:solidFill>
                <a:latin typeface="ＭＳ Ｐゴシック" pitchFamily="50" charset="-128"/>
              </a:rPr>
              <a:t>・全技術開発期間について記述してください</a:t>
            </a:r>
            <a:r>
              <a:rPr lang="ja-JP" altLang="en-US" sz="1800" dirty="0">
                <a:solidFill>
                  <a:srgbClr val="0070C0"/>
                </a:solidFill>
                <a:latin typeface="ＭＳ Ｐゴシック" pitchFamily="50" charset="-128"/>
              </a:rPr>
              <a:t>。</a:t>
            </a:r>
            <a:endParaRPr lang="en-US" altLang="ja-JP" sz="1800" dirty="0">
              <a:solidFill>
                <a:srgbClr val="0070C0"/>
              </a:solidFill>
              <a:latin typeface="ＭＳ Ｐゴシック" pitchFamily="50" charset="-128"/>
            </a:endParaRPr>
          </a:p>
        </p:txBody>
      </p:sp>
      <p:sp>
        <p:nvSpPr>
          <p:cNvPr id="7" name="Text Box 8"/>
          <p:cNvSpPr txBox="1">
            <a:spLocks noChangeArrowheads="1"/>
          </p:cNvSpPr>
          <p:nvPr/>
        </p:nvSpPr>
        <p:spPr bwMode="auto">
          <a:xfrm>
            <a:off x="1106115" y="3620022"/>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r>
              <a:rPr lang="ja-JP" altLang="en-US" sz="2000" b="1" dirty="0" smtClean="0">
                <a:solidFill>
                  <a:srgbClr val="C00000"/>
                </a:solidFill>
                <a:latin typeface="ＭＳ Ｐゴシック" pitchFamily="50" charset="-128"/>
              </a:rPr>
              <a:t>。</a:t>
            </a:r>
            <a:endParaRPr lang="en-US" altLang="ja-JP" sz="2000" b="1" dirty="0">
              <a:solidFill>
                <a:srgbClr val="C00000"/>
              </a:solidFill>
              <a:latin typeface="ＭＳ Ｐゴシック" pitchFamily="50" charset="-128"/>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smtClean="0">
                <a:solidFill>
                  <a:schemeClr val="tx2"/>
                </a:solidFill>
                <a:latin typeface="ＭＳ Ｐゴシック" pitchFamily="50" charset="-128"/>
              </a:rPr>
              <a:t>５．</a:t>
            </a:r>
            <a:r>
              <a:rPr lang="ja-JP" altLang="en-US" sz="3200" u="sng" kern="0" dirty="0">
                <a:solidFill>
                  <a:schemeClr val="tx2"/>
                </a:solidFill>
                <a:latin typeface="ＭＳ Ｐゴシック" pitchFamily="50" charset="-128"/>
              </a:rPr>
              <a:t>技術開発項目</a:t>
            </a:r>
            <a:r>
              <a:rPr lang="ja-JP" altLang="en-US" sz="2400" u="sng" kern="0" dirty="0">
                <a:solidFill>
                  <a:schemeClr val="tx2"/>
                </a:solidFill>
                <a:latin typeface="ＭＳ Ｐゴシック" pitchFamily="50" charset="-128"/>
                <a:cs typeface="+mj-cs"/>
              </a:rPr>
              <a:t>（技術開発項目毎）</a:t>
            </a:r>
          </a:p>
        </p:txBody>
      </p:sp>
      <p:sp>
        <p:nvSpPr>
          <p:cNvPr id="9220" name="テキスト ボックス 5"/>
          <p:cNvSpPr txBox="1">
            <a:spLocks noChangeArrowheads="1"/>
          </p:cNvSpPr>
          <p:nvPr/>
        </p:nvSpPr>
        <p:spPr bwMode="auto">
          <a:xfrm>
            <a:off x="243542" y="1925302"/>
            <a:ext cx="8580004"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a:t>
            </a:r>
            <a:r>
              <a:rPr lang="ja-JP" altLang="en-US" sz="1800" b="1" dirty="0" smtClean="0">
                <a:solidFill>
                  <a:srgbClr val="0070C0"/>
                </a:solidFill>
                <a:latin typeface="ＭＳ Ｐゴシック" pitchFamily="50" charset="-128"/>
              </a:rPr>
              <a:t>１－７．に記載の内容</a:t>
            </a:r>
            <a:endParaRPr lang="en-US" altLang="ja-JP" sz="1800" b="1" dirty="0" smtClean="0">
              <a:solidFill>
                <a:srgbClr val="0070C0"/>
              </a:solidFill>
              <a:latin typeface="ＭＳ Ｐゴシック" pitchFamily="50" charset="-128"/>
            </a:endParaRPr>
          </a:p>
          <a:p>
            <a:pPr algn="l">
              <a:spcBef>
                <a:spcPts val="600"/>
              </a:spcBef>
            </a:pPr>
            <a:r>
              <a:rPr lang="ja-JP" altLang="en-US" sz="1800" dirty="0" smtClean="0">
                <a:solidFill>
                  <a:srgbClr val="0070C0"/>
                </a:solidFill>
                <a:latin typeface="ＭＳ Ｐゴシック" pitchFamily="50" charset="-128"/>
              </a:rPr>
              <a:t>・</a:t>
            </a:r>
            <a:r>
              <a:rPr lang="ja-JP" altLang="en-US" sz="1800" dirty="0">
                <a:solidFill>
                  <a:srgbClr val="0070C0"/>
                </a:solidFill>
                <a:latin typeface="ＭＳ Ｐゴシック" pitchFamily="50" charset="-128"/>
              </a:rPr>
              <a:t>定量的かつ具体的に</a:t>
            </a:r>
            <a:r>
              <a:rPr lang="ja-JP" altLang="en-US" sz="1800" dirty="0" smtClean="0">
                <a:solidFill>
                  <a:srgbClr val="0070C0"/>
                </a:solidFill>
                <a:latin typeface="ＭＳ Ｐゴシック" pitchFamily="50" charset="-128"/>
              </a:rPr>
              <a:t>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smtClean="0">
                <a:solidFill>
                  <a:srgbClr val="0070C0"/>
                </a:solidFill>
                <a:latin typeface="ＭＳ Ｐゴシック" pitchFamily="50" charset="-128"/>
              </a:rPr>
              <a:t>・３年</a:t>
            </a:r>
            <a:r>
              <a:rPr lang="ja-JP" altLang="en-US" sz="1800" dirty="0" smtClean="0">
                <a:solidFill>
                  <a:srgbClr val="0070C0"/>
                </a:solidFill>
                <a:latin typeface="ＭＳ Ｐゴシック" pitchFamily="50" charset="-128"/>
              </a:rPr>
              <a:t>以上の事業</a:t>
            </a:r>
            <a:r>
              <a:rPr lang="ja-JP" altLang="en-US" sz="1800" dirty="0">
                <a:solidFill>
                  <a:srgbClr val="0070C0"/>
                </a:solidFill>
                <a:latin typeface="ＭＳ Ｐゴシック" pitchFamily="50" charset="-128"/>
              </a:rPr>
              <a:t>の場合は、最終目標</a:t>
            </a:r>
            <a:r>
              <a:rPr lang="ja-JP" altLang="en-US" sz="1800" dirty="0" smtClean="0">
                <a:solidFill>
                  <a:srgbClr val="0070C0"/>
                </a:solidFill>
                <a:latin typeface="ＭＳ Ｐゴシック" pitchFamily="50" charset="-128"/>
              </a:rPr>
              <a:t>（最終年度終了</a:t>
            </a:r>
            <a:r>
              <a:rPr lang="ja-JP" altLang="en-US" sz="1800" dirty="0" smtClean="0">
                <a:solidFill>
                  <a:srgbClr val="0070C0"/>
                </a:solidFill>
                <a:latin typeface="ＭＳ Ｐゴシック" pitchFamily="50" charset="-128"/>
              </a:rPr>
              <a:t>時点）</a:t>
            </a:r>
            <a:r>
              <a:rPr lang="ja-JP" altLang="en-US" sz="1800" dirty="0">
                <a:solidFill>
                  <a:srgbClr val="0070C0"/>
                </a:solidFill>
                <a:latin typeface="ＭＳ Ｐゴシック" pitchFamily="50" charset="-128"/>
              </a:rPr>
              <a:t>に加え</a:t>
            </a:r>
            <a:r>
              <a:rPr lang="ja-JP" altLang="en-US" sz="1800" dirty="0" smtClean="0">
                <a:solidFill>
                  <a:srgbClr val="0070C0"/>
                </a:solidFill>
                <a:latin typeface="ＭＳ Ｐゴシック" pitchFamily="50" charset="-128"/>
              </a:rPr>
              <a:t>、中間</a:t>
            </a:r>
            <a:r>
              <a:rPr lang="ja-JP" altLang="en-US" sz="1800" dirty="0">
                <a:solidFill>
                  <a:srgbClr val="0070C0"/>
                </a:solidFill>
                <a:latin typeface="ＭＳ Ｐゴシック" pitchFamily="50" charset="-128"/>
              </a:rPr>
              <a:t>目標</a:t>
            </a:r>
            <a:r>
              <a:rPr lang="ja-JP" altLang="en-US" sz="1800" dirty="0" smtClean="0">
                <a:solidFill>
                  <a:srgbClr val="0070C0"/>
                </a:solidFill>
                <a:latin typeface="ＭＳ Ｐゴシック" pitchFamily="50" charset="-128"/>
              </a:rPr>
              <a:t>（</a:t>
            </a:r>
            <a:r>
              <a:rPr lang="ja-JP" altLang="en-US" sz="1800" dirty="0">
                <a:solidFill>
                  <a:srgbClr val="0070C0"/>
                </a:solidFill>
                <a:latin typeface="ＭＳ Ｐゴシック" pitchFamily="50" charset="-128"/>
              </a:rPr>
              <a:t>２</a:t>
            </a:r>
            <a:r>
              <a:rPr lang="ja-JP" altLang="en-US" sz="1800" dirty="0" smtClean="0">
                <a:solidFill>
                  <a:srgbClr val="0070C0"/>
                </a:solidFill>
                <a:latin typeface="ＭＳ Ｐゴシック" pitchFamily="50" charset="-128"/>
              </a:rPr>
              <a:t>年目終了時点）も記述してください</a:t>
            </a:r>
            <a:r>
              <a:rPr lang="ja-JP" altLang="en-US" sz="1800" dirty="0">
                <a:solidFill>
                  <a:srgbClr val="0070C0"/>
                </a:solidFill>
                <a:latin typeface="ＭＳ Ｐゴシック" pitchFamily="50" charset="-128"/>
              </a:rPr>
              <a:t>。</a:t>
            </a:r>
            <a:endParaRPr lang="en-US" altLang="ja-JP" sz="1800" dirty="0">
              <a:solidFill>
                <a:srgbClr val="0070C0"/>
              </a:solidFill>
              <a:latin typeface="ＭＳ Ｐゴシック" pitchFamily="50" charset="-128"/>
            </a:endParaRPr>
          </a:p>
        </p:txBody>
      </p:sp>
      <p:sp>
        <p:nvSpPr>
          <p:cNvPr id="9221" name="テキスト ボックス 5"/>
          <p:cNvSpPr txBox="1">
            <a:spLocks noChangeArrowheads="1"/>
          </p:cNvSpPr>
          <p:nvPr/>
        </p:nvSpPr>
        <p:spPr bwMode="auto">
          <a:xfrm>
            <a:off x="234018" y="1003449"/>
            <a:ext cx="8380176" cy="461665"/>
          </a:xfrm>
          <a:prstGeom prst="rect">
            <a:avLst/>
          </a:prstGeom>
          <a:noFill/>
          <a:ln w="9525">
            <a:noFill/>
            <a:prstDash val="dash"/>
            <a:miter lim="800000"/>
            <a:headEnd/>
            <a:tailEnd/>
          </a:ln>
        </p:spPr>
        <p:txBody>
          <a:bodyPr wrap="square" anchor="ctr">
            <a:spAutoFit/>
          </a:bodyPr>
          <a:lstStyle/>
          <a:p>
            <a:pPr algn="l"/>
            <a:r>
              <a:rPr lang="ja-JP" altLang="en-US" sz="2400" dirty="0" smtClean="0">
                <a:latin typeface="ＭＳ Ｐゴシック" pitchFamily="50" charset="-128"/>
              </a:rPr>
              <a:t>５．１</a:t>
            </a:r>
            <a:r>
              <a:rPr lang="ja-JP" altLang="en-US" sz="2400" dirty="0">
                <a:latin typeface="ＭＳ Ｐゴシック" pitchFamily="50" charset="-128"/>
              </a:rPr>
              <a:t>　技術開発項目（１）：</a:t>
            </a:r>
            <a:r>
              <a:rPr lang="ja-JP" altLang="en-US" sz="2400" dirty="0">
                <a:solidFill>
                  <a:srgbClr val="FF0000"/>
                </a:solidFill>
                <a:latin typeface="ＭＳ Ｐゴシック" pitchFamily="50" charset="-128"/>
              </a:rPr>
              <a:t> </a:t>
            </a:r>
            <a:r>
              <a:rPr lang="en-US" altLang="ja-JP" sz="2400" dirty="0" smtClean="0">
                <a:solidFill>
                  <a:srgbClr val="0070C0"/>
                </a:solidFill>
                <a:latin typeface="ＭＳ Ｐゴシック" pitchFamily="50" charset="-128"/>
              </a:rPr>
              <a:t>(</a:t>
            </a:r>
            <a:r>
              <a:rPr lang="ja-JP" altLang="en-US" sz="2400" dirty="0" smtClean="0">
                <a:solidFill>
                  <a:srgbClr val="0070C0"/>
                </a:solidFill>
                <a:latin typeface="ＭＳ Ｐゴシック" pitchFamily="50" charset="-128"/>
              </a:rPr>
              <a:t>技術開発</a:t>
            </a:r>
            <a:r>
              <a:rPr lang="ja-JP" altLang="en-US" sz="2400" dirty="0">
                <a:solidFill>
                  <a:srgbClr val="0070C0"/>
                </a:solidFill>
                <a:latin typeface="ＭＳ Ｐゴシック" pitchFamily="50" charset="-128"/>
              </a:rPr>
              <a:t>項目名を</a:t>
            </a:r>
            <a:r>
              <a:rPr lang="ja-JP" altLang="en-US" sz="2400" dirty="0" smtClean="0">
                <a:solidFill>
                  <a:srgbClr val="0070C0"/>
                </a:solidFill>
                <a:latin typeface="ＭＳ Ｐゴシック" pitchFamily="50" charset="-128"/>
              </a:rPr>
              <a:t>記載してください）</a:t>
            </a:r>
            <a:endParaRPr lang="en-US" altLang="ja-JP" sz="2400" dirty="0">
              <a:solidFill>
                <a:srgbClr val="0070C0"/>
              </a:solidFill>
              <a:latin typeface="ＭＳ Ｐゴシック" pitchFamily="50" charset="-128"/>
            </a:endParaRPr>
          </a:p>
        </p:txBody>
      </p:sp>
      <p:sp>
        <p:nvSpPr>
          <p:cNvPr id="9222" name="テキスト ボックス 5"/>
          <p:cNvSpPr txBox="1">
            <a:spLocks noChangeArrowheads="1"/>
          </p:cNvSpPr>
          <p:nvPr/>
        </p:nvSpPr>
        <p:spPr bwMode="auto">
          <a:xfrm>
            <a:off x="234018" y="3590237"/>
            <a:ext cx="8380176" cy="461665"/>
          </a:xfrm>
          <a:prstGeom prst="rect">
            <a:avLst/>
          </a:prstGeom>
          <a:noFill/>
          <a:ln w="9525">
            <a:noFill/>
            <a:prstDash val="dash"/>
            <a:miter lim="800000"/>
            <a:headEnd/>
            <a:tailEnd/>
          </a:ln>
        </p:spPr>
        <p:txBody>
          <a:bodyPr wrap="square" anchor="ctr">
            <a:spAutoFit/>
          </a:bodyPr>
          <a:lstStyle/>
          <a:p>
            <a:pPr algn="l"/>
            <a:r>
              <a:rPr lang="ja-JP" altLang="en-US" sz="2400" dirty="0" smtClean="0">
                <a:latin typeface="ＭＳ Ｐゴシック" pitchFamily="50" charset="-128"/>
              </a:rPr>
              <a:t>５．１．２</a:t>
            </a:r>
            <a:r>
              <a:rPr lang="ja-JP" altLang="en-US" sz="2400" dirty="0">
                <a:latin typeface="ＭＳ Ｐゴシック" pitchFamily="50" charset="-128"/>
              </a:rPr>
              <a:t>　技術開発の手法</a:t>
            </a:r>
            <a:endParaRPr lang="en-US" altLang="ja-JP" sz="2400" dirty="0">
              <a:latin typeface="ＭＳ Ｐゴシック" pitchFamily="50" charset="-128"/>
            </a:endParaRPr>
          </a:p>
        </p:txBody>
      </p:sp>
      <p:sp>
        <p:nvSpPr>
          <p:cNvPr id="9223" name="テキスト ボックス 5"/>
          <p:cNvSpPr txBox="1">
            <a:spLocks noChangeArrowheads="1"/>
          </p:cNvSpPr>
          <p:nvPr/>
        </p:nvSpPr>
        <p:spPr bwMode="auto">
          <a:xfrm>
            <a:off x="243542" y="4082468"/>
            <a:ext cx="8829729" cy="1000274"/>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a:t>
            </a:r>
            <a:r>
              <a:rPr lang="ja-JP" altLang="en-US" sz="1800" b="1" dirty="0" smtClean="0">
                <a:solidFill>
                  <a:srgbClr val="0070C0"/>
                </a:solidFill>
                <a:latin typeface="ＭＳ Ｐゴシック" pitchFamily="50" charset="-128"/>
              </a:rPr>
              <a:t>１－７．に記載の内容</a:t>
            </a:r>
            <a:endParaRPr lang="en-US" altLang="ja-JP" sz="1800" b="1" dirty="0" smtClean="0">
              <a:solidFill>
                <a:srgbClr val="0070C0"/>
              </a:solidFill>
              <a:latin typeface="ＭＳ Ｐゴシック" pitchFamily="50" charset="-128"/>
            </a:endParaRPr>
          </a:p>
          <a:p>
            <a:pPr algn="l">
              <a:spcBef>
                <a:spcPts val="600"/>
              </a:spcBef>
            </a:pPr>
            <a:r>
              <a:rPr lang="ja-JP" altLang="en-US" sz="1800" dirty="0" smtClean="0">
                <a:solidFill>
                  <a:srgbClr val="0070C0"/>
                </a:solidFill>
                <a:latin typeface="ＭＳ Ｐゴシック" pitchFamily="50" charset="-128"/>
              </a:rPr>
              <a:t>・各技術</a:t>
            </a:r>
            <a:r>
              <a:rPr lang="ja-JP" altLang="en-US" sz="1800" dirty="0">
                <a:solidFill>
                  <a:srgbClr val="0070C0"/>
                </a:solidFill>
                <a:latin typeface="ＭＳ Ｐゴシック" pitchFamily="50" charset="-128"/>
              </a:rPr>
              <a:t>開発項目について技術開発手法と開発の流れ、目標値達成度合いの</a:t>
            </a:r>
            <a:r>
              <a:rPr lang="ja-JP" altLang="en-US" sz="1800" dirty="0" smtClean="0">
                <a:solidFill>
                  <a:srgbClr val="0070C0"/>
                </a:solidFill>
                <a:latin typeface="ＭＳ Ｐゴシック" pitchFamily="50" charset="-128"/>
              </a:rPr>
              <a:t>確認方法に</a:t>
            </a:r>
            <a:endParaRPr lang="en-US" altLang="ja-JP" sz="1800" dirty="0" smtClean="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a:t>
            </a:r>
            <a:r>
              <a:rPr lang="ja-JP" altLang="en-US" sz="1800" dirty="0" smtClean="0">
                <a:solidFill>
                  <a:srgbClr val="0070C0"/>
                </a:solidFill>
                <a:latin typeface="ＭＳ Ｐゴシック" pitchFamily="50" charset="-128"/>
              </a:rPr>
              <a:t>ついて</a:t>
            </a:r>
            <a:r>
              <a:rPr lang="ja-JP" altLang="en-US" sz="1800" dirty="0">
                <a:solidFill>
                  <a:srgbClr val="0070C0"/>
                </a:solidFill>
                <a:latin typeface="ＭＳ Ｐゴシック" pitchFamily="50" charset="-128"/>
              </a:rPr>
              <a:t>具体的に</a:t>
            </a:r>
            <a:r>
              <a:rPr lang="ja-JP" altLang="en-US" sz="1800" dirty="0" smtClean="0">
                <a:solidFill>
                  <a:srgbClr val="0070C0"/>
                </a:solidFill>
                <a:latin typeface="ＭＳ Ｐゴシック" pitchFamily="50" charset="-128"/>
              </a:rPr>
              <a:t>記述してください</a:t>
            </a:r>
            <a:r>
              <a:rPr lang="ja-JP" altLang="en-US" sz="1800" dirty="0">
                <a:solidFill>
                  <a:srgbClr val="0070C0"/>
                </a:solidFill>
                <a:latin typeface="ＭＳ Ｐゴシック" pitchFamily="50" charset="-128"/>
              </a:rPr>
              <a:t>。</a:t>
            </a:r>
            <a:endParaRPr lang="en-US" altLang="ja-JP" sz="1800" dirty="0">
              <a:solidFill>
                <a:srgbClr val="0070C0"/>
              </a:solidFill>
              <a:latin typeface="ＭＳ Ｐゴシック" pitchFamily="50" charset="-128"/>
            </a:endParaRPr>
          </a:p>
        </p:txBody>
      </p:sp>
      <p:sp>
        <p:nvSpPr>
          <p:cNvPr id="9224" name="テキスト ボックス 5"/>
          <p:cNvSpPr txBox="1">
            <a:spLocks noChangeArrowheads="1"/>
          </p:cNvSpPr>
          <p:nvPr/>
        </p:nvSpPr>
        <p:spPr bwMode="auto">
          <a:xfrm>
            <a:off x="234018" y="1445262"/>
            <a:ext cx="8380176" cy="461665"/>
          </a:xfrm>
          <a:prstGeom prst="rect">
            <a:avLst/>
          </a:prstGeom>
          <a:noFill/>
          <a:ln w="9525">
            <a:noFill/>
            <a:prstDash val="dash"/>
            <a:miter lim="800000"/>
            <a:headEnd/>
            <a:tailEnd/>
          </a:ln>
        </p:spPr>
        <p:txBody>
          <a:bodyPr wrap="square" anchor="ctr">
            <a:spAutoFit/>
          </a:bodyPr>
          <a:lstStyle/>
          <a:p>
            <a:pPr algn="l"/>
            <a:r>
              <a:rPr lang="ja-JP" altLang="en-US" sz="2400" dirty="0" smtClean="0">
                <a:latin typeface="ＭＳ Ｐゴシック" pitchFamily="50" charset="-128"/>
              </a:rPr>
              <a:t>５．１．１</a:t>
            </a:r>
            <a:r>
              <a:rPr lang="ja-JP" altLang="en-US" sz="2400" dirty="0">
                <a:latin typeface="ＭＳ Ｐゴシック" pitchFamily="50" charset="-128"/>
              </a:rPr>
              <a:t>　目標</a:t>
            </a:r>
            <a:endParaRPr lang="en-US" altLang="ja-JP" sz="2400" dirty="0">
              <a:latin typeface="ＭＳ Ｐゴシック" pitchFamily="50" charset="-128"/>
            </a:endParaRPr>
          </a:p>
        </p:txBody>
      </p:sp>
      <p:sp>
        <p:nvSpPr>
          <p:cNvPr id="9" name="Text Box 8"/>
          <p:cNvSpPr txBox="1">
            <a:spLocks noChangeArrowheads="1"/>
          </p:cNvSpPr>
          <p:nvPr/>
        </p:nvSpPr>
        <p:spPr bwMode="auto">
          <a:xfrm>
            <a:off x="541339" y="5370867"/>
            <a:ext cx="8188460" cy="707886"/>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r>
              <a:rPr lang="ja-JP" altLang="en-US" sz="2000" b="1" dirty="0" smtClean="0">
                <a:solidFill>
                  <a:srgbClr val="C00000"/>
                </a:solidFill>
                <a:latin typeface="ＭＳ Ｐゴシック" pitchFamily="50" charset="-128"/>
              </a:rPr>
              <a:t>。</a:t>
            </a:r>
            <a:endParaRPr lang="en-US" altLang="ja-JP" sz="2000" b="1" dirty="0" smtClean="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◆技術開発項目１つにつき１ページ使うなどわかりやすく記述してください</a:t>
            </a:r>
            <a:r>
              <a:rPr lang="ja-JP" altLang="en-US" sz="2000" b="1" dirty="0" smtClean="0">
                <a:solidFill>
                  <a:srgbClr val="C00000"/>
                </a:solidFill>
                <a:latin typeface="ＭＳ Ｐゴシック" pitchFamily="50" charset="-128"/>
              </a:rPr>
              <a:t>。</a:t>
            </a:r>
            <a:endParaRPr lang="en-US" altLang="ja-JP" sz="2000" b="1" dirty="0">
              <a:solidFill>
                <a:srgbClr val="C00000"/>
              </a:solidFill>
              <a:latin typeface="ＭＳ Ｐゴシック"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1339</Words>
  <Application>Microsoft Office PowerPoint</Application>
  <PresentationFormat>画面に合わせる (4:3)</PresentationFormat>
  <Paragraphs>242</Paragraphs>
  <Slides>15</Slides>
  <Notes>15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15</vt:i4>
      </vt:variant>
    </vt:vector>
  </HeadingPairs>
  <TitlesOfParts>
    <vt:vector size="22" baseType="lpstr">
      <vt:lpstr>Meiryo UI</vt:lpstr>
      <vt:lpstr>ＭＳ Ｐゴシック</vt:lpstr>
      <vt:lpstr>ＭＳ Ｐ明朝</vt:lpstr>
      <vt:lpstr>游ゴシック</vt:lpstr>
      <vt:lpstr>Calibri</vt:lpstr>
      <vt:lpstr>Times New Roman</vt:lpstr>
      <vt:lpstr>標準デザイン</vt:lpstr>
      <vt:lpstr>PowerPoint プレゼンテーション</vt:lpstr>
      <vt:lpstr>＜○○○○の開発＞</vt:lpstr>
      <vt:lpstr>発表内容</vt:lpstr>
      <vt:lpstr>１．事業化の背景</vt:lpstr>
      <vt:lpstr>PowerPoint プレゼンテーション</vt:lpstr>
      <vt:lpstr>PowerPoint プレゼンテーション</vt:lpstr>
      <vt:lpstr>４．技術の内容・課題</vt:lpstr>
      <vt:lpstr>４．技術の内容・課題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2019-02-19T02:40:10Z</dcterms:created>
  <dcterms:modified xsi:type="dcterms:W3CDTF">2020-02-03T01:59:56Z</dcterms:modified>
  <cp:contentStatus/>
</cp:coreProperties>
</file>