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2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07200" cy="9939338"/>
  <p:defaultTextStyle>
    <a:defPPr>
      <a:defRPr lang="ja-JP"/>
    </a:defPPr>
    <a:lvl1pPr algn="l" rtl="0" fontAlgn="base">
      <a:lnSpc>
        <a:spcPct val="80000"/>
      </a:lnSpc>
      <a:spcBef>
        <a:spcPct val="50000"/>
      </a:spcBef>
      <a:spcAft>
        <a:spcPct val="0"/>
      </a:spcAft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457200" algn="l" rtl="0" fontAlgn="base">
      <a:lnSpc>
        <a:spcPct val="80000"/>
      </a:lnSpc>
      <a:spcBef>
        <a:spcPct val="50000"/>
      </a:spcBef>
      <a:spcAft>
        <a:spcPct val="0"/>
      </a:spcAft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914400" algn="l" rtl="0" fontAlgn="base">
      <a:lnSpc>
        <a:spcPct val="80000"/>
      </a:lnSpc>
      <a:spcBef>
        <a:spcPct val="50000"/>
      </a:spcBef>
      <a:spcAft>
        <a:spcPct val="0"/>
      </a:spcAft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1371600" algn="l" rtl="0" fontAlgn="base">
      <a:lnSpc>
        <a:spcPct val="80000"/>
      </a:lnSpc>
      <a:spcBef>
        <a:spcPct val="50000"/>
      </a:spcBef>
      <a:spcAft>
        <a:spcPct val="0"/>
      </a:spcAft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1828800" algn="l" rtl="0" fontAlgn="base">
      <a:lnSpc>
        <a:spcPct val="80000"/>
      </a:lnSpc>
      <a:spcBef>
        <a:spcPct val="50000"/>
      </a:spcBef>
      <a:spcAft>
        <a:spcPct val="0"/>
      </a:spcAft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AFFD5"/>
    <a:srgbClr val="65BDFF"/>
    <a:srgbClr val="FFDDFF"/>
    <a:srgbClr val="FFD1FF"/>
    <a:srgbClr val="FFF3FF"/>
    <a:srgbClr val="D2D2F4"/>
    <a:srgbClr val="CCFFCC"/>
    <a:srgbClr val="66FF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149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t" anchorCtr="0" compatLnSpc="1">
            <a:prstTxWarp prst="textNoShape">
              <a:avLst/>
            </a:prstTxWarp>
          </a:bodyPr>
          <a:lstStyle>
            <a:lvl1pPr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t" anchorCtr="0" compatLnSpc="1">
            <a:prstTxWarp prst="textNoShape">
              <a:avLst/>
            </a:prstTxWarp>
          </a:bodyPr>
          <a:lstStyle>
            <a:lvl1pPr algn="r"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2451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b" anchorCtr="0" compatLnSpc="1">
            <a:prstTxWarp prst="textNoShape">
              <a:avLst/>
            </a:prstTxWarp>
          </a:bodyPr>
          <a:lstStyle>
            <a:lvl1pPr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1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b" anchorCtr="0" compatLnSpc="1">
            <a:prstTxWarp prst="textNoShape">
              <a:avLst/>
            </a:prstTxWarp>
          </a:bodyPr>
          <a:lstStyle>
            <a:lvl1pPr algn="r"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4A9D26-2A9E-4E58-9CC9-3AD70BFAF0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748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t" anchorCtr="0" compatLnSpc="1">
            <a:prstTxWarp prst="textNoShape">
              <a:avLst/>
            </a:prstTxWarp>
          </a:bodyPr>
          <a:lstStyle>
            <a:lvl1pPr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t" anchorCtr="0" compatLnSpc="1">
            <a:prstTxWarp prst="textNoShape">
              <a:avLst/>
            </a:prstTxWarp>
          </a:bodyPr>
          <a:lstStyle>
            <a:lvl1pPr algn="r"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451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b" anchorCtr="0" compatLnSpc="1">
            <a:prstTxWarp prst="textNoShape">
              <a:avLst/>
            </a:prstTxWarp>
          </a:bodyPr>
          <a:lstStyle>
            <a:lvl1pPr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1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7" tIns="46081" rIns="92157" bIns="46081" numCol="1" anchor="b" anchorCtr="0" compatLnSpc="1">
            <a:prstTxWarp prst="textNoShape">
              <a:avLst/>
            </a:prstTxWarp>
          </a:bodyPr>
          <a:lstStyle>
            <a:lvl1pPr algn="r" defTabSz="920660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B881FC6-8494-4138-AA46-8C2A8AF0C9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2914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A94C7-6EF9-4D4E-A410-FD0AF32FA02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3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99B849D-A3AC-40A1-91B6-BBFD9C6017F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67031D3A-EE72-46E9-9ED9-DBB0DA3D9C2B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5561551" y="321403"/>
            <a:ext cx="3492000" cy="46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200" dirty="0" smtClean="0"/>
              <a:t>○○</a:t>
            </a:r>
            <a:r>
              <a:rPr kumimoji="1" lang="en-US" altLang="ja-JP" sz="1200" dirty="0" smtClean="0"/>
              <a:t>(</a:t>
            </a:r>
            <a:r>
              <a:rPr lang="ja-JP" altLang="en-US" sz="1200" dirty="0" smtClean="0"/>
              <a:t>株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（再委託：○○</a:t>
            </a:r>
            <a:r>
              <a:rPr lang="en-US" altLang="ja-JP" sz="1200" dirty="0" smtClean="0"/>
              <a:t>(</a:t>
            </a:r>
            <a:r>
              <a:rPr lang="ja-JP" altLang="en-US" sz="1200" dirty="0" smtClean="0"/>
              <a:t>株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）、</a:t>
            </a:r>
            <a:r>
              <a:rPr kumimoji="1" lang="ja-JP" altLang="en-US" sz="1200" dirty="0" smtClean="0"/>
              <a:t>△△大学△△研究室</a:t>
            </a:r>
            <a:endParaRPr kumimoji="1" lang="en-US" altLang="ja-JP" sz="1200" dirty="0" smtClean="0"/>
          </a:p>
        </p:txBody>
      </p:sp>
      <p:sp>
        <p:nvSpPr>
          <p:cNvPr id="25" name="Rectangle 85"/>
          <p:cNvSpPr>
            <a:spLocks noChangeArrowheads="1"/>
          </p:cNvSpPr>
          <p:nvPr/>
        </p:nvSpPr>
        <p:spPr bwMode="auto">
          <a:xfrm>
            <a:off x="135133" y="321403"/>
            <a:ext cx="5240305" cy="46480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600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○○○○○○○○○○○○○○○の研究開発</a:t>
            </a:r>
            <a:endParaRPr lang="ja-JP" altLang="en-US" sz="1600" b="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620900" y="4553261"/>
            <a:ext cx="1076325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</a:rPr>
              <a:t>フェーズ</a:t>
            </a:r>
            <a:r>
              <a:rPr lang="en-US" altLang="ja-JP" sz="900" b="1" dirty="0">
                <a:solidFill>
                  <a:schemeClr val="bg1"/>
                </a:solidFill>
              </a:rPr>
              <a:t>B</a:t>
            </a:r>
            <a:r>
              <a:rPr kumimoji="1" lang="ja-JP" altLang="en-US" sz="900" b="1" dirty="0" smtClean="0">
                <a:solidFill>
                  <a:schemeClr val="bg1"/>
                </a:solidFill>
              </a:rPr>
              <a:t>：</a:t>
            </a:r>
            <a:endParaRPr lang="en-US" altLang="ja-JP" sz="900" b="1" dirty="0">
              <a:solidFill>
                <a:schemeClr val="bg1"/>
              </a:solidFill>
            </a:endParaRPr>
          </a:p>
          <a:p>
            <a:r>
              <a:rPr kumimoji="1" lang="ja-JP" altLang="en-US" sz="900" b="1" dirty="0" smtClean="0">
                <a:solidFill>
                  <a:schemeClr val="bg1"/>
                </a:solidFill>
              </a:rPr>
              <a:t>技術</a:t>
            </a:r>
            <a:r>
              <a:rPr lang="ja-JP" altLang="en-US" sz="900" b="1" dirty="0" smtClean="0">
                <a:solidFill>
                  <a:schemeClr val="bg1"/>
                </a:solidFill>
              </a:rPr>
              <a:t>実証・評価</a:t>
            </a:r>
            <a:endParaRPr lang="en-US" altLang="ja-JP" sz="900" b="1" dirty="0" smtClean="0">
              <a:solidFill>
                <a:schemeClr val="bg1"/>
              </a:solidFill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35133" y="1076730"/>
            <a:ext cx="4376715" cy="56555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44000" anchor="ctr" anchorCtr="0"/>
          <a:lstStyle/>
          <a:p>
            <a:pPr marL="61913" indent="-61913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ja-JP" altLang="en-US" dirty="0">
              <a:latin typeface="ＭＳ Ｐゴシック"/>
            </a:endParaRPr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81726" y="890678"/>
            <a:ext cx="1152000" cy="229704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44601" tIns="22301" rIns="44601" bIns="22301" anchor="ctr">
            <a:spAutoFit/>
          </a:bodyPr>
          <a:lstStyle/>
          <a:p>
            <a:pPr algn="ctr" defTabSz="446088">
              <a:lnSpc>
                <a:spcPct val="100000"/>
              </a:lnSpc>
              <a:spcBef>
                <a:spcPct val="0"/>
              </a:spcBef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/>
              </a:rPr>
              <a:t>背景・目的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34050" y="3776378"/>
            <a:ext cx="3925998" cy="27966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tIns="144000" anchor="ctr" anchorCtr="0"/>
          <a:lstStyle/>
          <a:p>
            <a:pPr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1800" dirty="0" smtClean="0">
                <a:latin typeface="ＭＳ Ｐゴシック"/>
              </a:rPr>
              <a:t>研究開発の背景・目的（解決を目指す社会課題、実用化を目指す新たな製品・サービス等）を分かりやすくイメージできる図を挿入してください。</a:t>
            </a:r>
            <a:endParaRPr lang="en-US" altLang="ja-JP" sz="1800" dirty="0" smtClean="0">
              <a:latin typeface="ＭＳ Ｐゴシック"/>
            </a:endParaRP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4676836" y="1079597"/>
            <a:ext cx="4376715" cy="56525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44000" anchor="ctr" anchorCtr="0"/>
          <a:lstStyle/>
          <a:p>
            <a:pPr marL="61913" indent="-61913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ja-JP" altLang="en-US" dirty="0">
              <a:latin typeface="ＭＳ Ｐゴシック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4607969" y="890678"/>
            <a:ext cx="1404000" cy="229704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44601" tIns="22301" rIns="44601" bIns="22301" anchor="ctr">
            <a:spAutoFit/>
          </a:bodyPr>
          <a:lstStyle/>
          <a:p>
            <a:pPr algn="ctr" defTabSz="446088">
              <a:lnSpc>
                <a:spcPct val="100000"/>
              </a:lnSpc>
              <a:spcBef>
                <a:spcPct val="0"/>
              </a:spcBef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/>
              </a:rPr>
              <a:t>研究</a:t>
            </a:r>
            <a:r>
              <a:rPr lang="ja-JP" altLang="en-US" sz="1200" b="1" dirty="0">
                <a:solidFill>
                  <a:srgbClr val="000000"/>
                </a:solidFill>
                <a:latin typeface="ＭＳ Ｐゴシック" pitchFamily="50" charset="-128"/>
                <a:ea typeface="ＭＳ Ｐゴシック"/>
              </a:rPr>
              <a:t>開発</a:t>
            </a:r>
            <a:r>
              <a:rPr lang="ja-JP" altLang="en-US" sz="12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/>
              </a:rPr>
              <a:t>の概要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2295" y="1161228"/>
            <a:ext cx="43211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 defTabSz="412750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prstClr val="black"/>
                </a:solidFill>
              </a:rPr>
              <a:t>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marL="92075" indent="-92075" defTabSz="412750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marL="92075" indent="-92075" defTabSz="412750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marL="92075" indent="-92075" defTabSz="412750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32020" y="1161228"/>
            <a:ext cx="42664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prstClr val="black"/>
                </a:solidFill>
              </a:rPr>
              <a:t>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</a:rPr>
              <a:t>○○○○○○○○○○○○○○○○○○○○○○○○○○○○○○○○○○○○○○○○○○○○○○○○○○○○○○○○○○○○○○○○○○○○○○○○○○○○</a:t>
            </a:r>
            <a:r>
              <a:rPr lang="ja-JP" altLang="en-US" sz="1200" dirty="0" smtClean="0">
                <a:solidFill>
                  <a:prstClr val="black"/>
                </a:solidFill>
              </a:rPr>
              <a:t>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81725" y="120903"/>
            <a:ext cx="1736049" cy="229704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44601" tIns="22301" rIns="44601" bIns="22301" anchor="ctr">
            <a:spAutoFit/>
          </a:bodyPr>
          <a:lstStyle/>
          <a:p>
            <a:pPr algn="ctr" defTabSz="446088">
              <a:lnSpc>
                <a:spcPct val="100000"/>
              </a:lnSpc>
              <a:spcBef>
                <a:spcPct val="0"/>
              </a:spcBef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/>
              </a:rPr>
              <a:t>研究開発テーマ名</a:t>
            </a:r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5499281" y="120903"/>
            <a:ext cx="1188000" cy="229704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44601" tIns="22301" rIns="44601" bIns="22301" anchor="ctr">
            <a:spAutoFit/>
          </a:bodyPr>
          <a:lstStyle/>
          <a:p>
            <a:pPr algn="ctr" defTabSz="446088">
              <a:lnSpc>
                <a:spcPct val="100000"/>
              </a:lnSpc>
              <a:spcBef>
                <a:spcPct val="0"/>
              </a:spcBef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/>
              </a:rPr>
              <a:t>参画機関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384489" y="20891"/>
            <a:ext cx="648000" cy="25200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r>
              <a:rPr kumimoji="1" lang="ja-JP" altLang="en-US" sz="1400" dirty="0" smtClean="0">
                <a:latin typeface="+mj-ea"/>
                <a:ea typeface="+mj-ea"/>
              </a:rPr>
              <a:t>別添</a:t>
            </a:r>
            <a:r>
              <a:rPr kumimoji="1" lang="en-US" altLang="ja-JP" sz="1400" dirty="0" smtClean="0">
                <a:latin typeface="+mj-ea"/>
                <a:ea typeface="+mj-ea"/>
              </a:rPr>
              <a:t>6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4902194" y="3776378"/>
            <a:ext cx="3925998" cy="27966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tIns="144000" anchor="ctr" anchorCtr="0"/>
          <a:lstStyle/>
          <a:p>
            <a:pPr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1800" dirty="0" smtClean="0">
                <a:latin typeface="ＭＳ Ｐゴシック"/>
              </a:rPr>
              <a:t>開発に取り組む技術の原理・手法や開発内容、応用シーン等を分かりやすくイメージできる図を挿入してください。</a:t>
            </a:r>
            <a:endParaRPr lang="en-US" altLang="ja-JP" sz="1800" dirty="0" smtClean="0"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3357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885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2020-02-19T08:51:20Z</dcterms:created>
  <dcterms:modified xsi:type="dcterms:W3CDTF">2020-02-19T08:51:31Z</dcterms:modified>
</cp:coreProperties>
</file>