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5"/>
  </p:notesMasterIdLst>
  <p:handoutMasterIdLst>
    <p:handoutMasterId r:id="rId6"/>
  </p:handoutMasterIdLst>
  <p:sldIdLst>
    <p:sldId id="296" r:id="rId2"/>
    <p:sldId id="307" r:id="rId3"/>
    <p:sldId id="305" r:id="rId4"/>
  </p:sldIdLst>
  <p:sldSz cx="9144000" cy="6858000" type="screen4x3"/>
  <p:notesSz cx="6807200" cy="9939338"/>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20D2"/>
    <a:srgbClr val="FFFFCC"/>
    <a:srgbClr val="4132B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309" autoAdjust="0"/>
    <p:restoredTop sz="94790" autoAdjust="0"/>
  </p:normalViewPr>
  <p:slideViewPr>
    <p:cSldViewPr>
      <p:cViewPr>
        <p:scale>
          <a:sx n="100" d="100"/>
          <a:sy n="100" d="100"/>
        </p:scale>
        <p:origin x="2046" y="44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9575" cy="496888"/>
          </a:xfrm>
          <a:prstGeom prst="rect">
            <a:avLst/>
          </a:prstGeom>
        </p:spPr>
        <p:txBody>
          <a:bodyPr vert="horz" lIns="91440" tIns="45720" rIns="91440" bIns="45720" rtlCol="0"/>
          <a:lstStyle>
            <a:lvl1pPr algn="l" eaLnBrk="1" hangingPunct="1">
              <a:defRPr sz="1200">
                <a:latin typeface="Arial" charset="0"/>
                <a:ea typeface="ＭＳ Ｐゴシック" charset="-128"/>
              </a:defRPr>
            </a:lvl1pPr>
          </a:lstStyle>
          <a:p>
            <a:pPr>
              <a:defRPr/>
            </a:pPr>
            <a:endParaRPr lang="ja-JP" altLang="en-US"/>
          </a:p>
        </p:txBody>
      </p:sp>
      <p:sp>
        <p:nvSpPr>
          <p:cNvPr id="3" name="日付プレースホルダ 2"/>
          <p:cNvSpPr>
            <a:spLocks noGrp="1"/>
          </p:cNvSpPr>
          <p:nvPr>
            <p:ph type="dt" sz="quarter" idx="1"/>
          </p:nvPr>
        </p:nvSpPr>
        <p:spPr>
          <a:xfrm>
            <a:off x="3856038" y="0"/>
            <a:ext cx="2949575" cy="496888"/>
          </a:xfrm>
          <a:prstGeom prst="rect">
            <a:avLst/>
          </a:prstGeom>
        </p:spPr>
        <p:txBody>
          <a:bodyPr vert="horz" lIns="91440" tIns="45720" rIns="91440" bIns="45720" rtlCol="0"/>
          <a:lstStyle>
            <a:lvl1pPr algn="r" eaLnBrk="1" hangingPunct="1">
              <a:defRPr sz="1200">
                <a:latin typeface="Arial" charset="0"/>
                <a:ea typeface="ＭＳ Ｐゴシック" charset="-128"/>
              </a:defRPr>
            </a:lvl1pPr>
          </a:lstStyle>
          <a:p>
            <a:pPr>
              <a:defRPr/>
            </a:pPr>
            <a:fld id="{8BBA36A8-1B8B-4790-9F88-A4DB7559BF8E}" type="datetimeFigureOut">
              <a:rPr lang="ja-JP" altLang="en-US"/>
              <a:pPr>
                <a:defRPr/>
              </a:pPr>
              <a:t>2020/2/17</a:t>
            </a:fld>
            <a:endParaRPr lang="ja-JP" altLang="en-US"/>
          </a:p>
        </p:txBody>
      </p:sp>
      <p:sp>
        <p:nvSpPr>
          <p:cNvPr id="4" name="フッター プレースホルダ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eaLnBrk="1" hangingPunct="1">
              <a:defRPr sz="1200">
                <a:latin typeface="Arial" charset="0"/>
                <a:ea typeface="ＭＳ Ｐゴシック" charset="-128"/>
              </a:defRPr>
            </a:lvl1pPr>
          </a:lstStyle>
          <a:p>
            <a:pPr>
              <a:defRPr/>
            </a:pPr>
            <a:endParaRPr lang="ja-JP" altLang="en-US"/>
          </a:p>
        </p:txBody>
      </p:sp>
      <p:sp>
        <p:nvSpPr>
          <p:cNvPr id="5" name="スライド番号プレースホルダ 4"/>
          <p:cNvSpPr>
            <a:spLocks noGrp="1"/>
          </p:cNvSpPr>
          <p:nvPr>
            <p:ph type="sldNum" sz="quarter" idx="3"/>
          </p:nvPr>
        </p:nvSpPr>
        <p:spPr>
          <a:xfrm>
            <a:off x="3856038" y="9440863"/>
            <a:ext cx="2949575" cy="4968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6CDFFEC-E525-455C-B64D-2233C7F39A4D}" type="slidenum">
              <a:rPr lang="ja-JP" altLang="en-US"/>
              <a:pPr>
                <a:defRPr/>
              </a:pPr>
              <a:t>‹#›</a:t>
            </a:fld>
            <a:endParaRPr lang="ja-JP" altLang="en-US"/>
          </a:p>
        </p:txBody>
      </p:sp>
    </p:spTree>
    <p:extLst>
      <p:ext uri="{BB962C8B-B14F-4D97-AF65-F5344CB8AC3E}">
        <p14:creationId xmlns:p14="http://schemas.microsoft.com/office/powerpoint/2010/main" val="1077958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9575"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56038" y="0"/>
            <a:ext cx="2949575" cy="4968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409177EC-B637-40F7-93C7-0DD548CDE9F9}" type="datetimeFigureOut">
              <a:rPr lang="ja-JP" altLang="en-US"/>
              <a:pPr>
                <a:defRPr/>
              </a:pPr>
              <a:t>2020/2/17</a:t>
            </a:fld>
            <a:endParaRPr lang="ja-JP" altLang="en-US"/>
          </a:p>
        </p:txBody>
      </p:sp>
      <p:sp>
        <p:nvSpPr>
          <p:cNvPr id="4" name="スライド イメージ プレースホルダ 3"/>
          <p:cNvSpPr>
            <a:spLocks noGrp="1" noRot="1" noChangeAspect="1"/>
          </p:cNvSpPr>
          <p:nvPr>
            <p:ph type="sldImg" idx="2"/>
          </p:nvPr>
        </p:nvSpPr>
        <p:spPr>
          <a:xfrm>
            <a:off x="920750" y="746125"/>
            <a:ext cx="4967288" cy="3725863"/>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681038" y="4721225"/>
            <a:ext cx="5445125" cy="4471988"/>
          </a:xfrm>
          <a:prstGeom prst="rect">
            <a:avLst/>
          </a:prstGeom>
        </p:spPr>
        <p:txBody>
          <a:bodyPr vert="horz" lIns="91440" tIns="45720" rIns="91440" bIns="4572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6" name="フッター プレースホルダ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56038" y="9440863"/>
            <a:ext cx="2949575" cy="4968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460CFBE1-CC3B-4F9D-AFD2-E1ED01D5B399}" type="slidenum">
              <a:rPr lang="ja-JP" altLang="en-US"/>
              <a:pPr>
                <a:defRPr/>
              </a:pPr>
              <a:t>‹#›</a:t>
            </a:fld>
            <a:endParaRPr lang="ja-JP" altLang="en-US"/>
          </a:p>
        </p:txBody>
      </p:sp>
    </p:spTree>
    <p:extLst>
      <p:ext uri="{BB962C8B-B14F-4D97-AF65-F5344CB8AC3E}">
        <p14:creationId xmlns:p14="http://schemas.microsoft.com/office/powerpoint/2010/main" val="25544687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2950" indent="-285750">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430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002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574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778ED4C6-9F50-4A03-A0FF-8AFE5A7EF10A}" type="slidenum">
              <a:rPr lang="en-US" altLang="ja-JP" smtClean="0">
                <a:latin typeface="Arial" panose="020B0604020202020204" pitchFamily="34" charset="0"/>
              </a:rPr>
              <a:pPr>
                <a:spcBef>
                  <a:spcPct val="0"/>
                </a:spcBef>
              </a:pPr>
              <a:t>1</a:t>
            </a:fld>
            <a:endParaRPr lang="en-US" altLang="ja-JP" smtClean="0">
              <a:latin typeface="Arial" panose="020B0604020202020204" pitchFamily="34" charset="0"/>
            </a:endParaRPr>
          </a:p>
        </p:txBody>
      </p:sp>
      <p:sp>
        <p:nvSpPr>
          <p:cNvPr id="51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4" name="Rectangle 3"/>
          <p:cNvSpPr>
            <a:spLocks noGrp="1" noChangeArrowheads="1"/>
          </p:cNvSpPr>
          <p:nvPr>
            <p:ph type="body" idx="1"/>
          </p:nvPr>
        </p:nvSpPr>
        <p:spPr bwMode="auto">
          <a:xfrm>
            <a:off x="908050" y="4721225"/>
            <a:ext cx="4991100" cy="44751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ja-JP" smtClean="0">
              <a:latin typeface="Arial" panose="020B0604020202020204" pitchFamily="34" charset="0"/>
            </a:endParaRPr>
          </a:p>
        </p:txBody>
      </p:sp>
    </p:spTree>
    <p:extLst>
      <p:ext uri="{BB962C8B-B14F-4D97-AF65-F5344CB8AC3E}">
        <p14:creationId xmlns:p14="http://schemas.microsoft.com/office/powerpoint/2010/main" val="2632131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C632629A-CACA-4AF6-A366-9C75C4A8D83F}" type="datetime1">
              <a:rPr lang="ja-JP" altLang="en-US" smtClean="0"/>
              <a:t>2020/2/17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2543EE2-7008-42E1-B765-FB27A682ED2A}" type="slidenum">
              <a:rPr lang="ja-JP" altLang="en-US"/>
              <a:pPr>
                <a:defRPr/>
              </a:pPr>
              <a:t>‹#›</a:t>
            </a:fld>
            <a:endParaRPr lang="ja-JP" altLang="en-US"/>
          </a:p>
        </p:txBody>
      </p:sp>
    </p:spTree>
    <p:extLst>
      <p:ext uri="{BB962C8B-B14F-4D97-AF65-F5344CB8AC3E}">
        <p14:creationId xmlns:p14="http://schemas.microsoft.com/office/powerpoint/2010/main" val="3153020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370E3DB0-811D-4216-BB4F-9688BDC5C516}" type="datetime1">
              <a:rPr lang="ja-JP" altLang="en-US" smtClean="0"/>
              <a:t>2020/2/17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A9AAA42-EF0F-4823-BFE3-9D89A9218F54}" type="slidenum">
              <a:rPr lang="ja-JP" altLang="en-US"/>
              <a:pPr>
                <a:defRPr/>
              </a:pPr>
              <a:t>‹#›</a:t>
            </a:fld>
            <a:endParaRPr lang="ja-JP" altLang="en-US"/>
          </a:p>
        </p:txBody>
      </p:sp>
    </p:spTree>
    <p:extLst>
      <p:ext uri="{BB962C8B-B14F-4D97-AF65-F5344CB8AC3E}">
        <p14:creationId xmlns:p14="http://schemas.microsoft.com/office/powerpoint/2010/main" val="2669585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3FAED35E-3776-4232-845E-94A8D17B38C2}" type="datetime1">
              <a:rPr lang="ja-JP" altLang="en-US" smtClean="0"/>
              <a:t>2020/2/17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785F56F-4CE7-45AE-A2D4-A5A2D54CB662}" type="slidenum">
              <a:rPr lang="ja-JP" altLang="en-US"/>
              <a:pPr>
                <a:defRPr/>
              </a:pPr>
              <a:t>‹#›</a:t>
            </a:fld>
            <a:endParaRPr lang="ja-JP" altLang="en-US"/>
          </a:p>
        </p:txBody>
      </p:sp>
    </p:spTree>
    <p:extLst>
      <p:ext uri="{BB962C8B-B14F-4D97-AF65-F5344CB8AC3E}">
        <p14:creationId xmlns:p14="http://schemas.microsoft.com/office/powerpoint/2010/main" val="2791659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DAFADD37-EE79-41EE-B78E-5E94E43253A2}" type="datetime1">
              <a:rPr lang="ja-JP" altLang="en-US" smtClean="0"/>
              <a:t>2020/2/17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51E4CE59-1F32-4D9D-B16A-21EF3B912E1F}" type="slidenum">
              <a:rPr lang="ja-JP" altLang="en-US"/>
              <a:pPr>
                <a:defRPr/>
              </a:pPr>
              <a:t>‹#›</a:t>
            </a:fld>
            <a:endParaRPr lang="ja-JP" altLang="en-US"/>
          </a:p>
        </p:txBody>
      </p:sp>
    </p:spTree>
    <p:extLst>
      <p:ext uri="{BB962C8B-B14F-4D97-AF65-F5344CB8AC3E}">
        <p14:creationId xmlns:p14="http://schemas.microsoft.com/office/powerpoint/2010/main" val="420858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89FB0079-6B46-451A-A788-39F78D214338}" type="datetime1">
              <a:rPr lang="ja-JP" altLang="en-US" smtClean="0"/>
              <a:t>2020/2/17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A46313B-248A-44A6-AD4D-301DE6BAEB85}" type="slidenum">
              <a:rPr lang="ja-JP" altLang="en-US"/>
              <a:pPr>
                <a:defRPr/>
              </a:pPr>
              <a:t>‹#›</a:t>
            </a:fld>
            <a:endParaRPr lang="ja-JP" altLang="en-US"/>
          </a:p>
        </p:txBody>
      </p:sp>
    </p:spTree>
    <p:extLst>
      <p:ext uri="{BB962C8B-B14F-4D97-AF65-F5344CB8AC3E}">
        <p14:creationId xmlns:p14="http://schemas.microsoft.com/office/powerpoint/2010/main" val="796726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fld id="{713A6FAD-EBB2-4651-B034-27B5CD3099DB}" type="datetime1">
              <a:rPr lang="ja-JP" altLang="en-US" smtClean="0"/>
              <a:t>2020/2/17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19941AC-7F97-452F-9075-B24DB6FC7E61}" type="slidenum">
              <a:rPr lang="ja-JP" altLang="en-US"/>
              <a:pPr>
                <a:defRPr/>
              </a:pPr>
              <a:t>‹#›</a:t>
            </a:fld>
            <a:endParaRPr lang="ja-JP" altLang="en-US"/>
          </a:p>
        </p:txBody>
      </p:sp>
    </p:spTree>
    <p:extLst>
      <p:ext uri="{BB962C8B-B14F-4D97-AF65-F5344CB8AC3E}">
        <p14:creationId xmlns:p14="http://schemas.microsoft.com/office/powerpoint/2010/main" val="2355404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fld id="{B09EE670-AC8A-4F18-AD09-F60C84E2AF6A}" type="datetime1">
              <a:rPr lang="ja-JP" altLang="en-US" smtClean="0"/>
              <a:t>2020/2/17</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A7D62A2D-DDF8-4520-965B-6051D768B489}" type="slidenum">
              <a:rPr lang="ja-JP" altLang="en-US"/>
              <a:pPr>
                <a:defRPr/>
              </a:pPr>
              <a:t>‹#›</a:t>
            </a:fld>
            <a:endParaRPr lang="ja-JP" altLang="en-US"/>
          </a:p>
        </p:txBody>
      </p:sp>
    </p:spTree>
    <p:extLst>
      <p:ext uri="{BB962C8B-B14F-4D97-AF65-F5344CB8AC3E}">
        <p14:creationId xmlns:p14="http://schemas.microsoft.com/office/powerpoint/2010/main" val="3608410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fld id="{E113B520-8F59-474B-BE50-C71CEE52E1B1}" type="datetime1">
              <a:rPr lang="ja-JP" altLang="en-US" smtClean="0"/>
              <a:t>2020/2/17</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AAE299EC-B849-422D-A90A-C34F34F650BF}" type="slidenum">
              <a:rPr lang="ja-JP" altLang="en-US"/>
              <a:pPr>
                <a:defRPr/>
              </a:pPr>
              <a:t>‹#›</a:t>
            </a:fld>
            <a:endParaRPr lang="ja-JP" altLang="en-US"/>
          </a:p>
        </p:txBody>
      </p:sp>
    </p:spTree>
    <p:extLst>
      <p:ext uri="{BB962C8B-B14F-4D97-AF65-F5344CB8AC3E}">
        <p14:creationId xmlns:p14="http://schemas.microsoft.com/office/powerpoint/2010/main" val="712083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C62D65B7-17D1-4DCE-8998-BF2679B1E0B3}" type="datetime1">
              <a:rPr lang="ja-JP" altLang="en-US" smtClean="0"/>
              <a:t>2020/2/17</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9AB142AE-DF87-4783-BAB8-A3D2EB3FE5E3}" type="slidenum">
              <a:rPr lang="ja-JP" altLang="en-US"/>
              <a:pPr>
                <a:defRPr/>
              </a:pPr>
              <a:t>‹#›</a:t>
            </a:fld>
            <a:endParaRPr lang="ja-JP" altLang="en-US"/>
          </a:p>
        </p:txBody>
      </p:sp>
    </p:spTree>
    <p:extLst>
      <p:ext uri="{BB962C8B-B14F-4D97-AF65-F5344CB8AC3E}">
        <p14:creationId xmlns:p14="http://schemas.microsoft.com/office/powerpoint/2010/main" val="2053991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06953865-21F4-4EC9-9D8E-AA037BEE6395}" type="datetime1">
              <a:rPr lang="ja-JP" altLang="en-US" smtClean="0"/>
              <a:t>2020/2/17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EEE07A47-60A2-4350-BE68-BA2479E6C6AC}" type="slidenum">
              <a:rPr lang="ja-JP" altLang="en-US"/>
              <a:pPr>
                <a:defRPr/>
              </a:pPr>
              <a:t>‹#›</a:t>
            </a:fld>
            <a:endParaRPr lang="ja-JP" altLang="en-US"/>
          </a:p>
        </p:txBody>
      </p:sp>
    </p:spTree>
    <p:extLst>
      <p:ext uri="{BB962C8B-B14F-4D97-AF65-F5344CB8AC3E}">
        <p14:creationId xmlns:p14="http://schemas.microsoft.com/office/powerpoint/2010/main" val="671915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7CE0DB4D-E11C-4A0F-B9CC-062EE7DD8792}" type="datetime1">
              <a:rPr lang="ja-JP" altLang="en-US" smtClean="0"/>
              <a:t>2020/2/17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CD10D585-F660-43EB-9175-C6324461F9D2}" type="slidenum">
              <a:rPr lang="ja-JP" altLang="en-US"/>
              <a:pPr>
                <a:defRPr/>
              </a:pPr>
              <a:t>‹#›</a:t>
            </a:fld>
            <a:endParaRPr lang="ja-JP" altLang="en-US"/>
          </a:p>
        </p:txBody>
      </p:sp>
    </p:spTree>
    <p:extLst>
      <p:ext uri="{BB962C8B-B14F-4D97-AF65-F5344CB8AC3E}">
        <p14:creationId xmlns:p14="http://schemas.microsoft.com/office/powerpoint/2010/main" val="514044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4C0B1CCF-C5E1-408E-98A5-2905B932E4D5}" type="datetime1">
              <a:rPr lang="ja-JP" altLang="en-US" smtClean="0"/>
              <a:t>2020/2/17</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A63877F1-BEED-42B2-9AB7-896ACF6BCF6E}"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0"/>
          <p:cNvSpPr>
            <a:spLocks noChangeArrowheads="1"/>
          </p:cNvSpPr>
          <p:nvPr/>
        </p:nvSpPr>
        <p:spPr bwMode="auto">
          <a:xfrm>
            <a:off x="-1712" y="525567"/>
            <a:ext cx="9144000" cy="566737"/>
          </a:xfrm>
          <a:prstGeom prst="rect">
            <a:avLst/>
          </a:prstGeom>
          <a:gradFill rotWithShape="1">
            <a:gsLst>
              <a:gs pos="0">
                <a:srgbClr val="DBE1F9">
                  <a:alpha val="29999"/>
                </a:srgbClr>
              </a:gs>
              <a:gs pos="100000">
                <a:srgbClr val="656873">
                  <a:alpha val="29999"/>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tIns="180000" bIns="180000" anchor="ctr"/>
          <a:lstStyle>
            <a:lvl1pPr>
              <a:spcBef>
                <a:spcPct val="20000"/>
              </a:spcBef>
              <a:buFont typeface="Arial" panose="020B0604020202020204" pitchFamily="34" charset="0"/>
              <a:buChar char="•"/>
              <a:tabLst>
                <a:tab pos="0"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0"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0"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ts val="2000"/>
              </a:lnSpc>
              <a:spcBef>
                <a:spcPct val="0"/>
              </a:spcBef>
              <a:buFontTx/>
              <a:buNone/>
            </a:pPr>
            <a:r>
              <a:rPr lang="ja-JP" altLang="en-US" sz="1800" b="1" dirty="0" smtClean="0">
                <a:latin typeface="HG丸ｺﾞｼｯｸM-PRO" panose="020F0600000000000000" pitchFamily="50" charset="-128"/>
                <a:ea typeface="HG丸ｺﾞｼｯｸM-PRO" panose="020F0600000000000000" pitchFamily="50" charset="-128"/>
              </a:rPr>
              <a:t>「○○○○</a:t>
            </a:r>
            <a:r>
              <a:rPr lang="ja-JP" altLang="en-US" sz="1800" b="1" dirty="0">
                <a:latin typeface="HG丸ｺﾞｼｯｸM-PRO" panose="020F0600000000000000" pitchFamily="50" charset="-128"/>
                <a:ea typeface="HG丸ｺﾞｼｯｸM-PRO" panose="020F0600000000000000" pitchFamily="50" charset="-128"/>
              </a:rPr>
              <a:t>のための技術実証事業</a:t>
            </a:r>
            <a:r>
              <a:rPr lang="ja-JP" altLang="en-US" sz="1800" b="1" dirty="0" smtClean="0">
                <a:latin typeface="HG丸ｺﾞｼｯｸM-PRO" panose="020F0600000000000000" pitchFamily="50" charset="-128"/>
                <a:ea typeface="HG丸ｺﾞｼｯｸM-PRO" panose="020F0600000000000000" pitchFamily="50" charset="-128"/>
              </a:rPr>
              <a:t>（</a:t>
            </a:r>
            <a:r>
              <a:rPr lang="ja-JP" altLang="en-US" sz="1600" b="1" i="1" dirty="0" smtClean="0">
                <a:solidFill>
                  <a:srgbClr val="0070C0"/>
                </a:solidFill>
                <a:latin typeface="HG丸ｺﾞｼｯｸM-PRO" panose="020F0600000000000000" pitchFamily="50" charset="-128"/>
                <a:ea typeface="HG丸ｺﾞｼｯｸM-PRO" panose="020F0600000000000000" pitchFamily="50" charset="-128"/>
              </a:rPr>
              <a:t>国</a:t>
            </a:r>
            <a:r>
              <a:rPr lang="en-US" altLang="ja-JP" sz="1600" b="1" i="1" dirty="0" smtClean="0">
                <a:solidFill>
                  <a:srgbClr val="0070C0"/>
                </a:solidFill>
                <a:latin typeface="HG丸ｺﾞｼｯｸM-PRO" panose="020F0600000000000000" pitchFamily="50" charset="-128"/>
                <a:ea typeface="HG丸ｺﾞｼｯｸM-PRO" panose="020F0600000000000000" pitchFamily="50" charset="-128"/>
              </a:rPr>
              <a:t>/</a:t>
            </a:r>
            <a:r>
              <a:rPr lang="ja-JP" altLang="en-US" sz="1600" b="1" i="1" dirty="0" smtClean="0">
                <a:solidFill>
                  <a:srgbClr val="0070C0"/>
                </a:solidFill>
                <a:latin typeface="HG丸ｺﾞｼｯｸM-PRO" panose="020F0600000000000000" pitchFamily="50" charset="-128"/>
                <a:ea typeface="HG丸ｺﾞｼｯｸM-PRO" panose="020F0600000000000000" pitchFamily="50" charset="-128"/>
              </a:rPr>
              <a:t>地域名</a:t>
            </a:r>
            <a:r>
              <a:rPr lang="ja-JP" altLang="en-US" sz="1600" b="1" i="1" dirty="0" smtClean="0">
                <a:solidFill>
                  <a:srgbClr val="0070C0"/>
                </a:solidFill>
                <a:latin typeface="HG丸ｺﾞｼｯｸM-PRO" panose="020F0600000000000000" pitchFamily="50" charset="-128"/>
                <a:ea typeface="HG丸ｺﾞｼｯｸM-PRO" panose="020F0600000000000000" pitchFamily="50" charset="-128"/>
              </a:rPr>
              <a:t>を</a:t>
            </a:r>
            <a:r>
              <a:rPr lang="ja-JP" altLang="en-US" sz="1600" b="1" i="1" dirty="0">
                <a:solidFill>
                  <a:srgbClr val="0070C0"/>
                </a:solidFill>
                <a:latin typeface="HG丸ｺﾞｼｯｸM-PRO" panose="020F0600000000000000" pitchFamily="50" charset="-128"/>
                <a:ea typeface="HG丸ｺﾞｼｯｸM-PRO" panose="020F0600000000000000" pitchFamily="50" charset="-128"/>
              </a:rPr>
              <a:t>記載</a:t>
            </a:r>
            <a:r>
              <a:rPr lang="ja-JP" altLang="en-US" sz="1800" b="1" dirty="0" smtClean="0">
                <a:latin typeface="HG丸ｺﾞｼｯｸM-PRO" panose="020F0600000000000000" pitchFamily="50" charset="-128"/>
                <a:ea typeface="HG丸ｺﾞｼｯｸM-PRO" panose="020F0600000000000000" pitchFamily="50" charset="-128"/>
              </a:rPr>
              <a:t>）」　</a:t>
            </a:r>
            <a:r>
              <a:rPr lang="ja-JP" altLang="en-US" sz="2000" b="1" dirty="0" smtClean="0">
                <a:latin typeface="HG丸ｺﾞｼｯｸM-PRO" panose="020F0600000000000000" pitchFamily="50" charset="-128"/>
                <a:ea typeface="HG丸ｺﾞｼｯｸM-PRO" panose="020F0600000000000000" pitchFamily="50" charset="-128"/>
              </a:rPr>
              <a:t>　　　　　　　　　</a:t>
            </a:r>
            <a:r>
              <a:rPr lang="ja-JP" altLang="en-US" sz="2000" b="1" dirty="0">
                <a:latin typeface="HG丸ｺﾞｼｯｸM-PRO" panose="020F0600000000000000" pitchFamily="50" charset="-128"/>
                <a:ea typeface="HG丸ｺﾞｼｯｸM-PRO" panose="020F0600000000000000" pitchFamily="50" charset="-128"/>
              </a:rPr>
              <a:t> </a:t>
            </a:r>
            <a:endParaRPr lang="en-US" altLang="ja-JP" sz="2000" b="1" dirty="0" smtClean="0">
              <a:latin typeface="HG丸ｺﾞｼｯｸM-PRO" panose="020F0600000000000000" pitchFamily="50" charset="-128"/>
              <a:ea typeface="HG丸ｺﾞｼｯｸM-PRO" panose="020F0600000000000000" pitchFamily="50" charset="-128"/>
            </a:endParaRPr>
          </a:p>
          <a:p>
            <a:pPr eaLnBrk="1" hangingPunct="1">
              <a:lnSpc>
                <a:spcPts val="2000"/>
              </a:lnSpc>
              <a:spcBef>
                <a:spcPct val="0"/>
              </a:spcBef>
              <a:buFontTx/>
              <a:buNone/>
            </a:pPr>
            <a:r>
              <a:rPr lang="ja-JP" altLang="en-US" sz="2000" b="1" dirty="0" smtClean="0">
                <a:latin typeface="HG丸ｺﾞｼｯｸM-PRO" panose="020F0600000000000000" pitchFamily="50" charset="-128"/>
                <a:ea typeface="HG丸ｺﾞｼｯｸM-PRO" panose="020F0600000000000000" pitchFamily="50" charset="-128"/>
              </a:rPr>
              <a:t>　 　　　　　　　　</a:t>
            </a:r>
            <a:r>
              <a:rPr lang="ja-JP" altLang="en-US" sz="2000" b="1" dirty="0">
                <a:latin typeface="HG丸ｺﾞｼｯｸM-PRO" panose="020F0600000000000000" pitchFamily="50" charset="-128"/>
                <a:ea typeface="HG丸ｺﾞｼｯｸM-PRO" panose="020F0600000000000000" pitchFamily="50" charset="-128"/>
              </a:rPr>
              <a:t>　　　　　　　　　　　</a:t>
            </a:r>
            <a:r>
              <a:rPr lang="ja-JP" altLang="en-US" sz="1400" b="1" dirty="0" smtClean="0">
                <a:latin typeface="HG丸ｺﾞｼｯｸM-PRO" panose="020F0600000000000000" pitchFamily="50" charset="-128"/>
                <a:ea typeface="HG丸ｺﾞｼｯｸM-PRO" panose="020F0600000000000000" pitchFamily="50" charset="-128"/>
              </a:rPr>
              <a:t>提案者名</a:t>
            </a:r>
            <a:r>
              <a:rPr lang="ja-JP" altLang="en-US" sz="1400" b="1" dirty="0">
                <a:latin typeface="HG丸ｺﾞｼｯｸM-PRO" panose="020F0600000000000000" pitchFamily="50" charset="-128"/>
                <a:ea typeface="HG丸ｺﾞｼｯｸM-PRO" panose="020F0600000000000000" pitchFamily="50" charset="-128"/>
              </a:rPr>
              <a:t>：○○○○、○○○○　</a:t>
            </a:r>
            <a:endParaRPr kumimoji="0" lang="ja-JP" altLang="en-US" sz="1400" b="1" dirty="0">
              <a:solidFill>
                <a:srgbClr val="FF0000"/>
              </a:solidFill>
              <a:latin typeface="HG丸ｺﾞｼｯｸM-PRO" panose="020F0600000000000000" pitchFamily="50" charset="-128"/>
              <a:ea typeface="HG丸ｺﾞｼｯｸM-PRO" panose="020F0600000000000000" pitchFamily="50" charset="-128"/>
            </a:endParaRPr>
          </a:p>
        </p:txBody>
      </p:sp>
      <p:sp>
        <p:nvSpPr>
          <p:cNvPr id="13" name="Rectangle 20"/>
          <p:cNvSpPr>
            <a:spLocks noChangeArrowheads="1"/>
          </p:cNvSpPr>
          <p:nvPr/>
        </p:nvSpPr>
        <p:spPr bwMode="auto">
          <a:xfrm>
            <a:off x="0" y="0"/>
            <a:ext cx="9144000" cy="494541"/>
          </a:xfrm>
          <a:prstGeom prst="rect">
            <a:avLst/>
          </a:prstGeom>
          <a:solidFill>
            <a:schemeClr val="tx2"/>
          </a:solidFill>
          <a:ln w="9525">
            <a:noFill/>
            <a:miter lim="800000"/>
            <a:headEnd/>
            <a:tailEnd/>
          </a:ln>
        </p:spPr>
        <p:txBody>
          <a:bodyPr wrap="none" anchor="ctr"/>
          <a:lstStyle/>
          <a:p>
            <a:pPr eaLnBrk="1" hangingPunct="1">
              <a:tabLst>
                <a:tab pos="358775" algn="l"/>
              </a:tabLst>
              <a:defRPr/>
            </a:pPr>
            <a:endParaRPr lang="en-US" altLang="ja-JP" sz="1500" b="1" dirty="0" smtClean="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eaLnBrk="1" hangingPunct="1">
              <a:tabLst>
                <a:tab pos="358775" algn="l"/>
              </a:tabLst>
              <a:defRPr/>
            </a:pP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　</a:t>
            </a:r>
            <a:r>
              <a:rPr lang="ja-JP" altLang="en-US" sz="1500" b="1" dirty="0" smtClean="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民間</a:t>
            </a: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主導による低炭素技術普及促進事業</a:t>
            </a:r>
            <a:r>
              <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a:t>
            </a: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低炭素技術による市場創出促進</a:t>
            </a:r>
            <a:r>
              <a:rPr lang="ja-JP" altLang="en-US" sz="1500" b="1" dirty="0" smtClean="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事業</a:t>
            </a:r>
            <a:endParaRPr lang="ja-JP" altLang="en-US"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algn="ctr" eaLnBrk="1" hangingPunct="1">
              <a:tabLst>
                <a:tab pos="358775" algn="l"/>
              </a:tabLst>
              <a:defRPr/>
            </a:pPr>
            <a:endParaRPr lang="en-US" altLang="ja-JP"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16" name="正方形/長方形 15"/>
          <p:cNvSpPr/>
          <p:nvPr/>
        </p:nvSpPr>
        <p:spPr>
          <a:xfrm>
            <a:off x="8453635" y="525567"/>
            <a:ext cx="619125" cy="25876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ts val="0"/>
              </a:spcAft>
              <a:defRPr/>
            </a:pPr>
            <a:r>
              <a:rPr lang="ja-JP" sz="1000" kern="100" dirty="0" smtClean="0">
                <a:solidFill>
                  <a:srgbClr val="000000"/>
                </a:solidFill>
                <a:ea typeface="ＭＳ 明朝" panose="02020609040205080304" pitchFamily="17" charset="-128"/>
                <a:cs typeface="Times New Roman" panose="02020603050405020304" pitchFamily="18" charset="0"/>
              </a:rPr>
              <a:t>別添</a:t>
            </a:r>
            <a:r>
              <a:rPr lang="ja-JP" altLang="en-US" sz="1000" kern="100" dirty="0" smtClean="0">
                <a:solidFill>
                  <a:srgbClr val="000000"/>
                </a:solidFill>
                <a:ea typeface="ＭＳ 明朝" panose="02020609040205080304" pitchFamily="17" charset="-128"/>
                <a:cs typeface="Times New Roman" panose="02020603050405020304" pitchFamily="18" charset="0"/>
              </a:rPr>
              <a:t>３</a:t>
            </a:r>
            <a:endParaRPr lang="ja-JP" sz="1050" kern="100" dirty="0">
              <a:ea typeface="ＭＳ 明朝" panose="02020609040205080304" pitchFamily="17" charset="-128"/>
              <a:cs typeface="Times New Roman" panose="02020603050405020304" pitchFamily="18" charset="0"/>
            </a:endParaRPr>
          </a:p>
        </p:txBody>
      </p:sp>
      <p:graphicFrame>
        <p:nvGraphicFramePr>
          <p:cNvPr id="3" name="表 2"/>
          <p:cNvGraphicFramePr>
            <a:graphicFrameLocks noGrp="1"/>
          </p:cNvGraphicFramePr>
          <p:nvPr>
            <p:extLst>
              <p:ext uri="{D42A27DB-BD31-4B8C-83A1-F6EECF244321}">
                <p14:modId xmlns:p14="http://schemas.microsoft.com/office/powerpoint/2010/main" val="3776541724"/>
              </p:ext>
            </p:extLst>
          </p:nvPr>
        </p:nvGraphicFramePr>
        <p:xfrm>
          <a:off x="8067104" y="60591"/>
          <a:ext cx="1041400" cy="371914"/>
        </p:xfrm>
        <a:graphic>
          <a:graphicData uri="http://schemas.openxmlformats.org/drawingml/2006/table">
            <a:tbl>
              <a:tblPr>
                <a:tableStyleId>{5C22544A-7EE6-4342-B048-85BDC9FD1C3A}</a:tableStyleId>
              </a:tblPr>
              <a:tblGrid>
                <a:gridCol w="1041400"/>
              </a:tblGrid>
              <a:tr h="185957">
                <a:tc>
                  <a:txBody>
                    <a:bodyPr/>
                    <a:lstStyle/>
                    <a:p>
                      <a:pPr algn="ctr" fontAlgn="ctr"/>
                      <a:r>
                        <a:rPr lang="en-US" sz="1100" u="none" strike="noStrike" dirty="0">
                          <a:effectLst/>
                        </a:rPr>
                        <a:t>NEDO</a:t>
                      </a:r>
                      <a:r>
                        <a:rPr lang="ja-JP" altLang="en-US" sz="1100" u="none" strike="noStrike" dirty="0">
                          <a:effectLst/>
                        </a:rPr>
                        <a:t>使用欄</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solidFill>
                      <a:schemeClr val="bg1"/>
                    </a:solidFill>
                  </a:tcPr>
                </a:tc>
              </a:tr>
              <a:tr h="185957">
                <a:tc>
                  <a:txBody>
                    <a:bodyPr/>
                    <a:lstStyle/>
                    <a:p>
                      <a:pPr algn="l" fontAlgn="ctr"/>
                      <a:r>
                        <a:rPr lang="ja-JP" altLang="en-US" sz="1100" u="none" strike="noStrike" dirty="0">
                          <a:effectLst/>
                        </a:rPr>
                        <a:t>　</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solidFill>
                      <a:schemeClr val="bg1"/>
                    </a:solidFill>
                  </a:tcPr>
                </a:tc>
              </a:tr>
            </a:tbl>
          </a:graphicData>
        </a:graphic>
      </p:graphicFrame>
      <p:sp>
        <p:nvSpPr>
          <p:cNvPr id="118" name="スライド番号プレースホルダー 3"/>
          <p:cNvSpPr txBox="1">
            <a:spLocks/>
          </p:cNvSpPr>
          <p:nvPr/>
        </p:nvSpPr>
        <p:spPr>
          <a:xfrm>
            <a:off x="7092280" y="6543675"/>
            <a:ext cx="2133600" cy="365125"/>
          </a:xfrm>
          <a:prstGeom prst="rect">
            <a:avLst/>
          </a:prstGeom>
        </p:spPr>
        <p:txBody>
          <a:bodyPr vert="horz" wrap="square" lIns="91440" tIns="45720" rIns="91440" bIns="45720" numCol="1" anchor="ctr" anchorCtr="0" compatLnSpc="1">
            <a:prstTxWarp prst="textNoShape">
              <a:avLst/>
            </a:prstTxWarp>
          </a:bodyPr>
          <a:lstStyle>
            <a:defPPr>
              <a:defRPr lang="ja-JP"/>
            </a:defPPr>
            <a:lvl1pPr algn="r" rtl="0" eaLnBrk="1" fontAlgn="base" hangingPunct="1">
              <a:spcBef>
                <a:spcPct val="0"/>
              </a:spcBef>
              <a:spcAft>
                <a:spcPct val="0"/>
              </a:spcAft>
              <a:defRPr kumimoji="1" sz="1200" kern="1200">
                <a:solidFill>
                  <a:srgbClr val="898989"/>
                </a:solidFill>
                <a:latin typeface="Calibri" panose="020F050202020403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51E4CE59-1F32-4D9D-B16A-21EF3B912E1F}" type="slidenum">
              <a:rPr lang="ja-JP" altLang="en-US" smtClean="0"/>
              <a:pPr>
                <a:defRPr/>
              </a:pPr>
              <a:t>1</a:t>
            </a:fld>
            <a:endParaRPr lang="ja-JP" altLang="en-US" dirty="0"/>
          </a:p>
        </p:txBody>
      </p:sp>
      <p:sp>
        <p:nvSpPr>
          <p:cNvPr id="101" name="Rectangle 9"/>
          <p:cNvSpPr>
            <a:spLocks noChangeArrowheads="1"/>
          </p:cNvSpPr>
          <p:nvPr/>
        </p:nvSpPr>
        <p:spPr bwMode="auto">
          <a:xfrm>
            <a:off x="202394" y="4072028"/>
            <a:ext cx="4248150" cy="2669340"/>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rIns="36000" anchor="b"/>
          <a:lstStyle/>
          <a:p>
            <a:pPr eaLnBrk="1" hangingPunct="1">
              <a:spcBef>
                <a:spcPct val="50000"/>
              </a:spcBef>
              <a:defRPr/>
            </a:pPr>
            <a:endParaRPr lang="en-US" altLang="ja-JP" sz="1200" i="1" spc="-10" dirty="0" smtClean="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r>
              <a:rPr lang="ja-JP" altLang="en-US" sz="1200" i="1" spc="-10" dirty="0" smtClean="0">
                <a:solidFill>
                  <a:srgbClr val="0070C0"/>
                </a:solidFill>
                <a:latin typeface="HG丸ｺﾞｼｯｸM-PRO" pitchFamily="50" charset="-128"/>
                <a:ea typeface="HG丸ｺﾞｼｯｸM-PRO" pitchFamily="50" charset="-128"/>
              </a:rPr>
              <a:t>・</a:t>
            </a:r>
            <a:r>
              <a:rPr lang="ja-JP" altLang="en-US" sz="1200" i="1" spc="-10" dirty="0" smtClean="0">
                <a:solidFill>
                  <a:srgbClr val="0070C0"/>
                </a:solidFill>
                <a:latin typeface="HG丸ｺﾞｼｯｸM-PRO" pitchFamily="50" charset="-128"/>
                <a:ea typeface="HG丸ｺﾞｼｯｸM-PRO" pitchFamily="50" charset="-128"/>
              </a:rPr>
              <a:t>対象</a:t>
            </a:r>
            <a:r>
              <a:rPr lang="ja-JP" altLang="en-US" sz="1200" i="1" spc="-10" dirty="0" smtClean="0">
                <a:solidFill>
                  <a:srgbClr val="0070C0"/>
                </a:solidFill>
                <a:latin typeface="HG丸ｺﾞｼｯｸM-PRO" pitchFamily="50" charset="-128"/>
                <a:ea typeface="HG丸ｺﾞｼｯｸM-PRO" pitchFamily="50" charset="-128"/>
              </a:rPr>
              <a:t>国</a:t>
            </a:r>
            <a:r>
              <a:rPr lang="en-US" altLang="ja-JP" sz="1200" i="1" spc="-10" dirty="0" smtClean="0">
                <a:solidFill>
                  <a:srgbClr val="0070C0"/>
                </a:solidFill>
                <a:latin typeface="HG丸ｺﾞｼｯｸM-PRO" pitchFamily="50" charset="-128"/>
                <a:ea typeface="HG丸ｺﾞｼｯｸM-PRO" pitchFamily="50" charset="-128"/>
              </a:rPr>
              <a:t>/</a:t>
            </a:r>
            <a:r>
              <a:rPr lang="ja-JP" altLang="en-US" sz="1200" i="1" spc="-10" dirty="0" smtClean="0">
                <a:solidFill>
                  <a:srgbClr val="0070C0"/>
                </a:solidFill>
                <a:latin typeface="HG丸ｺﾞｼｯｸM-PRO" pitchFamily="50" charset="-128"/>
                <a:ea typeface="HG丸ｺﾞｼｯｸM-PRO" pitchFamily="50" charset="-128"/>
              </a:rPr>
              <a:t>地域</a:t>
            </a:r>
            <a:r>
              <a:rPr lang="ja-JP" altLang="en-US" sz="1200" i="1" spc="-10" dirty="0" smtClean="0">
                <a:solidFill>
                  <a:srgbClr val="0070C0"/>
                </a:solidFill>
                <a:latin typeface="HG丸ｺﾞｼｯｸM-PRO" pitchFamily="50" charset="-128"/>
                <a:ea typeface="HG丸ｺﾞｼｯｸM-PRO" pitchFamily="50" charset="-128"/>
              </a:rPr>
              <a:t>を選定した理由を、相手国ニーズ・政策動向等を踏まえて</a:t>
            </a:r>
            <a:r>
              <a:rPr lang="ja-JP" altLang="en-US" sz="1200" i="1" spc="-10" dirty="0" smtClean="0">
                <a:solidFill>
                  <a:srgbClr val="0070C0"/>
                </a:solidFill>
                <a:latin typeface="HG丸ｺﾞｼｯｸM-PRO" pitchFamily="50" charset="-128"/>
                <a:ea typeface="HG丸ｺﾞｼｯｸM-PRO" pitchFamily="50" charset="-128"/>
              </a:rPr>
              <a:t>記載する。</a:t>
            </a:r>
            <a:endParaRPr lang="en-US" altLang="ja-JP" sz="1200" i="1" spc="-10" dirty="0" smtClean="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smtClean="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smtClean="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smtClean="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spc="-10" dirty="0" smtClean="0">
              <a:latin typeface="HG丸ｺﾞｼｯｸM-PRO" pitchFamily="50" charset="-128"/>
              <a:ea typeface="HG丸ｺﾞｼｯｸM-PRO" pitchFamily="50" charset="-128"/>
            </a:endParaRPr>
          </a:p>
          <a:p>
            <a:pPr eaLnBrk="1" hangingPunct="1">
              <a:spcBef>
                <a:spcPct val="50000"/>
              </a:spcBef>
              <a:defRPr/>
            </a:pPr>
            <a:endParaRPr lang="ja-JP" altLang="en-US" sz="1200" spc="-10" dirty="0">
              <a:latin typeface="HG丸ｺﾞｼｯｸM-PRO" pitchFamily="50" charset="-128"/>
              <a:ea typeface="HG丸ｺﾞｼｯｸM-PRO" pitchFamily="50" charset="-128"/>
            </a:endParaRPr>
          </a:p>
        </p:txBody>
      </p:sp>
      <p:sp>
        <p:nvSpPr>
          <p:cNvPr id="104" name="Rectangle 9"/>
          <p:cNvSpPr>
            <a:spLocks noChangeArrowheads="1"/>
          </p:cNvSpPr>
          <p:nvPr/>
        </p:nvSpPr>
        <p:spPr bwMode="auto">
          <a:xfrm>
            <a:off x="176614" y="1603211"/>
            <a:ext cx="4248150" cy="1823102"/>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lIns="36000" rIns="36000" bIns="72000" anchor="ctr" anchorCtr="0"/>
          <a:lstStyle/>
          <a:p>
            <a:pPr eaLnBrk="1" hangingPunct="1">
              <a:spcBef>
                <a:spcPct val="50000"/>
              </a:spcBef>
              <a:defRPr/>
            </a:pPr>
            <a:r>
              <a:rPr lang="ja-JP" altLang="en-US" sz="1200" i="1" spc="-10" dirty="0">
                <a:solidFill>
                  <a:srgbClr val="0070C0"/>
                </a:solidFill>
                <a:latin typeface="HG丸ｺﾞｼｯｸM-PRO" pitchFamily="50" charset="-128"/>
                <a:ea typeface="HG丸ｺﾞｼｯｸM-PRO" pitchFamily="50" charset="-128"/>
              </a:rPr>
              <a:t>・</a:t>
            </a:r>
            <a:r>
              <a:rPr lang="ja-JP" altLang="en-US" sz="1200" i="1" spc="-10" dirty="0" smtClean="0">
                <a:solidFill>
                  <a:srgbClr val="0070C0"/>
                </a:solidFill>
                <a:latin typeface="HG丸ｺﾞｼｯｸM-PRO" pitchFamily="50" charset="-128"/>
                <a:ea typeface="HG丸ｺﾞｼｯｸM-PRO" pitchFamily="50" charset="-128"/>
              </a:rPr>
              <a:t>事業概要を</a:t>
            </a:r>
            <a:r>
              <a:rPr lang="en-US" altLang="ja-JP" sz="1200" i="1" spc="-10" dirty="0" smtClean="0">
                <a:solidFill>
                  <a:srgbClr val="0070C0"/>
                </a:solidFill>
                <a:latin typeface="HG丸ｺﾞｼｯｸM-PRO" pitchFamily="50" charset="-128"/>
                <a:ea typeface="HG丸ｺﾞｼｯｸM-PRO" pitchFamily="50" charset="-128"/>
              </a:rPr>
              <a:t>100</a:t>
            </a:r>
            <a:r>
              <a:rPr lang="ja-JP" altLang="en-US" sz="1200" i="1" spc="-10" dirty="0" smtClean="0">
                <a:solidFill>
                  <a:srgbClr val="0070C0"/>
                </a:solidFill>
                <a:latin typeface="HG丸ｺﾞｼｯｸM-PRO" pitchFamily="50" charset="-128"/>
                <a:ea typeface="HG丸ｺﾞｼｯｸM-PRO" pitchFamily="50" charset="-128"/>
              </a:rPr>
              <a:t>字以内で簡潔に記載（どこで、どのような技術実証を行い、何を達成するのか等）</a:t>
            </a:r>
            <a:endParaRPr lang="en-US" altLang="ja-JP" sz="1200" i="1" spc="-10" dirty="0" smtClean="0">
              <a:solidFill>
                <a:srgbClr val="0070C0"/>
              </a:solidFill>
              <a:latin typeface="HG丸ｺﾞｼｯｸM-PRO" pitchFamily="50" charset="-128"/>
              <a:ea typeface="HG丸ｺﾞｼｯｸM-PRO" pitchFamily="50" charset="-128"/>
            </a:endParaRPr>
          </a:p>
          <a:p>
            <a:pPr eaLnBrk="1" hangingPunct="1">
              <a:spcBef>
                <a:spcPct val="50000"/>
              </a:spcBef>
              <a:defRPr/>
            </a:pPr>
            <a:r>
              <a:rPr lang="ja-JP" altLang="en-US" sz="1200" i="1" spc="-10" dirty="0" smtClean="0">
                <a:solidFill>
                  <a:srgbClr val="0070C0"/>
                </a:solidFill>
                <a:latin typeface="HG丸ｺﾞｼｯｸM-PRO" pitchFamily="50" charset="-128"/>
                <a:ea typeface="HG丸ｺﾞｼｯｸM-PRO" pitchFamily="50" charset="-128"/>
              </a:rPr>
              <a:t>・図表は使用しない</a:t>
            </a:r>
            <a:r>
              <a:rPr lang="ja-JP" altLang="en-US" sz="1200" i="1" spc="-10" dirty="0" smtClean="0">
                <a:solidFill>
                  <a:srgbClr val="0070C0"/>
                </a:solidFill>
                <a:latin typeface="HG丸ｺﾞｼｯｸM-PRO" pitchFamily="50" charset="-128"/>
                <a:ea typeface="HG丸ｺﾞｼｯｸM-PRO" pitchFamily="50" charset="-128"/>
              </a:rPr>
              <a:t>こと。</a:t>
            </a:r>
            <a:endParaRPr lang="en-US" altLang="ja-JP" sz="1200" i="1" spc="-10" dirty="0" smtClean="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smtClean="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smtClean="0">
              <a:solidFill>
                <a:srgbClr val="0070C0"/>
              </a:solidFill>
              <a:latin typeface="HG丸ｺﾞｼｯｸM-PRO" pitchFamily="50" charset="-128"/>
              <a:ea typeface="HG丸ｺﾞｼｯｸM-PRO" pitchFamily="50" charset="-128"/>
            </a:endParaRPr>
          </a:p>
        </p:txBody>
      </p:sp>
      <p:sp>
        <p:nvSpPr>
          <p:cNvPr id="105" name="テキスト ボックス 104"/>
          <p:cNvSpPr txBox="1"/>
          <p:nvPr/>
        </p:nvSpPr>
        <p:spPr>
          <a:xfrm>
            <a:off x="178946" y="1193869"/>
            <a:ext cx="1810372"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smtClean="0">
                <a:latin typeface="HG丸ｺﾞｼｯｸM-PRO" panose="020F0600000000000000" pitchFamily="50" charset="-128"/>
                <a:ea typeface="HG丸ｺﾞｼｯｸM-PRO" panose="020F0600000000000000" pitchFamily="50" charset="-128"/>
              </a:rPr>
              <a:t>1. </a:t>
            </a:r>
            <a:r>
              <a:rPr lang="ja-JP" altLang="en-US" sz="1400" b="1" dirty="0" smtClean="0">
                <a:latin typeface="HG丸ｺﾞｼｯｸM-PRO" panose="020F0600000000000000" pitchFamily="50" charset="-128"/>
                <a:ea typeface="HG丸ｺﾞｼｯｸM-PRO" panose="020F0600000000000000" pitchFamily="50" charset="-128"/>
              </a:rPr>
              <a:t>実証事業の概要</a:t>
            </a:r>
            <a:endParaRPr lang="ja-JP" altLang="en-US" sz="1400" b="1" dirty="0">
              <a:latin typeface="HG丸ｺﾞｼｯｸM-PRO" panose="020F0600000000000000" pitchFamily="50" charset="-128"/>
              <a:ea typeface="HG丸ｺﾞｼｯｸM-PRO" panose="020F0600000000000000" pitchFamily="50" charset="-128"/>
            </a:endParaRPr>
          </a:p>
        </p:txBody>
      </p:sp>
      <p:sp>
        <p:nvSpPr>
          <p:cNvPr id="106" name="テキスト ボックス 105"/>
          <p:cNvSpPr txBox="1"/>
          <p:nvPr/>
        </p:nvSpPr>
        <p:spPr>
          <a:xfrm>
            <a:off x="225517" y="3617990"/>
            <a:ext cx="1610179"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smtClean="0">
                <a:latin typeface="HG丸ｺﾞｼｯｸM-PRO" panose="020F0600000000000000" pitchFamily="50" charset="-128"/>
                <a:ea typeface="HG丸ｺﾞｼｯｸM-PRO" panose="020F0600000000000000" pitchFamily="50" charset="-128"/>
              </a:rPr>
              <a:t>2. </a:t>
            </a:r>
            <a:r>
              <a:rPr lang="ja-JP" altLang="en-US" sz="1400" b="1" dirty="0" smtClean="0">
                <a:latin typeface="HG丸ｺﾞｼｯｸM-PRO" panose="020F0600000000000000" pitchFamily="50" charset="-128"/>
                <a:ea typeface="HG丸ｺﾞｼｯｸM-PRO" panose="020F0600000000000000" pitchFamily="50" charset="-128"/>
              </a:rPr>
              <a:t>対象</a:t>
            </a:r>
            <a:r>
              <a:rPr lang="ja-JP" altLang="en-US" sz="1400" b="1" dirty="0" smtClean="0">
                <a:latin typeface="HG丸ｺﾞｼｯｸM-PRO" panose="020F0600000000000000" pitchFamily="50" charset="-128"/>
                <a:ea typeface="HG丸ｺﾞｼｯｸM-PRO" panose="020F0600000000000000" pitchFamily="50" charset="-128"/>
              </a:rPr>
              <a:t>国</a:t>
            </a:r>
            <a:r>
              <a:rPr lang="en-US" altLang="ja-JP" sz="1400" b="1" dirty="0" smtClean="0">
                <a:latin typeface="HG丸ｺﾞｼｯｸM-PRO" panose="020F0600000000000000" pitchFamily="50" charset="-128"/>
                <a:ea typeface="HG丸ｺﾞｼｯｸM-PRO" panose="020F0600000000000000" pitchFamily="50" charset="-128"/>
              </a:rPr>
              <a:t>/</a:t>
            </a:r>
            <a:r>
              <a:rPr lang="ja-JP" altLang="en-US" sz="1400" b="1" dirty="0" smtClean="0">
                <a:latin typeface="HG丸ｺﾞｼｯｸM-PRO" panose="020F0600000000000000" pitchFamily="50" charset="-128"/>
                <a:ea typeface="HG丸ｺﾞｼｯｸM-PRO" panose="020F0600000000000000" pitchFamily="50" charset="-128"/>
              </a:rPr>
              <a:t>地域</a:t>
            </a:r>
            <a:endParaRPr lang="ja-JP" altLang="en-US" sz="1400" b="1" dirty="0">
              <a:latin typeface="HG丸ｺﾞｼｯｸM-PRO" panose="020F0600000000000000" pitchFamily="50" charset="-128"/>
              <a:ea typeface="HG丸ｺﾞｼｯｸM-PRO" panose="020F0600000000000000" pitchFamily="50" charset="-128"/>
            </a:endParaRPr>
          </a:p>
        </p:txBody>
      </p:sp>
      <p:sp>
        <p:nvSpPr>
          <p:cNvPr id="114" name="Rectangle 9"/>
          <p:cNvSpPr>
            <a:spLocks noChangeArrowheads="1"/>
          </p:cNvSpPr>
          <p:nvPr/>
        </p:nvSpPr>
        <p:spPr bwMode="auto">
          <a:xfrm>
            <a:off x="4649639" y="4047034"/>
            <a:ext cx="4339742" cy="2694334"/>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rIns="36000" anchor="t"/>
          <a:lstStyle/>
          <a:p>
            <a:pPr eaLnBrk="1" hangingPunct="1">
              <a:spcBef>
                <a:spcPts val="0"/>
              </a:spcBef>
              <a:defRPr/>
            </a:pPr>
            <a:endParaRPr lang="en-US" altLang="ja-JP" sz="1200" spc="-10" dirty="0" smtClean="0">
              <a:latin typeface="HG丸ｺﾞｼｯｸM-PRO" pitchFamily="50" charset="-128"/>
              <a:ea typeface="HG丸ｺﾞｼｯｸM-PRO" pitchFamily="50" charset="-128"/>
            </a:endParaRPr>
          </a:p>
          <a:p>
            <a:pPr eaLnBrk="1" hangingPunct="1">
              <a:spcBef>
                <a:spcPts val="0"/>
              </a:spcBef>
              <a:defRPr/>
            </a:pPr>
            <a:endParaRPr lang="en-US" altLang="ja-JP" sz="1050" spc="-10" dirty="0" smtClean="0">
              <a:latin typeface="HG丸ｺﾞｼｯｸM-PRO" pitchFamily="50" charset="-128"/>
              <a:ea typeface="HG丸ｺﾞｼｯｸM-PRO" pitchFamily="50" charset="-128"/>
            </a:endParaRPr>
          </a:p>
          <a:p>
            <a:pPr eaLnBrk="1" hangingPunct="1">
              <a:spcBef>
                <a:spcPts val="0"/>
              </a:spcBef>
              <a:defRPr/>
            </a:pPr>
            <a:endParaRPr lang="en-US" altLang="ja-JP" sz="1050" spc="-10" dirty="0" smtClean="0">
              <a:latin typeface="HG丸ｺﾞｼｯｸM-PRO" pitchFamily="50" charset="-128"/>
              <a:ea typeface="HG丸ｺﾞｼｯｸM-PRO" pitchFamily="50" charset="-128"/>
            </a:endParaRPr>
          </a:p>
          <a:p>
            <a:pPr eaLnBrk="1" hangingPunct="1">
              <a:spcBef>
                <a:spcPct val="50000"/>
              </a:spcBef>
              <a:defRPr/>
            </a:pPr>
            <a:endParaRPr lang="en-US" altLang="ja-JP" sz="1050" spc="-10" dirty="0" smtClean="0">
              <a:latin typeface="HG丸ｺﾞｼｯｸM-PRO" pitchFamily="50" charset="-128"/>
              <a:ea typeface="HG丸ｺﾞｼｯｸM-PRO" pitchFamily="50" charset="-128"/>
            </a:endParaRPr>
          </a:p>
          <a:p>
            <a:pPr eaLnBrk="1" hangingPunct="1">
              <a:spcBef>
                <a:spcPct val="50000"/>
              </a:spcBef>
              <a:defRPr/>
            </a:pPr>
            <a:endParaRPr lang="en-US" altLang="ja-JP" sz="1200" spc="-10" dirty="0" smtClean="0">
              <a:latin typeface="HG丸ｺﾞｼｯｸM-PRO" pitchFamily="50" charset="-128"/>
              <a:ea typeface="HG丸ｺﾞｼｯｸM-PRO" pitchFamily="50" charset="-128"/>
            </a:endParaRPr>
          </a:p>
          <a:p>
            <a:pPr eaLnBrk="1" hangingPunct="1">
              <a:spcBef>
                <a:spcPct val="50000"/>
              </a:spcBef>
              <a:defRPr/>
            </a:pPr>
            <a:endParaRPr lang="en-US" altLang="ja-JP" sz="1200" spc="-10" dirty="0">
              <a:latin typeface="HG丸ｺﾞｼｯｸM-PRO" pitchFamily="50" charset="-128"/>
              <a:ea typeface="HG丸ｺﾞｼｯｸM-PRO" pitchFamily="50" charset="-128"/>
            </a:endParaRPr>
          </a:p>
          <a:p>
            <a:pPr eaLnBrk="1" hangingPunct="1">
              <a:spcBef>
                <a:spcPct val="50000"/>
              </a:spcBef>
              <a:defRPr/>
            </a:pPr>
            <a:endParaRPr lang="en-US" altLang="ja-JP" sz="1200" spc="-10" dirty="0">
              <a:latin typeface="HG丸ｺﾞｼｯｸM-PRO" pitchFamily="50" charset="-128"/>
              <a:ea typeface="HG丸ｺﾞｼｯｸM-PRO" pitchFamily="50" charset="-128"/>
            </a:endParaRPr>
          </a:p>
          <a:p>
            <a:pPr eaLnBrk="1" hangingPunct="1">
              <a:spcBef>
                <a:spcPct val="50000"/>
              </a:spcBef>
              <a:defRPr/>
            </a:pPr>
            <a:endParaRPr lang="en-US" altLang="ja-JP" sz="1400" dirty="0" smtClean="0">
              <a:solidFill>
                <a:srgbClr val="FF0000"/>
              </a:solidFill>
              <a:latin typeface="HG丸ｺﾞｼｯｸM-PRO" pitchFamily="50" charset="-128"/>
              <a:ea typeface="HG丸ｺﾞｼｯｸM-PRO" pitchFamily="50" charset="-128"/>
            </a:endParaRPr>
          </a:p>
        </p:txBody>
      </p:sp>
      <p:sp>
        <p:nvSpPr>
          <p:cNvPr id="115" name="Rectangle 9"/>
          <p:cNvSpPr>
            <a:spLocks noChangeArrowheads="1"/>
          </p:cNvSpPr>
          <p:nvPr/>
        </p:nvSpPr>
        <p:spPr bwMode="auto">
          <a:xfrm>
            <a:off x="4649639" y="1593051"/>
            <a:ext cx="4339742" cy="1833262"/>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rIns="36000" anchor="t"/>
          <a:lstStyle/>
          <a:p>
            <a:pPr eaLnBrk="1" hangingPunct="1">
              <a:spcBef>
                <a:spcPts val="0"/>
              </a:spcBef>
              <a:defRPr/>
            </a:pPr>
            <a:endParaRPr lang="en-US" altLang="ja-JP" sz="1200" spc="-10" dirty="0" smtClean="0">
              <a:latin typeface="HG丸ｺﾞｼｯｸM-PRO" pitchFamily="50" charset="-128"/>
              <a:ea typeface="HG丸ｺﾞｼｯｸM-PRO" pitchFamily="50" charset="-128"/>
            </a:endParaRPr>
          </a:p>
          <a:p>
            <a:pPr eaLnBrk="1" hangingPunct="1">
              <a:spcBef>
                <a:spcPts val="0"/>
              </a:spcBef>
              <a:defRPr/>
            </a:pPr>
            <a:r>
              <a:rPr lang="ja-JP" altLang="en-US" sz="1200" spc="-10" dirty="0" smtClean="0">
                <a:latin typeface="HG丸ｺﾞｼｯｸM-PRO" pitchFamily="50" charset="-128"/>
                <a:ea typeface="HG丸ｺﾞｼｯｸM-PRO" pitchFamily="50" charset="-128"/>
              </a:rPr>
              <a:t>予算総額（</a:t>
            </a:r>
            <a:r>
              <a:rPr lang="en-US" altLang="ja-JP" sz="1200" spc="-10" dirty="0" smtClean="0">
                <a:latin typeface="HG丸ｺﾞｼｯｸM-PRO" pitchFamily="50" charset="-128"/>
                <a:ea typeface="HG丸ｺﾞｼｯｸM-PRO" pitchFamily="50" charset="-128"/>
              </a:rPr>
              <a:t>NEDO</a:t>
            </a:r>
            <a:r>
              <a:rPr lang="ja-JP" altLang="en-US" sz="1200" spc="-10" dirty="0" smtClean="0">
                <a:latin typeface="HG丸ｺﾞｼｯｸM-PRO" pitchFamily="50" charset="-128"/>
                <a:ea typeface="HG丸ｺﾞｼｯｸM-PRO" pitchFamily="50" charset="-128"/>
              </a:rPr>
              <a:t>負担額</a:t>
            </a:r>
            <a:r>
              <a:rPr lang="ja-JP" altLang="en-US" sz="1200" spc="-10" dirty="0">
                <a:latin typeface="HG丸ｺﾞｼｯｸM-PRO" pitchFamily="50" charset="-128"/>
                <a:ea typeface="HG丸ｺﾞｼｯｸM-PRO" pitchFamily="50" charset="-128"/>
              </a:rPr>
              <a:t>）</a:t>
            </a:r>
            <a:r>
              <a:rPr lang="ja-JP" altLang="en-US" sz="1200" spc="-10" dirty="0" smtClean="0">
                <a:latin typeface="HG丸ｺﾞｼｯｸM-PRO" pitchFamily="50" charset="-128"/>
                <a:ea typeface="HG丸ｺﾞｼｯｸM-PRO" pitchFamily="50" charset="-128"/>
              </a:rPr>
              <a:t>：●●百万円</a:t>
            </a:r>
            <a:endParaRPr lang="en-US" altLang="ja-JP" sz="1200" spc="-10" dirty="0" smtClean="0">
              <a:latin typeface="HG丸ｺﾞｼｯｸM-PRO" pitchFamily="50" charset="-128"/>
              <a:ea typeface="HG丸ｺﾞｼｯｸM-PRO" pitchFamily="50" charset="-128"/>
            </a:endParaRPr>
          </a:p>
          <a:p>
            <a:pPr eaLnBrk="1" hangingPunct="1">
              <a:spcBef>
                <a:spcPts val="0"/>
              </a:spcBef>
              <a:defRPr/>
            </a:pPr>
            <a:r>
              <a:rPr lang="en-US" altLang="ja-JP" sz="1200" spc="-10" dirty="0" smtClean="0">
                <a:latin typeface="HG丸ｺﾞｼｯｸM-PRO" pitchFamily="50" charset="-128"/>
                <a:ea typeface="HG丸ｺﾞｼｯｸM-PRO" pitchFamily="50" charset="-128"/>
              </a:rPr>
              <a:t> - </a:t>
            </a:r>
            <a:r>
              <a:rPr lang="ja-JP" altLang="en-US" sz="1200" spc="-10" dirty="0" smtClean="0">
                <a:latin typeface="HG丸ｺﾞｼｯｸM-PRO" pitchFamily="50" charset="-128"/>
                <a:ea typeface="HG丸ｺﾞｼｯｸM-PRO" pitchFamily="50" charset="-128"/>
              </a:rPr>
              <a:t>実証前調査：</a:t>
            </a:r>
            <a:r>
              <a:rPr lang="ja-JP" altLang="en-US" sz="1200" spc="-10" dirty="0">
                <a:latin typeface="HG丸ｺﾞｼｯｸM-PRO" pitchFamily="50" charset="-128"/>
                <a:ea typeface="HG丸ｺﾞｼｯｸM-PRO" pitchFamily="50" charset="-128"/>
              </a:rPr>
              <a:t> </a:t>
            </a:r>
            <a:r>
              <a:rPr lang="ja-JP" altLang="en-US" sz="1200" spc="-10" dirty="0" smtClean="0">
                <a:latin typeface="HG丸ｺﾞｼｯｸM-PRO" pitchFamily="50" charset="-128"/>
                <a:ea typeface="HG丸ｺﾞｼｯｸM-PRO" pitchFamily="50" charset="-128"/>
              </a:rPr>
              <a:t>●●百万円</a:t>
            </a:r>
            <a:endParaRPr lang="en-US" altLang="ja-JP" sz="1200" spc="-10" dirty="0" smtClean="0">
              <a:latin typeface="HG丸ｺﾞｼｯｸM-PRO" pitchFamily="50" charset="-128"/>
              <a:ea typeface="HG丸ｺﾞｼｯｸM-PRO" pitchFamily="50" charset="-128"/>
            </a:endParaRPr>
          </a:p>
          <a:p>
            <a:pPr eaLnBrk="1" hangingPunct="1">
              <a:spcBef>
                <a:spcPts val="0"/>
              </a:spcBef>
              <a:defRPr/>
            </a:pPr>
            <a:r>
              <a:rPr lang="en-US" altLang="ja-JP" sz="1200" spc="-10" dirty="0" smtClean="0">
                <a:latin typeface="HG丸ｺﾞｼｯｸM-PRO" pitchFamily="50" charset="-128"/>
                <a:ea typeface="HG丸ｺﾞｼｯｸM-PRO" pitchFamily="50" charset="-128"/>
              </a:rPr>
              <a:t> - </a:t>
            </a:r>
            <a:r>
              <a:rPr lang="ja-JP" altLang="en-US" sz="1200" spc="-10" dirty="0" smtClean="0">
                <a:latin typeface="HG丸ｺﾞｼｯｸM-PRO" pitchFamily="50" charset="-128"/>
                <a:ea typeface="HG丸ｺﾞｼｯｸM-PRO" pitchFamily="50" charset="-128"/>
              </a:rPr>
              <a:t>実証</a:t>
            </a:r>
            <a:r>
              <a:rPr lang="ja-JP" altLang="en-US" sz="1200" spc="-10" dirty="0">
                <a:latin typeface="HG丸ｺﾞｼｯｸM-PRO" pitchFamily="50" charset="-128"/>
                <a:ea typeface="HG丸ｺﾞｼｯｸM-PRO" pitchFamily="50" charset="-128"/>
              </a:rPr>
              <a:t>事業： </a:t>
            </a:r>
            <a:r>
              <a:rPr lang="ja-JP" altLang="en-US" sz="1200" spc="-10" dirty="0" smtClean="0">
                <a:latin typeface="HG丸ｺﾞｼｯｸM-PRO" pitchFamily="50" charset="-128"/>
                <a:ea typeface="HG丸ｺﾞｼｯｸM-PRO" pitchFamily="50" charset="-128"/>
              </a:rPr>
              <a:t>　●●百万円</a:t>
            </a:r>
            <a:endParaRPr lang="en-US" altLang="ja-JP" sz="1200" spc="-10" dirty="0" smtClean="0">
              <a:latin typeface="HG丸ｺﾞｼｯｸM-PRO" pitchFamily="50" charset="-128"/>
              <a:ea typeface="HG丸ｺﾞｼｯｸM-PRO" pitchFamily="50" charset="-128"/>
            </a:endParaRPr>
          </a:p>
          <a:p>
            <a:pPr eaLnBrk="1" hangingPunct="1">
              <a:spcBef>
                <a:spcPts val="0"/>
              </a:spcBef>
              <a:defRPr/>
            </a:pPr>
            <a:r>
              <a:rPr lang="en-US" altLang="ja-JP" sz="1200" spc="-10" dirty="0" smtClean="0">
                <a:latin typeface="HG丸ｺﾞｼｯｸM-PRO" pitchFamily="50" charset="-128"/>
                <a:ea typeface="HG丸ｺﾞｼｯｸM-PRO" pitchFamily="50" charset="-128"/>
              </a:rPr>
              <a:t> - </a:t>
            </a:r>
            <a:r>
              <a:rPr lang="ja-JP" altLang="en-US" sz="1200" spc="-10" dirty="0" smtClean="0">
                <a:latin typeface="HG丸ｺﾞｼｯｸM-PRO" pitchFamily="50" charset="-128"/>
                <a:ea typeface="HG丸ｺﾞｼｯｸM-PRO" pitchFamily="50" charset="-128"/>
              </a:rPr>
              <a:t>定量化フォローアップ事業：●●百万円</a:t>
            </a:r>
            <a:endParaRPr lang="en-US" altLang="ja-JP" sz="1200" spc="-10" dirty="0">
              <a:latin typeface="HG丸ｺﾞｼｯｸM-PRO" pitchFamily="50" charset="-128"/>
              <a:ea typeface="HG丸ｺﾞｼｯｸM-PRO" pitchFamily="50" charset="-128"/>
            </a:endParaRPr>
          </a:p>
          <a:p>
            <a:pPr eaLnBrk="1" hangingPunct="1">
              <a:spcBef>
                <a:spcPts val="0"/>
              </a:spcBef>
              <a:defRPr/>
            </a:pPr>
            <a:r>
              <a:rPr lang="ja-JP" altLang="en-US" sz="1200" spc="-10" dirty="0" smtClean="0">
                <a:latin typeface="HG丸ｺﾞｼｯｸM-PRO" pitchFamily="50" charset="-128"/>
                <a:ea typeface="HG丸ｺﾞｼｯｸM-PRO" pitchFamily="50" charset="-128"/>
              </a:rPr>
              <a:t>提案者負担総額：●●百万円</a:t>
            </a:r>
            <a:endParaRPr lang="en-US" altLang="ja-JP" sz="1200" spc="-10" dirty="0" smtClean="0">
              <a:latin typeface="HG丸ｺﾞｼｯｸM-PRO" pitchFamily="50" charset="-128"/>
              <a:ea typeface="HG丸ｺﾞｼｯｸM-PRO" pitchFamily="50" charset="-128"/>
            </a:endParaRPr>
          </a:p>
          <a:p>
            <a:pPr eaLnBrk="1" hangingPunct="1">
              <a:spcBef>
                <a:spcPts val="0"/>
              </a:spcBef>
              <a:defRPr/>
            </a:pPr>
            <a:r>
              <a:rPr lang="ja-JP" altLang="en-US" sz="1200" spc="-10" dirty="0">
                <a:latin typeface="HG丸ｺﾞｼｯｸM-PRO" pitchFamily="50" charset="-128"/>
                <a:ea typeface="HG丸ｺﾞｼｯｸM-PRO" pitchFamily="50" charset="-128"/>
              </a:rPr>
              <a:t>相手</a:t>
            </a:r>
            <a:r>
              <a:rPr lang="ja-JP" altLang="en-US" sz="1200" spc="-10" dirty="0" smtClean="0">
                <a:latin typeface="HG丸ｺﾞｼｯｸM-PRO" pitchFamily="50" charset="-128"/>
                <a:ea typeface="HG丸ｺﾞｼｯｸM-PRO" pitchFamily="50" charset="-128"/>
              </a:rPr>
              <a:t>国側負担総額：●●百万円</a:t>
            </a:r>
            <a:endParaRPr lang="en-US" altLang="ja-JP" sz="1200" spc="-10" dirty="0" smtClean="0">
              <a:latin typeface="HG丸ｺﾞｼｯｸM-PRO" pitchFamily="50" charset="-128"/>
              <a:ea typeface="HG丸ｺﾞｼｯｸM-PRO" pitchFamily="50" charset="-128"/>
            </a:endParaRPr>
          </a:p>
          <a:p>
            <a:pPr eaLnBrk="1" hangingPunct="1">
              <a:spcBef>
                <a:spcPts val="0"/>
              </a:spcBef>
              <a:defRPr/>
            </a:pPr>
            <a:r>
              <a:rPr lang="ja-JP" altLang="en-US" sz="1200" spc="-10" dirty="0" smtClean="0">
                <a:latin typeface="HG丸ｺﾞｼｯｸM-PRO" pitchFamily="50" charset="-128"/>
                <a:ea typeface="HG丸ｺﾞｼｯｸM-PRO" pitchFamily="50" charset="-128"/>
              </a:rPr>
              <a:t>事業期間：２０●●年●月～２０●●年●月（●年●ヶ月）</a:t>
            </a:r>
            <a:endParaRPr lang="en-US" altLang="ja-JP" sz="1200" spc="-10" dirty="0" smtClean="0">
              <a:latin typeface="HG丸ｺﾞｼｯｸM-PRO" pitchFamily="50" charset="-128"/>
              <a:ea typeface="HG丸ｺﾞｼｯｸM-PRO" pitchFamily="50" charset="-128"/>
            </a:endParaRPr>
          </a:p>
        </p:txBody>
      </p:sp>
      <p:sp>
        <p:nvSpPr>
          <p:cNvPr id="116" name="テキスト ボックス 115"/>
          <p:cNvSpPr txBox="1"/>
          <p:nvPr/>
        </p:nvSpPr>
        <p:spPr>
          <a:xfrm>
            <a:off x="4622205" y="1174693"/>
            <a:ext cx="2099500"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ja-JP" altLang="en-US" sz="1400" b="1" dirty="0">
                <a:latin typeface="HG丸ｺﾞｼｯｸM-PRO" panose="020F0600000000000000" pitchFamily="50" charset="-128"/>
                <a:ea typeface="HG丸ｺﾞｼｯｸM-PRO" panose="020F0600000000000000" pitchFamily="50" charset="-128"/>
              </a:rPr>
              <a:t>３</a:t>
            </a:r>
            <a:r>
              <a:rPr lang="en-US" altLang="ja-JP" sz="1400" b="1" dirty="0" smtClean="0">
                <a:latin typeface="HG丸ｺﾞｼｯｸM-PRO" panose="020F0600000000000000" pitchFamily="50" charset="-128"/>
                <a:ea typeface="HG丸ｺﾞｼｯｸM-PRO" panose="020F0600000000000000" pitchFamily="50" charset="-128"/>
              </a:rPr>
              <a:t>. </a:t>
            </a:r>
            <a:r>
              <a:rPr lang="ja-JP" altLang="en-US" sz="1400" b="1" dirty="0" smtClean="0">
                <a:latin typeface="HG丸ｺﾞｼｯｸM-PRO" panose="020F0600000000000000" pitchFamily="50" charset="-128"/>
                <a:ea typeface="HG丸ｺﾞｼｯｸM-PRO" panose="020F0600000000000000" pitchFamily="50" charset="-128"/>
              </a:rPr>
              <a:t>事業規模・実施期間</a:t>
            </a:r>
            <a:endParaRPr lang="ja-JP" altLang="en-US" sz="1400" b="1" dirty="0">
              <a:latin typeface="HG丸ｺﾞｼｯｸM-PRO" panose="020F0600000000000000" pitchFamily="50" charset="-128"/>
              <a:ea typeface="HG丸ｺﾞｼｯｸM-PRO" panose="020F0600000000000000" pitchFamily="50" charset="-128"/>
            </a:endParaRPr>
          </a:p>
        </p:txBody>
      </p:sp>
      <p:sp>
        <p:nvSpPr>
          <p:cNvPr id="117" name="テキスト ボックス 116"/>
          <p:cNvSpPr txBox="1"/>
          <p:nvPr/>
        </p:nvSpPr>
        <p:spPr>
          <a:xfrm>
            <a:off x="4649639" y="3615044"/>
            <a:ext cx="1362521" cy="307975"/>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ja-JP" altLang="en-US" sz="1400" b="1" dirty="0">
                <a:latin typeface="HG丸ｺﾞｼｯｸM-PRO" panose="020F0600000000000000" pitchFamily="50" charset="-128"/>
                <a:ea typeface="HG丸ｺﾞｼｯｸM-PRO" panose="020F0600000000000000" pitchFamily="50" charset="-128"/>
              </a:rPr>
              <a:t>４</a:t>
            </a:r>
            <a:r>
              <a:rPr lang="en-US" altLang="ja-JP" sz="1400" b="1" dirty="0" smtClean="0">
                <a:latin typeface="HG丸ｺﾞｼｯｸM-PRO" panose="020F0600000000000000" pitchFamily="50" charset="-128"/>
                <a:ea typeface="HG丸ｺﾞｼｯｸM-PRO" panose="020F0600000000000000" pitchFamily="50" charset="-128"/>
              </a:rPr>
              <a:t>. </a:t>
            </a:r>
            <a:r>
              <a:rPr lang="ja-JP" altLang="en-US" sz="1400" b="1" dirty="0" smtClean="0">
                <a:latin typeface="HG丸ｺﾞｼｯｸM-PRO" panose="020F0600000000000000" pitchFamily="50" charset="-128"/>
                <a:ea typeface="HG丸ｺﾞｼｯｸM-PRO" panose="020F0600000000000000" pitchFamily="50" charset="-128"/>
              </a:rPr>
              <a:t>実施体制</a:t>
            </a:r>
            <a:endParaRPr lang="ja-JP" altLang="en-US" sz="1400" b="1" dirty="0">
              <a:latin typeface="HG丸ｺﾞｼｯｸM-PRO" panose="020F0600000000000000" pitchFamily="50" charset="-128"/>
              <a:ea typeface="HG丸ｺﾞｼｯｸM-PRO" panose="020F0600000000000000" pitchFamily="50" charset="-128"/>
            </a:endParaRPr>
          </a:p>
        </p:txBody>
      </p:sp>
      <p:grpSp>
        <p:nvGrpSpPr>
          <p:cNvPr id="18" name="グループ化 17"/>
          <p:cNvGrpSpPr/>
          <p:nvPr/>
        </p:nvGrpSpPr>
        <p:grpSpPr>
          <a:xfrm>
            <a:off x="5214039" y="4437112"/>
            <a:ext cx="3102376" cy="2084814"/>
            <a:chOff x="5272864" y="4701212"/>
            <a:chExt cx="3152137" cy="1938411"/>
          </a:xfrm>
        </p:grpSpPr>
        <p:sp>
          <p:nvSpPr>
            <p:cNvPr id="19" name="Rectangle 5"/>
            <p:cNvSpPr>
              <a:spLocks noChangeArrowheads="1"/>
            </p:cNvSpPr>
            <p:nvPr/>
          </p:nvSpPr>
          <p:spPr bwMode="auto">
            <a:xfrm>
              <a:off x="5272864" y="4888610"/>
              <a:ext cx="996950" cy="488950"/>
            </a:xfrm>
            <a:prstGeom prst="rect">
              <a:avLst/>
            </a:prstGeom>
            <a:solidFill>
              <a:schemeClr val="accent5">
                <a:lumMod val="20000"/>
                <a:lumOff val="80000"/>
              </a:schemeClr>
            </a:solidFill>
            <a:ln w="12700">
              <a:solidFill>
                <a:sysClr val="windowText" lastClr="000000">
                  <a:lumMod val="50000"/>
                  <a:lumOff val="50000"/>
                </a:sysClr>
              </a:solidFill>
              <a:miter lim="800000"/>
              <a:headEnd/>
              <a:tailEnd/>
            </a:ln>
          </p:spPr>
          <p:txBody>
            <a:bodyPr wrap="none" lIns="91977" tIns="45989" rIns="91977" bIns="45989"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defRPr/>
              </a:pPr>
              <a:r>
                <a:rPr kumimoji="0" lang="en-US" altLang="ja-JP" sz="1400" b="1" kern="0" dirty="0">
                  <a:solidFill>
                    <a:schemeClr val="tx1"/>
                  </a:solidFill>
                  <a:latin typeface="+mn-ea"/>
                  <a:ea typeface="ＭＳ Ｐゴシック" charset="-128"/>
                  <a:cs typeface="Arial" pitchFamily="34" charset="0"/>
                </a:rPr>
                <a:t>NEDO</a:t>
              </a:r>
            </a:p>
          </p:txBody>
        </p:sp>
        <p:sp>
          <p:nvSpPr>
            <p:cNvPr id="20" name="Rectangle 6"/>
            <p:cNvSpPr>
              <a:spLocks noChangeArrowheads="1"/>
            </p:cNvSpPr>
            <p:nvPr/>
          </p:nvSpPr>
          <p:spPr bwMode="auto">
            <a:xfrm>
              <a:off x="5272865" y="6161785"/>
              <a:ext cx="1070786" cy="477838"/>
            </a:xfrm>
            <a:prstGeom prst="rect">
              <a:avLst/>
            </a:prstGeom>
            <a:solidFill>
              <a:schemeClr val="accent5">
                <a:lumMod val="20000"/>
                <a:lumOff val="80000"/>
              </a:schemeClr>
            </a:solidFill>
            <a:ln w="12700">
              <a:solidFill>
                <a:sysClr val="windowText" lastClr="000000"/>
              </a:solidFill>
              <a:miter lim="800000"/>
              <a:headEnd/>
              <a:tailEnd/>
            </a:ln>
          </p:spPr>
          <p:txBody>
            <a:bodyPr wrap="none" lIns="91977" tIns="45989" rIns="91977" bIns="45989"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defRPr/>
              </a:pPr>
              <a:r>
                <a:rPr kumimoji="0" lang="ja-JP" altLang="en-US" sz="1400" b="1" i="1" kern="0" dirty="0" smtClean="0">
                  <a:solidFill>
                    <a:srgbClr val="0070C0"/>
                  </a:solidFill>
                  <a:latin typeface="+mn-ea"/>
                  <a:ea typeface="ＭＳ Ｐゴシック" charset="-128"/>
                  <a:cs typeface="Arial" charset="0"/>
                </a:rPr>
                <a:t>委託事業者</a:t>
              </a:r>
              <a:endParaRPr kumimoji="0" lang="en-US" altLang="ja-JP" sz="1400" b="1" i="1" kern="0" dirty="0">
                <a:solidFill>
                  <a:srgbClr val="0070C0"/>
                </a:solidFill>
                <a:latin typeface="+mn-ea"/>
                <a:ea typeface="ＭＳ Ｐゴシック" charset="-128"/>
                <a:cs typeface="Arial" charset="0"/>
              </a:endParaRPr>
            </a:p>
          </p:txBody>
        </p:sp>
        <p:sp>
          <p:nvSpPr>
            <p:cNvPr id="21" name="Rectangle 7"/>
            <p:cNvSpPr>
              <a:spLocks noChangeArrowheads="1"/>
            </p:cNvSpPr>
            <p:nvPr/>
          </p:nvSpPr>
          <p:spPr bwMode="auto">
            <a:xfrm>
              <a:off x="5600700" y="5569648"/>
              <a:ext cx="554038" cy="262153"/>
            </a:xfrm>
            <a:prstGeom prst="rect">
              <a:avLst/>
            </a:prstGeom>
            <a:noFill/>
            <a:ln w="9525">
              <a:noFill/>
              <a:miter lim="800000"/>
              <a:headEnd/>
              <a:tailEnd/>
            </a:ln>
          </p:spPr>
          <p:txBody>
            <a:bodyPr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eaLnBrk="0" hangingPunct="0">
                <a:spcBef>
                  <a:spcPct val="50000"/>
                </a:spcBef>
                <a:defRPr/>
              </a:pPr>
              <a:r>
                <a:rPr kumimoji="0" lang="ja-JP" altLang="en-US" sz="1100" kern="0" dirty="0">
                  <a:solidFill>
                    <a:srgbClr val="000000"/>
                  </a:solidFill>
                  <a:latin typeface="+mn-ea"/>
                  <a:ea typeface="ＭＳ Ｐゴシック" charset="-128"/>
                  <a:cs typeface="Arial" charset="0"/>
                </a:rPr>
                <a:t>委託</a:t>
              </a:r>
              <a:endParaRPr kumimoji="0" lang="en-US" altLang="ja-JP" sz="1100" kern="0" dirty="0">
                <a:solidFill>
                  <a:srgbClr val="000000"/>
                </a:solidFill>
                <a:latin typeface="+mn-ea"/>
                <a:ea typeface="ＭＳ Ｐゴシック" charset="-128"/>
                <a:cs typeface="Arial" charset="0"/>
              </a:endParaRPr>
            </a:p>
          </p:txBody>
        </p:sp>
        <p:sp>
          <p:nvSpPr>
            <p:cNvPr id="22" name="Line 10"/>
            <p:cNvSpPr>
              <a:spLocks noChangeShapeType="1"/>
            </p:cNvSpPr>
            <p:nvPr/>
          </p:nvSpPr>
          <p:spPr bwMode="auto">
            <a:xfrm>
              <a:off x="6324600" y="5141023"/>
              <a:ext cx="887413" cy="0"/>
            </a:xfrm>
            <a:prstGeom prst="line">
              <a:avLst/>
            </a:prstGeom>
            <a:noFill/>
            <a:ln w="50800">
              <a:solidFill>
                <a:sysClr val="windowText" lastClr="000000"/>
              </a:solidFill>
              <a:round/>
              <a:headEnd type="stealth" w="med" len="med"/>
              <a:tailEnd type="stealth" w="med" len="med"/>
            </a:ln>
          </p:spPr>
          <p:txBody>
            <a:bodyPr wrap="none" lIns="91341" tIns="45672" rIns="91341" bIns="45672"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sp>
          <p:nvSpPr>
            <p:cNvPr id="23" name="Rectangle 11"/>
            <p:cNvSpPr>
              <a:spLocks noChangeArrowheads="1"/>
            </p:cNvSpPr>
            <p:nvPr/>
          </p:nvSpPr>
          <p:spPr bwMode="auto">
            <a:xfrm>
              <a:off x="6502400" y="4701212"/>
              <a:ext cx="579437" cy="425275"/>
            </a:xfrm>
            <a:prstGeom prst="rect">
              <a:avLst/>
            </a:prstGeom>
            <a:noFill/>
            <a:ln w="9525">
              <a:noFill/>
              <a:miter lim="800000"/>
              <a:headEnd/>
              <a:tailEnd/>
            </a:ln>
          </p:spPr>
          <p:txBody>
            <a:bodyPr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lnSpc>
                  <a:spcPct val="90000"/>
                </a:lnSpc>
                <a:spcBef>
                  <a:spcPct val="50000"/>
                </a:spcBef>
                <a:defRPr/>
              </a:pPr>
              <a:r>
                <a:rPr kumimoji="0" lang="ja-JP" altLang="en-US" sz="1200" kern="0" dirty="0" smtClean="0">
                  <a:solidFill>
                    <a:srgbClr val="000000"/>
                  </a:solidFill>
                  <a:latin typeface="+mn-ea"/>
                  <a:ea typeface="ＭＳ Ｐゴシック" charset="-128"/>
                  <a:cs typeface="Arial" charset="0"/>
                </a:rPr>
                <a:t>合意文書</a:t>
              </a:r>
              <a:endParaRPr kumimoji="0" lang="en-US" altLang="ja-JP" sz="1200" kern="0" dirty="0" smtClean="0">
                <a:solidFill>
                  <a:srgbClr val="000000"/>
                </a:solidFill>
                <a:latin typeface="+mn-ea"/>
                <a:ea typeface="ＭＳ Ｐゴシック" charset="-128"/>
                <a:cs typeface="Arial" charset="0"/>
              </a:endParaRPr>
            </a:p>
          </p:txBody>
        </p:sp>
        <p:sp>
          <p:nvSpPr>
            <p:cNvPr id="24" name="Line 12"/>
            <p:cNvSpPr>
              <a:spLocks noChangeShapeType="1"/>
            </p:cNvSpPr>
            <p:nvPr/>
          </p:nvSpPr>
          <p:spPr bwMode="auto">
            <a:xfrm>
              <a:off x="6390374" y="6399909"/>
              <a:ext cx="828675" cy="0"/>
            </a:xfrm>
            <a:prstGeom prst="line">
              <a:avLst/>
            </a:prstGeom>
            <a:noFill/>
            <a:ln w="50800">
              <a:solidFill>
                <a:sysClr val="windowText" lastClr="000000"/>
              </a:solidFill>
              <a:round/>
              <a:headEnd type="stealth" w="med" len="med"/>
              <a:tailEnd type="stealth" w="med" len="med"/>
            </a:ln>
          </p:spPr>
          <p:txBody>
            <a:bodyPr wrap="none" lIns="91341" tIns="45672" rIns="91341" bIns="45672"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sp>
          <p:nvSpPr>
            <p:cNvPr id="25" name="Rectangle 13"/>
            <p:cNvSpPr>
              <a:spLocks noChangeArrowheads="1"/>
            </p:cNvSpPr>
            <p:nvPr/>
          </p:nvSpPr>
          <p:spPr bwMode="auto">
            <a:xfrm>
              <a:off x="6535738" y="5903056"/>
              <a:ext cx="546099" cy="425275"/>
            </a:xfrm>
            <a:prstGeom prst="rect">
              <a:avLst/>
            </a:prstGeom>
            <a:noFill/>
            <a:ln w="9525">
              <a:noFill/>
              <a:miter lim="800000"/>
              <a:headEnd/>
              <a:tailEnd/>
            </a:ln>
          </p:spPr>
          <p:txBody>
            <a:bodyPr wrap="square"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lnSpc>
                  <a:spcPct val="90000"/>
                </a:lnSpc>
                <a:spcBef>
                  <a:spcPct val="50000"/>
                </a:spcBef>
                <a:defRPr/>
              </a:pPr>
              <a:r>
                <a:rPr kumimoji="0" lang="ja-JP" altLang="en-US" sz="1200" kern="0" dirty="0" smtClean="0">
                  <a:solidFill>
                    <a:srgbClr val="000000"/>
                  </a:solidFill>
                  <a:latin typeface="+mn-ea"/>
                  <a:ea typeface="ＭＳ Ｐゴシック" charset="-128"/>
                  <a:cs typeface="Arial" charset="0"/>
                </a:rPr>
                <a:t>契約文書</a:t>
              </a:r>
              <a:endParaRPr kumimoji="0" lang="en-US" altLang="ja-JP" sz="1200" kern="0" dirty="0" smtClean="0">
                <a:solidFill>
                  <a:srgbClr val="000000"/>
                </a:solidFill>
                <a:latin typeface="+mn-ea"/>
                <a:ea typeface="ＭＳ Ｐゴシック" charset="-128"/>
                <a:cs typeface="Arial" charset="0"/>
              </a:endParaRPr>
            </a:p>
          </p:txBody>
        </p:sp>
        <p:sp>
          <p:nvSpPr>
            <p:cNvPr id="26" name="Rectangle 14"/>
            <p:cNvSpPr>
              <a:spLocks noChangeArrowheads="1"/>
            </p:cNvSpPr>
            <p:nvPr/>
          </p:nvSpPr>
          <p:spPr bwMode="auto">
            <a:xfrm>
              <a:off x="7275513" y="4888610"/>
              <a:ext cx="1076325" cy="503238"/>
            </a:xfrm>
            <a:prstGeom prst="rect">
              <a:avLst/>
            </a:prstGeom>
            <a:solidFill>
              <a:schemeClr val="accent2">
                <a:lumMod val="20000"/>
                <a:lumOff val="80000"/>
              </a:schemeClr>
            </a:solidFill>
            <a:ln w="12700">
              <a:solidFill>
                <a:sysClr val="windowText" lastClr="000000">
                  <a:lumMod val="50000"/>
                  <a:lumOff val="50000"/>
                </a:sysClr>
              </a:solidFill>
              <a:miter lim="800000"/>
              <a:headEnd/>
              <a:tailEnd/>
            </a:ln>
          </p:spPr>
          <p:txBody>
            <a:bodyPr wrap="none" lIns="91977" tIns="45989" rIns="91977" bIns="45989"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defRPr/>
              </a:pPr>
              <a:r>
                <a:rPr kumimoji="0" lang="ja-JP" altLang="en-US" sz="1400" b="1" i="1" kern="0" dirty="0" smtClean="0">
                  <a:solidFill>
                    <a:srgbClr val="0070C0"/>
                  </a:solidFill>
                  <a:latin typeface="+mn-ea"/>
                  <a:ea typeface="ＭＳ Ｐゴシック" charset="-128"/>
                  <a:cs typeface="Arial" pitchFamily="34" charset="0"/>
                </a:rPr>
                <a:t>政府</a:t>
              </a:r>
              <a:r>
                <a:rPr kumimoji="0" lang="ja-JP" altLang="en-US" sz="1400" b="1" i="1" kern="0" dirty="0">
                  <a:solidFill>
                    <a:srgbClr val="0070C0"/>
                  </a:solidFill>
                  <a:latin typeface="+mn-ea"/>
                  <a:ea typeface="ＭＳ Ｐゴシック" charset="-128"/>
                  <a:cs typeface="Arial" pitchFamily="34" charset="0"/>
                </a:rPr>
                <a:t>機関</a:t>
              </a:r>
              <a:r>
                <a:rPr kumimoji="0" lang="ja-JP" altLang="en-US" sz="1400" b="1" i="1" kern="0" dirty="0" smtClean="0">
                  <a:solidFill>
                    <a:srgbClr val="0070C0"/>
                  </a:solidFill>
                  <a:latin typeface="+mn-ea"/>
                  <a:ea typeface="ＭＳ Ｐゴシック" charset="-128"/>
                  <a:cs typeface="Arial" pitchFamily="34" charset="0"/>
                </a:rPr>
                <a:t>等</a:t>
              </a:r>
              <a:endParaRPr kumimoji="0" lang="en-US" altLang="ja-JP" sz="1400" b="1" i="1" kern="0" dirty="0">
                <a:solidFill>
                  <a:srgbClr val="0070C0"/>
                </a:solidFill>
                <a:latin typeface="+mn-ea"/>
                <a:ea typeface="ＭＳ Ｐゴシック" charset="-128"/>
                <a:cs typeface="Arial" pitchFamily="34" charset="0"/>
              </a:endParaRPr>
            </a:p>
          </p:txBody>
        </p:sp>
        <p:sp>
          <p:nvSpPr>
            <p:cNvPr id="27" name="Rectangle 15"/>
            <p:cNvSpPr>
              <a:spLocks noChangeArrowheads="1"/>
            </p:cNvSpPr>
            <p:nvPr/>
          </p:nvSpPr>
          <p:spPr bwMode="auto">
            <a:xfrm>
              <a:off x="7273924" y="6166547"/>
              <a:ext cx="1151077" cy="466725"/>
            </a:xfrm>
            <a:prstGeom prst="rect">
              <a:avLst/>
            </a:prstGeom>
            <a:solidFill>
              <a:schemeClr val="accent2">
                <a:lumMod val="20000"/>
                <a:lumOff val="80000"/>
              </a:schemeClr>
            </a:solidFill>
            <a:ln w="12700">
              <a:solidFill>
                <a:sysClr val="windowText" lastClr="000000"/>
              </a:solidFill>
              <a:miter lim="800000"/>
              <a:headEnd/>
              <a:tailEnd/>
            </a:ln>
          </p:spPr>
          <p:txBody>
            <a:bodyPr wrap="none" lIns="91977" tIns="45989" rIns="91977" bIns="45989"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defRPr/>
              </a:pPr>
              <a:r>
                <a:rPr kumimoji="0" lang="ja-JP" altLang="en-US" sz="1400" b="1" i="1" kern="0" dirty="0" smtClean="0">
                  <a:solidFill>
                    <a:srgbClr val="0070C0"/>
                  </a:solidFill>
                  <a:latin typeface="+mn-ea"/>
                  <a:ea typeface="ＭＳ Ｐゴシック" charset="-128"/>
                  <a:cs typeface="Arial" charset="0"/>
                </a:rPr>
                <a:t>サイト機関等</a:t>
              </a:r>
              <a:endParaRPr kumimoji="0" lang="en-US" altLang="ja-JP" sz="1400" b="1" i="1" kern="0" dirty="0">
                <a:solidFill>
                  <a:srgbClr val="0070C0"/>
                </a:solidFill>
                <a:latin typeface="+mn-ea"/>
                <a:ea typeface="ＭＳ Ｐゴシック" charset="-128"/>
                <a:cs typeface="Arial" charset="0"/>
              </a:endParaRPr>
            </a:p>
          </p:txBody>
        </p:sp>
        <p:sp>
          <p:nvSpPr>
            <p:cNvPr id="28" name="Rectangle 16"/>
            <p:cNvSpPr>
              <a:spLocks noChangeArrowheads="1"/>
            </p:cNvSpPr>
            <p:nvPr/>
          </p:nvSpPr>
          <p:spPr bwMode="auto">
            <a:xfrm>
              <a:off x="7181230" y="5588698"/>
              <a:ext cx="1243771" cy="243744"/>
            </a:xfrm>
            <a:prstGeom prst="rect">
              <a:avLst/>
            </a:prstGeom>
            <a:noFill/>
            <a:ln w="9525">
              <a:noFill/>
              <a:miter lim="800000"/>
              <a:headEnd/>
              <a:tailEnd/>
            </a:ln>
          </p:spPr>
          <p:txBody>
            <a:bodyPr wrap="square"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spcBef>
                  <a:spcPct val="50000"/>
                </a:spcBef>
                <a:defRPr/>
              </a:pPr>
              <a:r>
                <a:rPr kumimoji="0" lang="ja-JP" altLang="en-US" sz="1100" kern="0" dirty="0" smtClean="0">
                  <a:solidFill>
                    <a:srgbClr val="000000"/>
                  </a:solidFill>
                  <a:latin typeface="+mn-ea"/>
                  <a:ea typeface="ＭＳ Ｐゴシック" charset="-128"/>
                  <a:cs typeface="Arial" charset="0"/>
                </a:rPr>
                <a:t>監督・協力・支援</a:t>
              </a:r>
              <a:endParaRPr kumimoji="0" lang="en-US" altLang="ja-JP" sz="1100" kern="0" dirty="0">
                <a:solidFill>
                  <a:srgbClr val="000000"/>
                </a:solidFill>
                <a:latin typeface="+mn-ea"/>
                <a:ea typeface="ＭＳ Ｐゴシック" charset="-128"/>
                <a:cs typeface="Arial" charset="0"/>
              </a:endParaRPr>
            </a:p>
          </p:txBody>
        </p:sp>
        <p:sp>
          <p:nvSpPr>
            <p:cNvPr id="29" name="Line 8"/>
            <p:cNvSpPr>
              <a:spLocks noChangeShapeType="1"/>
            </p:cNvSpPr>
            <p:nvPr/>
          </p:nvSpPr>
          <p:spPr bwMode="auto">
            <a:xfrm>
              <a:off x="5818188" y="5869685"/>
              <a:ext cx="0" cy="252413"/>
            </a:xfrm>
            <a:prstGeom prst="line">
              <a:avLst/>
            </a:prstGeom>
            <a:noFill/>
            <a:ln w="25400">
              <a:solidFill>
                <a:sysClr val="windowText" lastClr="000000"/>
              </a:solidFill>
              <a:round/>
              <a:headEnd type="none" w="sm" len="sm"/>
              <a:tailEnd type="stealth" w="med" len="med"/>
            </a:ln>
          </p:spPr>
          <p:txBody>
            <a:bodyPr wrap="none" lIns="91341" tIns="45672" rIns="91341" bIns="45672"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sp>
          <p:nvSpPr>
            <p:cNvPr id="30" name="Line 8"/>
            <p:cNvSpPr>
              <a:spLocks noChangeShapeType="1"/>
            </p:cNvSpPr>
            <p:nvPr/>
          </p:nvSpPr>
          <p:spPr bwMode="auto">
            <a:xfrm>
              <a:off x="7775575" y="5869685"/>
              <a:ext cx="0" cy="252413"/>
            </a:xfrm>
            <a:prstGeom prst="line">
              <a:avLst/>
            </a:prstGeom>
            <a:noFill/>
            <a:ln w="25400">
              <a:solidFill>
                <a:sysClr val="windowText" lastClr="000000"/>
              </a:solidFill>
              <a:round/>
              <a:headEnd type="none" w="sm" len="sm"/>
              <a:tailEnd type="stealth" w="med" len="med"/>
            </a:ln>
          </p:spPr>
          <p:txBody>
            <a:bodyPr wrap="none" lIns="91341" tIns="45672" rIns="91341" bIns="45672"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grpSp>
          <p:nvGrpSpPr>
            <p:cNvPr id="31" name="グループ化 37"/>
            <p:cNvGrpSpPr>
              <a:grpSpLocks/>
            </p:cNvGrpSpPr>
            <p:nvPr/>
          </p:nvGrpSpPr>
          <p:grpSpPr bwMode="auto">
            <a:xfrm>
              <a:off x="5818188" y="5409304"/>
              <a:ext cx="1957387" cy="179387"/>
              <a:chOff x="6538255" y="4133045"/>
              <a:chExt cx="1957849" cy="313942"/>
            </a:xfrm>
          </p:grpSpPr>
          <p:sp>
            <p:nvSpPr>
              <p:cNvPr id="32" name="Line 18"/>
              <p:cNvSpPr>
                <a:spLocks noChangeShapeType="1"/>
              </p:cNvSpPr>
              <p:nvPr/>
            </p:nvSpPr>
            <p:spPr bwMode="auto">
              <a:xfrm>
                <a:off x="8496104" y="4133045"/>
                <a:ext cx="0" cy="313942"/>
              </a:xfrm>
              <a:prstGeom prst="line">
                <a:avLst/>
              </a:prstGeom>
              <a:noFill/>
              <a:ln w="25400">
                <a:solidFill>
                  <a:sysClr val="windowText" lastClr="000000"/>
                </a:solidFill>
                <a:round/>
                <a:headEnd type="none" w="sm" len="sm"/>
                <a:tailEnd type="none" w="sm" len="sm"/>
              </a:ln>
            </p:spPr>
            <p:txBody>
              <a:bodyPr wrap="none" lIns="91373" tIns="45688" rIns="91373" bIns="45688"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sp>
            <p:nvSpPr>
              <p:cNvPr id="33" name="Line 18"/>
              <p:cNvSpPr>
                <a:spLocks noChangeShapeType="1"/>
              </p:cNvSpPr>
              <p:nvPr/>
            </p:nvSpPr>
            <p:spPr bwMode="auto">
              <a:xfrm>
                <a:off x="6538255" y="4133045"/>
                <a:ext cx="0" cy="280604"/>
              </a:xfrm>
              <a:prstGeom prst="line">
                <a:avLst/>
              </a:prstGeom>
              <a:noFill/>
              <a:ln w="25400">
                <a:solidFill>
                  <a:sysClr val="windowText" lastClr="000000"/>
                </a:solidFill>
                <a:round/>
                <a:headEnd type="none" w="sm" len="sm"/>
                <a:tailEnd type="none" w="sm" len="sm"/>
              </a:ln>
            </p:spPr>
            <p:txBody>
              <a:bodyPr wrap="none" lIns="91373" tIns="45688" rIns="91373" bIns="45688"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grpSp>
      </p:grpSp>
      <p:sp>
        <p:nvSpPr>
          <p:cNvPr id="34" name="Rectangle 19"/>
          <p:cNvSpPr>
            <a:spLocks noChangeArrowheads="1"/>
          </p:cNvSpPr>
          <p:nvPr/>
        </p:nvSpPr>
        <p:spPr bwMode="auto">
          <a:xfrm>
            <a:off x="7122577" y="4230313"/>
            <a:ext cx="1065213" cy="277542"/>
          </a:xfrm>
          <a:prstGeom prst="rect">
            <a:avLst/>
          </a:prstGeom>
          <a:noFill/>
          <a:ln w="9525">
            <a:noFill/>
            <a:miter lim="800000"/>
            <a:headEnd/>
            <a:tailEnd/>
          </a:ln>
        </p:spPr>
        <p:txBody>
          <a:bodyPr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spcBef>
                <a:spcPct val="50000"/>
              </a:spcBef>
              <a:defRPr/>
            </a:pPr>
            <a:r>
              <a:rPr kumimoji="0" lang="ja-JP" altLang="en-US" sz="1200" b="1" kern="0" dirty="0">
                <a:solidFill>
                  <a:srgbClr val="000000"/>
                </a:solidFill>
                <a:latin typeface="+mn-ea"/>
                <a:ea typeface="ＭＳ Ｐゴシック" charset="-128"/>
                <a:cs typeface="Arial" charset="0"/>
              </a:rPr>
              <a:t>相手</a:t>
            </a:r>
            <a:r>
              <a:rPr kumimoji="0" lang="ja-JP" altLang="en-US" sz="1200" b="1" kern="0" dirty="0" smtClean="0">
                <a:solidFill>
                  <a:srgbClr val="000000"/>
                </a:solidFill>
                <a:latin typeface="+mn-ea"/>
                <a:ea typeface="ＭＳ Ｐゴシック" charset="-128"/>
                <a:cs typeface="Arial" charset="0"/>
              </a:rPr>
              <a:t>国</a:t>
            </a:r>
            <a:r>
              <a:rPr kumimoji="0" lang="en-US" altLang="ja-JP" sz="1200" b="1" kern="0" dirty="0" smtClean="0">
                <a:solidFill>
                  <a:srgbClr val="000000"/>
                </a:solidFill>
                <a:latin typeface="+mn-ea"/>
                <a:ea typeface="ＭＳ Ｐゴシック" charset="-128"/>
                <a:cs typeface="Arial" charset="0"/>
              </a:rPr>
              <a:t>/</a:t>
            </a:r>
            <a:r>
              <a:rPr kumimoji="0" lang="ja-JP" altLang="en-US" sz="1200" b="1" kern="0" dirty="0" smtClean="0">
                <a:solidFill>
                  <a:srgbClr val="000000"/>
                </a:solidFill>
                <a:latin typeface="+mn-ea"/>
                <a:ea typeface="ＭＳ Ｐゴシック" charset="-128"/>
                <a:cs typeface="Arial" charset="0"/>
              </a:rPr>
              <a:t>地域</a:t>
            </a:r>
            <a:endParaRPr kumimoji="0" lang="en-US" altLang="ja-JP" sz="1200" b="1" kern="0" dirty="0">
              <a:solidFill>
                <a:srgbClr val="000000"/>
              </a:solidFill>
              <a:latin typeface="+mn-ea"/>
              <a:ea typeface="ＭＳ Ｐゴシック" charset="-128"/>
              <a:cs typeface="Arial" charset="0"/>
            </a:endParaRPr>
          </a:p>
        </p:txBody>
      </p:sp>
      <p:sp>
        <p:nvSpPr>
          <p:cNvPr id="35" name="Rectangle 4"/>
          <p:cNvSpPr>
            <a:spLocks noChangeArrowheads="1"/>
          </p:cNvSpPr>
          <p:nvPr/>
        </p:nvSpPr>
        <p:spPr bwMode="auto">
          <a:xfrm>
            <a:off x="5249308" y="4230042"/>
            <a:ext cx="947738" cy="277813"/>
          </a:xfrm>
          <a:prstGeom prst="rect">
            <a:avLst/>
          </a:prstGeom>
          <a:noFill/>
          <a:ln w="9525">
            <a:noFill/>
            <a:miter lim="800000"/>
            <a:headEnd/>
            <a:tailEnd/>
          </a:ln>
        </p:spPr>
        <p:txBody>
          <a:bodyPr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spcBef>
                <a:spcPct val="50000"/>
              </a:spcBef>
              <a:defRPr/>
            </a:pPr>
            <a:r>
              <a:rPr kumimoji="0" lang="ja-JP" altLang="en-US" sz="1200" b="1" kern="0" dirty="0">
                <a:solidFill>
                  <a:srgbClr val="000000"/>
                </a:solidFill>
                <a:latin typeface="+mn-ea"/>
                <a:ea typeface="ＭＳ Ｐゴシック" charset="-128"/>
                <a:cs typeface="Arial" charset="0"/>
              </a:rPr>
              <a:t>日本</a:t>
            </a:r>
            <a:endParaRPr kumimoji="0" lang="en-US" altLang="ja-JP" sz="1200" b="1" kern="0" dirty="0">
              <a:solidFill>
                <a:srgbClr val="000000"/>
              </a:solidFill>
              <a:latin typeface="+mn-ea"/>
              <a:ea typeface="ＭＳ Ｐゴシック" charset="-128"/>
              <a:cs typeface="Arial" charset="0"/>
            </a:endParaRPr>
          </a:p>
        </p:txBody>
      </p:sp>
      <p:sp>
        <p:nvSpPr>
          <p:cNvPr id="2" name="テキスト ボックス 1"/>
          <p:cNvSpPr txBox="1"/>
          <p:nvPr/>
        </p:nvSpPr>
        <p:spPr>
          <a:xfrm>
            <a:off x="2123727" y="1086304"/>
            <a:ext cx="2448273" cy="430887"/>
          </a:xfrm>
          <a:prstGeom prst="rect">
            <a:avLst/>
          </a:prstGeom>
          <a:noFill/>
        </p:spPr>
        <p:txBody>
          <a:bodyPr wrap="square" rtlCol="0">
            <a:spAutoFit/>
          </a:bodyPr>
          <a:lstStyle/>
          <a:p>
            <a:r>
              <a:rPr kumimoji="1" lang="en-US" altLang="ja-JP" sz="1100" i="1" dirty="0" smtClean="0">
                <a:solidFill>
                  <a:srgbClr val="0070C0"/>
                </a:solidFill>
              </a:rPr>
              <a:t>※</a:t>
            </a:r>
            <a:r>
              <a:rPr kumimoji="1" lang="ja-JP" altLang="en-US" sz="1100" i="1" dirty="0" smtClean="0">
                <a:solidFill>
                  <a:srgbClr val="0070C0"/>
                </a:solidFill>
              </a:rPr>
              <a:t>青色斜体は提案</a:t>
            </a:r>
            <a:r>
              <a:rPr kumimoji="1" lang="ja-JP" altLang="en-US" sz="1100" i="1" dirty="0" smtClean="0">
                <a:solidFill>
                  <a:srgbClr val="0070C0"/>
                </a:solidFill>
              </a:rPr>
              <a:t>時に削除し、</a:t>
            </a:r>
            <a:endParaRPr kumimoji="1" lang="en-US" altLang="ja-JP" sz="1100" i="1" dirty="0" smtClean="0">
              <a:solidFill>
                <a:srgbClr val="0070C0"/>
              </a:solidFill>
            </a:endParaRPr>
          </a:p>
          <a:p>
            <a:r>
              <a:rPr lang="ja-JP" altLang="en-US" sz="1100" i="1" dirty="0">
                <a:solidFill>
                  <a:srgbClr val="0070C0"/>
                </a:solidFill>
              </a:rPr>
              <a:t>　</a:t>
            </a:r>
            <a:r>
              <a:rPr lang="ja-JP" altLang="en-US" sz="1100" i="1" dirty="0" smtClean="0">
                <a:solidFill>
                  <a:srgbClr val="0070C0"/>
                </a:solidFill>
              </a:rPr>
              <a:t>文字</a:t>
            </a:r>
            <a:r>
              <a:rPr lang="ja-JP" altLang="en-US" sz="1100" i="1" dirty="0" smtClean="0">
                <a:solidFill>
                  <a:srgbClr val="0070C0"/>
                </a:solidFill>
              </a:rPr>
              <a:t>色は黒色等に変更してください。</a:t>
            </a:r>
            <a:endParaRPr kumimoji="1" lang="en-US" altLang="ja-JP" sz="1100" i="1" dirty="0" smtClean="0">
              <a:solidFill>
                <a:srgbClr val="0070C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3"/>
          <p:cNvSpPr txBox="1">
            <a:spLocks/>
          </p:cNvSpPr>
          <p:nvPr/>
        </p:nvSpPr>
        <p:spPr>
          <a:xfrm>
            <a:off x="7018591" y="6557336"/>
            <a:ext cx="2133600" cy="365125"/>
          </a:xfrm>
          <a:prstGeom prst="rect">
            <a:avLst/>
          </a:prstGeom>
        </p:spPr>
        <p:txBody>
          <a:bodyPr vert="horz" wrap="square" lIns="91440" tIns="45720" rIns="91440" bIns="45720" numCol="1" anchor="ctr" anchorCtr="0" compatLnSpc="1">
            <a:prstTxWarp prst="textNoShape">
              <a:avLst/>
            </a:prstTxWarp>
          </a:bodyPr>
          <a:lstStyle>
            <a:defPPr>
              <a:defRPr lang="ja-JP"/>
            </a:defPPr>
            <a:lvl1pPr algn="r" rtl="0" eaLnBrk="1" fontAlgn="base" hangingPunct="1">
              <a:spcBef>
                <a:spcPct val="0"/>
              </a:spcBef>
              <a:spcAft>
                <a:spcPct val="0"/>
              </a:spcAft>
              <a:defRPr kumimoji="1" sz="1200" kern="1200">
                <a:solidFill>
                  <a:srgbClr val="898989"/>
                </a:solidFill>
                <a:latin typeface="Calibri" panose="020F050202020403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51E4CE59-1F32-4D9D-B16A-21EF3B912E1F}" type="slidenum">
              <a:rPr lang="ja-JP" altLang="en-US" smtClean="0"/>
              <a:pPr>
                <a:defRPr/>
              </a:pPr>
              <a:t>2</a:t>
            </a:fld>
            <a:endParaRPr lang="ja-JP" altLang="en-US" dirty="0"/>
          </a:p>
        </p:txBody>
      </p:sp>
      <p:sp>
        <p:nvSpPr>
          <p:cNvPr id="9" name="Rectangle 20"/>
          <p:cNvSpPr>
            <a:spLocks noChangeArrowheads="1"/>
          </p:cNvSpPr>
          <p:nvPr/>
        </p:nvSpPr>
        <p:spPr bwMode="auto">
          <a:xfrm>
            <a:off x="0" y="0"/>
            <a:ext cx="9144000" cy="590550"/>
          </a:xfrm>
          <a:prstGeom prst="rect">
            <a:avLst/>
          </a:prstGeom>
          <a:solidFill>
            <a:schemeClr val="tx2"/>
          </a:solidFill>
          <a:ln w="9525">
            <a:noFill/>
            <a:miter lim="800000"/>
            <a:headEnd/>
            <a:tailEnd/>
          </a:ln>
        </p:spPr>
        <p:txBody>
          <a:bodyPr wrap="none" anchor="ctr"/>
          <a:lstStyle/>
          <a:p>
            <a:pPr eaLnBrk="1" hangingPunct="1">
              <a:tabLst>
                <a:tab pos="358775" algn="l"/>
              </a:tabLst>
              <a:defRPr/>
            </a:pPr>
            <a:endParaRPr lang="en-US" altLang="ja-JP" sz="1500" b="1" dirty="0" smtClean="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eaLnBrk="1" hangingPunct="1">
              <a:tabLst>
                <a:tab pos="358775" algn="l"/>
              </a:tabLst>
              <a:defRPr/>
            </a:pP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　</a:t>
            </a:r>
            <a:r>
              <a:rPr lang="ja-JP" altLang="en-US" sz="1500" b="1" dirty="0" smtClean="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民間</a:t>
            </a: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主導による低炭素技術普及促進事業</a:t>
            </a:r>
            <a:r>
              <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a:t>
            </a: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低炭素技術による市場創出促進</a:t>
            </a:r>
            <a:r>
              <a:rPr lang="ja-JP" altLang="en-US" sz="1500" b="1" dirty="0" smtClean="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事業</a:t>
            </a:r>
            <a:endParaRPr lang="ja-JP" altLang="en-US"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algn="ctr" eaLnBrk="1" hangingPunct="1">
              <a:tabLst>
                <a:tab pos="358775" algn="l"/>
              </a:tabLst>
              <a:defRPr/>
            </a:pPr>
            <a:endParaRPr lang="en-US" altLang="ja-JP"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11" name="Rectangle 9"/>
          <p:cNvSpPr>
            <a:spLocks noChangeArrowheads="1"/>
          </p:cNvSpPr>
          <p:nvPr/>
        </p:nvSpPr>
        <p:spPr bwMode="auto">
          <a:xfrm>
            <a:off x="179512" y="1196751"/>
            <a:ext cx="8712968" cy="5360585"/>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lIns="72000" rIns="36000" anchor="t"/>
          <a:lstStyle/>
          <a:p>
            <a:endParaRPr lang="en-US" altLang="ja-JP" sz="1200" i="1" dirty="0" smtClean="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smtClean="0">
                <a:solidFill>
                  <a:srgbClr val="0070C0"/>
                </a:solidFill>
                <a:latin typeface="HG丸ｺﾞｼｯｸM-PRO" panose="020F0600000000000000" pitchFamily="50" charset="-128"/>
                <a:ea typeface="HG丸ｺﾞｼｯｸM-PRO" panose="020F0600000000000000" pitchFamily="50" charset="-128"/>
              </a:rPr>
              <a:t>・実証を行う技術・システムの概要を分かりやすく図表等を用いて記載。</a:t>
            </a:r>
            <a:endParaRPr lang="en-US" altLang="ja-JP" sz="1200" i="1" dirty="0" smtClean="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smtClean="0">
                <a:solidFill>
                  <a:srgbClr val="0070C0"/>
                </a:solidFill>
                <a:latin typeface="HG丸ｺﾞｼｯｸM-PRO" panose="020F0600000000000000" pitchFamily="50" charset="-128"/>
                <a:ea typeface="HG丸ｺﾞｼｯｸM-PRO" panose="020F0600000000000000" pitchFamily="50" charset="-128"/>
              </a:rPr>
              <a:t>・</a:t>
            </a:r>
            <a:r>
              <a:rPr lang="ja-JP" altLang="ja-JP" sz="1200" i="1" dirty="0" smtClean="0">
                <a:solidFill>
                  <a:srgbClr val="0070C0"/>
                </a:solidFill>
                <a:latin typeface="HG丸ｺﾞｼｯｸM-PRO" panose="020F0600000000000000" pitchFamily="50" charset="-128"/>
                <a:ea typeface="HG丸ｺﾞｼｯｸM-PRO" panose="020F0600000000000000" pitchFamily="50" charset="-128"/>
              </a:rPr>
              <a:t>当該</a:t>
            </a:r>
            <a:r>
              <a:rPr lang="ja-JP" altLang="ja-JP" sz="1200" i="1" dirty="0">
                <a:solidFill>
                  <a:srgbClr val="0070C0"/>
                </a:solidFill>
                <a:latin typeface="HG丸ｺﾞｼｯｸM-PRO" panose="020F0600000000000000" pitchFamily="50" charset="-128"/>
                <a:ea typeface="HG丸ｺﾞｼｯｸM-PRO" panose="020F0600000000000000" pitchFamily="50" charset="-128"/>
              </a:rPr>
              <a:t>技術・システムを本提案に採用する意義（先方のニーズ、競合技術・代替シナリオに対する本提案の強み）</a:t>
            </a:r>
          </a:p>
          <a:p>
            <a:r>
              <a:rPr lang="ja-JP" altLang="ja-JP" sz="1200" i="1" dirty="0">
                <a:solidFill>
                  <a:srgbClr val="0070C0"/>
                </a:solidFill>
                <a:latin typeface="HG丸ｺﾞｼｯｸM-PRO" panose="020F0600000000000000" pitchFamily="50" charset="-128"/>
                <a:ea typeface="HG丸ｺﾞｼｯｸM-PRO" panose="020F0600000000000000" pitchFamily="50" charset="-128"/>
              </a:rPr>
              <a:t>・適用技術・システムを導入するための条件、導入するに際して想定される技術課題</a:t>
            </a:r>
          </a:p>
          <a:p>
            <a:r>
              <a:rPr lang="ja-JP" altLang="ja-JP" sz="1200" i="1" dirty="0">
                <a:solidFill>
                  <a:srgbClr val="0070C0"/>
                </a:solidFill>
                <a:latin typeface="HG丸ｺﾞｼｯｸM-PRO" panose="020F0600000000000000" pitchFamily="50" charset="-128"/>
                <a:ea typeface="HG丸ｺﾞｼｯｸM-PRO" panose="020F0600000000000000" pitchFamily="50" charset="-128"/>
              </a:rPr>
              <a:t>・前項の課題を克服するための</a:t>
            </a:r>
            <a:r>
              <a:rPr lang="ja-JP" altLang="ja-JP" sz="1200" i="1" dirty="0" smtClean="0">
                <a:solidFill>
                  <a:srgbClr val="0070C0"/>
                </a:solidFill>
                <a:latin typeface="HG丸ｺﾞｼｯｸM-PRO" panose="020F0600000000000000" pitchFamily="50" charset="-128"/>
                <a:ea typeface="HG丸ｺﾞｼｯｸM-PRO" panose="020F0600000000000000" pitchFamily="50" charset="-128"/>
              </a:rPr>
              <a:t>解決法</a:t>
            </a:r>
            <a:r>
              <a:rPr lang="ja-JP" altLang="en-US" sz="1200" i="1" dirty="0" smtClean="0">
                <a:solidFill>
                  <a:srgbClr val="0070C0"/>
                </a:solidFill>
                <a:latin typeface="HG丸ｺﾞｼｯｸM-PRO" panose="020F0600000000000000" pitchFamily="50" charset="-128"/>
                <a:ea typeface="HG丸ｺﾞｼｯｸM-PRO" panose="020F0600000000000000" pitchFamily="50" charset="-128"/>
              </a:rPr>
              <a:t>などを記載</a:t>
            </a:r>
            <a:endParaRPr lang="ja-JP" altLang="ja-JP" sz="1200" i="1" dirty="0">
              <a:solidFill>
                <a:srgbClr val="0070C0"/>
              </a:solidFill>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169143" y="739762"/>
            <a:ext cx="2530649"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smtClean="0">
                <a:latin typeface="HG丸ｺﾞｼｯｸM-PRO" panose="020F0600000000000000" pitchFamily="50" charset="-128"/>
                <a:ea typeface="HG丸ｺﾞｼｯｸM-PRO" panose="020F0600000000000000" pitchFamily="50" charset="-128"/>
              </a:rPr>
              <a:t>5. </a:t>
            </a:r>
            <a:r>
              <a:rPr lang="ja-JP" altLang="en-US" sz="1400" b="1" dirty="0">
                <a:latin typeface="HG丸ｺﾞｼｯｸM-PRO" panose="020F0600000000000000" pitchFamily="50" charset="-128"/>
                <a:ea typeface="HG丸ｺﾞｼｯｸM-PRO" panose="020F0600000000000000" pitchFamily="50" charset="-128"/>
              </a:rPr>
              <a:t>実証</a:t>
            </a:r>
            <a:r>
              <a:rPr lang="ja-JP" altLang="en-US" sz="1400" b="1" dirty="0" smtClean="0">
                <a:latin typeface="HG丸ｺﾞｼｯｸM-PRO" panose="020F0600000000000000" pitchFamily="50" charset="-128"/>
                <a:ea typeface="HG丸ｺﾞｼｯｸM-PRO" panose="020F0600000000000000" pitchFamily="50" charset="-128"/>
              </a:rPr>
              <a:t>技術・システム概要</a:t>
            </a:r>
            <a:endParaRPr lang="ja-JP" altLang="en-US" sz="1400" b="1"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838289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6480745" y="3884728"/>
            <a:ext cx="2133600" cy="365125"/>
          </a:xfrm>
        </p:spPr>
        <p:txBody>
          <a:bodyPr/>
          <a:lstStyle/>
          <a:p>
            <a:pPr>
              <a:defRPr/>
            </a:pPr>
            <a:fld id="{9AB142AE-DF87-4783-BAB8-A3D2EB3FE5E3}" type="slidenum">
              <a:rPr lang="ja-JP" altLang="en-US" smtClean="0"/>
              <a:pPr>
                <a:defRPr/>
              </a:pPr>
              <a:t>3</a:t>
            </a:fld>
            <a:endParaRPr lang="ja-JP" altLang="en-US"/>
          </a:p>
        </p:txBody>
      </p:sp>
      <p:sp>
        <p:nvSpPr>
          <p:cNvPr id="3" name="Rectangle 9"/>
          <p:cNvSpPr>
            <a:spLocks noChangeArrowheads="1"/>
          </p:cNvSpPr>
          <p:nvPr/>
        </p:nvSpPr>
        <p:spPr bwMode="auto">
          <a:xfrm>
            <a:off x="4644008" y="1098912"/>
            <a:ext cx="4342216" cy="5498439"/>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rIns="36000" anchor="t"/>
          <a:lstStyle/>
          <a:p>
            <a:pPr eaLnBrk="1" hangingPunct="1">
              <a:spcBef>
                <a:spcPct val="50000"/>
              </a:spcBef>
              <a:defRPr/>
            </a:pPr>
            <a:r>
              <a:rPr lang="ja-JP" altLang="en-US" sz="1200" i="1" dirty="0" smtClean="0">
                <a:solidFill>
                  <a:srgbClr val="0070C0"/>
                </a:solidFill>
                <a:latin typeface="HG丸ｺﾞｼｯｸM-PRO" panose="020F0600000000000000" pitchFamily="50" charset="-128"/>
                <a:ea typeface="HG丸ｺﾞｼｯｸM-PRO" panose="020F0600000000000000" pitchFamily="50" charset="-128"/>
              </a:rPr>
              <a:t>・実証技術・システムの市場規模を</a:t>
            </a:r>
            <a:r>
              <a:rPr lang="ja-JP" altLang="en-US" sz="1200" i="1" dirty="0" smtClean="0">
                <a:solidFill>
                  <a:srgbClr val="0070C0"/>
                </a:solidFill>
                <a:latin typeface="HG丸ｺﾞｼｯｸM-PRO" panose="020F0600000000000000" pitchFamily="50" charset="-128"/>
                <a:ea typeface="HG丸ｺﾞｼｯｸM-PRO" panose="020F0600000000000000" pitchFamily="50" charset="-128"/>
              </a:rPr>
              <a:t>記載。</a:t>
            </a:r>
            <a:endParaRPr lang="en-US" altLang="ja-JP" sz="1200" i="1" dirty="0" smtClean="0">
              <a:solidFill>
                <a:srgbClr val="0070C0"/>
              </a:solidFill>
              <a:latin typeface="HG丸ｺﾞｼｯｸM-PRO" panose="020F0600000000000000" pitchFamily="50" charset="-128"/>
              <a:ea typeface="HG丸ｺﾞｼｯｸM-PRO" panose="020F0600000000000000" pitchFamily="50" charset="-128"/>
            </a:endParaRPr>
          </a:p>
          <a:p>
            <a:pPr eaLnBrk="1" hangingPunct="1">
              <a:spcBef>
                <a:spcPct val="50000"/>
              </a:spcBef>
              <a:defRPr/>
            </a:pPr>
            <a:r>
              <a:rPr lang="ja-JP" altLang="en-US" sz="1200" i="1" dirty="0" smtClean="0">
                <a:solidFill>
                  <a:srgbClr val="0070C0"/>
                </a:solidFill>
                <a:latin typeface="HG丸ｺﾞｼｯｸM-PRO" panose="020F0600000000000000" pitchFamily="50" charset="-128"/>
                <a:ea typeface="HG丸ｺﾞｼｯｸM-PRO" panose="020F0600000000000000" pitchFamily="50" charset="-128"/>
              </a:rPr>
              <a:t>・普及させるための障壁、それを克服する普及戦略、ビジネスモデル・具体的な売上計画等を図表等を用いて簡潔に記載。</a:t>
            </a:r>
            <a:endParaRPr lang="en-US" altLang="ja-JP" sz="1200" i="1" dirty="0" smtClean="0">
              <a:solidFill>
                <a:srgbClr val="0070C0"/>
              </a:solidFill>
              <a:latin typeface="HG丸ｺﾞｼｯｸM-PRO" panose="020F0600000000000000" pitchFamily="50" charset="-128"/>
              <a:ea typeface="HG丸ｺﾞｼｯｸM-PRO" panose="020F0600000000000000" pitchFamily="50" charset="-128"/>
            </a:endParaRPr>
          </a:p>
          <a:p>
            <a:pPr eaLnBrk="1" hangingPunct="1">
              <a:spcBef>
                <a:spcPct val="50000"/>
              </a:spcBef>
              <a:defRPr/>
            </a:pPr>
            <a:endParaRPr lang="en-US" altLang="ja-JP" sz="1200" i="1" dirty="0" smtClean="0">
              <a:solidFill>
                <a:srgbClr val="0070C0"/>
              </a:solidFill>
            </a:endParaRPr>
          </a:p>
        </p:txBody>
      </p:sp>
      <p:sp>
        <p:nvSpPr>
          <p:cNvPr id="7" name="スライド番号プレースホルダー 3"/>
          <p:cNvSpPr txBox="1">
            <a:spLocks/>
          </p:cNvSpPr>
          <p:nvPr/>
        </p:nvSpPr>
        <p:spPr>
          <a:xfrm>
            <a:off x="7018591" y="6557336"/>
            <a:ext cx="2133600" cy="365125"/>
          </a:xfrm>
          <a:prstGeom prst="rect">
            <a:avLst/>
          </a:prstGeom>
        </p:spPr>
        <p:txBody>
          <a:bodyPr vert="horz" wrap="square" lIns="91440" tIns="45720" rIns="91440" bIns="45720" numCol="1" anchor="ctr" anchorCtr="0" compatLnSpc="1">
            <a:prstTxWarp prst="textNoShape">
              <a:avLst/>
            </a:prstTxWarp>
          </a:bodyPr>
          <a:lstStyle>
            <a:defPPr>
              <a:defRPr lang="ja-JP"/>
            </a:defPPr>
            <a:lvl1pPr algn="r" rtl="0" eaLnBrk="1" fontAlgn="base" hangingPunct="1">
              <a:spcBef>
                <a:spcPct val="0"/>
              </a:spcBef>
              <a:spcAft>
                <a:spcPct val="0"/>
              </a:spcAft>
              <a:defRPr kumimoji="1" sz="1200" kern="1200">
                <a:solidFill>
                  <a:srgbClr val="898989"/>
                </a:solidFill>
                <a:latin typeface="Calibri" panose="020F050202020403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51E4CE59-1F32-4D9D-B16A-21EF3B912E1F}" type="slidenum">
              <a:rPr lang="ja-JP" altLang="en-US" smtClean="0"/>
              <a:pPr>
                <a:defRPr/>
              </a:pPr>
              <a:t>3</a:t>
            </a:fld>
            <a:endParaRPr lang="ja-JP" altLang="en-US" dirty="0"/>
          </a:p>
        </p:txBody>
      </p:sp>
      <p:sp>
        <p:nvSpPr>
          <p:cNvPr id="9" name="Rectangle 20"/>
          <p:cNvSpPr>
            <a:spLocks noChangeArrowheads="1"/>
          </p:cNvSpPr>
          <p:nvPr/>
        </p:nvSpPr>
        <p:spPr bwMode="auto">
          <a:xfrm>
            <a:off x="0" y="0"/>
            <a:ext cx="9144000" cy="590550"/>
          </a:xfrm>
          <a:prstGeom prst="rect">
            <a:avLst/>
          </a:prstGeom>
          <a:solidFill>
            <a:schemeClr val="tx2"/>
          </a:solidFill>
          <a:ln w="9525">
            <a:noFill/>
            <a:miter lim="800000"/>
            <a:headEnd/>
            <a:tailEnd/>
          </a:ln>
        </p:spPr>
        <p:txBody>
          <a:bodyPr wrap="none" anchor="ctr"/>
          <a:lstStyle/>
          <a:p>
            <a:pPr eaLnBrk="1" hangingPunct="1">
              <a:tabLst>
                <a:tab pos="358775" algn="l"/>
              </a:tabLst>
              <a:defRPr/>
            </a:pPr>
            <a:endParaRPr lang="en-US" altLang="ja-JP" sz="1500" b="1" dirty="0" smtClean="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eaLnBrk="1" hangingPunct="1">
              <a:tabLst>
                <a:tab pos="358775" algn="l"/>
              </a:tabLst>
              <a:defRPr/>
            </a:pP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　</a:t>
            </a:r>
            <a:r>
              <a:rPr lang="ja-JP" altLang="en-US" sz="1500" b="1" dirty="0" smtClean="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民間</a:t>
            </a: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主導による低炭素技術普及促進事業</a:t>
            </a:r>
            <a:r>
              <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a:t>
            </a: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低炭素技術による市場創出促進</a:t>
            </a:r>
            <a:r>
              <a:rPr lang="ja-JP" altLang="en-US" sz="1500" b="1" dirty="0" smtClean="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事業</a:t>
            </a:r>
            <a:endParaRPr lang="ja-JP" altLang="en-US"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algn="ctr" eaLnBrk="1" hangingPunct="1">
              <a:tabLst>
                <a:tab pos="358775" algn="l"/>
              </a:tabLst>
              <a:defRPr/>
            </a:pPr>
            <a:endParaRPr lang="en-US" altLang="ja-JP"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14" name="テキスト ボックス 13"/>
          <p:cNvSpPr txBox="1"/>
          <p:nvPr/>
        </p:nvSpPr>
        <p:spPr>
          <a:xfrm>
            <a:off x="239774" y="3706777"/>
            <a:ext cx="2099978"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smtClean="0">
                <a:latin typeface="HG丸ｺﾞｼｯｸM-PRO" panose="020F0600000000000000" pitchFamily="50" charset="-128"/>
                <a:ea typeface="HG丸ｺﾞｼｯｸM-PRO" panose="020F0600000000000000" pitchFamily="50" charset="-128"/>
              </a:rPr>
              <a:t>7. </a:t>
            </a:r>
            <a:r>
              <a:rPr lang="ja-JP" altLang="en-US" sz="1400" b="1" dirty="0" smtClean="0">
                <a:latin typeface="HG丸ｺﾞｼｯｸM-PRO" panose="020F0600000000000000" pitchFamily="50" charset="-128"/>
                <a:ea typeface="HG丸ｺﾞｼｯｸM-PRO" panose="020F0600000000000000" pitchFamily="50" charset="-128"/>
              </a:rPr>
              <a:t>政策連携・制度整備</a:t>
            </a:r>
            <a:endParaRPr lang="ja-JP" altLang="en-US" sz="1400" b="1" dirty="0">
              <a:latin typeface="HG丸ｺﾞｼｯｸM-PRO" panose="020F0600000000000000" pitchFamily="50" charset="-128"/>
              <a:ea typeface="HG丸ｺﾞｼｯｸM-PRO" panose="020F0600000000000000" pitchFamily="50" charset="-128"/>
            </a:endParaRPr>
          </a:p>
        </p:txBody>
      </p:sp>
      <p:sp>
        <p:nvSpPr>
          <p:cNvPr id="18" name="テキスト ボックス 17"/>
          <p:cNvSpPr txBox="1"/>
          <p:nvPr/>
        </p:nvSpPr>
        <p:spPr>
          <a:xfrm>
            <a:off x="4627487" y="690842"/>
            <a:ext cx="2608809"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smtClean="0">
                <a:latin typeface="HG丸ｺﾞｼｯｸM-PRO" panose="020F0600000000000000" pitchFamily="50" charset="-128"/>
                <a:ea typeface="HG丸ｺﾞｼｯｸM-PRO" panose="020F0600000000000000" pitchFamily="50" charset="-128"/>
              </a:rPr>
              <a:t>8. </a:t>
            </a:r>
            <a:r>
              <a:rPr lang="ja-JP" altLang="en-US" sz="1400" b="1" dirty="0" smtClean="0">
                <a:latin typeface="HG丸ｺﾞｼｯｸM-PRO" panose="020F0600000000000000" pitchFamily="50" charset="-128"/>
                <a:ea typeface="HG丸ｺﾞｼｯｸM-PRO" panose="020F0600000000000000" pitchFamily="50" charset="-128"/>
              </a:rPr>
              <a:t>普及戦略・ビジネスモデル</a:t>
            </a:r>
            <a:endParaRPr lang="ja-JP" altLang="en-US" sz="1400" b="1" dirty="0">
              <a:latin typeface="HG丸ｺﾞｼｯｸM-PRO" panose="020F0600000000000000" pitchFamily="50" charset="-128"/>
              <a:ea typeface="HG丸ｺﾞｼｯｸM-PRO" panose="020F0600000000000000" pitchFamily="50" charset="-128"/>
            </a:endParaRPr>
          </a:p>
        </p:txBody>
      </p:sp>
      <p:sp>
        <p:nvSpPr>
          <p:cNvPr id="19" name="テキスト ボックス 18"/>
          <p:cNvSpPr txBox="1"/>
          <p:nvPr/>
        </p:nvSpPr>
        <p:spPr>
          <a:xfrm>
            <a:off x="193937" y="663899"/>
            <a:ext cx="2649871"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smtClean="0">
                <a:latin typeface="HG丸ｺﾞｼｯｸM-PRO" panose="020F0600000000000000" pitchFamily="50" charset="-128"/>
                <a:ea typeface="HG丸ｺﾞｼｯｸM-PRO" panose="020F0600000000000000" pitchFamily="50" charset="-128"/>
              </a:rPr>
              <a:t>6. </a:t>
            </a:r>
            <a:r>
              <a:rPr lang="ja-JP" altLang="en-US" sz="1400" b="1" dirty="0" smtClean="0">
                <a:latin typeface="HG丸ｺﾞｼｯｸM-PRO" panose="020F0600000000000000" pitchFamily="50" charset="-128"/>
                <a:ea typeface="HG丸ｺﾞｼｯｸM-PRO" panose="020F0600000000000000" pitchFamily="50" charset="-128"/>
              </a:rPr>
              <a:t>温室効果ガス排出削減効果</a:t>
            </a:r>
            <a:endParaRPr lang="ja-JP" altLang="en-US" sz="1400" b="1" dirty="0">
              <a:latin typeface="HG丸ｺﾞｼｯｸM-PRO" panose="020F0600000000000000" pitchFamily="50" charset="-128"/>
              <a:ea typeface="HG丸ｺﾞｼｯｸM-PRO" panose="020F0600000000000000" pitchFamily="50" charset="-128"/>
            </a:endParaRPr>
          </a:p>
        </p:txBody>
      </p:sp>
      <p:sp>
        <p:nvSpPr>
          <p:cNvPr id="12" name="Rectangle 9"/>
          <p:cNvSpPr>
            <a:spLocks noChangeArrowheads="1"/>
          </p:cNvSpPr>
          <p:nvPr/>
        </p:nvSpPr>
        <p:spPr bwMode="auto">
          <a:xfrm>
            <a:off x="209630" y="1094224"/>
            <a:ext cx="4238268" cy="2550036"/>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lIns="72000" rIns="36000" anchor="t"/>
          <a:lstStyle/>
          <a:p>
            <a:r>
              <a:rPr lang="ja-JP" altLang="en-US" sz="1200" i="1" dirty="0" smtClean="0">
                <a:solidFill>
                  <a:srgbClr val="0070C0"/>
                </a:solidFill>
                <a:latin typeface="HG丸ｺﾞｼｯｸM-PRO" panose="020F0600000000000000" pitchFamily="50" charset="-128"/>
                <a:ea typeface="HG丸ｺﾞｼｯｸM-PRO" panose="020F0600000000000000" pitchFamily="50" charset="-128"/>
              </a:rPr>
              <a:t>・温室効果ガス排出削減効果（削減量）を（１）実証事業による削減効果、（２）実証事業後の普及時の削減効果の試算を記載すること。</a:t>
            </a:r>
            <a:endParaRPr lang="en-US" altLang="ja-JP" sz="1200" i="1" dirty="0" smtClean="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smtClean="0">
                <a:solidFill>
                  <a:srgbClr val="0070C0"/>
                </a:solidFill>
                <a:latin typeface="HG丸ｺﾞｼｯｸM-PRO" panose="020F0600000000000000" pitchFamily="50" charset="-128"/>
                <a:ea typeface="HG丸ｺﾞｼｯｸM-PRO" panose="020F0600000000000000" pitchFamily="50" charset="-128"/>
              </a:rPr>
              <a:t>・試算の根拠（定量化手法）についても記載すること。</a:t>
            </a:r>
            <a:endParaRPr lang="ja-JP" altLang="ja-JP" sz="1200" i="1" dirty="0">
              <a:solidFill>
                <a:srgbClr val="0070C0"/>
              </a:solidFill>
              <a:latin typeface="HG丸ｺﾞｼｯｸM-PRO" panose="020F0600000000000000" pitchFamily="50" charset="-128"/>
              <a:ea typeface="HG丸ｺﾞｼｯｸM-PRO" panose="020F0600000000000000" pitchFamily="50" charset="-128"/>
            </a:endParaRPr>
          </a:p>
        </p:txBody>
      </p:sp>
      <p:sp>
        <p:nvSpPr>
          <p:cNvPr id="13" name="Rectangle 9"/>
          <p:cNvSpPr>
            <a:spLocks noChangeArrowheads="1"/>
          </p:cNvSpPr>
          <p:nvPr/>
        </p:nvSpPr>
        <p:spPr bwMode="auto">
          <a:xfrm>
            <a:off x="239774" y="4077071"/>
            <a:ext cx="4238268" cy="2520279"/>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lIns="72000" rIns="36000" anchor="t"/>
          <a:lstStyle/>
          <a:p>
            <a:r>
              <a:rPr lang="ja-JP" altLang="en-US" sz="1200" i="1" dirty="0" smtClean="0">
                <a:solidFill>
                  <a:srgbClr val="0070C0"/>
                </a:solidFill>
                <a:latin typeface="HG丸ｺﾞｼｯｸM-PRO" panose="020F0600000000000000" pitchFamily="50" charset="-128"/>
                <a:ea typeface="HG丸ｺﾞｼｯｸM-PRO" panose="020F0600000000000000" pitchFamily="50" charset="-128"/>
              </a:rPr>
              <a:t>・提案技術・システムの普及促進に必要な制度・規制・規格等の課題及び相手国政府の政策上の位置づけを記載</a:t>
            </a:r>
            <a:endParaRPr lang="en-US" altLang="ja-JP" sz="1200" i="1" dirty="0" smtClean="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smtClean="0">
                <a:solidFill>
                  <a:srgbClr val="0070C0"/>
                </a:solidFill>
                <a:latin typeface="HG丸ｺﾞｼｯｸM-PRO" panose="020F0600000000000000" pitchFamily="50" charset="-128"/>
                <a:ea typeface="HG丸ｺﾞｼｯｸM-PRO" panose="020F0600000000000000" pitchFamily="50" charset="-128"/>
              </a:rPr>
              <a:t>・制度整備等の実現に必要な相手国政府への具体的な提案状況及びその効果</a:t>
            </a:r>
            <a:endParaRPr lang="en-US" altLang="ja-JP" sz="1200" i="1" dirty="0" smtClean="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smtClean="0">
                <a:solidFill>
                  <a:srgbClr val="0070C0"/>
                </a:solidFill>
                <a:latin typeface="HG丸ｺﾞｼｯｸM-PRO" panose="020F0600000000000000" pitchFamily="50" charset="-128"/>
                <a:ea typeface="HG丸ｺﾞｼｯｸM-PRO" panose="020F0600000000000000" pitchFamily="50" charset="-128"/>
              </a:rPr>
              <a:t>・</a:t>
            </a:r>
            <a:r>
              <a:rPr lang="ja-JP" altLang="ja-JP" sz="1200" i="1" dirty="0" smtClean="0">
                <a:solidFill>
                  <a:srgbClr val="0070C0"/>
                </a:solidFill>
                <a:latin typeface="HG丸ｺﾞｼｯｸM-PRO" panose="020F0600000000000000" pitchFamily="50" charset="-128"/>
                <a:ea typeface="HG丸ｺﾞｼｯｸM-PRO" panose="020F0600000000000000" pitchFamily="50" charset="-128"/>
              </a:rPr>
              <a:t>相手</a:t>
            </a:r>
            <a:r>
              <a:rPr lang="ja-JP" altLang="ja-JP" sz="1200" i="1" dirty="0">
                <a:solidFill>
                  <a:srgbClr val="0070C0"/>
                </a:solidFill>
                <a:latin typeface="HG丸ｺﾞｼｯｸM-PRO" panose="020F0600000000000000" pitchFamily="50" charset="-128"/>
                <a:ea typeface="HG丸ｺﾞｼｯｸM-PRO" panose="020F0600000000000000" pitchFamily="50" charset="-128"/>
              </a:rPr>
              <a:t>国が政府が行う制度や規制、規格等の整備に必要な日本政府／</a:t>
            </a:r>
            <a:r>
              <a:rPr lang="en-US" altLang="ja-JP" sz="1200" i="1" dirty="0">
                <a:solidFill>
                  <a:srgbClr val="0070C0"/>
                </a:solidFill>
                <a:latin typeface="HG丸ｺﾞｼｯｸM-PRO" panose="020F0600000000000000" pitchFamily="50" charset="-128"/>
                <a:ea typeface="HG丸ｺﾞｼｯｸM-PRO" panose="020F0600000000000000" pitchFamily="50" charset="-128"/>
              </a:rPr>
              <a:t>NEDO</a:t>
            </a:r>
            <a:r>
              <a:rPr lang="ja-JP" altLang="ja-JP" sz="1200" i="1" dirty="0">
                <a:solidFill>
                  <a:srgbClr val="0070C0"/>
                </a:solidFill>
                <a:latin typeface="HG丸ｺﾞｼｯｸM-PRO" panose="020F0600000000000000" pitchFamily="50" charset="-128"/>
                <a:ea typeface="HG丸ｺﾞｼｯｸM-PRO" panose="020F0600000000000000" pitchFamily="50" charset="-128"/>
              </a:rPr>
              <a:t>の協力内容</a:t>
            </a:r>
          </a:p>
        </p:txBody>
      </p:sp>
    </p:spTree>
    <p:extLst>
      <p:ext uri="{BB962C8B-B14F-4D97-AF65-F5344CB8AC3E}">
        <p14:creationId xmlns:p14="http://schemas.microsoft.com/office/powerpoint/2010/main" val="389639225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442</Words>
  <Application>Microsoft Office PowerPoint</Application>
  <PresentationFormat>画面に合わせる (4:3)</PresentationFormat>
  <Paragraphs>73</Paragraphs>
  <Slides>3</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HG丸ｺﾞｼｯｸM-PRO</vt:lpstr>
      <vt:lpstr>ＭＳ Ｐゴシック</vt:lpstr>
      <vt:lpstr>ＭＳ 明朝</vt:lpstr>
      <vt:lpstr>Arial</vt:lpstr>
      <vt:lpstr>Calibri</vt:lpstr>
      <vt:lpstr>Times New Roman</vt:lpstr>
      <vt:lpstr>Office テーマ</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2018-03-27T05:21:37Z</dcterms:created>
  <dcterms:modified xsi:type="dcterms:W3CDTF">2020-02-17T07:21:01Z</dcterms:modified>
</cp:coreProperties>
</file>