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10"/>
  </p:notesMasterIdLst>
  <p:sldIdLst>
    <p:sldId id="262" r:id="rId2"/>
    <p:sldId id="263" r:id="rId3"/>
    <p:sldId id="264" r:id="rId4"/>
    <p:sldId id="266" r:id="rId5"/>
    <p:sldId id="269" r:id="rId6"/>
    <p:sldId id="271" r:id="rId7"/>
    <p:sldId id="268" r:id="rId8"/>
    <p:sldId id="272" r:id="rId9"/>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6242F766-F3D5-4D60-A923-2555C7DFA534}" type="datetimeFigureOut">
              <a:rPr kumimoji="1" lang="ja-JP" altLang="en-US" smtClean="0"/>
              <a:t>2020/2/18</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95B8F454-B155-4B05-B90D-609CAA5441CD}" type="slidenum">
              <a:rPr kumimoji="1" lang="ja-JP" altLang="en-US" smtClean="0"/>
              <a:t>‹#›</a:t>
            </a:fld>
            <a:endParaRPr kumimoji="1" lang="ja-JP" altLang="en-US"/>
          </a:p>
        </p:txBody>
      </p:sp>
    </p:spTree>
    <p:extLst>
      <p:ext uri="{BB962C8B-B14F-4D97-AF65-F5344CB8AC3E}">
        <p14:creationId xmlns:p14="http://schemas.microsoft.com/office/powerpoint/2010/main" val="185641022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B8F454-B155-4B05-B90D-609CAA5441CD}" type="slidenum">
              <a:rPr kumimoji="1" lang="ja-JP" altLang="en-US" smtClean="0"/>
              <a:t>3</a:t>
            </a:fld>
            <a:endParaRPr kumimoji="1" lang="ja-JP" altLang="en-US"/>
          </a:p>
        </p:txBody>
      </p:sp>
    </p:spTree>
    <p:extLst>
      <p:ext uri="{BB962C8B-B14F-4D97-AF65-F5344CB8AC3E}">
        <p14:creationId xmlns:p14="http://schemas.microsoft.com/office/powerpoint/2010/main" val="41906890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5B8F454-B155-4B05-B90D-609CAA5441CD}" type="slidenum">
              <a:rPr kumimoji="1" lang="ja-JP" altLang="en-US" smtClean="0"/>
              <a:t>5</a:t>
            </a:fld>
            <a:endParaRPr kumimoji="1" lang="ja-JP" altLang="en-US"/>
          </a:p>
        </p:txBody>
      </p:sp>
    </p:spTree>
    <p:extLst>
      <p:ext uri="{BB962C8B-B14F-4D97-AF65-F5344CB8AC3E}">
        <p14:creationId xmlns:p14="http://schemas.microsoft.com/office/powerpoint/2010/main" val="968739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2020/2/18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2020/2/18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2020/2/18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2020/2/18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2020/2/18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2020/2/18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1257EDD-F118-48BA-9665-6966C160534D}" type="datetimeFigureOut">
              <a:rPr kumimoji="1" lang="ja-JP" altLang="en-US" smtClean="0"/>
              <a:pPr/>
              <a:t>2020/2/18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1257EDD-F118-48BA-9665-6966C160534D}" type="datetimeFigureOut">
              <a:rPr kumimoji="1" lang="ja-JP" altLang="en-US" smtClean="0"/>
              <a:pPr/>
              <a:t>2020/2/18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1257EDD-F118-48BA-9665-6966C160534D}" type="datetimeFigureOut">
              <a:rPr kumimoji="1" lang="ja-JP" altLang="en-US" smtClean="0"/>
              <a:pPr/>
              <a:t>2020/2/18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2020/2/18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2020/2/18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57EDD-F118-48BA-9665-6966C160534D}" type="datetimeFigureOut">
              <a:rPr kumimoji="1" lang="ja-JP" altLang="en-US" smtClean="0"/>
              <a:pPr/>
              <a:t>2020/2/18</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7504" y="1618347"/>
            <a:ext cx="8668257" cy="2403698"/>
          </a:xfrm>
        </p:spPr>
        <p:txBody>
          <a:bodyPr>
            <a:noAutofit/>
          </a:bodyPr>
          <a:lstStyle/>
          <a:p>
            <a:pPr algn="l"/>
            <a:r>
              <a:rPr lang="ja-JP" altLang="en-US" sz="1600" b="1" dirty="0">
                <a:latin typeface="Meiryo UI" panose="020B0604030504040204" pitchFamily="50" charset="-128"/>
                <a:ea typeface="Meiryo UI" panose="020B0604030504040204" pitchFamily="50" charset="-128"/>
                <a:cs typeface="Meiryo UI" panose="020B0604030504040204" pitchFamily="50" charset="-128"/>
              </a:rPr>
              <a:t>「人と共に進化する次世代人工知能に関する技術開発事業」</a:t>
            </a: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b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「人と共に進化する次世代人工知能に関する技術開発事業」</a:t>
            </a:r>
            <a:br>
              <a:rPr lang="ja-JP" altLang="en-US" sz="1600" b="1" dirty="0">
                <a:latin typeface="Meiryo UI" panose="020B0604030504040204" pitchFamily="50" charset="-128"/>
                <a:ea typeface="Meiryo UI" panose="020B0604030504040204" pitchFamily="50" charset="-128"/>
                <a:cs typeface="Meiryo UI" panose="020B0604030504040204" pitchFamily="50" charset="-128"/>
              </a:rPr>
            </a:b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研究開発項目①「人と共に進化する</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AI</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システムの基盤技術開発」</a:t>
            </a:r>
            <a:br>
              <a:rPr lang="ja-JP" altLang="en-US" sz="1600" b="1" dirty="0">
                <a:latin typeface="Meiryo UI" panose="020B0604030504040204" pitchFamily="50" charset="-128"/>
                <a:ea typeface="Meiryo UI" panose="020B0604030504040204" pitchFamily="50" charset="-128"/>
                <a:cs typeface="Meiryo UI" panose="020B0604030504040204" pitchFamily="50" charset="-128"/>
              </a:rPr>
            </a:b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①</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－１　人と共に進化する</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AI</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システムのフレームワーク開発　　</a:t>
            </a:r>
            <a:br>
              <a:rPr lang="ja-JP" altLang="en-US" sz="1600" b="1" dirty="0">
                <a:latin typeface="Meiryo UI" panose="020B0604030504040204" pitchFamily="50" charset="-128"/>
                <a:ea typeface="Meiryo UI" panose="020B0604030504040204" pitchFamily="50" charset="-128"/>
                <a:cs typeface="Meiryo UI" panose="020B0604030504040204" pitchFamily="50" charset="-128"/>
              </a:rPr>
            </a:b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①</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－２　説明できる</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AI</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の基盤技術開発</a:t>
            </a:r>
            <a:br>
              <a:rPr lang="ja-JP" altLang="en-US" sz="1600" b="1" dirty="0">
                <a:latin typeface="Meiryo UI" panose="020B0604030504040204" pitchFamily="50" charset="-128"/>
                <a:ea typeface="Meiryo UI" panose="020B0604030504040204" pitchFamily="50" charset="-128"/>
                <a:cs typeface="Meiryo UI" panose="020B0604030504040204" pitchFamily="50" charset="-128"/>
              </a:rPr>
            </a:b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　①</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－３　人の意図や知識を理解して学習する</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AI</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の基盤技術開発</a:t>
            </a:r>
            <a:br>
              <a:rPr lang="ja-JP" altLang="en-US" sz="1600" b="1" dirty="0">
                <a:latin typeface="Meiryo UI" panose="020B0604030504040204" pitchFamily="50" charset="-128"/>
                <a:ea typeface="Meiryo UI" panose="020B0604030504040204" pitchFamily="50" charset="-128"/>
                <a:cs typeface="Meiryo UI" panose="020B0604030504040204" pitchFamily="50" charset="-128"/>
              </a:rPr>
            </a:b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研究開発項目③「容易に構築・導入できる</a:t>
            </a:r>
            <a:r>
              <a:rPr lang="en-US" altLang="ja-JP" sz="1600" b="1" dirty="0">
                <a:latin typeface="Meiryo UI" panose="020B0604030504040204" pitchFamily="50" charset="-128"/>
                <a:ea typeface="Meiryo UI" panose="020B0604030504040204" pitchFamily="50" charset="-128"/>
                <a:cs typeface="Meiryo UI" panose="020B0604030504040204" pitchFamily="50" charset="-128"/>
              </a:rPr>
              <a:t>AI</a:t>
            </a: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の開発」</a:t>
            </a:r>
            <a:br>
              <a:rPr lang="ja-JP" altLang="en-US" sz="1600" b="1" dirty="0">
                <a:latin typeface="Meiryo UI" panose="020B0604030504040204" pitchFamily="50" charset="-128"/>
                <a:ea typeface="Meiryo UI" panose="020B0604030504040204" pitchFamily="50" charset="-128"/>
                <a:cs typeface="Meiryo UI" panose="020B0604030504040204" pitchFamily="50" charset="-128"/>
              </a:rPr>
            </a:br>
            <a:r>
              <a:rPr lang="ja-JP" altLang="en-US" sz="1600" b="1" dirty="0">
                <a:latin typeface="Meiryo UI" panose="020B0604030504040204" pitchFamily="50" charset="-128"/>
                <a:ea typeface="Meiryo UI" panose="020B0604030504040204" pitchFamily="50" charset="-128"/>
                <a:cs typeface="Meiryo UI" panose="020B0604030504040204" pitchFamily="50" charset="-128"/>
              </a:rPr>
              <a:t/>
            </a:r>
            <a:br>
              <a:rPr lang="ja-JP" altLang="en-US" sz="1600" b="1" dirty="0">
                <a:latin typeface="Meiryo UI" panose="020B0604030504040204" pitchFamily="50" charset="-128"/>
                <a:ea typeface="Meiryo UI" panose="020B0604030504040204" pitchFamily="50" charset="-128"/>
                <a:cs typeface="Meiryo UI" panose="020B0604030504040204" pitchFamily="50" charset="-128"/>
              </a:rPr>
            </a:b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br>
            <a: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t/>
            </a:r>
            <a:br>
              <a:rPr lang="en-US" altLang="ja-JP" sz="1600" b="1" dirty="0" smtClean="0">
                <a:latin typeface="Meiryo UI" panose="020B0604030504040204" pitchFamily="50" charset="-128"/>
                <a:ea typeface="Meiryo UI" panose="020B0604030504040204" pitchFamily="50" charset="-128"/>
                <a:cs typeface="Meiryo UI" panose="020B0604030504040204" pitchFamily="50" charset="-128"/>
              </a:rPr>
            </a:br>
            <a:r>
              <a:rPr lang="ja-JP" altLang="en-US" sz="1600" b="1" dirty="0" smtClean="0">
                <a:latin typeface="Meiryo UI" panose="020B0604030504040204" pitchFamily="50" charset="-128"/>
                <a:ea typeface="Meiryo UI" panose="020B0604030504040204" pitchFamily="50" charset="-128"/>
                <a:cs typeface="Meiryo UI" panose="020B0604030504040204" pitchFamily="50" charset="-128"/>
              </a:rPr>
              <a:t>「○○○○○（テーマ名／タイトルを記載）」</a:t>
            </a:r>
            <a:endParaRPr lang="ja-JP" altLang="en-US"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サブタイトル 2"/>
          <p:cNvSpPr>
            <a:spLocks noGrp="1"/>
          </p:cNvSpPr>
          <p:nvPr>
            <p:ph type="subTitle" idx="1"/>
          </p:nvPr>
        </p:nvSpPr>
        <p:spPr>
          <a:xfrm>
            <a:off x="1403648" y="5013176"/>
            <a:ext cx="6400800" cy="1129680"/>
          </a:xfrm>
        </p:spPr>
        <p:txBody>
          <a:bodyPr>
            <a:normAutofit/>
          </a:bodyPr>
          <a:lstStyle/>
          <a:p>
            <a:r>
              <a:rPr kumimoji="1" lang="ja-JP" altLang="en-US" sz="3600" dirty="0" smtClean="0"/>
              <a:t>〇〇〇〇</a:t>
            </a:r>
            <a:endParaRPr kumimoji="1" lang="ja-JP" altLang="en-US" sz="3600" dirty="0"/>
          </a:p>
        </p:txBody>
      </p:sp>
      <p:sp>
        <p:nvSpPr>
          <p:cNvPr id="6" name="テキスト ボックス 5"/>
          <p:cNvSpPr txBox="1"/>
          <p:nvPr/>
        </p:nvSpPr>
        <p:spPr>
          <a:xfrm>
            <a:off x="4795504" y="5550331"/>
            <a:ext cx="4231021" cy="830997"/>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kumimoji="1" lang="ja-JP" altLang="en-US" sz="1200" i="1" dirty="0" smtClean="0">
                <a:solidFill>
                  <a:srgbClr val="0000FF"/>
                </a:solidFill>
              </a:rPr>
              <a:t>提案される大学・企業名を記載してください</a:t>
            </a:r>
            <a:endParaRPr kumimoji="1" lang="en-US" altLang="ja-JP" sz="1200" i="1" dirty="0" smtClean="0">
              <a:solidFill>
                <a:srgbClr val="0000FF"/>
              </a:solidFill>
            </a:endParaRPr>
          </a:p>
          <a:p>
            <a:pPr marL="87313" indent="-87313">
              <a:buFont typeface="Arial" pitchFamily="34" charset="0"/>
              <a:buChar char="•"/>
            </a:pPr>
            <a:r>
              <a:rPr lang="ja-JP" altLang="en-US" sz="1200" i="1" dirty="0">
                <a:solidFill>
                  <a:srgbClr val="0000FF"/>
                </a:solidFill>
              </a:rPr>
              <a:t>共同</a:t>
            </a:r>
            <a:r>
              <a:rPr lang="ja-JP" altLang="en-US" sz="1200" i="1" dirty="0" smtClean="0">
                <a:solidFill>
                  <a:srgbClr val="0000FF"/>
                </a:solidFill>
              </a:rPr>
              <a:t>提案の場合、代表機関を一番上に記述し、共同提案者を下に併記してください（再委託先、共同実施先は記載不要です）</a:t>
            </a:r>
            <a:endParaRPr kumimoji="1" lang="ja-JP" altLang="en-US" sz="1200" i="1" dirty="0">
              <a:solidFill>
                <a:srgbClr val="0000FF"/>
              </a:solidFill>
            </a:endParaRPr>
          </a:p>
        </p:txBody>
      </p:sp>
      <p:sp>
        <p:nvSpPr>
          <p:cNvPr id="9" name="テキスト ボックス 8"/>
          <p:cNvSpPr txBox="1"/>
          <p:nvPr/>
        </p:nvSpPr>
        <p:spPr>
          <a:xfrm>
            <a:off x="3941379" y="149731"/>
            <a:ext cx="5085146" cy="1200329"/>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200" i="1" dirty="0" smtClean="0">
                <a:solidFill>
                  <a:srgbClr val="0000FF"/>
                </a:solidFill>
              </a:rPr>
              <a:t>本フォーマットに従い、提案する研究開発の説明資料を作成してください</a:t>
            </a:r>
            <a:endParaRPr lang="en-US" altLang="ja-JP" sz="1200" i="1" dirty="0" smtClean="0">
              <a:solidFill>
                <a:srgbClr val="0000FF"/>
              </a:solidFill>
            </a:endParaRPr>
          </a:p>
          <a:p>
            <a:pPr marL="87313" indent="-87313">
              <a:buFont typeface="Arial" pitchFamily="34" charset="0"/>
              <a:buChar char="•"/>
            </a:pPr>
            <a:r>
              <a:rPr lang="ja-JP" altLang="en-US" sz="1200" i="1" dirty="0" smtClean="0">
                <a:solidFill>
                  <a:srgbClr val="0000FF"/>
                </a:solidFill>
              </a:rPr>
              <a:t>採択審査委員会におけるヒアリング審査において、本資料を用いた説明を依頼する場合がございます</a:t>
            </a:r>
            <a:endParaRPr lang="en-US" altLang="ja-JP" sz="1200" i="1" dirty="0" smtClean="0">
              <a:solidFill>
                <a:srgbClr val="0000FF"/>
              </a:solidFill>
            </a:endParaRPr>
          </a:p>
          <a:p>
            <a:pPr marL="87313" indent="-87313">
              <a:buFont typeface="Arial" pitchFamily="34" charset="0"/>
              <a:buChar char="•"/>
            </a:pPr>
            <a:r>
              <a:rPr lang="ja-JP" altLang="en-US" sz="1200" i="1" dirty="0" smtClean="0">
                <a:solidFill>
                  <a:srgbClr val="0000FF"/>
                </a:solidFill>
              </a:rPr>
              <a:t>青字の説明書きを参考に記載してください</a:t>
            </a:r>
            <a:endParaRPr lang="en-US" altLang="ja-JP" sz="1200" i="1" dirty="0" smtClean="0">
              <a:solidFill>
                <a:srgbClr val="0000FF"/>
              </a:solidFill>
            </a:endParaRPr>
          </a:p>
          <a:p>
            <a:pPr marL="87313" indent="-87313">
              <a:buFont typeface="Arial" pitchFamily="34" charset="0"/>
              <a:buChar char="•"/>
            </a:pPr>
            <a:r>
              <a:rPr lang="ja-JP" altLang="en-US" sz="1200" i="1" dirty="0" smtClean="0">
                <a:solidFill>
                  <a:srgbClr val="0000FF"/>
                </a:solidFill>
              </a:rPr>
              <a:t>特に記載がない限り、ページは極力追加しないでください</a:t>
            </a:r>
            <a:endParaRPr lang="en-US" altLang="ja-JP" sz="1200" i="1" dirty="0" smtClean="0">
              <a:solidFill>
                <a:srgbClr val="0000FF"/>
              </a:solidFill>
            </a:endParaRPr>
          </a:p>
          <a:p>
            <a:pPr marL="87313" indent="-87313">
              <a:buFont typeface="Arial" pitchFamily="34" charset="0"/>
              <a:buChar char="•"/>
            </a:pPr>
            <a:r>
              <a:rPr kumimoji="1" lang="ja-JP" altLang="en-US" sz="1200" i="1" dirty="0" smtClean="0">
                <a:solidFill>
                  <a:srgbClr val="0000FF"/>
                </a:solidFill>
              </a:rPr>
              <a:t>作成時は説明書きを削除してください</a:t>
            </a:r>
            <a:endParaRPr kumimoji="1" lang="ja-JP" altLang="en-US" sz="1200" i="1" dirty="0">
              <a:solidFill>
                <a:srgbClr val="0000FF"/>
              </a:solidFill>
            </a:endParaRPr>
          </a:p>
        </p:txBody>
      </p:sp>
      <p:sp>
        <p:nvSpPr>
          <p:cNvPr id="10" name="テキスト ボックス 9"/>
          <p:cNvSpPr txBox="1"/>
          <p:nvPr/>
        </p:nvSpPr>
        <p:spPr>
          <a:xfrm>
            <a:off x="395536" y="260648"/>
            <a:ext cx="813043" cy="307777"/>
          </a:xfrm>
          <a:prstGeom prst="rect">
            <a:avLst/>
          </a:prstGeom>
          <a:noFill/>
          <a:ln>
            <a:noFill/>
          </a:ln>
        </p:spPr>
        <p:txBody>
          <a:bodyPr wrap="none" rtlCol="0">
            <a:spAutoFit/>
          </a:bodyPr>
          <a:lstStyle/>
          <a:p>
            <a:r>
              <a:rPr kumimoji="1" lang="ja-JP" altLang="en-US" sz="1400" dirty="0" smtClean="0">
                <a:latin typeface="+mn-ea"/>
              </a:rPr>
              <a:t>（別添</a:t>
            </a:r>
            <a:r>
              <a:rPr kumimoji="1" lang="en-US" altLang="ja-JP" sz="1400" dirty="0" smtClean="0">
                <a:latin typeface="+mn-ea"/>
              </a:rPr>
              <a:t>5</a:t>
            </a:r>
            <a:r>
              <a:rPr kumimoji="1" lang="ja-JP" altLang="en-US" sz="1400" dirty="0" smtClean="0">
                <a:latin typeface="+mn-ea"/>
              </a:rPr>
              <a:t>）</a:t>
            </a:r>
            <a:endParaRPr kumimoji="1" lang="ja-JP" altLang="en-US" sz="1400" dirty="0">
              <a:latin typeface="+mn-ea"/>
            </a:endParaRPr>
          </a:p>
        </p:txBody>
      </p:sp>
      <p:sp>
        <p:nvSpPr>
          <p:cNvPr id="8" name="テキスト ボックス 7"/>
          <p:cNvSpPr txBox="1"/>
          <p:nvPr/>
        </p:nvSpPr>
        <p:spPr>
          <a:xfrm>
            <a:off x="1115616" y="260648"/>
            <a:ext cx="2114681" cy="307777"/>
          </a:xfrm>
          <a:prstGeom prst="rect">
            <a:avLst/>
          </a:prstGeom>
          <a:noFill/>
          <a:ln>
            <a:noFill/>
          </a:ln>
        </p:spPr>
        <p:txBody>
          <a:bodyPr wrap="none" rtlCol="0">
            <a:spAutoFit/>
          </a:bodyPr>
          <a:lstStyle/>
          <a:p>
            <a:r>
              <a:rPr kumimoji="1" lang="ja-JP" altLang="en-US" sz="1400" u="sng" dirty="0" smtClean="0">
                <a:latin typeface="+mn-ea"/>
              </a:rPr>
              <a:t>研究開発テーマ説明資料</a:t>
            </a:r>
            <a:endParaRPr kumimoji="1" lang="ja-JP" altLang="en-US" sz="1400" u="sng" dirty="0">
              <a:latin typeface="+mn-ea"/>
            </a:endParaRPr>
          </a:p>
        </p:txBody>
      </p:sp>
      <p:sp>
        <p:nvSpPr>
          <p:cNvPr id="11"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1</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12" name="テキスト ボックス 11"/>
          <p:cNvSpPr txBox="1"/>
          <p:nvPr/>
        </p:nvSpPr>
        <p:spPr>
          <a:xfrm>
            <a:off x="3975209" y="3430375"/>
            <a:ext cx="4567522" cy="276999"/>
          </a:xfrm>
          <a:prstGeom prst="rect">
            <a:avLst/>
          </a:prstGeom>
          <a:solidFill>
            <a:schemeClr val="tx2">
              <a:lumMod val="20000"/>
              <a:lumOff val="80000"/>
              <a:alpha val="74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200" i="1" dirty="0" smtClean="0">
                <a:solidFill>
                  <a:srgbClr val="0000FF"/>
                </a:solidFill>
              </a:rPr>
              <a:t>記載した研究開発項目のいずれか選択し、他を消去してください</a:t>
            </a:r>
            <a:endParaRPr lang="ja-JP" altLang="en-US" sz="1200" i="1" dirty="0">
              <a:solidFill>
                <a:srgbClr val="0000FF"/>
              </a:solidFill>
            </a:endParaRPr>
          </a:p>
        </p:txBody>
      </p:sp>
      <p:sp>
        <p:nvSpPr>
          <p:cNvPr id="13" name="テキスト ボックス 12"/>
          <p:cNvSpPr txBox="1"/>
          <p:nvPr/>
        </p:nvSpPr>
        <p:spPr>
          <a:xfrm>
            <a:off x="467544" y="528935"/>
            <a:ext cx="633507" cy="307777"/>
          </a:xfrm>
          <a:prstGeom prst="rect">
            <a:avLst/>
          </a:prstGeom>
          <a:noFill/>
          <a:ln>
            <a:solidFill>
              <a:schemeClr val="tx1"/>
            </a:solidFill>
          </a:ln>
        </p:spPr>
        <p:txBody>
          <a:bodyPr wrap="none" rtlCol="0">
            <a:spAutoFit/>
          </a:bodyPr>
          <a:lstStyle/>
          <a:p>
            <a:r>
              <a:rPr kumimoji="1" lang="ja-JP" altLang="en-US" sz="1400" dirty="0" smtClean="0">
                <a:latin typeface="+mn-ea"/>
              </a:rPr>
              <a:t>様式</a:t>
            </a:r>
            <a:r>
              <a:rPr kumimoji="1" lang="en-US" altLang="ja-JP" sz="1400" dirty="0" smtClean="0">
                <a:latin typeface="+mn-ea"/>
              </a:rPr>
              <a:t>8</a:t>
            </a:r>
            <a:endParaRPr kumimoji="1" lang="ja-JP" altLang="en-US" sz="1400" dirty="0">
              <a:latin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smtClean="0"/>
              <a:t>研究開発の背景・狙い</a:t>
            </a:r>
            <a:endParaRPr kumimoji="1" lang="ja-JP" altLang="en-US" sz="2800" dirty="0"/>
          </a:p>
        </p:txBody>
      </p:sp>
      <p:sp>
        <p:nvSpPr>
          <p:cNvPr id="6" name="テキスト ボックス 5"/>
          <p:cNvSpPr txBox="1"/>
          <p:nvPr/>
        </p:nvSpPr>
        <p:spPr>
          <a:xfrm>
            <a:off x="1547664" y="2132856"/>
            <a:ext cx="6480720" cy="338554"/>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600" b="1" i="1" dirty="0" smtClean="0">
                <a:solidFill>
                  <a:srgbClr val="0000FF"/>
                </a:solidFill>
                <a:latin typeface="+mn-ea"/>
              </a:rPr>
              <a:t>提案する研究開発の背景、課題、ベンチマーク、狙いを記載してください</a:t>
            </a:r>
            <a:endParaRPr lang="en-US" altLang="ja-JP" sz="1600" b="1" i="1" dirty="0" smtClean="0">
              <a:solidFill>
                <a:srgbClr val="0000FF"/>
              </a:solidFill>
              <a:latin typeface="+mn-ea"/>
            </a:endParaRP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2</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21" name="テキスト ボックス 20"/>
          <p:cNvSpPr txBox="1"/>
          <p:nvPr/>
        </p:nvSpPr>
        <p:spPr>
          <a:xfrm>
            <a:off x="827584" y="6021287"/>
            <a:ext cx="7665541" cy="369332"/>
          </a:xfrm>
          <a:prstGeom prst="rect">
            <a:avLst/>
          </a:prstGeom>
          <a:solidFill>
            <a:srgbClr val="0070C0"/>
          </a:solidFill>
        </p:spPr>
        <p:txBody>
          <a:bodyPr wrap="square" rtlCol="0">
            <a:spAutoFit/>
          </a:bodyPr>
          <a:lstStyle/>
          <a:p>
            <a:pPr algn="ctr"/>
            <a:r>
              <a:rPr kumimoji="1" lang="ja-JP" altLang="en-US" dirty="0" smtClean="0">
                <a:solidFill>
                  <a:schemeClr val="bg1"/>
                </a:solidFill>
              </a:rPr>
              <a:t>（この欄に狙い・革新性を</a:t>
            </a:r>
            <a:r>
              <a:rPr lang="ja-JP" altLang="en-US" dirty="0" smtClean="0">
                <a:solidFill>
                  <a:schemeClr val="bg1"/>
                </a:solidFill>
              </a:rPr>
              <a:t>簡潔</a:t>
            </a:r>
            <a:r>
              <a:rPr kumimoji="1" lang="ja-JP" altLang="en-US" dirty="0" smtClean="0">
                <a:solidFill>
                  <a:schemeClr val="bg1"/>
                </a:solidFill>
              </a:rPr>
              <a:t>に主張してください）</a:t>
            </a:r>
            <a:endParaRPr kumimoji="1" lang="ja-JP" altLang="en-US"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smtClean="0"/>
              <a:t>研究開発の内容</a:t>
            </a:r>
            <a:endParaRPr kumimoji="1" lang="ja-JP" altLang="en-US" sz="2800" dirty="0"/>
          </a:p>
        </p:txBody>
      </p:sp>
      <p:sp>
        <p:nvSpPr>
          <p:cNvPr id="6" name="テキスト ボックス 5"/>
          <p:cNvSpPr txBox="1"/>
          <p:nvPr/>
        </p:nvSpPr>
        <p:spPr>
          <a:xfrm>
            <a:off x="1889528" y="2955322"/>
            <a:ext cx="5829684" cy="830997"/>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r>
              <a:rPr lang="ja-JP" altLang="en-US" sz="1600" b="1" i="1" dirty="0" smtClean="0">
                <a:solidFill>
                  <a:srgbClr val="0000FF"/>
                </a:solidFill>
                <a:latin typeface="+mn-ea"/>
              </a:rPr>
              <a:t>・提案する研究開発の内容をこのシートに簡潔に記載してください</a:t>
            </a:r>
            <a:endParaRPr lang="en-US" altLang="ja-JP" sz="1600" b="1" i="1" dirty="0">
              <a:solidFill>
                <a:srgbClr val="0000FF"/>
              </a:solidFill>
              <a:latin typeface="+mn-ea"/>
            </a:endParaRPr>
          </a:p>
          <a:p>
            <a:pPr marL="87313" indent="-87313"/>
            <a:r>
              <a:rPr kumimoji="1" lang="ja-JP" altLang="en-US" sz="1600" b="1" i="1" dirty="0" smtClean="0">
                <a:solidFill>
                  <a:srgbClr val="0000FF"/>
                </a:solidFill>
                <a:latin typeface="+mn-ea"/>
              </a:rPr>
              <a:t>・適宜図表などを用いて、技術課題の具体的な解決手法をわかりやすく示してください</a:t>
            </a:r>
            <a:endParaRPr kumimoji="1" lang="en-US" altLang="ja-JP" sz="1600" b="1" i="1" dirty="0" smtClean="0">
              <a:solidFill>
                <a:srgbClr val="0000FF"/>
              </a:solidFill>
              <a:latin typeface="+mn-ea"/>
            </a:endParaRPr>
          </a:p>
        </p:txBody>
      </p:sp>
      <p:sp>
        <p:nvSpPr>
          <p:cNvPr id="4"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3</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5" name="テキスト ボックス 4"/>
          <p:cNvSpPr txBox="1"/>
          <p:nvPr/>
        </p:nvSpPr>
        <p:spPr>
          <a:xfrm>
            <a:off x="971600" y="6021289"/>
            <a:ext cx="7665541" cy="369332"/>
          </a:xfrm>
          <a:prstGeom prst="rect">
            <a:avLst/>
          </a:prstGeom>
          <a:solidFill>
            <a:srgbClr val="0070C0"/>
          </a:solidFill>
        </p:spPr>
        <p:txBody>
          <a:bodyPr wrap="square" rtlCol="0">
            <a:spAutoFit/>
          </a:bodyPr>
          <a:lstStyle/>
          <a:p>
            <a:pPr algn="ctr"/>
            <a:r>
              <a:rPr kumimoji="1" lang="ja-JP" altLang="en-US" dirty="0" smtClean="0">
                <a:solidFill>
                  <a:schemeClr val="bg1"/>
                </a:solidFill>
              </a:rPr>
              <a:t>（この欄に上記研究開発の重点ポイントを具体的かつ</a:t>
            </a:r>
            <a:r>
              <a:rPr lang="ja-JP" altLang="en-US" dirty="0" smtClean="0">
                <a:solidFill>
                  <a:schemeClr val="bg1"/>
                </a:solidFill>
              </a:rPr>
              <a:t>簡潔</a:t>
            </a:r>
            <a:r>
              <a:rPr kumimoji="1" lang="ja-JP" altLang="en-US" dirty="0" smtClean="0">
                <a:solidFill>
                  <a:schemeClr val="bg1"/>
                </a:solidFill>
              </a:rPr>
              <a:t>に記載してください）</a:t>
            </a:r>
            <a:endParaRPr kumimoji="1" lang="ja-JP" altLang="en-US"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smtClean="0"/>
              <a:t>研究開発の目標</a:t>
            </a:r>
            <a:endParaRPr kumimoji="1" lang="ja-JP" altLang="en-US" sz="2800" dirty="0"/>
          </a:p>
        </p:txBody>
      </p:sp>
      <p:sp>
        <p:nvSpPr>
          <p:cNvPr id="6" name="テキスト ボックス 5"/>
          <p:cNvSpPr txBox="1"/>
          <p:nvPr/>
        </p:nvSpPr>
        <p:spPr>
          <a:xfrm>
            <a:off x="1547664" y="2644170"/>
            <a:ext cx="6380366" cy="1569660"/>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buFont typeface="Arial" pitchFamily="34" charset="0"/>
              <a:buChar char="•"/>
            </a:pPr>
            <a:r>
              <a:rPr lang="ja-JP" altLang="en-US" sz="1600" b="1" i="1" dirty="0" smtClean="0">
                <a:solidFill>
                  <a:srgbClr val="0000FF"/>
                </a:solidFill>
                <a:latin typeface="+mn-ea"/>
              </a:rPr>
              <a:t>提案する研究開発の目標を具体的に</a:t>
            </a:r>
            <a:r>
              <a:rPr lang="ja-JP" altLang="en-US" sz="1600" b="1" i="1" dirty="0">
                <a:solidFill>
                  <a:srgbClr val="0000FF"/>
                </a:solidFill>
                <a:latin typeface="+mn-ea"/>
              </a:rPr>
              <a:t>記載して</a:t>
            </a:r>
            <a:r>
              <a:rPr lang="ja-JP" altLang="en-US" sz="1600" b="1" i="1" dirty="0" smtClean="0">
                <a:solidFill>
                  <a:srgbClr val="0000FF"/>
                </a:solidFill>
                <a:latin typeface="+mn-ea"/>
              </a:rPr>
              <a:t>ください</a:t>
            </a:r>
            <a:endParaRPr lang="en-US" altLang="ja-JP" sz="1600" b="1" i="1" dirty="0">
              <a:solidFill>
                <a:srgbClr val="0000FF"/>
              </a:solidFill>
              <a:latin typeface="+mn-ea"/>
            </a:endParaRPr>
          </a:p>
          <a:p>
            <a:pPr marL="87313" indent="-87313">
              <a:buFont typeface="Arial" pitchFamily="34" charset="0"/>
              <a:buChar char="•"/>
            </a:pPr>
            <a:r>
              <a:rPr lang="ja-JP" altLang="en-US" sz="1600" b="1" i="1" dirty="0" smtClean="0">
                <a:solidFill>
                  <a:srgbClr val="0000FF"/>
                </a:solidFill>
                <a:latin typeface="+mn-ea"/>
              </a:rPr>
              <a:t>研究開発の目標については</a:t>
            </a:r>
            <a:r>
              <a:rPr lang="ja-JP" altLang="ja-JP" sz="1600" b="1" i="1" dirty="0" smtClean="0">
                <a:solidFill>
                  <a:srgbClr val="0000FF"/>
                </a:solidFill>
                <a:latin typeface="+mn-ea"/>
              </a:rPr>
              <a:t>、</a:t>
            </a:r>
            <a:r>
              <a:rPr lang="ja-JP" altLang="ja-JP" sz="1600" b="1" i="1" dirty="0">
                <a:solidFill>
                  <a:srgbClr val="0000FF"/>
                </a:solidFill>
                <a:latin typeface="+mn-ea"/>
              </a:rPr>
              <a:t>当該事業と関連する技術の進展や社会状況の変化により陳腐化することがないように留意し、解決すべき課題を中心に記載すること等を検討してください。また簡潔に目標の設定理由を記載してください</a:t>
            </a:r>
            <a:r>
              <a:rPr lang="ja-JP" altLang="ja-JP" sz="1600" b="1" i="1" dirty="0" smtClean="0">
                <a:solidFill>
                  <a:srgbClr val="0000FF"/>
                </a:solidFill>
                <a:latin typeface="+mn-ea"/>
              </a:rPr>
              <a:t>。</a:t>
            </a:r>
            <a:endParaRPr lang="en-US" altLang="ja-JP" sz="1600" b="1" i="1" dirty="0" smtClean="0">
              <a:solidFill>
                <a:srgbClr val="0000FF"/>
              </a:solidFill>
              <a:latin typeface="+mn-ea"/>
            </a:endParaRPr>
          </a:p>
          <a:p>
            <a:pPr marL="87313" indent="-87313">
              <a:buFont typeface="Arial" pitchFamily="34" charset="0"/>
              <a:buChar char="•"/>
            </a:pPr>
            <a:r>
              <a:rPr lang="ja-JP" altLang="en-US" sz="1600" b="1" i="1" dirty="0" smtClean="0">
                <a:solidFill>
                  <a:srgbClr val="0000FF"/>
                </a:solidFill>
                <a:latin typeface="+mn-ea"/>
              </a:rPr>
              <a:t>適宜</a:t>
            </a:r>
            <a:r>
              <a:rPr lang="ja-JP" altLang="en-US" sz="1600" b="1" i="1" dirty="0">
                <a:solidFill>
                  <a:srgbClr val="0000FF"/>
                </a:solidFill>
                <a:latin typeface="+mn-ea"/>
              </a:rPr>
              <a:t>、表などを活用してわかりやすく記載して</a:t>
            </a:r>
            <a:r>
              <a:rPr lang="ja-JP" altLang="en-US" sz="1600" b="1" i="1" dirty="0" smtClean="0">
                <a:solidFill>
                  <a:srgbClr val="0000FF"/>
                </a:solidFill>
                <a:latin typeface="+mn-ea"/>
              </a:rPr>
              <a:t>ください</a:t>
            </a:r>
            <a:endParaRPr lang="en-US" altLang="ja-JP" sz="1600" b="1" i="1" dirty="0" smtClean="0">
              <a:solidFill>
                <a:srgbClr val="0000FF"/>
              </a:solidFill>
              <a:latin typeface="+mn-ea"/>
            </a:endParaRPr>
          </a:p>
        </p:txBody>
      </p:sp>
      <p:sp>
        <p:nvSpPr>
          <p:cNvPr id="9"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4</a:t>
            </a:fld>
            <a:endParaRPr lang="en-US" altLang="ja-JP" dirty="0">
              <a:solidFill>
                <a:schemeClr val="tx1"/>
              </a:solidFill>
              <a:latin typeface="メイリオ" pitchFamily="50" charset="-128"/>
              <a:ea typeface="メイリオ" pitchFamily="50" charset="-128"/>
              <a:cs typeface="メイリオ" pitchFamily="50"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smtClean="0"/>
              <a:t>実施体制・役割</a:t>
            </a:r>
            <a:endParaRPr kumimoji="1" lang="ja-JP" altLang="en-US" sz="2800" dirty="0"/>
          </a:p>
        </p:txBody>
      </p:sp>
      <p:sp>
        <p:nvSpPr>
          <p:cNvPr id="7" name="テキスト ボックス 6"/>
          <p:cNvSpPr txBox="1"/>
          <p:nvPr/>
        </p:nvSpPr>
        <p:spPr>
          <a:xfrm>
            <a:off x="4355976" y="274638"/>
            <a:ext cx="4536504" cy="646331"/>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r>
              <a:rPr lang="ja-JP" altLang="en-US" sz="1200" i="1" dirty="0" smtClean="0">
                <a:solidFill>
                  <a:srgbClr val="0000FF"/>
                </a:solidFill>
              </a:rPr>
              <a:t>・提案する研究開発を実施する体制とそれぞれの役割を下図のように記載してください（提案書に記載する実施体制の転記あるいは簡略化したもので構いません）</a:t>
            </a:r>
            <a:endParaRPr lang="en-US" altLang="ja-JP" sz="1200" i="1" dirty="0" smtClean="0">
              <a:solidFill>
                <a:srgbClr val="0000FF"/>
              </a:solidFill>
            </a:endParaRPr>
          </a:p>
        </p:txBody>
      </p:sp>
      <p:sp>
        <p:nvSpPr>
          <p:cNvPr id="31"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5</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3" name="Text Box 38"/>
          <p:cNvSpPr txBox="1">
            <a:spLocks noChangeArrowheads="1"/>
          </p:cNvSpPr>
          <p:nvPr/>
        </p:nvSpPr>
        <p:spPr bwMode="auto">
          <a:xfrm>
            <a:off x="3677582" y="1555801"/>
            <a:ext cx="1784350" cy="2730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chemeClr val="tx1"/>
                </a:solidFill>
                <a:effectLst/>
                <a:latin typeface="ＭＳ ゴシック" panose="020B0609070205080204" pitchFamily="49" charset="-128"/>
                <a:ea typeface="ＭＳ ゴシック" panose="020B0609070205080204" pitchFamily="49" charset="-128"/>
                <a:cs typeface="Times New Roman" panose="02020603050405020304" pitchFamily="18" charset="0"/>
              </a:rPr>
              <a:t>ＮＥＤＯ</a:t>
            </a:r>
            <a:endParaRPr kumimoji="0" lang="ja-JP" altLang="ja-JP" sz="1100" b="0" i="0" u="none" strike="noStrike" cap="none" normalizeH="0" baseline="0" smtClean="0">
              <a:ln>
                <a:noFill/>
              </a:ln>
              <a:solidFill>
                <a:schemeClr val="tx1"/>
              </a:solidFill>
              <a:effectLst/>
              <a:latin typeface="Arial" panose="020B0604020202020204" pitchFamily="34" charset="0"/>
            </a:endParaRPr>
          </a:p>
        </p:txBody>
      </p:sp>
      <p:sp>
        <p:nvSpPr>
          <p:cNvPr id="4" name="Text Box 37"/>
          <p:cNvSpPr txBox="1">
            <a:spLocks noChangeArrowheads="1"/>
          </p:cNvSpPr>
          <p:nvPr/>
        </p:nvSpPr>
        <p:spPr bwMode="auto">
          <a:xfrm>
            <a:off x="6311161" y="1422397"/>
            <a:ext cx="1614488" cy="912812"/>
          </a:xfrm>
          <a:prstGeom prst="rect">
            <a:avLst/>
          </a:prstGeom>
          <a:solidFill>
            <a:srgbClr val="FFFFFF"/>
          </a:solidFill>
          <a:ln w="9525">
            <a:solidFill>
              <a:srgbClr val="000000"/>
            </a:solidFill>
            <a:miter lim="800000"/>
            <a:headEnd/>
            <a:tailEnd/>
          </a:ln>
        </p:spPr>
        <p:txBody>
          <a:bodyPr vert="horz" wrap="square" lIns="91440" tIns="34920" rIns="91440" bIns="349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研究開発</a:t>
            </a:r>
            <a:r>
              <a:rPr kumimoji="0" lang="ja-JP" altLang="ja-JP" sz="1100" b="0" i="0" u="none" strike="noStrike" cap="none" normalizeH="0" baseline="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責任者</a:t>
            </a:r>
            <a:r>
              <a:rPr kumimoji="0" lang="ja-JP" altLang="en-US" sz="1100" b="0" i="0" u="none" strike="noStrike" cap="none" normalizeH="0" baseline="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候補</a:t>
            </a:r>
            <a:endParaRPr kumimoji="0" lang="ja-JP" altLang="ja-JP"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・所属</a:t>
            </a:r>
            <a:r>
              <a:rPr kumimoji="0" lang="ja-JP" altLang="ja-JP" sz="1100" b="0" i="0" u="sng"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・役職名</a:t>
            </a:r>
            <a:r>
              <a:rPr kumimoji="0" lang="ja-JP" altLang="ja-JP" sz="1100" b="0" i="0" u="sng"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・氏名</a:t>
            </a:r>
            <a:r>
              <a:rPr kumimoji="0" lang="ja-JP" altLang="ja-JP" sz="1100" b="0" i="0" u="sng"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kumimoji="0" lang="ja-JP" altLang="ja-JP" sz="1100" b="0" i="0" u="none" strike="noStrike" cap="none" normalizeH="0" baseline="0" dirty="0" smtClean="0">
              <a:ln>
                <a:noFill/>
              </a:ln>
              <a:solidFill>
                <a:schemeClr val="tx1"/>
              </a:solidFill>
              <a:effectLst/>
              <a:latin typeface="Arial" panose="020B0604020202020204" pitchFamily="34" charset="0"/>
            </a:endParaRPr>
          </a:p>
        </p:txBody>
      </p:sp>
      <p:sp>
        <p:nvSpPr>
          <p:cNvPr id="5" name="Text Box 50"/>
          <p:cNvSpPr txBox="1">
            <a:spLocks noChangeArrowheads="1"/>
          </p:cNvSpPr>
          <p:nvPr/>
        </p:nvSpPr>
        <p:spPr bwMode="auto">
          <a:xfrm>
            <a:off x="1547664" y="3144836"/>
            <a:ext cx="1730375" cy="127933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○○研究所</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・研究実施場所：</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○○センター（</a:t>
            </a:r>
            <a:r>
              <a:rPr kumimoji="0" lang="ja-JP" altLang="en-US" sz="1100" dirty="0" smtClean="0">
                <a:latin typeface="ＭＳ 明朝" panose="02020609040205080304" pitchFamily="17" charset="-128"/>
                <a:ea typeface="ＭＳ 明朝" panose="02020609040205080304" pitchFamily="17" charset="-128"/>
                <a:cs typeface="Times New Roman" panose="02020603050405020304" pitchFamily="18" charset="0"/>
              </a:rPr>
              <a:t>東京都江東区</a:t>
            </a: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・研究項目：○○評価技術</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100" b="0" i="0" u="none" strike="noStrike" cap="none" normalizeH="0" baseline="0" dirty="0" smtClean="0">
              <a:ln>
                <a:noFill/>
              </a:ln>
              <a:solidFill>
                <a:schemeClr val="tx1"/>
              </a:solidFill>
              <a:effectLst/>
              <a:latin typeface="Arial" panose="020B0604020202020204" pitchFamily="34" charset="0"/>
            </a:endParaRPr>
          </a:p>
        </p:txBody>
      </p:sp>
      <p:sp>
        <p:nvSpPr>
          <p:cNvPr id="6" name="Text Box 51"/>
          <p:cNvSpPr txBox="1">
            <a:spLocks noChangeArrowheads="1"/>
          </p:cNvSpPr>
          <p:nvPr/>
        </p:nvSpPr>
        <p:spPr bwMode="auto">
          <a:xfrm>
            <a:off x="3576786" y="3158167"/>
            <a:ext cx="2336466" cy="235906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○○技術研究組合</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・研究実施場所：</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○○センター（</a:t>
            </a:r>
            <a:r>
              <a:rPr kumimoji="0" lang="ja-JP" altLang="en-US" sz="1100" dirty="0" smtClean="0">
                <a:latin typeface="ＭＳ 明朝" panose="02020609040205080304" pitchFamily="17" charset="-128"/>
                <a:ea typeface="ＭＳ 明朝" panose="02020609040205080304" pitchFamily="17" charset="-128"/>
                <a:cs typeface="Times New Roman" panose="02020603050405020304" pitchFamily="18" charset="0"/>
              </a:rPr>
              <a:t>茨城県</a:t>
            </a: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つくば</a:t>
            </a:r>
            <a:r>
              <a:rPr kumimoji="0" lang="ja-JP" altLang="en-US"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市</a:t>
            </a: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・研究項目：</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○○技術の開発、企業６社（企業名記入）</a:t>
            </a:r>
            <a:endParaRPr kumimoji="0" lang="en-US"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Century" panose="02040604050505020304" pitchFamily="18" charset="0"/>
                <a:ea typeface="ＭＳ 明朝" panose="02020609040205080304" pitchFamily="17" charset="-128"/>
                <a:cs typeface="Times New Roman" panose="02020603050405020304" pitchFamily="18" charset="0"/>
              </a:rPr>
              <a:t>【共同研究】</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Ａ大学</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・研究実施場所：</a:t>
            </a:r>
            <a:endParaRPr kumimoji="0" lang="ja-JP" altLang="ja-JP" sz="1100" b="0" i="0" u="none" strike="noStrike" cap="none" normalizeH="0" baseline="0" dirty="0" smtClean="0">
              <a:ln>
                <a:noFill/>
              </a:ln>
              <a:solidFill>
                <a:schemeClr val="tx1"/>
              </a:solidFill>
              <a:effectLst/>
            </a:endParaRPr>
          </a:p>
          <a:p>
            <a:pPr lvl="0" eaLnBrk="0" fontAlgn="base" hangingPunct="0">
              <a:spcBef>
                <a:spcPct val="0"/>
              </a:spcBef>
              <a:spcAft>
                <a:spcPct val="0"/>
              </a:spcAf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○研究室</a:t>
            </a:r>
            <a:r>
              <a:rPr kumimoji="0" lang="ja-JP" altLang="en-US" sz="1100" dirty="0">
                <a:latin typeface="ＭＳ 明朝" panose="02020609040205080304" pitchFamily="17" charset="-128"/>
                <a:ea typeface="ＭＳ 明朝" panose="02020609040205080304" pitchFamily="17" charset="-128"/>
                <a:cs typeface="Times New Roman" panose="02020603050405020304" pitchFamily="18" charset="0"/>
              </a:rPr>
              <a:t>（茨城県つくば市）</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・研究項目：</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○○評価技術</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100" b="0" i="0" u="none" strike="noStrike" cap="none" normalizeH="0" baseline="0" dirty="0" smtClean="0">
              <a:ln>
                <a:noFill/>
              </a:ln>
              <a:solidFill>
                <a:schemeClr val="tx1"/>
              </a:solidFill>
              <a:effectLst/>
              <a:latin typeface="Arial" panose="020B0604020202020204" pitchFamily="34" charset="0"/>
            </a:endParaRPr>
          </a:p>
        </p:txBody>
      </p:sp>
      <p:sp>
        <p:nvSpPr>
          <p:cNvPr id="8" name="Text Box 47"/>
          <p:cNvSpPr txBox="1">
            <a:spLocks noChangeArrowheads="1"/>
          </p:cNvSpPr>
          <p:nvPr/>
        </p:nvSpPr>
        <p:spPr bwMode="auto">
          <a:xfrm>
            <a:off x="6135281" y="3170945"/>
            <a:ext cx="1874391" cy="122603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○○株式会社</a:t>
            </a:r>
            <a:r>
              <a:rPr kumimoji="0" lang="ja-JP" altLang="en-US"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（中小企業）</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・研究実施場所：</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○○センター（大阪</a:t>
            </a:r>
            <a:r>
              <a:rPr kumimoji="0" lang="ja-JP" altLang="en-US"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府吹田市</a:t>
            </a: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・研究項目：</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○○技術実証</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100" b="0" i="0" u="none" strike="noStrike" cap="none" normalizeH="0" baseline="0" dirty="0" smtClean="0">
              <a:ln>
                <a:noFill/>
              </a:ln>
              <a:solidFill>
                <a:schemeClr val="tx1"/>
              </a:solidFill>
              <a:effectLst/>
              <a:latin typeface="Arial" panose="020B0604020202020204" pitchFamily="34" charset="0"/>
            </a:endParaRPr>
          </a:p>
        </p:txBody>
      </p:sp>
      <p:sp>
        <p:nvSpPr>
          <p:cNvPr id="9" name="Line 48"/>
          <p:cNvSpPr>
            <a:spLocks noChangeShapeType="1"/>
          </p:cNvSpPr>
          <p:nvPr/>
        </p:nvSpPr>
        <p:spPr bwMode="auto">
          <a:xfrm>
            <a:off x="3771245" y="4291625"/>
            <a:ext cx="1730375" cy="0"/>
          </a:xfrm>
          <a:prstGeom prst="line">
            <a:avLst/>
          </a:prstGeom>
          <a:noFill/>
          <a:ln w="9525">
            <a:solidFill>
              <a:srgbClr val="000000"/>
            </a:solidFill>
            <a:prstDash val="dashDot"/>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100"/>
          </a:p>
        </p:txBody>
      </p:sp>
      <p:sp>
        <p:nvSpPr>
          <p:cNvPr id="10" name="Rectangle 43"/>
          <p:cNvSpPr>
            <a:spLocks noChangeArrowheads="1"/>
          </p:cNvSpPr>
          <p:nvPr/>
        </p:nvSpPr>
        <p:spPr bwMode="auto">
          <a:xfrm>
            <a:off x="1248917" y="2629588"/>
            <a:ext cx="6923484" cy="3014545"/>
          </a:xfrm>
          <a:prstGeom prst="rect">
            <a:avLst/>
          </a:prstGeom>
          <a:noFill/>
          <a:ln w="19050">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sz="1100"/>
          </a:p>
        </p:txBody>
      </p:sp>
      <p:sp>
        <p:nvSpPr>
          <p:cNvPr id="11" name="Text Box 52"/>
          <p:cNvSpPr txBox="1">
            <a:spLocks noChangeArrowheads="1"/>
          </p:cNvSpPr>
          <p:nvPr/>
        </p:nvSpPr>
        <p:spPr bwMode="auto">
          <a:xfrm>
            <a:off x="3468438" y="5945351"/>
            <a:ext cx="2306637" cy="78723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eaLnBrk="0" fontAlgn="base" hangingPunct="0">
              <a:spcBef>
                <a:spcPct val="0"/>
              </a:spcBef>
              <a:spcAft>
                <a:spcPct val="0"/>
              </a:spcAf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○○大学</a:t>
            </a:r>
            <a:r>
              <a:rPr kumimoji="0" lang="ja-JP" altLang="en-US" sz="1100" dirty="0">
                <a:latin typeface="ＭＳ 明朝" panose="02020609040205080304" pitchFamily="17" charset="-128"/>
                <a:ea typeface="ＭＳ 明朝" panose="02020609040205080304" pitchFamily="17" charset="-128"/>
                <a:cs typeface="Times New Roman" panose="02020603050405020304" pitchFamily="18" charset="0"/>
              </a:rPr>
              <a:t>（茨城県つくば市）</a:t>
            </a: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△△技術</a:t>
            </a:r>
            <a:endParaRPr kumimoji="0" lang="ja-JP" altLang="ja-JP" sz="1100" b="0" i="0" u="none" strike="noStrike" cap="none" normalizeH="0" baseline="0" dirty="0" smtClean="0">
              <a:ln>
                <a:noFill/>
              </a:ln>
              <a:solidFill>
                <a:schemeClr val="tx1"/>
              </a:solidFill>
              <a:effectLst/>
            </a:endParaRPr>
          </a:p>
          <a:p>
            <a:pPr lvl="0" eaLnBrk="0" fontAlgn="base" hangingPunct="0">
              <a:spcBef>
                <a:spcPct val="0"/>
              </a:spcBef>
              <a:spcAft>
                <a:spcPct val="0"/>
              </a:spcAf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○○大学</a:t>
            </a:r>
            <a:r>
              <a:rPr kumimoji="0" lang="ja-JP" altLang="en-US" sz="1100" dirty="0">
                <a:latin typeface="ＭＳ 明朝" panose="02020609040205080304" pitchFamily="17" charset="-128"/>
                <a:ea typeface="ＭＳ 明朝" panose="02020609040205080304" pitchFamily="17" charset="-128"/>
                <a:cs typeface="Times New Roman" panose="02020603050405020304" pitchFamily="18" charset="0"/>
              </a:rPr>
              <a:t>（茨城県つくば市</a:t>
            </a:r>
            <a:r>
              <a:rPr kumimoji="0" lang="ja-JP" altLang="en-US" sz="1100" dirty="0" smtClean="0">
                <a:latin typeface="ＭＳ 明朝" panose="02020609040205080304" pitchFamily="17" charset="-128"/>
                <a:ea typeface="ＭＳ 明朝" panose="02020609040205080304" pitchFamily="17" charset="-128"/>
                <a:cs typeface="Times New Roman" panose="02020603050405020304" pitchFamily="18" charset="0"/>
              </a:rPr>
              <a:t>）</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＊＊技術</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100" b="0" i="0" u="none" strike="noStrike" cap="none" normalizeH="0" baseline="0" dirty="0" smtClean="0">
              <a:ln>
                <a:noFill/>
              </a:ln>
              <a:solidFill>
                <a:schemeClr val="tx1"/>
              </a:solidFill>
              <a:effectLst/>
              <a:latin typeface="Arial" panose="020B0604020202020204" pitchFamily="34" charset="0"/>
            </a:endParaRPr>
          </a:p>
        </p:txBody>
      </p:sp>
      <p:sp>
        <p:nvSpPr>
          <p:cNvPr id="12" name="Line 49"/>
          <p:cNvSpPr>
            <a:spLocks noChangeShapeType="1"/>
          </p:cNvSpPr>
          <p:nvPr/>
        </p:nvSpPr>
        <p:spPr bwMode="auto">
          <a:xfrm>
            <a:off x="4621757" y="5517232"/>
            <a:ext cx="0" cy="41116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100"/>
          </a:p>
        </p:txBody>
      </p:sp>
      <p:sp>
        <p:nvSpPr>
          <p:cNvPr id="13" name="Line 40"/>
          <p:cNvSpPr>
            <a:spLocks noChangeShapeType="1"/>
          </p:cNvSpPr>
          <p:nvPr/>
        </p:nvSpPr>
        <p:spPr bwMode="auto">
          <a:xfrm flipH="1">
            <a:off x="4571345" y="1817499"/>
            <a:ext cx="0" cy="132733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100"/>
          </a:p>
        </p:txBody>
      </p:sp>
      <p:sp>
        <p:nvSpPr>
          <p:cNvPr id="14" name="Line 44"/>
          <p:cNvSpPr>
            <a:spLocks noChangeShapeType="1"/>
          </p:cNvSpPr>
          <p:nvPr/>
        </p:nvSpPr>
        <p:spPr bwMode="auto">
          <a:xfrm>
            <a:off x="2418888" y="2924944"/>
            <a:ext cx="4684132"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100"/>
          </a:p>
        </p:txBody>
      </p:sp>
      <p:sp>
        <p:nvSpPr>
          <p:cNvPr id="15" name="Line 46"/>
          <p:cNvSpPr>
            <a:spLocks noChangeShapeType="1"/>
          </p:cNvSpPr>
          <p:nvPr/>
        </p:nvSpPr>
        <p:spPr bwMode="auto">
          <a:xfrm flipH="1">
            <a:off x="2415574" y="2939170"/>
            <a:ext cx="3175"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100"/>
          </a:p>
        </p:txBody>
      </p:sp>
      <p:sp>
        <p:nvSpPr>
          <p:cNvPr id="18" name="Line 45"/>
          <p:cNvSpPr>
            <a:spLocks noChangeShapeType="1"/>
          </p:cNvSpPr>
          <p:nvPr/>
        </p:nvSpPr>
        <p:spPr bwMode="auto">
          <a:xfrm flipH="1">
            <a:off x="7103020" y="2939170"/>
            <a:ext cx="0"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100"/>
          </a:p>
        </p:txBody>
      </p:sp>
      <p:sp>
        <p:nvSpPr>
          <p:cNvPr id="33" name="Line 39"/>
          <p:cNvSpPr>
            <a:spLocks noChangeShapeType="1"/>
          </p:cNvSpPr>
          <p:nvPr/>
        </p:nvSpPr>
        <p:spPr bwMode="auto">
          <a:xfrm>
            <a:off x="5461931" y="1692326"/>
            <a:ext cx="849229"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100"/>
          </a:p>
        </p:txBody>
      </p:sp>
      <p:sp>
        <p:nvSpPr>
          <p:cNvPr id="34" name="Line 42"/>
          <p:cNvSpPr>
            <a:spLocks noChangeShapeType="1"/>
          </p:cNvSpPr>
          <p:nvPr/>
        </p:nvSpPr>
        <p:spPr bwMode="auto">
          <a:xfrm>
            <a:off x="4553475" y="2246850"/>
            <a:ext cx="1741403" cy="0"/>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sz="1100"/>
          </a:p>
        </p:txBody>
      </p:sp>
      <p:sp>
        <p:nvSpPr>
          <p:cNvPr id="35" name="Text Box 41"/>
          <p:cNvSpPr txBox="1">
            <a:spLocks noChangeArrowheads="1"/>
          </p:cNvSpPr>
          <p:nvPr/>
        </p:nvSpPr>
        <p:spPr bwMode="auto">
          <a:xfrm>
            <a:off x="5420575" y="1903239"/>
            <a:ext cx="935120" cy="301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指示・協議</a:t>
            </a:r>
            <a:endParaRPr kumimoji="0" lang="ja-JP" altLang="ja-JP" sz="1100" b="0" i="0" u="none" strike="noStrike" cap="none" normalizeH="0" baseline="0" dirty="0" smtClean="0">
              <a:ln>
                <a:noFill/>
              </a:ln>
              <a:solidFill>
                <a:schemeClr val="tx1"/>
              </a:solidFill>
              <a:effectLst/>
              <a:latin typeface="Arial" panose="020B0604020202020204" pitchFamily="34" charset="0"/>
            </a:endParaRPr>
          </a:p>
        </p:txBody>
      </p:sp>
      <p:sp>
        <p:nvSpPr>
          <p:cNvPr id="36" name="Rectangle 17"/>
          <p:cNvSpPr>
            <a:spLocks noChangeArrowheads="1"/>
          </p:cNvSpPr>
          <p:nvPr/>
        </p:nvSpPr>
        <p:spPr bwMode="auto">
          <a:xfrm>
            <a:off x="1665833" y="84307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7" name="Rectangle 21"/>
          <p:cNvSpPr>
            <a:spLocks noChangeArrowheads="1"/>
          </p:cNvSpPr>
          <p:nvPr/>
        </p:nvSpPr>
        <p:spPr bwMode="auto">
          <a:xfrm>
            <a:off x="2334171" y="13002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6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0" i="0" u="none" strike="noStrike" cap="none" normalizeH="0" baseline="0" smtClean="0">
                <a:ln>
                  <a:noFill/>
                </a:ln>
                <a:solidFill>
                  <a:schemeClr val="tx1"/>
                </a:solidFill>
                <a:effectLst/>
                <a:latin typeface="Arial" panose="020B0604020202020204" pitchFamily="34" charset="0"/>
              </a:rPr>
              <a:t/>
            </a:r>
            <a:br>
              <a:rPr kumimoji="0" lang="ja-JP" altLang="ja-JP" sz="1800" b="0" i="0" u="none" strike="noStrike" cap="none" normalizeH="0" baseline="0" smtClean="0">
                <a:ln>
                  <a:noFill/>
                </a:ln>
                <a:solidFill>
                  <a:schemeClr val="tx1"/>
                </a:solidFill>
                <a:effectLst/>
                <a:latin typeface="Arial" panose="020B0604020202020204" pitchFamily="34" charset="0"/>
              </a:rPr>
            </a:br>
            <a:endParaRPr kumimoji="0" lang="ja-JP" altLang="ja-JP" sz="1800" b="0" i="0" u="none" strike="noStrike" cap="none" normalizeH="0" baseline="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smtClean="0">
              <a:ln>
                <a:noFill/>
              </a:ln>
              <a:solidFill>
                <a:schemeClr val="tx1"/>
              </a:solidFill>
              <a:effectLst/>
              <a:latin typeface="Arial" panose="020B0604020202020204" pitchFamily="34" charset="0"/>
            </a:endParaRPr>
          </a:p>
        </p:txBody>
      </p:sp>
      <p:sp>
        <p:nvSpPr>
          <p:cNvPr id="40" name="Rectangle 28"/>
          <p:cNvSpPr>
            <a:spLocks noChangeArrowheads="1"/>
          </p:cNvSpPr>
          <p:nvPr/>
        </p:nvSpPr>
        <p:spPr bwMode="auto">
          <a:xfrm>
            <a:off x="2334171" y="1300272"/>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41" name="テキスト ボックス 40"/>
          <p:cNvSpPr txBox="1"/>
          <p:nvPr/>
        </p:nvSpPr>
        <p:spPr>
          <a:xfrm>
            <a:off x="4048090" y="2283379"/>
            <a:ext cx="466794" cy="261610"/>
          </a:xfrm>
          <a:prstGeom prst="rect">
            <a:avLst/>
          </a:prstGeom>
          <a:noFill/>
        </p:spPr>
        <p:txBody>
          <a:bodyPr wrap="none" rtlCol="0">
            <a:spAutoFit/>
          </a:bodyPr>
          <a:lstStyle/>
          <a:p>
            <a:r>
              <a:rPr kumimoji="1" lang="ja-JP" altLang="en-US" sz="1100" dirty="0" smtClean="0"/>
              <a:t>委託</a:t>
            </a:r>
            <a:endParaRPr kumimoji="1" lang="ja-JP" altLang="en-US" sz="1100" dirty="0"/>
          </a:p>
        </p:txBody>
      </p:sp>
      <p:sp>
        <p:nvSpPr>
          <p:cNvPr id="42" name="テキスト ボックス 41"/>
          <p:cNvSpPr txBox="1"/>
          <p:nvPr/>
        </p:nvSpPr>
        <p:spPr>
          <a:xfrm>
            <a:off x="3829405" y="5687670"/>
            <a:ext cx="607859" cy="261610"/>
          </a:xfrm>
          <a:prstGeom prst="rect">
            <a:avLst/>
          </a:prstGeom>
          <a:noFill/>
        </p:spPr>
        <p:txBody>
          <a:bodyPr wrap="none" rtlCol="0">
            <a:spAutoFit/>
          </a:bodyPr>
          <a:lstStyle/>
          <a:p>
            <a:r>
              <a:rPr kumimoji="1" lang="ja-JP" altLang="en-US" sz="1100" dirty="0" smtClean="0"/>
              <a:t>再委託</a:t>
            </a:r>
            <a:endParaRPr kumimoji="1" lang="ja-JP" altLang="en-US" sz="1100" dirty="0"/>
          </a:p>
        </p:txBody>
      </p:sp>
      <p:sp>
        <p:nvSpPr>
          <p:cNvPr id="27" name="Text Box 47"/>
          <p:cNvSpPr txBox="1">
            <a:spLocks noChangeArrowheads="1"/>
          </p:cNvSpPr>
          <p:nvPr/>
        </p:nvSpPr>
        <p:spPr bwMode="auto">
          <a:xfrm>
            <a:off x="6135281" y="6042903"/>
            <a:ext cx="2037119" cy="461085"/>
          </a:xfrm>
          <a:prstGeom prst="rect">
            <a:avLst/>
          </a:prstGeom>
          <a:solidFill>
            <a:srgbClr val="FFFFFF"/>
          </a:solidFill>
          <a:ln w="9525">
            <a:solidFill>
              <a:srgbClr val="000000"/>
            </a:solidFill>
            <a:prstDash val="dash"/>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顧客企業　（</a:t>
            </a: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○○株式会社</a:t>
            </a:r>
            <a:r>
              <a:rPr kumimoji="0" lang="ja-JP" altLang="en-US"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a:t>
            </a:r>
            <a:endParaRPr kumimoji="0" lang="ja-JP" altLang="ja-JP" sz="11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a:t>
            </a:r>
            <a:r>
              <a:rPr kumimoji="0" lang="ja-JP" altLang="en-US" sz="1100" dirty="0" smtClean="0">
                <a:latin typeface="ＭＳ 明朝" panose="02020609040205080304" pitchFamily="17" charset="-128"/>
                <a:ea typeface="ＭＳ 明朝" panose="02020609040205080304" pitchFamily="17" charset="-128"/>
                <a:cs typeface="Times New Roman" panose="02020603050405020304" pitchFamily="18" charset="0"/>
              </a:rPr>
              <a:t>要求抽出に協力</a:t>
            </a:r>
            <a:endParaRPr kumimoji="0" lang="en-US" altLang="ja-JP" sz="1100" b="0" i="0" u="none" strike="noStrike" cap="none" normalizeH="0" baseline="0" dirty="0" smtClean="0">
              <a:ln>
                <a:noFill/>
              </a:ln>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p:txBody>
      </p:sp>
      <p:cxnSp>
        <p:nvCxnSpPr>
          <p:cNvPr id="19" name="直線コネクタ 18"/>
          <p:cNvCxnSpPr>
            <a:stCxn id="8" idx="2"/>
            <a:endCxn id="27" idx="0"/>
          </p:cNvCxnSpPr>
          <p:nvPr/>
        </p:nvCxnSpPr>
        <p:spPr>
          <a:xfrm>
            <a:off x="7072477" y="4396977"/>
            <a:ext cx="0" cy="164592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8" name="正方形/長方形 27"/>
          <p:cNvSpPr/>
          <p:nvPr/>
        </p:nvSpPr>
        <p:spPr>
          <a:xfrm>
            <a:off x="848429" y="5219940"/>
            <a:ext cx="1904365" cy="737145"/>
          </a:xfrm>
          <a:prstGeom prst="rect">
            <a:avLst/>
          </a:prstGeom>
          <a:solidFill>
            <a:schemeClr val="bg1"/>
          </a:solidFill>
          <a:ln w="25400" cap="flat" cmpd="sng" algn="ctr">
            <a:solidFill>
              <a:srgbClr val="0000FF"/>
            </a:solidFill>
            <a:prstDash val="sysDash"/>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1" i="0" u="none" strike="noStrike" kern="0" cap="none" spc="0" normalizeH="0" baseline="0" noProof="0" dirty="0" smtClean="0">
                <a:ln>
                  <a:noFill/>
                </a:ln>
                <a:solidFill>
                  <a:srgbClr val="0000FF"/>
                </a:solidFill>
                <a:effectLst/>
                <a:uLnTx/>
                <a:uFillTx/>
                <a:latin typeface="Century"/>
                <a:ea typeface="ＭＳ 明朝" panose="02020609040205080304" pitchFamily="17" charset="-128"/>
                <a:cs typeface="+mn-cs"/>
              </a:rPr>
              <a:t>研究開発拠点</a:t>
            </a:r>
            <a:endParaRPr kumimoji="0" lang="en-US" altLang="ja-JP" sz="1400" b="1" i="0" u="none" strike="noStrike" kern="0" cap="none" spc="0" normalizeH="0" baseline="0" noProof="0" dirty="0" smtClean="0">
              <a:ln>
                <a:noFill/>
              </a:ln>
              <a:solidFill>
                <a:srgbClr val="0000FF"/>
              </a:solidFill>
              <a:effectLst/>
              <a:uLnTx/>
              <a:uFillTx/>
              <a:latin typeface="Century"/>
              <a:ea typeface="ＭＳ 明朝" panose="02020609040205080304" pitchFamily="17" charset="-128"/>
              <a:cs typeface="+mn-cs"/>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kern="0" dirty="0" smtClean="0">
                <a:solidFill>
                  <a:srgbClr val="0000FF"/>
                </a:solidFill>
                <a:latin typeface="Century"/>
                <a:ea typeface="ＭＳ 明朝" panose="02020609040205080304" pitchFamily="17" charset="-128"/>
              </a:rPr>
              <a:t>名称：</a:t>
            </a:r>
            <a:endParaRPr kumimoji="0" lang="en-US" altLang="ja-JP" sz="1400" kern="0" dirty="0" smtClean="0">
              <a:solidFill>
                <a:srgbClr val="0000FF"/>
              </a:solidFill>
              <a:latin typeface="Century"/>
              <a:ea typeface="ＭＳ 明朝" panose="02020609040205080304" pitchFamily="17" charset="-128"/>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ja-JP" altLang="en-US" sz="1400" b="0" i="0" u="none" strike="noStrike" kern="0" cap="none" spc="0" normalizeH="0" baseline="0" noProof="0" dirty="0" smtClean="0">
                <a:ln>
                  <a:noFill/>
                </a:ln>
                <a:solidFill>
                  <a:srgbClr val="0000FF"/>
                </a:solidFill>
                <a:effectLst/>
                <a:uLnTx/>
                <a:uFillTx/>
                <a:latin typeface="Century"/>
                <a:ea typeface="ＭＳ 明朝" panose="02020609040205080304" pitchFamily="17" charset="-128"/>
                <a:cs typeface="+mn-cs"/>
              </a:rPr>
              <a:t>場所：</a:t>
            </a:r>
            <a:endParaRPr kumimoji="0" lang="ja-JP" altLang="en-US" sz="1400" b="0" i="0" u="none" strike="noStrike" kern="0" cap="none" spc="0" normalizeH="0" baseline="0" noProof="0" dirty="0">
              <a:ln>
                <a:noFill/>
              </a:ln>
              <a:solidFill>
                <a:srgbClr val="0000FF"/>
              </a:solidFill>
              <a:effectLst/>
              <a:uLnTx/>
              <a:uFillTx/>
              <a:latin typeface="Century"/>
              <a:ea typeface="ＭＳ 明朝" panose="02020609040205080304" pitchFamily="17" charset="-128"/>
              <a:cs typeface="+mn-cs"/>
            </a:endParaRPr>
          </a:p>
        </p:txBody>
      </p:sp>
      <p:sp>
        <p:nvSpPr>
          <p:cNvPr id="16" name="正方形/長方形 15"/>
          <p:cNvSpPr/>
          <p:nvPr/>
        </p:nvSpPr>
        <p:spPr>
          <a:xfrm>
            <a:off x="698691" y="5959014"/>
            <a:ext cx="2449022" cy="415498"/>
          </a:xfrm>
          <a:prstGeom prst="rect">
            <a:avLst/>
          </a:prstGeom>
        </p:spPr>
        <p:txBody>
          <a:bodyPr wrap="square">
            <a:spAutoFit/>
          </a:bodyPr>
          <a:lstStyle/>
          <a:p>
            <a:r>
              <a:rPr lang="ja-JP" altLang="en-US" sz="1050" dirty="0">
                <a:solidFill>
                  <a:srgbClr val="0000FF"/>
                </a:solidFill>
                <a:latin typeface="ＭＳ 明朝" panose="02020609040205080304" pitchFamily="17" charset="-128"/>
                <a:ea typeface="ＭＳ 明朝" panose="02020609040205080304" pitchFamily="17" charset="-128"/>
              </a:rPr>
              <a:t>（研究開発拠点で実施する場合は追記してください。）</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78750505"/>
              </p:ext>
            </p:extLst>
          </p:nvPr>
        </p:nvGraphicFramePr>
        <p:xfrm>
          <a:off x="323532" y="1844824"/>
          <a:ext cx="8424932" cy="4464496"/>
        </p:xfrm>
        <a:graphic>
          <a:graphicData uri="http://schemas.openxmlformats.org/drawingml/2006/table">
            <a:tbl>
              <a:tblPr>
                <a:tableStyleId>{5940675A-B579-460E-94D1-54222C63F5DA}</a:tableStyleId>
              </a:tblPr>
              <a:tblGrid>
                <a:gridCol w="1944212"/>
                <a:gridCol w="1296144"/>
                <a:gridCol w="1296144"/>
                <a:gridCol w="1296144"/>
                <a:gridCol w="1296144"/>
                <a:gridCol w="1296144"/>
              </a:tblGrid>
              <a:tr h="745837">
                <a:tc>
                  <a:txBody>
                    <a:bodyPr/>
                    <a:lstStyle/>
                    <a:p>
                      <a:pPr algn="ctr" fontAlgn="ctr"/>
                      <a:endParaRPr lang="en-US" sz="1600" b="0" i="0" u="none" strike="noStrike" dirty="0">
                        <a:solidFill>
                          <a:srgbClr val="000000"/>
                        </a:solidFill>
                        <a:latin typeface="ＭＳ Ｐゴシック"/>
                      </a:endParaRPr>
                    </a:p>
                  </a:txBody>
                  <a:tcPr marL="0" marR="0" marT="0" marB="0" anchor="ctr"/>
                </a:tc>
                <a:tc>
                  <a:txBody>
                    <a:bodyPr/>
                    <a:lstStyle/>
                    <a:p>
                      <a:pPr algn="ctr" fontAlgn="ctr"/>
                      <a:r>
                        <a:rPr lang="en-US" altLang="ja-JP" sz="1600" u="none" strike="noStrike" dirty="0" smtClean="0"/>
                        <a:t>2019FY</a:t>
                      </a:r>
                      <a:endParaRPr lang="en-US" sz="1600" u="none" strike="noStrike" dirty="0" smtClean="0"/>
                    </a:p>
                  </a:txBody>
                  <a:tcPr marL="0" marR="0" marT="0" marB="0" anchor="ctr"/>
                </a:tc>
                <a:tc>
                  <a:txBody>
                    <a:bodyPr/>
                    <a:lstStyle/>
                    <a:p>
                      <a:pPr algn="ctr" fontAlgn="ctr"/>
                      <a:r>
                        <a:rPr lang="en-US" altLang="ja-JP" sz="1600" u="none" strike="noStrike" dirty="0" smtClean="0"/>
                        <a:t>2020FY</a:t>
                      </a:r>
                      <a:endParaRPr lang="en-US" sz="1600" u="none" strike="noStrike" dirty="0" smtClean="0"/>
                    </a:p>
                  </a:txBody>
                  <a:tcPr marL="0" marR="0" marT="0" marB="0" anchor="ctr"/>
                </a:tc>
                <a:tc>
                  <a:txBody>
                    <a:bodyPr/>
                    <a:lstStyle/>
                    <a:p>
                      <a:pPr algn="ctr" fontAlgn="ctr"/>
                      <a:r>
                        <a:rPr lang="en-US" altLang="ja-JP" sz="1600" u="none" strike="noStrike" dirty="0" smtClean="0"/>
                        <a:t>2021FY</a:t>
                      </a:r>
                      <a:endParaRPr lang="en-US" sz="1600" b="1" i="0" u="none" strike="noStrike" dirty="0">
                        <a:solidFill>
                          <a:srgbClr val="000000"/>
                        </a:solidFill>
                        <a:latin typeface="ＭＳ Ｐゴシック"/>
                      </a:endParaRPr>
                    </a:p>
                  </a:txBody>
                  <a:tcPr marL="0" marR="0" marT="0" marB="0" anchor="ctr"/>
                </a:tc>
                <a:tc>
                  <a:txBody>
                    <a:bodyPr/>
                    <a:lstStyle/>
                    <a:p>
                      <a:pPr algn="ctr" fontAlgn="ctr"/>
                      <a:r>
                        <a:rPr lang="en-US" altLang="ja-JP" sz="1600" u="none" strike="noStrike" dirty="0" smtClean="0"/>
                        <a:t>2022FY</a:t>
                      </a:r>
                      <a:endParaRPr lang="en-US" sz="1600" b="1" i="0" u="none" strike="noStrike" dirty="0">
                        <a:solidFill>
                          <a:srgbClr val="000000"/>
                        </a:solidFill>
                        <a:latin typeface="ＭＳ Ｐゴシック"/>
                      </a:endParaRPr>
                    </a:p>
                  </a:txBody>
                  <a:tcPr marL="0" marR="0" marT="0" marB="0" anchor="ctr"/>
                </a:tc>
                <a:tc>
                  <a:txBody>
                    <a:bodyPr/>
                    <a:lstStyle/>
                    <a:p>
                      <a:pPr algn="ctr" fontAlgn="ctr"/>
                      <a:r>
                        <a:rPr lang="en-US" altLang="ja-JP" sz="1600" u="none" strike="noStrike" dirty="0" smtClean="0"/>
                        <a:t>2023FY</a:t>
                      </a:r>
                      <a:endParaRPr lang="en-US" altLang="ja-JP" sz="1600" b="1" i="0" u="none" strike="noStrike" dirty="0" smtClean="0">
                        <a:solidFill>
                          <a:srgbClr val="000000"/>
                        </a:solidFill>
                        <a:latin typeface="ＭＳ Ｐゴシック"/>
                      </a:endParaRPr>
                    </a:p>
                  </a:txBody>
                  <a:tcPr marL="0" marR="0" marT="0" marB="0" anchor="ctr"/>
                </a:tc>
              </a:tr>
              <a:tr h="985631">
                <a:tc>
                  <a:txBody>
                    <a:bodyPr/>
                    <a:lstStyle/>
                    <a:p>
                      <a:pPr algn="ctr" fontAlgn="ctr"/>
                      <a:r>
                        <a:rPr lang="ja-JP" altLang="en-US" sz="1600" b="0" i="0" u="none" strike="noStrike" dirty="0" smtClean="0">
                          <a:solidFill>
                            <a:srgbClr val="0000FF"/>
                          </a:solidFill>
                          <a:latin typeface="ＭＳ Ｐゴシック"/>
                        </a:rPr>
                        <a:t>●●の開発</a:t>
                      </a:r>
                      <a:endParaRPr lang="en-US" altLang="ja-JP" sz="1600" b="0" i="0" u="none" strike="noStrike" dirty="0" smtClean="0">
                        <a:solidFill>
                          <a:srgbClr val="0000FF"/>
                        </a:solidFill>
                        <a:latin typeface="ＭＳ Ｐゴシック"/>
                      </a:endParaRPr>
                    </a:p>
                    <a:p>
                      <a:pPr algn="ctr" fontAlgn="ctr"/>
                      <a:r>
                        <a:rPr lang="ja-JP" altLang="en-US" sz="1600" b="0" i="0" u="none" strike="noStrike" dirty="0" smtClean="0">
                          <a:solidFill>
                            <a:srgbClr val="0000FF"/>
                          </a:solidFill>
                          <a:latin typeface="ＭＳ Ｐゴシック"/>
                        </a:rPr>
                        <a:t>（担当：□□）</a:t>
                      </a:r>
                      <a:endParaRPr lang="en-US" altLang="ja-JP" sz="1600" b="0" i="0" u="none" strike="noStrike" dirty="0" smtClean="0">
                        <a:solidFill>
                          <a:srgbClr val="0000FF"/>
                        </a:solidFill>
                        <a:latin typeface="ＭＳ Ｐゴシック"/>
                      </a:endParaRPr>
                    </a:p>
                  </a:txBody>
                  <a:tcPr marL="0" marR="0" marT="0" marB="0" anchor="ctr"/>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nchor="ctr"/>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nchor="ctr"/>
                </a:tc>
                <a:tc>
                  <a:txBody>
                    <a:bodyPr/>
                    <a:lstStyle/>
                    <a:p>
                      <a:pPr algn="l" fontAlgn="ctr"/>
                      <a:r>
                        <a:rPr lang="ja-JP" altLang="en-US" sz="1600" u="none" strike="noStrike" dirty="0"/>
                        <a:t>　</a:t>
                      </a: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r>
              <a:tr h="1167236">
                <a:tc>
                  <a:txBody>
                    <a:bodyPr/>
                    <a:lstStyle/>
                    <a:p>
                      <a:pPr algn="ctr" fontAlgn="ctr"/>
                      <a:r>
                        <a:rPr lang="ja-JP" altLang="en-US" sz="1600" b="0" i="0" u="none" strike="noStrike" dirty="0" smtClean="0">
                          <a:solidFill>
                            <a:srgbClr val="0000FF"/>
                          </a:solidFill>
                          <a:latin typeface="ＭＳ Ｐゴシック"/>
                        </a:rPr>
                        <a:t>●●の開発</a:t>
                      </a:r>
                      <a:endParaRPr lang="en-US" altLang="ja-JP" sz="1600" b="0" i="0" u="none" strike="noStrike" dirty="0" smtClean="0">
                        <a:solidFill>
                          <a:srgbClr val="0000FF"/>
                        </a:solidFill>
                        <a:latin typeface="ＭＳ Ｐゴシック"/>
                      </a:endParaRPr>
                    </a:p>
                    <a:p>
                      <a:pPr algn="ctr" fontAlgn="ctr"/>
                      <a:r>
                        <a:rPr lang="ja-JP" altLang="en-US" sz="1600" b="0" i="0" u="none" strike="noStrike" dirty="0" smtClean="0">
                          <a:solidFill>
                            <a:srgbClr val="0000FF"/>
                          </a:solidFill>
                          <a:latin typeface="ＭＳ Ｐゴシック"/>
                        </a:rPr>
                        <a:t>（担当：△△）</a:t>
                      </a:r>
                      <a:endParaRPr lang="ja-JP" altLang="en-US" sz="1600" b="0" i="0" u="none" strike="noStrike" dirty="0">
                        <a:solidFill>
                          <a:srgbClr val="0000FF"/>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r>
              <a:tr h="821726">
                <a:tc>
                  <a:txBody>
                    <a:bodyPr/>
                    <a:lstStyle/>
                    <a:p>
                      <a:pPr algn="ctr" fontAlgn="ctr"/>
                      <a:r>
                        <a:rPr lang="ja-JP" altLang="en-US" sz="1600" b="0" i="0" u="none" strike="noStrike" dirty="0" smtClean="0">
                          <a:solidFill>
                            <a:srgbClr val="0000FF"/>
                          </a:solidFill>
                          <a:latin typeface="ＭＳ Ｐゴシック"/>
                        </a:rPr>
                        <a:t>●●の実証</a:t>
                      </a:r>
                      <a:endParaRPr lang="en-US" altLang="ja-JP" sz="1600" b="0" i="0" u="none" strike="noStrike" dirty="0" smtClean="0">
                        <a:solidFill>
                          <a:srgbClr val="0000FF"/>
                        </a:solidFill>
                        <a:latin typeface="ＭＳ Ｐゴシック"/>
                      </a:endParaRPr>
                    </a:p>
                    <a:p>
                      <a:pPr algn="ctr" fontAlgn="ctr"/>
                      <a:r>
                        <a:rPr lang="ja-JP" altLang="en-US" sz="1600" b="0" i="0" u="none" strike="noStrike" dirty="0" smtClean="0">
                          <a:solidFill>
                            <a:srgbClr val="0000FF"/>
                          </a:solidFill>
                          <a:latin typeface="ＭＳ Ｐゴシック"/>
                        </a:rPr>
                        <a:t>（担当：△△）</a:t>
                      </a: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c>
                  <a:txBody>
                    <a:bodyPr/>
                    <a:lstStyle/>
                    <a:p>
                      <a:pPr algn="l" fontAlgn="ctr"/>
                      <a:endParaRPr lang="ja-JP" altLang="en-US" sz="1600" b="0" i="0" u="none" strike="noStrike" dirty="0">
                        <a:solidFill>
                          <a:srgbClr val="000000"/>
                        </a:solidFill>
                        <a:latin typeface="ＭＳ Ｐゴシック"/>
                      </a:endParaRPr>
                    </a:p>
                  </a:txBody>
                  <a:tcPr marL="0" marR="0" marT="0" marB="0" anchor="ctr"/>
                </a:tc>
              </a:tr>
              <a:tr h="744066">
                <a:tc>
                  <a:txBody>
                    <a:bodyPr/>
                    <a:lstStyle/>
                    <a:p>
                      <a:pPr algn="ctr" fontAlgn="ctr"/>
                      <a:r>
                        <a:rPr lang="ja-JP" altLang="en-US" sz="1600" b="0" i="0" u="none" strike="noStrike" dirty="0" smtClean="0">
                          <a:solidFill>
                            <a:srgbClr val="000000"/>
                          </a:solidFill>
                          <a:latin typeface="ＭＳ Ｐゴシック"/>
                        </a:rPr>
                        <a:t>予算</a:t>
                      </a:r>
                      <a:endParaRPr lang="en-US" altLang="ja-JP" sz="1600" b="0" i="0" u="none" strike="noStrike" dirty="0" smtClean="0">
                        <a:solidFill>
                          <a:srgbClr val="000000"/>
                        </a:solidFill>
                        <a:latin typeface="ＭＳ Ｐゴシック"/>
                      </a:endParaRPr>
                    </a:p>
                    <a:p>
                      <a:pPr algn="ctr" fontAlgn="ctr"/>
                      <a:r>
                        <a:rPr lang="ja-JP" altLang="en-US" sz="1600" b="0" i="0" u="none" strike="noStrike" dirty="0" smtClean="0">
                          <a:solidFill>
                            <a:srgbClr val="000000"/>
                          </a:solidFill>
                          <a:latin typeface="ＭＳ Ｐゴシック"/>
                        </a:rPr>
                        <a:t>（百万円）</a:t>
                      </a:r>
                      <a:endParaRPr lang="en-US" altLang="ja-JP" sz="1600" b="0" i="0" u="none" strike="noStrike" dirty="0" smtClean="0">
                        <a:solidFill>
                          <a:srgbClr val="000000"/>
                        </a:solidFill>
                        <a:latin typeface="ＭＳ Ｐゴシック"/>
                      </a:endParaRPr>
                    </a:p>
                  </a:txBody>
                  <a:tcPr marL="0" marR="0" marT="0" marB="0" anchor="ctr"/>
                </a:tc>
                <a:tc>
                  <a:txBody>
                    <a:bodyPr/>
                    <a:lstStyle/>
                    <a:p>
                      <a:pPr algn="ctr" fontAlgn="ctr"/>
                      <a:r>
                        <a:rPr lang="ja-JP" altLang="en-US" sz="1600" b="0" i="0" u="none" strike="noStrike" dirty="0" smtClean="0">
                          <a:solidFill>
                            <a:srgbClr val="000000"/>
                          </a:solidFill>
                          <a:latin typeface="ＭＳ Ｐゴシック"/>
                        </a:rPr>
                        <a:t>〇〇</a:t>
                      </a:r>
                      <a:endParaRPr lang="zh-TW" altLang="en-US" sz="1600" b="0" i="0" u="none" strike="noStrike" dirty="0">
                        <a:solidFill>
                          <a:srgbClr val="000000"/>
                        </a:solidFill>
                        <a:latin typeface="ＭＳ Ｐゴシック"/>
                      </a:endParaRPr>
                    </a:p>
                  </a:txBody>
                  <a:tcPr marL="0" marR="0" marT="0" marB="0" anchor="ctr"/>
                </a:tc>
                <a:tc>
                  <a:txBody>
                    <a:bodyPr/>
                    <a:lstStyle/>
                    <a:p>
                      <a:pPr algn="ctr" fontAlgn="ctr"/>
                      <a:r>
                        <a:rPr lang="ja-JP" altLang="en-US" sz="1600" b="0" i="0" u="none" strike="noStrike" dirty="0" smtClean="0">
                          <a:solidFill>
                            <a:srgbClr val="000000"/>
                          </a:solidFill>
                          <a:latin typeface="ＭＳ Ｐゴシック"/>
                        </a:rPr>
                        <a:t>〇〇</a:t>
                      </a:r>
                      <a:endParaRPr lang="en-US" altLang="ja-JP" sz="1600" b="0" i="0" u="none" strike="noStrike" dirty="0" smtClean="0">
                        <a:solidFill>
                          <a:srgbClr val="000000"/>
                        </a:solidFill>
                        <a:latin typeface="ＭＳ Ｐゴシック"/>
                      </a:endParaRPr>
                    </a:p>
                  </a:txBody>
                  <a:tcPr marL="0" marR="0" marT="0" marB="0" anchor="ctr"/>
                </a:tc>
                <a:tc>
                  <a:txBody>
                    <a:bodyPr/>
                    <a:lstStyle/>
                    <a:p>
                      <a:pPr algn="ctr" fontAlgn="ctr"/>
                      <a:r>
                        <a:rPr lang="ja-JP" altLang="en-US" sz="1600" b="0" i="0" u="none" strike="noStrike" dirty="0" smtClean="0">
                          <a:solidFill>
                            <a:srgbClr val="000000"/>
                          </a:solidFill>
                          <a:latin typeface="ＭＳ Ｐゴシック"/>
                        </a:rPr>
                        <a:t>〇〇</a:t>
                      </a:r>
                      <a:endParaRPr lang="ja-JP" altLang="en-US" sz="1600" b="0" i="0" u="none" strike="noStrike" dirty="0">
                        <a:solidFill>
                          <a:srgbClr val="000000"/>
                        </a:solidFill>
                        <a:latin typeface="ＭＳ Ｐゴシック"/>
                      </a:endParaRPr>
                    </a:p>
                  </a:txBody>
                  <a:tcPr marL="0" marR="0" marT="0" marB="0" anchor="ctr"/>
                </a:tc>
                <a:tc>
                  <a:txBody>
                    <a:bodyPr/>
                    <a:lstStyle/>
                    <a:p>
                      <a:pPr algn="ctr" fontAlgn="ctr"/>
                      <a:r>
                        <a:rPr lang="ja-JP" altLang="en-US" sz="1600" b="0" i="0" u="none" strike="noStrike" dirty="0" smtClean="0">
                          <a:solidFill>
                            <a:schemeClr val="tx1"/>
                          </a:solidFill>
                          <a:latin typeface="ＭＳ Ｐゴシック"/>
                        </a:rPr>
                        <a:t>〇〇</a:t>
                      </a:r>
                      <a:endParaRPr lang="zh-TW" altLang="en-US" sz="1600" b="0" i="0" u="none" strike="noStrike" dirty="0">
                        <a:solidFill>
                          <a:schemeClr val="tx1"/>
                        </a:solidFill>
                        <a:latin typeface="ＭＳ Ｐゴシック"/>
                      </a:endParaRPr>
                    </a:p>
                  </a:txBody>
                  <a:tcPr marL="0" marR="0" marT="0" marB="0" anchor="ct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smtClean="0">
                          <a:solidFill>
                            <a:schemeClr val="tx1"/>
                          </a:solidFill>
                          <a:latin typeface="ＭＳ Ｐゴシック"/>
                        </a:rPr>
                        <a:t>〇〇</a:t>
                      </a:r>
                      <a:endParaRPr lang="zh-TW" altLang="en-US" sz="1600" b="0" i="0" u="none" strike="noStrike" dirty="0" smtClean="0">
                        <a:solidFill>
                          <a:schemeClr val="tx1"/>
                        </a:solidFill>
                        <a:latin typeface="ＭＳ Ｐゴシック"/>
                      </a:endParaRPr>
                    </a:p>
                  </a:txBody>
                  <a:tcPr marL="0" marR="0" marT="0" marB="0" anchor="ctr"/>
                </a:tc>
              </a:tr>
            </a:tbl>
          </a:graphicData>
        </a:graphic>
      </p:graphicFrame>
      <p:sp>
        <p:nvSpPr>
          <p:cNvPr id="17" name="ホームベース 16"/>
          <p:cNvSpPr/>
          <p:nvPr/>
        </p:nvSpPr>
        <p:spPr>
          <a:xfrm>
            <a:off x="4237045" y="3144169"/>
            <a:ext cx="1861365" cy="284831"/>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200" dirty="0">
                <a:solidFill>
                  <a:srgbClr val="0000FF"/>
                </a:solidFill>
              </a:rPr>
              <a:t>●</a:t>
            </a:r>
            <a:r>
              <a:rPr lang="ja-JP" altLang="en-US" sz="1200" dirty="0" smtClean="0">
                <a:solidFill>
                  <a:srgbClr val="0000FF"/>
                </a:solidFill>
              </a:rPr>
              <a:t>●の市場評価</a:t>
            </a:r>
            <a:endParaRPr lang="ja-JP" altLang="en-US" sz="1200" dirty="0">
              <a:solidFill>
                <a:srgbClr val="0000FF"/>
              </a:solidFill>
            </a:endParaRPr>
          </a:p>
        </p:txBody>
      </p:sp>
      <p:sp>
        <p:nvSpPr>
          <p:cNvPr id="23" name="テキスト ボックス 22"/>
          <p:cNvSpPr txBox="1"/>
          <p:nvPr/>
        </p:nvSpPr>
        <p:spPr>
          <a:xfrm>
            <a:off x="4487924" y="925270"/>
            <a:ext cx="4536504" cy="276999"/>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r>
              <a:rPr lang="ja-JP" altLang="en-US" sz="1200" i="1" dirty="0" smtClean="0">
                <a:solidFill>
                  <a:srgbClr val="0000FF"/>
                </a:solidFill>
              </a:rPr>
              <a:t>・下表</a:t>
            </a:r>
            <a:r>
              <a:rPr lang="ja-JP" altLang="en-US" sz="1200" i="1" dirty="0">
                <a:solidFill>
                  <a:srgbClr val="0000FF"/>
                </a:solidFill>
              </a:rPr>
              <a:t>のフォーマットに限定</a:t>
            </a:r>
            <a:r>
              <a:rPr lang="ja-JP" altLang="en-US" sz="1200" i="1" dirty="0" smtClean="0">
                <a:solidFill>
                  <a:srgbClr val="0000FF"/>
                </a:solidFill>
              </a:rPr>
              <a:t>しません</a:t>
            </a:r>
            <a:endParaRPr lang="en-US" altLang="ja-JP" sz="1200" i="1" dirty="0">
              <a:solidFill>
                <a:srgbClr val="0000FF"/>
              </a:solidFill>
            </a:endParaRPr>
          </a:p>
        </p:txBody>
      </p:sp>
      <p:sp>
        <p:nvSpPr>
          <p:cNvPr id="25" name="ホームベース 24"/>
          <p:cNvSpPr/>
          <p:nvPr/>
        </p:nvSpPr>
        <p:spPr>
          <a:xfrm>
            <a:off x="5691854" y="3861048"/>
            <a:ext cx="3024336"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a:t>
            </a:r>
            <a:r>
              <a:rPr lang="ja-JP" altLang="en-US" sz="1600" dirty="0" smtClean="0">
                <a:solidFill>
                  <a:srgbClr val="0000FF"/>
                </a:solidFill>
              </a:rPr>
              <a:t>●の</a:t>
            </a:r>
            <a:r>
              <a:rPr lang="ja-JP" altLang="en-US" sz="1600" dirty="0">
                <a:solidFill>
                  <a:srgbClr val="0000FF"/>
                </a:solidFill>
              </a:rPr>
              <a:t>開発</a:t>
            </a:r>
          </a:p>
        </p:txBody>
      </p:sp>
      <p:sp>
        <p:nvSpPr>
          <p:cNvPr id="26" name="ホームベース 25"/>
          <p:cNvSpPr/>
          <p:nvPr/>
        </p:nvSpPr>
        <p:spPr>
          <a:xfrm>
            <a:off x="2699791" y="2780928"/>
            <a:ext cx="1440161"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a:t>
            </a:r>
            <a:r>
              <a:rPr lang="ja-JP" altLang="en-US" sz="1600" dirty="0" smtClean="0">
                <a:solidFill>
                  <a:srgbClr val="0000FF"/>
                </a:solidFill>
              </a:rPr>
              <a:t>●の</a:t>
            </a:r>
            <a:r>
              <a:rPr lang="ja-JP" altLang="en-US" sz="1600" dirty="0">
                <a:solidFill>
                  <a:srgbClr val="0000FF"/>
                </a:solidFill>
              </a:rPr>
              <a:t>開発</a:t>
            </a:r>
          </a:p>
        </p:txBody>
      </p:sp>
      <p:sp>
        <p:nvSpPr>
          <p:cNvPr id="27" name="ホームベース 26"/>
          <p:cNvSpPr/>
          <p:nvPr/>
        </p:nvSpPr>
        <p:spPr>
          <a:xfrm>
            <a:off x="2699791" y="3861048"/>
            <a:ext cx="2951727"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a:t>
            </a:r>
            <a:r>
              <a:rPr lang="ja-JP" altLang="en-US" sz="1600" dirty="0" smtClean="0">
                <a:solidFill>
                  <a:srgbClr val="0000FF"/>
                </a:solidFill>
              </a:rPr>
              <a:t>●の</a:t>
            </a:r>
            <a:r>
              <a:rPr lang="ja-JP" altLang="en-US" sz="1600" dirty="0">
                <a:solidFill>
                  <a:srgbClr val="0000FF"/>
                </a:solidFill>
              </a:rPr>
              <a:t>開発</a:t>
            </a:r>
          </a:p>
        </p:txBody>
      </p:sp>
      <p:sp>
        <p:nvSpPr>
          <p:cNvPr id="18"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6</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19" name="ホームベース 18"/>
          <p:cNvSpPr/>
          <p:nvPr/>
        </p:nvSpPr>
        <p:spPr>
          <a:xfrm>
            <a:off x="7020272" y="4824087"/>
            <a:ext cx="1728794" cy="648072"/>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a:t>
            </a:r>
            <a:r>
              <a:rPr lang="ja-JP" altLang="en-US" sz="1600" dirty="0" smtClean="0">
                <a:solidFill>
                  <a:srgbClr val="0000FF"/>
                </a:solidFill>
              </a:rPr>
              <a:t>●の開発実証</a:t>
            </a:r>
            <a:endParaRPr lang="ja-JP" altLang="en-US" sz="1600" dirty="0">
              <a:solidFill>
                <a:srgbClr val="0000FF"/>
              </a:solidFill>
            </a:endParaRPr>
          </a:p>
        </p:txBody>
      </p:sp>
      <p:sp>
        <p:nvSpPr>
          <p:cNvPr id="15" name="ホームベース 14"/>
          <p:cNvSpPr/>
          <p:nvPr/>
        </p:nvSpPr>
        <p:spPr>
          <a:xfrm>
            <a:off x="4249141" y="2640114"/>
            <a:ext cx="1861365" cy="435247"/>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smtClean="0">
                <a:solidFill>
                  <a:srgbClr val="0000FF"/>
                </a:solidFill>
              </a:rPr>
              <a:t>○○の</a:t>
            </a:r>
            <a:r>
              <a:rPr lang="ja-JP" altLang="en-US" sz="1600" dirty="0">
                <a:solidFill>
                  <a:srgbClr val="0000FF"/>
                </a:solidFill>
              </a:rPr>
              <a:t>開発</a:t>
            </a:r>
          </a:p>
        </p:txBody>
      </p:sp>
      <p:sp>
        <p:nvSpPr>
          <p:cNvPr id="16" name="ホームベース 15"/>
          <p:cNvSpPr/>
          <p:nvPr/>
        </p:nvSpPr>
        <p:spPr>
          <a:xfrm>
            <a:off x="6195503" y="3140966"/>
            <a:ext cx="1256817" cy="288033"/>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100" dirty="0" smtClean="0">
                <a:solidFill>
                  <a:srgbClr val="0000FF"/>
                </a:solidFill>
              </a:rPr>
              <a:t>○○の市場評価</a:t>
            </a:r>
            <a:endParaRPr lang="ja-JP" altLang="en-US" sz="1100" dirty="0">
              <a:solidFill>
                <a:srgbClr val="0000FF"/>
              </a:solidFill>
            </a:endParaRPr>
          </a:p>
        </p:txBody>
      </p:sp>
      <p:sp>
        <p:nvSpPr>
          <p:cNvPr id="20" name="ホームベース 19"/>
          <p:cNvSpPr/>
          <p:nvPr/>
        </p:nvSpPr>
        <p:spPr>
          <a:xfrm>
            <a:off x="6195503" y="2636911"/>
            <a:ext cx="2552961" cy="438450"/>
          </a:xfrm>
          <a:prstGeom prst="homePlate">
            <a:avLst>
              <a:gd name="adj" fmla="val 30158"/>
            </a:avLst>
          </a:prstGeom>
          <a:solidFill>
            <a:schemeClr val="accent1">
              <a:lumMod val="20000"/>
              <a:lumOff val="80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90488" indent="-90488">
              <a:defRPr/>
            </a:pPr>
            <a:r>
              <a:rPr lang="ja-JP" altLang="en-US" sz="1600" dirty="0">
                <a:solidFill>
                  <a:srgbClr val="0000FF"/>
                </a:solidFill>
              </a:rPr>
              <a:t>△</a:t>
            </a:r>
            <a:r>
              <a:rPr lang="ja-JP" altLang="en-US" sz="1600" dirty="0" smtClean="0">
                <a:solidFill>
                  <a:srgbClr val="0000FF"/>
                </a:solidFill>
              </a:rPr>
              <a:t>の</a:t>
            </a:r>
            <a:r>
              <a:rPr lang="ja-JP" altLang="en-US" sz="1600" dirty="0">
                <a:solidFill>
                  <a:srgbClr val="0000FF"/>
                </a:solidFill>
              </a:rPr>
              <a:t>開発</a:t>
            </a:r>
          </a:p>
        </p:txBody>
      </p:sp>
      <p:sp>
        <p:nvSpPr>
          <p:cNvPr id="21" name="タイトル 1"/>
          <p:cNvSpPr txBox="1">
            <a:spLocks/>
          </p:cNvSpPr>
          <p:nvPr/>
        </p:nvSpPr>
        <p:spPr>
          <a:xfrm>
            <a:off x="323528" y="274638"/>
            <a:ext cx="3970784"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smtClean="0"/>
              <a:t>研究開発スケジュール</a:t>
            </a:r>
            <a:endParaRPr lang="ja-JP" altLang="en-US" sz="2800" dirty="0"/>
          </a:p>
        </p:txBody>
      </p:sp>
    </p:spTree>
    <p:extLst>
      <p:ext uri="{BB962C8B-B14F-4D97-AF65-F5344CB8AC3E}">
        <p14:creationId xmlns:p14="http://schemas.microsoft.com/office/powerpoint/2010/main" val="16848871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6048672"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smtClean="0"/>
              <a:t>研究開発成果の実用化見込み・効果</a:t>
            </a:r>
            <a:endParaRPr kumimoji="1" lang="ja-JP" altLang="en-US" sz="2800" dirty="0"/>
          </a:p>
        </p:txBody>
      </p:sp>
      <p:sp>
        <p:nvSpPr>
          <p:cNvPr id="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メイリオ" pitchFamily="50" charset="-128"/>
                <a:ea typeface="メイリオ" pitchFamily="50" charset="-128"/>
                <a:cs typeface="メイリオ" pitchFamily="50" charset="-128"/>
              </a:rPr>
              <a:pPr algn="r" defTabSz="884238">
                <a:defRPr/>
              </a:pPr>
              <a:t>7</a:t>
            </a:fld>
            <a:endParaRPr lang="en-US" altLang="ja-JP" dirty="0">
              <a:solidFill>
                <a:schemeClr val="tx1"/>
              </a:solidFill>
              <a:latin typeface="メイリオ" pitchFamily="50" charset="-128"/>
              <a:ea typeface="メイリオ" pitchFamily="50" charset="-128"/>
              <a:cs typeface="メイリオ" pitchFamily="50" charset="-128"/>
            </a:endParaRPr>
          </a:p>
        </p:txBody>
      </p:sp>
      <p:sp>
        <p:nvSpPr>
          <p:cNvPr id="8" name="テキスト ボックス 7"/>
          <p:cNvSpPr txBox="1"/>
          <p:nvPr/>
        </p:nvSpPr>
        <p:spPr>
          <a:xfrm>
            <a:off x="1007604" y="3259723"/>
            <a:ext cx="7128792" cy="338554"/>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r>
              <a:rPr lang="ja-JP" altLang="en-US" sz="1600" b="1" i="1" dirty="0">
                <a:solidFill>
                  <a:srgbClr val="0000FF"/>
                </a:solidFill>
              </a:rPr>
              <a:t>・実用化見込み・</a:t>
            </a:r>
            <a:r>
              <a:rPr lang="ja-JP" altLang="en-US" sz="1600" b="1" i="1" dirty="0" smtClean="0">
                <a:solidFill>
                  <a:srgbClr val="0000FF"/>
                </a:solidFill>
              </a:rPr>
              <a:t>戦略、経済的</a:t>
            </a:r>
            <a:r>
              <a:rPr lang="ja-JP" altLang="en-US" sz="1600" b="1" i="1" dirty="0">
                <a:solidFill>
                  <a:srgbClr val="0000FF"/>
                </a:solidFill>
              </a:rPr>
              <a:t>・技術的波及</a:t>
            </a:r>
            <a:r>
              <a:rPr lang="ja-JP" altLang="en-US" sz="1600" b="1" i="1" dirty="0" smtClean="0">
                <a:solidFill>
                  <a:srgbClr val="0000FF"/>
                </a:solidFill>
              </a:rPr>
              <a:t>効果等を具体的に記載</a:t>
            </a:r>
            <a:r>
              <a:rPr lang="ja-JP" altLang="en-US" sz="1600" b="1" i="1" dirty="0">
                <a:solidFill>
                  <a:srgbClr val="0000FF"/>
                </a:solidFill>
              </a:rPr>
              <a:t>してください</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323528" y="274638"/>
            <a:ext cx="4968552"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smtClean="0"/>
              <a:t>研究</a:t>
            </a:r>
            <a:r>
              <a:rPr lang="ja-JP" altLang="en-US" sz="2800" dirty="0"/>
              <a:t>開発拠点における</a:t>
            </a:r>
            <a:r>
              <a:rPr lang="ja-JP" altLang="en-US" sz="2800" dirty="0" smtClean="0"/>
              <a:t>取組</a:t>
            </a:r>
            <a:endParaRPr kumimoji="1" lang="ja-JP" altLang="en-US" sz="2800" dirty="0"/>
          </a:p>
        </p:txBody>
      </p:sp>
      <p:sp>
        <p:nvSpPr>
          <p:cNvPr id="5" name="正方形/長方形 4"/>
          <p:cNvSpPr/>
          <p:nvPr/>
        </p:nvSpPr>
        <p:spPr>
          <a:xfrm>
            <a:off x="971600" y="836712"/>
            <a:ext cx="6318448" cy="369332"/>
          </a:xfrm>
          <a:prstGeom prst="rect">
            <a:avLst/>
          </a:prstGeom>
        </p:spPr>
        <p:txBody>
          <a:bodyPr wrap="square">
            <a:spAutoFit/>
          </a:bodyPr>
          <a:lstStyle/>
          <a:p>
            <a:r>
              <a:rPr lang="ja-JP" altLang="en-US" b="1" u="sng" dirty="0">
                <a:solidFill>
                  <a:srgbClr val="0000FF"/>
                </a:solidFill>
              </a:rPr>
              <a:t>（研究開発拠点として応募する場合のみ記載してください。）</a:t>
            </a:r>
          </a:p>
        </p:txBody>
      </p:sp>
      <p:sp>
        <p:nvSpPr>
          <p:cNvPr id="6" name="テキスト ボックス 5"/>
          <p:cNvSpPr txBox="1"/>
          <p:nvPr/>
        </p:nvSpPr>
        <p:spPr>
          <a:xfrm>
            <a:off x="1367644" y="3429000"/>
            <a:ext cx="6408712" cy="1323439"/>
          </a:xfrm>
          <a:prstGeom prst="rect">
            <a:avLst/>
          </a:prstGeom>
          <a:solidFill>
            <a:schemeClr val="tx2">
              <a:lumMod val="20000"/>
              <a:lumOff val="80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marL="87313" indent="-87313"/>
            <a:r>
              <a:rPr lang="ja-JP" altLang="en-US" sz="1600" b="1" i="1" dirty="0" smtClean="0">
                <a:solidFill>
                  <a:srgbClr val="0000FF"/>
                </a:solidFill>
              </a:rPr>
              <a:t>・研究開発拠点の設備等を具体的に説明し、本プロジェクトを実施するのに適切な研究開発拠点であることを簡潔に説明してください。</a:t>
            </a:r>
            <a:endParaRPr lang="en-US" altLang="ja-JP" sz="1600" b="1" i="1" dirty="0" smtClean="0">
              <a:solidFill>
                <a:srgbClr val="0000FF"/>
              </a:solidFill>
            </a:endParaRPr>
          </a:p>
          <a:p>
            <a:pPr marL="87313" indent="-87313"/>
            <a:r>
              <a:rPr lang="ja-JP" altLang="en-US" sz="1600" b="1" i="1" dirty="0" smtClean="0">
                <a:solidFill>
                  <a:srgbClr val="0000FF"/>
                </a:solidFill>
              </a:rPr>
              <a:t>・また、研究開発拠点における具体的な取組（研究成果の扱いや、情報発信、継続的な成果の公開など）をポイントを示して、わかりやすく説明してください。</a:t>
            </a:r>
            <a:endParaRPr lang="ja-JP" altLang="en-US" sz="1600" b="1" i="1" dirty="0">
              <a:solidFill>
                <a:srgbClr val="0000FF"/>
              </a:solidFill>
            </a:endParaRPr>
          </a:p>
        </p:txBody>
      </p:sp>
    </p:spTree>
    <p:extLst>
      <p:ext uri="{BB962C8B-B14F-4D97-AF65-F5344CB8AC3E}">
        <p14:creationId xmlns:p14="http://schemas.microsoft.com/office/powerpoint/2010/main" val="102364752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748</Words>
  <Application>Microsoft Office PowerPoint</Application>
  <PresentationFormat>画面に合わせる (4:3)</PresentationFormat>
  <Paragraphs>114</Paragraphs>
  <Slides>8</Slides>
  <Notes>2</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8</vt:i4>
      </vt:variant>
    </vt:vector>
  </HeadingPairs>
  <TitlesOfParts>
    <vt:vector size="18" baseType="lpstr">
      <vt:lpstr>Meiryo UI</vt:lpstr>
      <vt:lpstr>ＭＳ Ｐゴシック</vt:lpstr>
      <vt:lpstr>ＭＳ ゴシック</vt:lpstr>
      <vt:lpstr>ＭＳ 明朝</vt:lpstr>
      <vt:lpstr>メイリオ</vt:lpstr>
      <vt:lpstr>Arial</vt:lpstr>
      <vt:lpstr>Calibri</vt:lpstr>
      <vt:lpstr>Century</vt:lpstr>
      <vt:lpstr>Times New Roman</vt:lpstr>
      <vt:lpstr>Office ​​テーマ</vt:lpstr>
      <vt:lpstr>「人と共に進化する次世代人工知能に関する技術開発事業」  「人と共に進化する次世代人工知能に関する技術開発事業」 研究開発項目①「人と共に進化するAIシステムの基盤技術開発」 　①－１　人と共に進化するAIシステムのフレームワーク開発　　 　①－２　説明できるAIの基盤技術開発 　①－３　人の意図や知識を理解して学習するAIの基盤技術開発 研究開発項目③「容易に構築・導入できるAIの開発」    「○○○○○（テーマ名／タイトルを記載）」</vt:lpstr>
      <vt:lpstr>研究開発の背景・狙い</vt:lpstr>
      <vt:lpstr>研究開発の内容</vt:lpstr>
      <vt:lpstr>研究開発の目標</vt:lpstr>
      <vt:lpstr>実施体制・役割</vt:lpstr>
      <vt:lpstr>PowerPoint プレゼンテーション</vt:lpstr>
      <vt:lpstr>研究開発成果の実用化見込み・効果</vt:lpstr>
      <vt:lpstr>研究開発拠点における取組</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2019-03-28T03:36:40Z</dcterms:created>
  <dcterms:modified xsi:type="dcterms:W3CDTF">2020-02-18T10:29:44Z</dcterms:modified>
</cp:coreProperties>
</file>