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2020/2/21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673374"/>
            <a:ext cx="8655556" cy="1848990"/>
          </a:xfrm>
        </p:spPr>
        <p:txBody>
          <a:bodyPr>
            <a:noAutofit/>
          </a:bodyPr>
          <a:lstStyle/>
          <a:p>
            <a:pPr algn="l"/>
            <a:r>
              <a:rPr lang="ja-JP" altLang="en-US" sz="2000" b="1" dirty="0" smtClean="0"/>
              <a:t>　　カーボンリサイクル実現を加速するバイオ由来製品生産技術の開発</a:t>
            </a:r>
            <a:r>
              <a:rPr lang="en-US" altLang="ja-JP" sz="2000" b="1" dirty="0" smtClean="0"/>
              <a:t/>
            </a:r>
            <a:br>
              <a:rPr lang="en-US" altLang="ja-JP" sz="2000" b="1" dirty="0" smtClean="0"/>
            </a:br>
            <a:r>
              <a:rPr lang="ja-JP" altLang="en-US" sz="2000" b="1" dirty="0" smtClean="0"/>
              <a:t>　　　　</a:t>
            </a:r>
            <a:r>
              <a:rPr lang="ja-JP" altLang="en-US" sz="1800" b="1" dirty="0" smtClean="0"/>
              <a:t>研究</a:t>
            </a:r>
            <a:r>
              <a:rPr lang="ja-JP" altLang="en-US" sz="1800" b="1" dirty="0"/>
              <a:t>開発</a:t>
            </a:r>
            <a:r>
              <a:rPr lang="ja-JP" altLang="en-US" sz="1800" b="1" dirty="0" smtClean="0"/>
              <a:t>項目①バイオ資源活用促進基盤技術開発</a:t>
            </a:r>
            <a:r>
              <a:rPr lang="en-US" altLang="ja-JP" sz="1800" b="1" dirty="0" smtClean="0"/>
              <a:t/>
            </a:r>
            <a:br>
              <a:rPr lang="en-US" altLang="ja-JP" sz="1800" b="1" dirty="0" smtClean="0"/>
            </a:br>
            <a:r>
              <a:rPr lang="ja-JP" altLang="en-US" sz="1800" b="1" dirty="0" smtClean="0"/>
              <a:t>　　 　　研究</a:t>
            </a:r>
            <a:r>
              <a:rPr lang="ja-JP" altLang="en-US" sz="1800" b="1" dirty="0"/>
              <a:t>開発項目</a:t>
            </a:r>
            <a:r>
              <a:rPr lang="ja-JP" altLang="en-US" sz="1800" b="1" dirty="0" smtClean="0"/>
              <a:t>②生産プロセスのバイオファウンドリ基盤技術開発</a:t>
            </a:r>
            <a:r>
              <a:rPr lang="en-US" altLang="ja-JP" sz="2000" b="1" dirty="0" smtClean="0"/>
              <a:t/>
            </a:r>
            <a:br>
              <a:rPr lang="en-US" altLang="ja-JP" sz="2000" b="1" dirty="0" smtClean="0"/>
            </a:br>
            <a:r>
              <a:rPr lang="en-US" altLang="ja-JP" sz="2000" b="1" dirty="0" smtClean="0"/>
              <a:t> </a:t>
            </a:r>
            <a:endParaRPr lang="ja-JP" altLang="en-US" sz="2000" b="1" dirty="0"/>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提案される大学・企業名を記載してください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本フォーマットに従い、提案する研究開発の説明資料を作成してください。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dirty="0" smtClean="0">
                <a:latin typeface="+mn-ea"/>
              </a:rPr>
              <a:t>（別添</a:t>
            </a:r>
            <a:r>
              <a:rPr lang="ja-JP" altLang="en-US" sz="1400" dirty="0">
                <a:latin typeface="+mn-ea"/>
              </a:rPr>
              <a:t>４</a:t>
            </a:r>
            <a:r>
              <a:rPr kumimoji="1" lang="ja-JP" altLang="en-US" sz="1400" dirty="0" smtClean="0">
                <a:latin typeface="+mn-ea"/>
              </a:rPr>
              <a:t>）</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604048" y="4239329"/>
            <a:ext cx="423102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部分提案を行う場合のみ、研究開発項目を記載してください</a:t>
            </a:r>
            <a:endParaRPr lang="ja-JP" altLang="en-US" sz="1200" i="1" dirty="0">
              <a:solidFill>
                <a:srgbClr val="0000FF"/>
              </a:solidFill>
            </a:endParaRPr>
          </a:p>
        </p:txBody>
      </p:sp>
      <p:sp>
        <p:nvSpPr>
          <p:cNvPr id="13" name="テキスト ボックス 12"/>
          <p:cNvSpPr txBox="1"/>
          <p:nvPr/>
        </p:nvSpPr>
        <p:spPr>
          <a:xfrm>
            <a:off x="1763688" y="3373026"/>
            <a:ext cx="5833566" cy="369332"/>
          </a:xfrm>
          <a:prstGeom prst="rect">
            <a:avLst/>
          </a:prstGeom>
          <a:solidFill>
            <a:srgbClr val="FFCCCC">
              <a:alpha val="73725"/>
            </a:srgb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i="1" dirty="0" smtClean="0">
                <a:solidFill>
                  <a:srgbClr val="FF0000"/>
                </a:solidFill>
              </a:rPr>
              <a:t>提出物は　</a:t>
            </a:r>
            <a:r>
              <a:rPr kumimoji="1" lang="en-US" altLang="ja-JP" i="1" dirty="0" smtClean="0">
                <a:solidFill>
                  <a:srgbClr val="FF0000"/>
                </a:solidFill>
              </a:rPr>
              <a:t>2 </a:t>
            </a:r>
            <a:r>
              <a:rPr kumimoji="1" lang="ja-JP" altLang="en-US" i="1" dirty="0" smtClean="0">
                <a:solidFill>
                  <a:srgbClr val="FF0000"/>
                </a:solidFill>
              </a:rPr>
              <a:t>スライド </a:t>
            </a:r>
            <a:r>
              <a:rPr kumimoji="1" lang="en-US" altLang="ja-JP" i="1" dirty="0" smtClean="0">
                <a:solidFill>
                  <a:srgbClr val="FF0000"/>
                </a:solidFill>
              </a:rPr>
              <a:t>in 1</a:t>
            </a:r>
            <a:r>
              <a:rPr kumimoji="1" lang="ja-JP" altLang="en-US" i="1" dirty="0" smtClean="0">
                <a:solidFill>
                  <a:srgbClr val="FF0000"/>
                </a:solidFill>
              </a:rPr>
              <a:t>ページ、両面で印刷してください</a:t>
            </a:r>
            <a:endParaRPr kumimoji="1" lang="ja-JP" altLang="en-US" i="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想定される成果</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2031325"/>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a:t>
            </a:r>
            <a:r>
              <a:rPr lang="ja-JP" altLang="en-US" i="1" dirty="0" smtClean="0">
                <a:solidFill>
                  <a:srgbClr val="0000FF"/>
                </a:solidFill>
              </a:rPr>
              <a:t>をわかりやすく説明してください。</a:t>
            </a:r>
            <a:endParaRPr lang="ja-JP" altLang="en-US" i="1" dirty="0">
              <a:solidFill>
                <a:srgbClr val="0000FF"/>
              </a:solidFill>
            </a:endParaRPr>
          </a:p>
          <a:p>
            <a:pPr marL="87313" indent="-87313">
              <a:buFont typeface="Arial" pitchFamily="34" charset="0"/>
              <a:buChar char="•"/>
            </a:pPr>
            <a:r>
              <a:rPr lang="ja-JP" altLang="en-US" i="1" dirty="0">
                <a:solidFill>
                  <a:srgbClr val="0000FF"/>
                </a:solidFill>
              </a:rPr>
              <a:t>初年度及び本プロジェクトの節目となる３年目（</a:t>
            </a:r>
            <a:r>
              <a:rPr lang="en-US" altLang="ja-JP" i="1" dirty="0">
                <a:solidFill>
                  <a:srgbClr val="0000FF"/>
                </a:solidFill>
              </a:rPr>
              <a:t>2022</a:t>
            </a:r>
            <a:r>
              <a:rPr lang="ja-JP" altLang="en-US" i="1" dirty="0">
                <a:solidFill>
                  <a:srgbClr val="0000FF"/>
                </a:solidFill>
              </a:rPr>
              <a:t>年度）、５年目（</a:t>
            </a:r>
            <a:r>
              <a:rPr lang="en-US" altLang="ja-JP" i="1" dirty="0">
                <a:solidFill>
                  <a:srgbClr val="0000FF"/>
                </a:solidFill>
              </a:rPr>
              <a:t>2024</a:t>
            </a:r>
            <a:r>
              <a:rPr lang="ja-JP" altLang="en-US" i="1" dirty="0">
                <a:solidFill>
                  <a:srgbClr val="0000FF"/>
                </a:solidFill>
              </a:rPr>
              <a:t>年度）、７年目（</a:t>
            </a:r>
            <a:r>
              <a:rPr lang="en-US" altLang="ja-JP" i="1" dirty="0">
                <a:solidFill>
                  <a:srgbClr val="0000FF"/>
                </a:solidFill>
              </a:rPr>
              <a:t>2026</a:t>
            </a:r>
            <a:r>
              <a:rPr lang="ja-JP" altLang="en-US" i="1" dirty="0">
                <a:solidFill>
                  <a:srgbClr val="0000FF"/>
                </a:solidFill>
              </a:rPr>
              <a:t>年度）のイメージがわかるように記載してください。さらに、プロジェクト期間中にバイオものづくり産業にもたらされる効果・変革があれば具体的に説明してください</a:t>
            </a:r>
            <a:r>
              <a:rPr lang="ja-JP" altLang="en-US" i="1" dirty="0" smtClean="0">
                <a:solidFill>
                  <a:srgbClr val="0000FF"/>
                </a:solidFill>
              </a:rPr>
              <a:t>。</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なお</a:t>
            </a:r>
            <a:r>
              <a:rPr lang="ja-JP" altLang="en-US" i="1" dirty="0">
                <a:solidFill>
                  <a:srgbClr val="0000FF"/>
                </a:solidFill>
              </a:rPr>
              <a:t>、提案期間が７年未満の場合は、研究期間に応じて中間・最終目標年度を適宜設定して記載してください。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a:t>
            </a:r>
            <a:r>
              <a:rPr kumimoji="1" lang="ja-JP" altLang="en-US" sz="2800" dirty="0" smtClean="0"/>
              <a:t>実用化・事業化見込み</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923330"/>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・誰が・どのように実用化・事業化する</a:t>
            </a:r>
            <a:r>
              <a:rPr lang="ja-JP" altLang="en-US" i="1" dirty="0" smtClean="0">
                <a:solidFill>
                  <a:srgbClr val="0000FF"/>
                </a:solidFill>
              </a:rPr>
              <a:t>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我が国経済への貢献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a:t>
            </a:r>
            <a:r>
              <a:rPr lang="ja-JP" altLang="en-US" i="1" dirty="0" smtClean="0">
                <a:solidFill>
                  <a:srgbClr val="0000FF"/>
                </a:solidFill>
              </a:rPr>
              <a:t>ください。</a:t>
            </a:r>
            <a:endParaRPr lang="en-US" altLang="ja-JP" i="1" dirty="0" smtClean="0">
              <a:solidFill>
                <a:srgbClr val="0000FF"/>
              </a:solidFill>
            </a:endParaRPr>
          </a:p>
          <a:p>
            <a:pPr marL="87313" indent="-87313"/>
            <a:r>
              <a:rPr lang="ja-JP" altLang="en-US" i="1" dirty="0" smtClean="0">
                <a:solidFill>
                  <a:srgbClr val="0000FF"/>
                </a:solidFill>
              </a:rPr>
              <a:t>・市場獲得・創出等の道筋を明確に示してください。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地球環境課題解決への貢献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・提案内容の実施により、どのように</a:t>
            </a:r>
            <a:r>
              <a:rPr lang="en-US" altLang="ja-JP" i="1" dirty="0">
                <a:solidFill>
                  <a:srgbClr val="0000FF"/>
                </a:solidFill>
              </a:rPr>
              <a:t>CO2</a:t>
            </a:r>
            <a:r>
              <a:rPr lang="ja-JP" altLang="en-US" i="1" dirty="0">
                <a:solidFill>
                  <a:srgbClr val="0000FF"/>
                </a:solidFill>
              </a:rPr>
              <a:t>や</a:t>
            </a:r>
            <a:r>
              <a:rPr lang="en-US" altLang="ja-JP" i="1" dirty="0">
                <a:solidFill>
                  <a:srgbClr val="0000FF"/>
                </a:solidFill>
              </a:rPr>
              <a:t>GHG</a:t>
            </a:r>
            <a:r>
              <a:rPr lang="ja-JP" altLang="en-US" i="1" dirty="0">
                <a:solidFill>
                  <a:srgbClr val="0000FF"/>
                </a:solidFill>
              </a:rPr>
              <a:t>削減効果が期待されるのか、</a:t>
            </a:r>
            <a:r>
              <a:rPr lang="ja-JP" altLang="en-US" i="1" dirty="0" smtClean="0">
                <a:solidFill>
                  <a:srgbClr val="0000FF"/>
                </a:solidFill>
              </a:rPr>
              <a:t>バックデータ含め</a:t>
            </a:r>
            <a:r>
              <a:rPr lang="ja-JP" altLang="en-US" i="1" dirty="0">
                <a:solidFill>
                  <a:srgbClr val="0000FF"/>
                </a:solidFill>
              </a:rPr>
              <a:t>、試算結果等を具体的に説明してください</a:t>
            </a:r>
            <a:r>
              <a:rPr lang="ja-JP" altLang="en-US" i="1" dirty="0" smtClean="0">
                <a:solidFill>
                  <a:srgbClr val="0000FF"/>
                </a:solidFill>
              </a:rPr>
              <a:t>。</a:t>
            </a:r>
            <a:endParaRPr lang="en-US" altLang="ja-JP" i="1" dirty="0" smtClean="0">
              <a:solidFill>
                <a:srgbClr val="0000FF"/>
              </a:solidFill>
            </a:endParaRPr>
          </a:p>
          <a:p>
            <a:pPr marL="87313" indent="-87313"/>
            <a:r>
              <a:rPr lang="ja-JP" altLang="en-US" i="1" dirty="0" smtClean="0">
                <a:solidFill>
                  <a:srgbClr val="0000FF"/>
                </a:solidFill>
              </a:rPr>
              <a:t>・カーボンリサイクル／カーボンニュートラル等と考えられるものづくりへの貢献も説明してください。</a:t>
            </a:r>
            <a:endParaRPr lang="en-US" altLang="ja-JP" i="1" dirty="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（再委託：○○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テーマ名：</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の研究開発</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提案概要資料を</a:t>
            </a:r>
            <a:r>
              <a:rPr lang="en-US" altLang="ja-JP" sz="1200" i="1" dirty="0" smtClean="0">
                <a:solidFill>
                  <a:srgbClr val="0000FF"/>
                </a:solidFill>
              </a:rPr>
              <a:t>1</a:t>
            </a:r>
            <a:r>
              <a:rPr lang="ja-JP" altLang="en-US" sz="1200" i="1" dirty="0" smtClean="0">
                <a:solidFill>
                  <a:srgbClr val="0000FF"/>
                </a:solidFill>
              </a:rPr>
              <a:t>ページで作成してください。</a:t>
            </a:r>
            <a:endParaRPr lang="ja-JP" altLang="en-US" sz="1200" i="1" dirty="0">
              <a:solidFill>
                <a:srgbClr val="0000FF"/>
              </a:solidFill>
            </a:endParaRP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提案概要</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a:t>
            </a:r>
            <a:r>
              <a:rPr kumimoji="1" lang="ja-JP" altLang="en-US" sz="2800" dirty="0" smtClean="0"/>
              <a:t>の目的</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目的に向かって解決すべき課題</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a:t>
            </a:r>
            <a:r>
              <a:rPr lang="ja-JP" altLang="ja-JP" i="1" kern="100" dirty="0" smtClean="0">
                <a:solidFill>
                  <a:srgbClr val="0000FF"/>
                </a:solidFill>
                <a:latin typeface="+mj-ea"/>
                <a:ea typeface="+mj-ea"/>
                <a:cs typeface="Times New Roman" panose="02020603050405020304" pitchFamily="18" charset="0"/>
              </a:rPr>
              <a:t>に</a:t>
            </a:r>
            <a:r>
              <a:rPr lang="ja-JP" altLang="en-US" i="1" kern="100" dirty="0" smtClean="0">
                <a:solidFill>
                  <a:srgbClr val="0000FF"/>
                </a:solidFill>
                <a:latin typeface="+mj-ea"/>
                <a:ea typeface="+mj-ea"/>
                <a:cs typeface="Times New Roman" panose="02020603050405020304" pitchFamily="18" charset="0"/>
              </a:rPr>
              <a:t>説明</a:t>
            </a:r>
            <a:r>
              <a:rPr lang="ja-JP" altLang="ja-JP" i="1" kern="100" dirty="0" smtClean="0">
                <a:solidFill>
                  <a:srgbClr val="0000FF"/>
                </a:solidFill>
                <a:latin typeface="+mj-ea"/>
                <a:ea typeface="+mj-ea"/>
                <a:cs typeface="Times New Roman" panose="02020603050405020304" pitchFamily="18" charset="0"/>
              </a:rPr>
              <a:t>し</a:t>
            </a:r>
            <a:r>
              <a:rPr lang="ja-JP" altLang="en-US" i="1" kern="100" dirty="0" smtClean="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a:t>
            </a:r>
            <a:r>
              <a:rPr kumimoji="1" lang="ja-JP" altLang="en-US" sz="2800" dirty="0" smtClean="0"/>
              <a:t>内容・目標</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a:t>
            </a:r>
            <a:r>
              <a:rPr lang="ja-JP" altLang="en-US" i="1" dirty="0" smtClean="0">
                <a:solidFill>
                  <a:srgbClr val="0000FF"/>
                </a:solidFill>
              </a:rPr>
              <a:t>内容、</a:t>
            </a:r>
            <a:r>
              <a:rPr lang="ja-JP" altLang="en-US" i="1" dirty="0">
                <a:solidFill>
                  <a:srgbClr val="0000FF"/>
                </a:solidFill>
              </a:rPr>
              <a:t>研究項目の</a:t>
            </a:r>
            <a:r>
              <a:rPr lang="ja-JP" altLang="en-US" i="1" dirty="0" smtClean="0">
                <a:solidFill>
                  <a:srgbClr val="0000FF"/>
                </a:solidFill>
              </a:rPr>
              <a:t>関係性等を簡潔</a:t>
            </a:r>
            <a:r>
              <a:rPr lang="ja-JP" altLang="en-US" i="1" dirty="0">
                <a:solidFill>
                  <a:srgbClr val="0000FF"/>
                </a:solidFill>
              </a:rPr>
              <a:t>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a:t>
            </a:r>
            <a:r>
              <a:rPr lang="ja-JP" altLang="en-US" i="1" dirty="0" smtClean="0">
                <a:solidFill>
                  <a:srgbClr val="0000FF"/>
                </a:solidFill>
              </a:rPr>
              <a:t>ください</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適宜</a:t>
            </a:r>
            <a:r>
              <a:rPr lang="ja-JP" altLang="en-US" i="1" dirty="0">
                <a:solidFill>
                  <a:srgbClr val="0000FF"/>
                </a:solidFill>
              </a:rPr>
              <a:t>、表などを活用してわかりやすく記載してください。</a:t>
            </a:r>
            <a:endParaRPr lang="en-US" altLang="ja-JP" i="1" dirty="0">
              <a:solidFill>
                <a:srgbClr val="0000FF"/>
              </a:solidFill>
            </a:endParaRPr>
          </a:p>
          <a:p>
            <a:pPr marL="87313" indent="-87313"/>
            <a:endParaRPr lang="en-US" altLang="ja-JP" i="1" dirty="0" smtClean="0">
              <a:solidFill>
                <a:srgbClr val="0000FF"/>
              </a:solidFill>
            </a:endParaRPr>
          </a:p>
          <a:p>
            <a:pPr marL="87313" indent="-87313"/>
            <a:endParaRPr lang="en-US" altLang="ja-JP" i="1" dirty="0" smtClean="0">
              <a:solidFill>
                <a:srgbClr val="0000FF"/>
              </a:solidFill>
            </a:endParaRPr>
          </a:p>
          <a:p>
            <a:pPr marL="87313" indent="-87313"/>
            <a:r>
              <a:rPr lang="ja-JP" altLang="en-US" i="1" dirty="0" smtClean="0">
                <a:solidFill>
                  <a:srgbClr val="0000FF"/>
                </a:solidFill>
              </a:rPr>
              <a:t>・</a:t>
            </a:r>
            <a:r>
              <a:rPr lang="ja-JP" altLang="en-US" i="1" dirty="0">
                <a:solidFill>
                  <a:srgbClr val="0000FF"/>
                </a:solidFill>
              </a:rPr>
              <a:t>初年度の実施内容と達成目標は区分して記載してください</a:t>
            </a:r>
            <a:r>
              <a:rPr lang="ja-JP" altLang="en-US" i="1" dirty="0" smtClean="0">
                <a:solidFill>
                  <a:srgbClr val="0000FF"/>
                </a:solidFill>
              </a:rPr>
              <a:t>。</a:t>
            </a:r>
            <a:endParaRPr lang="ja-JP" altLang="en-US" i="1" dirty="0">
              <a:solidFill>
                <a:srgbClr val="0000FF"/>
              </a:solidFill>
            </a:endParaRPr>
          </a:p>
        </p:txBody>
      </p:sp>
      <p:sp>
        <p:nvSpPr>
          <p:cNvPr id="8" name="テキスト ボックス 21"/>
          <p:cNvSpPr txBox="1">
            <a:spLocks noChangeArrowheads="1"/>
          </p:cNvSpPr>
          <p:nvPr/>
        </p:nvSpPr>
        <p:spPr bwMode="auto">
          <a:xfrm>
            <a:off x="107596" y="5237253"/>
            <a:ext cx="8544168" cy="1323439"/>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smtClean="0">
                <a:latin typeface="+mj-ea"/>
                <a:cs typeface="Times New Roman" pitchFamily="18" charset="0"/>
              </a:rPr>
              <a:t>初年度目標（</a:t>
            </a:r>
            <a:r>
              <a:rPr lang="en-US" altLang="ja-JP" sz="2000" dirty="0" smtClean="0">
                <a:latin typeface="+mj-ea"/>
                <a:cs typeface="Times New Roman" pitchFamily="18" charset="0"/>
              </a:rPr>
              <a:t>2020</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②中間</a:t>
            </a:r>
            <a:r>
              <a:rPr lang="ja-JP" altLang="en-US" sz="2000" dirty="0" smtClean="0">
                <a:latin typeface="+mj-ea"/>
                <a:cs typeface="Times New Roman" pitchFamily="18" charset="0"/>
              </a:rPr>
              <a:t>目標（</a:t>
            </a:r>
            <a:r>
              <a:rPr lang="en-US" altLang="ja-JP" sz="2000" dirty="0" smtClean="0">
                <a:latin typeface="+mj-ea"/>
                <a:cs typeface="Times New Roman" pitchFamily="18" charset="0"/>
              </a:rPr>
              <a:t>2022</a:t>
            </a:r>
            <a:r>
              <a:rPr lang="ja-JP" altLang="en-US" sz="2000" dirty="0" smtClean="0">
                <a:latin typeface="+mj-ea"/>
                <a:cs typeface="Times New Roman" pitchFamily="18" charset="0"/>
              </a:rPr>
              <a:t>年度</a:t>
            </a:r>
            <a:r>
              <a:rPr lang="ja-JP" altLang="en-US" sz="2000" dirty="0" smtClean="0">
                <a:latin typeface="+mj-ea"/>
                <a:cs typeface="Times New Roman" pitchFamily="18" charset="0"/>
              </a:rPr>
              <a:t>）</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③中間</a:t>
            </a:r>
            <a:r>
              <a:rPr lang="ja-JP" altLang="en-US" sz="2000" dirty="0">
                <a:latin typeface="+mj-ea"/>
                <a:cs typeface="Times New Roman" pitchFamily="18" charset="0"/>
              </a:rPr>
              <a:t>目標（</a:t>
            </a:r>
            <a:r>
              <a:rPr lang="en-US" altLang="ja-JP" sz="2000" dirty="0">
                <a:latin typeface="+mj-ea"/>
                <a:cs typeface="Times New Roman" pitchFamily="18" charset="0"/>
              </a:rPr>
              <a:t>2024</a:t>
            </a:r>
            <a:r>
              <a:rPr lang="ja-JP" altLang="en-US" sz="2000" dirty="0">
                <a:latin typeface="+mj-ea"/>
                <a:cs typeface="Times New Roman" pitchFamily="18" charset="0"/>
              </a:rPr>
              <a:t>年度</a:t>
            </a:r>
            <a:r>
              <a:rPr lang="ja-JP" altLang="en-US" sz="2000" dirty="0" smtClean="0">
                <a:latin typeface="+mj-ea"/>
                <a:cs typeface="Times New Roman" pitchFamily="18" charset="0"/>
              </a:rPr>
              <a:t>）</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④</a:t>
            </a:r>
            <a:r>
              <a:rPr lang="ja-JP" altLang="en-US" sz="2000" dirty="0">
                <a:latin typeface="+mj-ea"/>
                <a:cs typeface="Times New Roman" pitchFamily="18" charset="0"/>
              </a:rPr>
              <a:t>最終目標（</a:t>
            </a:r>
            <a:r>
              <a:rPr lang="en-US" altLang="ja-JP" sz="2000" dirty="0">
                <a:latin typeface="+mj-ea"/>
                <a:cs typeface="Times New Roman" pitchFamily="18" charset="0"/>
              </a:rPr>
              <a:t>2026</a:t>
            </a:r>
            <a:r>
              <a:rPr lang="ja-JP" altLang="en-US" sz="2000" dirty="0">
                <a:latin typeface="+mj-ea"/>
                <a:cs typeface="Times New Roman" pitchFamily="18" charset="0"/>
              </a:rPr>
              <a:t>年度</a:t>
            </a:r>
            <a:r>
              <a:rPr lang="ja-JP" altLang="en-US" sz="2000" dirty="0" smtClean="0">
                <a:latin typeface="+mj-ea"/>
                <a:cs typeface="Times New Roman" pitchFamily="18" charset="0"/>
              </a:rPr>
              <a:t>）</a:t>
            </a:r>
            <a:endParaRPr lang="en-US" altLang="ja-JP" sz="2000" dirty="0" smtClean="0">
              <a:latin typeface="+mj-ea"/>
              <a:cs typeface="Times New Roman" pitchFamily="18" charset="0"/>
            </a:endParaRPr>
          </a:p>
        </p:txBody>
      </p:sp>
      <p:sp>
        <p:nvSpPr>
          <p:cNvPr id="9" name="正方形/長方形 8"/>
          <p:cNvSpPr/>
          <p:nvPr/>
        </p:nvSpPr>
        <p:spPr>
          <a:xfrm>
            <a:off x="107596" y="4079255"/>
            <a:ext cx="8818729" cy="1200329"/>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smtClean="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提案</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期間が７年未満の場合は、研究期間に応じて中間・最終目標年度を適宜設定してください。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smtClean="0">
                <a:solidFill>
                  <a:srgbClr val="0000FF"/>
                </a:solidFill>
              </a:rPr>
              <a:t>ベンチマークのイメージ（提案技術の技術目標を示し、優位性がわかるようにしてください）</a:t>
            </a:r>
            <a:endParaRPr lang="en-US" altLang="ja-JP" sz="1200" i="1" dirty="0" smtClean="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提案技術の優位性</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smtClean="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smtClean="0"/>
              <a:t>指標Ｙ</a:t>
            </a:r>
            <a:endParaRPr kumimoji="1" lang="ja-JP" altLang="en-US" sz="1400" dirty="0"/>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smtClean="0">
                <a:solidFill>
                  <a:srgbClr val="FF0000"/>
                </a:solidFill>
              </a:rPr>
              <a:t>提案技術</a:t>
            </a:r>
            <a:endParaRPr kumimoji="1" lang="ja-JP" altLang="en-US" sz="1400" dirty="0">
              <a:solidFill>
                <a:srgbClr val="FF0000"/>
              </a:solidFill>
            </a:endParaRP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smtClean="0"/>
              <a:t>A</a:t>
            </a:r>
            <a:r>
              <a:rPr kumimoji="1" lang="ja-JP" altLang="en-US" sz="1400" dirty="0" smtClean="0"/>
              <a:t>製○○</a:t>
            </a:r>
            <a:endParaRPr kumimoji="1" lang="ja-JP" altLang="en-US" sz="1400" dirty="0"/>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smtClean="0"/>
              <a:t>B</a:t>
            </a:r>
            <a:r>
              <a:rPr kumimoji="1" lang="ja-JP" altLang="en-US" sz="1400" dirty="0" smtClean="0"/>
              <a:t>製○○</a:t>
            </a:r>
            <a:endParaRPr kumimoji="1" lang="ja-JP" altLang="en-US" sz="1400" dirty="0"/>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smtClean="0"/>
              <a:t>C</a:t>
            </a:r>
            <a:r>
              <a:rPr kumimoji="1" lang="ja-JP" altLang="en-US" sz="1400" dirty="0" smtClean="0"/>
              <a:t>製○○</a:t>
            </a:r>
            <a:endParaRPr kumimoji="1" lang="ja-JP" altLang="en-US" sz="1400" dirty="0"/>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gridCol w="904693"/>
                <a:gridCol w="864096"/>
                <a:gridCol w="648072"/>
                <a:gridCol w="589103"/>
              </a:tblGrid>
              <a:tr h="251347">
                <a:tc>
                  <a:txBody>
                    <a:bodyPr/>
                    <a:lstStyle/>
                    <a:p>
                      <a:pPr algn="ctr"/>
                      <a:endParaRPr kumimoji="1" lang="ja-JP" altLang="en-US" sz="1200" dirty="0"/>
                    </a:p>
                  </a:txBody>
                  <a:tcPr/>
                </a:tc>
                <a:tc>
                  <a:txBody>
                    <a:bodyPr/>
                    <a:lstStyle/>
                    <a:p>
                      <a:pPr algn="ctr"/>
                      <a:r>
                        <a:rPr kumimoji="1" lang="ja-JP" altLang="en-US" sz="1200" dirty="0" smtClean="0"/>
                        <a:t>提案技術</a:t>
                      </a:r>
                      <a:endParaRPr kumimoji="1" lang="ja-JP" altLang="en-US" sz="1200" dirty="0"/>
                    </a:p>
                  </a:txBody>
                  <a:tcPr/>
                </a:tc>
                <a:tc>
                  <a:txBody>
                    <a:bodyPr/>
                    <a:lstStyle/>
                    <a:p>
                      <a:pPr algn="ctr"/>
                      <a:r>
                        <a:rPr kumimoji="1" lang="ja-JP" altLang="en-US" sz="1200" dirty="0" smtClean="0"/>
                        <a:t>保有技術</a:t>
                      </a:r>
                      <a:endParaRPr kumimoji="1" lang="en-US" altLang="ja-JP" sz="1200" dirty="0" smtClean="0"/>
                    </a:p>
                    <a:p>
                      <a:pPr algn="ctr"/>
                      <a:r>
                        <a:rPr kumimoji="1" lang="ja-JP" altLang="en-US" sz="1200" dirty="0" smtClean="0"/>
                        <a:t>（現状）</a:t>
                      </a:r>
                      <a:endParaRPr kumimoji="1" lang="ja-JP" altLang="en-US" sz="1200" dirty="0"/>
                    </a:p>
                  </a:txBody>
                  <a:tcPr/>
                </a:tc>
                <a:tc>
                  <a:txBody>
                    <a:bodyPr/>
                    <a:lstStyle/>
                    <a:p>
                      <a:pPr algn="ctr"/>
                      <a:r>
                        <a:rPr kumimoji="1" lang="ja-JP" altLang="en-US" sz="1200" dirty="0" smtClean="0"/>
                        <a:t>技術</a:t>
                      </a:r>
                      <a:r>
                        <a:rPr kumimoji="1" lang="en-US" altLang="ja-JP" sz="1200" dirty="0" smtClean="0"/>
                        <a:t>α</a:t>
                      </a:r>
                      <a:endParaRPr kumimoji="1" lang="ja-JP" altLang="en-US" sz="1200" dirty="0"/>
                    </a:p>
                  </a:txBody>
                  <a:tcPr/>
                </a:tc>
                <a:tc>
                  <a:txBody>
                    <a:bodyPr/>
                    <a:lstStyle/>
                    <a:p>
                      <a:pPr algn="ctr"/>
                      <a:r>
                        <a:rPr kumimoji="1" lang="ja-JP" altLang="en-US" sz="1200" dirty="0" smtClean="0"/>
                        <a:t>技術</a:t>
                      </a:r>
                      <a:r>
                        <a:rPr kumimoji="1" lang="en-US" altLang="ja-JP" sz="1200" dirty="0" smtClean="0"/>
                        <a:t>β</a:t>
                      </a: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Y</a:t>
                      </a:r>
                      <a:endParaRPr kumimoji="1" lang="ja-JP" altLang="en-US" sz="1200" dirty="0"/>
                    </a:p>
                  </a:txBody>
                  <a:tcPr>
                    <a:solidFill>
                      <a:srgbClr val="FFFF00"/>
                    </a:solidFill>
                  </a:tcPr>
                </a:tc>
                <a:tc>
                  <a:txBody>
                    <a:bodyPr/>
                    <a:lstStyle/>
                    <a:p>
                      <a:pPr algn="ctr"/>
                      <a:r>
                        <a:rPr kumimoji="1" lang="en-US" altLang="ja-JP" sz="1200" dirty="0" smtClean="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smtClean="0"/>
                        <a:t>50Hz</a:t>
                      </a:r>
                      <a:endParaRPr kumimoji="1" lang="ja-JP" altLang="en-US" sz="1200" dirty="0"/>
                    </a:p>
                  </a:txBody>
                  <a:tcPr>
                    <a:solidFill>
                      <a:srgbClr val="FFFF00"/>
                    </a:solidFill>
                  </a:tcPr>
                </a:tc>
                <a:tc>
                  <a:txBody>
                    <a:bodyPr/>
                    <a:lstStyle/>
                    <a:p>
                      <a:pPr algn="ctr"/>
                      <a:r>
                        <a:rPr kumimoji="1" lang="en-US" altLang="ja-JP" sz="1200" dirty="0" smtClean="0"/>
                        <a:t>40Hz</a:t>
                      </a:r>
                      <a:endParaRPr kumimoji="1" lang="ja-JP" altLang="en-US" sz="1200" dirty="0"/>
                    </a:p>
                  </a:txBody>
                  <a:tcPr>
                    <a:solidFill>
                      <a:srgbClr val="FFFF00"/>
                    </a:solidFill>
                  </a:tcPr>
                </a:tc>
                <a:tc>
                  <a:txBody>
                    <a:bodyPr/>
                    <a:lstStyle/>
                    <a:p>
                      <a:pPr algn="ctr"/>
                      <a:r>
                        <a:rPr kumimoji="1" lang="en-US" altLang="ja-JP" sz="1200" dirty="0" smtClean="0"/>
                        <a:t>60Hz</a:t>
                      </a:r>
                      <a:endParaRPr kumimoji="1" lang="ja-JP" altLang="en-US" sz="1200" dirty="0"/>
                    </a:p>
                  </a:txBody>
                  <a:tcPr>
                    <a:solidFill>
                      <a:srgbClr val="FFFF00"/>
                    </a:solidFill>
                  </a:tcPr>
                </a:tc>
              </a:tr>
              <a:tr h="332180">
                <a:tc>
                  <a:txBody>
                    <a:bodyPr/>
                    <a:lstStyle/>
                    <a:p>
                      <a:pPr algn="ctr"/>
                      <a:r>
                        <a:rPr kumimoji="1" lang="ja-JP" altLang="en-US" sz="1200" dirty="0" smtClean="0"/>
                        <a:t>指標</a:t>
                      </a:r>
                      <a:r>
                        <a:rPr kumimoji="1" lang="en-US" altLang="ja-JP" sz="1200" dirty="0" smtClean="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smtClean="0"/>
              <a:t>例①</a:t>
            </a:r>
            <a:endParaRPr kumimoji="1" lang="ja-JP" altLang="en-US" sz="1600" dirty="0"/>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smtClean="0"/>
              <a:t>例②</a:t>
            </a:r>
            <a:endParaRPr kumimoji="1" lang="ja-JP" altLang="en-US" sz="1600" dirty="0"/>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smtClean="0"/>
              <a:t>保有技術（現状）</a:t>
            </a:r>
            <a:endParaRPr kumimoji="1" lang="ja-JP" altLang="en-US" sz="1400" dirty="0"/>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研究開発スケジュール</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1974927989"/>
              </p:ext>
            </p:extLst>
          </p:nvPr>
        </p:nvGraphicFramePr>
        <p:xfrm>
          <a:off x="79571" y="2276872"/>
          <a:ext cx="8702993" cy="4464496"/>
        </p:xfrm>
        <a:graphic>
          <a:graphicData uri="http://schemas.openxmlformats.org/drawingml/2006/table">
            <a:tbl>
              <a:tblPr>
                <a:tableStyleId>{5940675A-B579-460E-94D1-54222C63F5DA}</a:tableStyleId>
              </a:tblPr>
              <a:tblGrid>
                <a:gridCol w="1540101"/>
                <a:gridCol w="1080120"/>
                <a:gridCol w="1080120"/>
                <a:gridCol w="1080120"/>
                <a:gridCol w="1008112"/>
                <a:gridCol w="1008112"/>
                <a:gridCol w="936104"/>
                <a:gridCol w="970204"/>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2020FY</a:t>
                      </a:r>
                      <a:endParaRPr lang="en-US" sz="1600" u="none" strike="noStrike" dirty="0" smtClean="0"/>
                    </a:p>
                  </a:txBody>
                  <a:tcPr marL="0" marR="0" marT="0" marB="0" anchor="ctr"/>
                </a:tc>
                <a:tc>
                  <a:txBody>
                    <a:bodyPr/>
                    <a:lstStyle/>
                    <a:p>
                      <a:pPr algn="ctr" fontAlgn="ctr"/>
                      <a:r>
                        <a:rPr lang="en-US" altLang="ja-JP" sz="1600" u="none" strike="noStrike" dirty="0" smtClean="0"/>
                        <a:t>2021FY</a:t>
                      </a:r>
                      <a:endParaRPr lang="en-US" sz="1600" u="none" strike="noStrike" dirty="0" smtClean="0"/>
                    </a:p>
                  </a:txBody>
                  <a:tcPr marL="0" marR="0" marT="0" marB="0" anchor="ctr"/>
                </a:tc>
                <a:tc>
                  <a:txBody>
                    <a:bodyPr/>
                    <a:lstStyle/>
                    <a:p>
                      <a:pPr algn="ctr" fontAlgn="ctr"/>
                      <a:r>
                        <a:rPr lang="en-US" altLang="ja-JP" sz="1600" u="none" strike="noStrike" dirty="0" smtClean="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2023FY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t>2024FY</a:t>
                      </a:r>
                      <a:endParaRPr lang="en-US" altLang="ja-JP" sz="1600" b="1" i="0" u="none" strike="noStrike" dirty="0" smtClean="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t>2025FY</a:t>
                      </a:r>
                      <a:endParaRPr lang="en-US" altLang="ja-JP" sz="1600" b="1" i="0" u="none" strike="noStrike" dirty="0" smtClean="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2026FY</a:t>
                      </a:r>
                      <a:endParaRPr lang="en-US" altLang="ja-JP" sz="1600" b="1" i="0" u="none" strike="noStrike" dirty="0">
                        <a:solidFill>
                          <a:srgbClr val="000000"/>
                        </a:solidFill>
                        <a:latin typeface="ＭＳ Ｐゴシック"/>
                      </a:endParaRPr>
                    </a:p>
                  </a:txBody>
                  <a:tcPr marL="0" marR="0" marT="0" marB="0" anchor="ctr"/>
                </a:tc>
              </a:tr>
              <a:tr h="985631">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en-US" altLang="ja-JP" sz="1600" b="0" i="0" u="none" strike="noStrike" dirty="0" smtClean="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1167236">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ja-JP" altLang="en-US"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821726">
                <a:tc>
                  <a:txBody>
                    <a:bodyPr/>
                    <a:lstStyle/>
                    <a:p>
                      <a:pPr algn="ctr" fontAlgn="ctr"/>
                      <a:r>
                        <a:rPr lang="ja-JP" altLang="en-US" sz="1600" b="0" i="0" u="none" strike="noStrike" dirty="0" smtClean="0">
                          <a:solidFill>
                            <a:srgbClr val="0000FF"/>
                          </a:solidFill>
                          <a:latin typeface="ＭＳ Ｐゴシック"/>
                        </a:rPr>
                        <a:t>●●の実証</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744066">
                <a:tc>
                  <a:txBody>
                    <a:bodyPr/>
                    <a:lstStyle/>
                    <a:p>
                      <a:pPr algn="ctr" fontAlgn="ctr"/>
                      <a:r>
                        <a:rPr lang="ja-JP" altLang="en-US" sz="1600" b="0" i="0" u="none" strike="noStrike" dirty="0" smtClean="0">
                          <a:solidFill>
                            <a:srgbClr val="000000"/>
                          </a:solidFill>
                          <a:latin typeface="ＭＳ Ｐゴシック"/>
                        </a:rPr>
                        <a:t>予算</a:t>
                      </a:r>
                      <a:endParaRPr lang="en-US" altLang="ja-JP" sz="1600" b="0" i="0" u="none" strike="noStrike" dirty="0" smtClean="0">
                        <a:solidFill>
                          <a:srgbClr val="000000"/>
                        </a:solidFill>
                        <a:latin typeface="ＭＳ Ｐゴシック"/>
                      </a:endParaRPr>
                    </a:p>
                    <a:p>
                      <a:pPr algn="ctr" fontAlgn="ctr"/>
                      <a:r>
                        <a:rPr lang="ja-JP" altLang="en-US" sz="1600" b="0" i="0" u="none" strike="noStrike" dirty="0" smtClean="0">
                          <a:solidFill>
                            <a:srgbClr val="000000"/>
                          </a:solidFill>
                          <a:latin typeface="ＭＳ Ｐゴシック"/>
                        </a:rPr>
                        <a:t>（百万円）</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ja-JP"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r>
            </a:tbl>
          </a:graphicData>
        </a:graphic>
      </p:graphicFrame>
      <p:sp>
        <p:nvSpPr>
          <p:cNvPr id="17" name="ホームベース 16"/>
          <p:cNvSpPr/>
          <p:nvPr/>
        </p:nvSpPr>
        <p:spPr>
          <a:xfrm>
            <a:off x="4237045" y="3576217"/>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a:t>
            </a:r>
            <a:r>
              <a:rPr lang="ja-JP" altLang="en-US" sz="1200" dirty="0" smtClean="0">
                <a:solidFill>
                  <a:srgbClr val="0000FF"/>
                </a:solidFill>
              </a:rPr>
              <a:t>●の市場評価</a:t>
            </a:r>
            <a:endParaRPr lang="ja-JP" altLang="en-US" sz="1200" dirty="0">
              <a:solidFill>
                <a:srgbClr val="0000FF"/>
              </a:solidFill>
            </a:endParaRPr>
          </a:p>
        </p:txBody>
      </p:sp>
      <p:sp>
        <p:nvSpPr>
          <p:cNvPr id="25" name="ホームベース 24"/>
          <p:cNvSpPr/>
          <p:nvPr/>
        </p:nvSpPr>
        <p:spPr>
          <a:xfrm>
            <a:off x="4861386" y="4288432"/>
            <a:ext cx="201487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2699791" y="3212976"/>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7" name="ホームベース 26"/>
          <p:cNvSpPr/>
          <p:nvPr/>
        </p:nvSpPr>
        <p:spPr>
          <a:xfrm>
            <a:off x="2699791" y="4293096"/>
            <a:ext cx="21602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156176"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endParaRPr lang="en-US" altLang="ja-JP" sz="1600" dirty="0" smtClean="0">
              <a:solidFill>
                <a:srgbClr val="0000FF"/>
              </a:solidFill>
            </a:endParaRPr>
          </a:p>
          <a:p>
            <a:pPr marL="90488" indent="-90488">
              <a:defRPr/>
            </a:pPr>
            <a:r>
              <a:rPr lang="ja-JP" altLang="en-US" sz="1600" dirty="0" smtClean="0">
                <a:solidFill>
                  <a:srgbClr val="0000FF"/>
                </a:solidFill>
              </a:rPr>
              <a:t>開発実証</a:t>
            </a:r>
            <a:endParaRPr lang="ja-JP" altLang="en-US" sz="1600" dirty="0">
              <a:solidFill>
                <a:srgbClr val="0000FF"/>
              </a:solidFill>
            </a:endParaRPr>
          </a:p>
        </p:txBody>
      </p:sp>
      <p:sp>
        <p:nvSpPr>
          <p:cNvPr id="13" name="二等辺三角形 12"/>
          <p:cNvSpPr/>
          <p:nvPr/>
        </p:nvSpPr>
        <p:spPr>
          <a:xfrm flipV="1">
            <a:off x="4732970" y="2043306"/>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4357330" y="1709950"/>
            <a:ext cx="1005403" cy="338554"/>
          </a:xfrm>
          <a:prstGeom prst="rect">
            <a:avLst/>
          </a:prstGeom>
          <a:noFill/>
          <a:ln w="9525">
            <a:noFill/>
            <a:miter lim="800000"/>
            <a:headEnd/>
            <a:tailEnd/>
          </a:ln>
        </p:spPr>
        <p:txBody>
          <a:bodyPr wrap="none">
            <a:spAutoFit/>
          </a:bodyPr>
          <a:lstStyle/>
          <a:p>
            <a:r>
              <a:rPr lang="ja-JP" altLang="en-US" sz="1600" dirty="0" smtClean="0"/>
              <a:t>中間評価</a:t>
            </a:r>
            <a:endParaRPr lang="ja-JP" altLang="en-US" sz="1600" dirty="0"/>
          </a:p>
        </p:txBody>
      </p:sp>
      <p:sp>
        <p:nvSpPr>
          <p:cNvPr id="15" name="ホームベース 14"/>
          <p:cNvSpPr/>
          <p:nvPr/>
        </p:nvSpPr>
        <p:spPr>
          <a:xfrm>
            <a:off x="4249141" y="3072162"/>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a:t>
            </a:r>
            <a:r>
              <a:rPr lang="ja-JP" altLang="en-US" sz="1600" dirty="0">
                <a:solidFill>
                  <a:srgbClr val="0000FF"/>
                </a:solidFill>
              </a:rPr>
              <a:t>開発</a:t>
            </a:r>
          </a:p>
        </p:txBody>
      </p:sp>
      <p:sp>
        <p:nvSpPr>
          <p:cNvPr id="16" name="ホームベース 15"/>
          <p:cNvSpPr/>
          <p:nvPr/>
        </p:nvSpPr>
        <p:spPr>
          <a:xfrm>
            <a:off x="6195503" y="3573014"/>
            <a:ext cx="1256817"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smtClean="0">
                <a:solidFill>
                  <a:srgbClr val="0000FF"/>
                </a:solidFill>
              </a:rPr>
              <a:t>○○の市場評価</a:t>
            </a:r>
            <a:endParaRPr lang="ja-JP" altLang="en-US" sz="1100" dirty="0">
              <a:solidFill>
                <a:srgbClr val="0000FF"/>
              </a:solidFill>
            </a:endParaRPr>
          </a:p>
        </p:txBody>
      </p:sp>
      <p:sp>
        <p:nvSpPr>
          <p:cNvPr id="20" name="二等辺三角形 19"/>
          <p:cNvSpPr/>
          <p:nvPr/>
        </p:nvSpPr>
        <p:spPr>
          <a:xfrm flipV="1">
            <a:off x="6738079" y="2012186"/>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p:cNvSpPr txBox="1">
            <a:spLocks noChangeArrowheads="1"/>
          </p:cNvSpPr>
          <p:nvPr/>
        </p:nvSpPr>
        <p:spPr bwMode="auto">
          <a:xfrm>
            <a:off x="6321209" y="1704752"/>
            <a:ext cx="1005403" cy="338554"/>
          </a:xfrm>
          <a:prstGeom prst="rect">
            <a:avLst/>
          </a:prstGeom>
          <a:noFill/>
          <a:ln w="9525">
            <a:noFill/>
            <a:miter lim="800000"/>
            <a:headEnd/>
            <a:tailEnd/>
          </a:ln>
        </p:spPr>
        <p:txBody>
          <a:bodyPr wrap="none">
            <a:spAutoFit/>
          </a:bodyPr>
          <a:lstStyle/>
          <a:p>
            <a:r>
              <a:rPr lang="ja-JP" altLang="en-US" sz="1600" dirty="0" smtClean="0"/>
              <a:t>中間評価</a:t>
            </a:r>
            <a:endParaRPr lang="ja-JP" altLang="en-US" sz="1600" dirty="0"/>
          </a:p>
        </p:txBody>
      </p:sp>
      <p:sp>
        <p:nvSpPr>
          <p:cNvPr id="3" name="正方形/長方形 2"/>
          <p:cNvSpPr/>
          <p:nvPr/>
        </p:nvSpPr>
        <p:spPr>
          <a:xfrm>
            <a:off x="38527" y="624483"/>
            <a:ext cx="8987997"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a:t>
            </a:r>
            <a:r>
              <a:rPr lang="ja-JP" altLang="en-US" i="1" dirty="0" smtClean="0">
                <a:solidFill>
                  <a:srgbClr val="0000FF"/>
                </a:solidFill>
              </a:rPr>
              <a:t>ください</a:t>
            </a:r>
            <a:r>
              <a:rPr lang="ja-JP" altLang="en-US" i="1" dirty="0">
                <a:solidFill>
                  <a:srgbClr val="0000FF"/>
                </a:solidFill>
              </a:rPr>
              <a:t>　（同様の内容であれば下表のフォーマットに限定しません）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a:t>
            </a:r>
            <a:r>
              <a:rPr kumimoji="1" lang="ja-JP" altLang="en-US" sz="2800" dirty="0" smtClean="0"/>
              <a:t>開発予算実施機関内訳</a:t>
            </a:r>
            <a:endParaRPr kumimoji="1" lang="ja-JP" altLang="en-US" sz="2800" dirty="0"/>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698833753"/>
              </p:ext>
            </p:extLst>
          </p:nvPr>
        </p:nvGraphicFramePr>
        <p:xfrm>
          <a:off x="251520" y="908720"/>
          <a:ext cx="8702990" cy="5376564"/>
        </p:xfrm>
        <a:graphic>
          <a:graphicData uri="http://schemas.openxmlformats.org/drawingml/2006/table">
            <a:tbl>
              <a:tblPr>
                <a:tableStyleId>{5940675A-B579-460E-94D1-54222C63F5DA}</a:tableStyleId>
              </a:tblPr>
              <a:tblGrid>
                <a:gridCol w="855110"/>
                <a:gridCol w="1249776"/>
                <a:gridCol w="824763"/>
                <a:gridCol w="824763"/>
                <a:gridCol w="824763"/>
                <a:gridCol w="824763"/>
                <a:gridCol w="824763"/>
                <a:gridCol w="824763"/>
                <a:gridCol w="824763"/>
                <a:gridCol w="824763"/>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smtClean="0">
                          <a:solidFill>
                            <a:schemeClr val="tx1"/>
                          </a:solidFill>
                        </a:rPr>
                        <a:t>2020FY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2021FY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smtClean="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solidFill>
                            <a:schemeClr val="tx1"/>
                          </a:solidFill>
                        </a:rPr>
                        <a:t>2024FY</a:t>
                      </a:r>
                      <a:endParaRPr lang="en-US" altLang="ja-JP" sz="1600" b="1"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solidFill>
                            <a:schemeClr val="tx1"/>
                          </a:solidFill>
                        </a:rPr>
                        <a:t>2025FY</a:t>
                      </a:r>
                      <a:endParaRPr lang="en-US" altLang="ja-JP" sz="1600" b="1" i="0" u="none" strike="noStrike" dirty="0" smtClean="0">
                        <a:solidFill>
                          <a:schemeClr val="tx1"/>
                        </a:solidFill>
                        <a:latin typeface="ＭＳ Ｐゴシック"/>
                      </a:endParaRPr>
                    </a:p>
                  </a:txBody>
                  <a:tcPr marL="0" marR="0" marT="0" marB="0" anchor="ctr"/>
                </a:tc>
                <a:tc>
                  <a:txBody>
                    <a:bodyPr/>
                    <a:lstStyle/>
                    <a:p>
                      <a:pPr algn="ctr" fontAlgn="ctr"/>
                      <a:r>
                        <a:rPr lang="en-US" altLang="ja-JP" sz="1600" u="none" strike="noStrike" dirty="0" smtClean="0">
                          <a:solidFill>
                            <a:schemeClr val="tx1"/>
                          </a:solidFill>
                        </a:rPr>
                        <a:t>2026FY</a:t>
                      </a:r>
                      <a:endParaRPr lang="en-US" altLang="ja-JP" sz="1600" b="1"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r>
              <a:tr h="334283">
                <a:tc gridSpan="10">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研究項目①</a:t>
                      </a:r>
                      <a:endParaRPr lang="en-US" altLang="ja-JP" sz="1600" b="0" i="0" u="none" strike="noStrike" dirty="0" smtClean="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smtClean="0">
                        <a:solidFill>
                          <a:schemeClr val="tx1"/>
                        </a:solidFill>
                        <a:latin typeface="ＭＳ Ｐゴシック"/>
                      </a:endParaRPr>
                    </a:p>
                  </a:txBody>
                  <a:tcPr marL="0" marR="0" marT="0" marB="0" anchor="ctr"/>
                </a:tc>
              </a:tr>
              <a:tr h="76633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委託</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555570">
                <a:tc>
                  <a:txBody>
                    <a:bodyPr/>
                    <a:lstStyle/>
                    <a:p>
                      <a:pPr algn="ctr" fontAlgn="ctr"/>
                      <a:r>
                        <a:rPr lang="ja-JP" altLang="en-US" sz="1600" b="0" i="0" u="none" strike="noStrike" dirty="0" smtClean="0">
                          <a:solidFill>
                            <a:schemeClr val="tx1"/>
                          </a:solidFill>
                          <a:latin typeface="ＭＳ Ｐゴシック"/>
                        </a:rPr>
                        <a:t>再委託</a:t>
                      </a:r>
                      <a:endParaRPr lang="ja-JP" altLang="en-US"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50405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360040">
                <a:tc gridSpan="10">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研究項目②</a:t>
                      </a:r>
                      <a:endParaRPr lang="en-US" altLang="ja-JP" sz="1600" b="0" i="0" u="none" strike="noStrike" dirty="0" smtClean="0">
                        <a:solidFill>
                          <a:schemeClr val="tx1"/>
                        </a:solidFill>
                        <a:latin typeface="ＭＳ Ｐゴシック"/>
                      </a:endParaRPr>
                    </a:p>
                  </a:txBody>
                  <a:tcPr marL="0" marR="0" marT="0" marB="0" anchor="ctr"/>
                </a:tc>
                <a:tc hMerge="1">
                  <a:txBody>
                    <a:bodyPr/>
                    <a:lstStyle/>
                    <a:p>
                      <a:endParaRPr kumimoji="1" lang="ja-JP" altLang="en-US" dirty="0">
                        <a:solidFill>
                          <a:schemeClr val="tx1"/>
                        </a:solidFill>
                      </a:endParaRPr>
                    </a:p>
                  </a:txBody>
                  <a:tcPr marL="0" marR="0" marT="0" marB="0" anchor="ctr"/>
                </a:tc>
                <a:tc hMerge="1">
                  <a:txBody>
                    <a:bodyPr/>
                    <a:lstStyle/>
                    <a:p>
                      <a:endParaRPr kumimoji="1" lang="ja-JP" altLang="en-US"/>
                    </a:p>
                  </a:txBody>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smtClean="0">
                        <a:solidFill>
                          <a:schemeClr val="tx1"/>
                        </a:solidFill>
                        <a:latin typeface="ＭＳ Ｐゴシック"/>
                      </a:endParaRPr>
                    </a:p>
                  </a:txBody>
                  <a:tcPr marL="0" marR="0" marT="0" marB="0" anchor="ctr"/>
                </a:tc>
              </a:tr>
              <a:tr h="93610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委託</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44066">
                <a:tc>
                  <a:txBody>
                    <a:bodyPr/>
                    <a:lstStyle/>
                    <a:p>
                      <a:pPr algn="ctr" fontAlgn="ctr"/>
                      <a:r>
                        <a:rPr lang="ja-JP" altLang="en-US" sz="1600" b="0" i="0" u="none" strike="noStrike" dirty="0" smtClean="0">
                          <a:solidFill>
                            <a:schemeClr val="tx1"/>
                          </a:solidFill>
                          <a:latin typeface="ＭＳ Ｐゴシック"/>
                        </a:rPr>
                        <a:t>委託</a:t>
                      </a:r>
                      <a:endParaRPr lang="ja-JP" altLang="en-US"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44066">
                <a:tc gridSpan="2">
                  <a:txBody>
                    <a:bodyPr/>
                    <a:lstStyle/>
                    <a:p>
                      <a:pPr algn="ctr" fontAlgn="ctr"/>
                      <a:r>
                        <a:rPr lang="ja-JP" altLang="en-US" sz="1600" b="0" i="0" u="none" strike="noStrike" dirty="0" smtClean="0">
                          <a:solidFill>
                            <a:schemeClr val="tx1"/>
                          </a:solidFill>
                          <a:latin typeface="ＭＳ Ｐゴシック"/>
                        </a:rPr>
                        <a:t>合計（ＮＥＤＯ負担総額）</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bl>
          </a:graphicData>
        </a:graphic>
      </p:graphicFrame>
    </p:spTree>
    <p:extLst>
      <p:ext uri="{BB962C8B-B14F-4D97-AF65-F5344CB8AC3E}">
        <p14:creationId xmlns:p14="http://schemas.microsoft.com/office/powerpoint/2010/main" val="3649727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1868</Words>
  <Application>Microsoft Office PowerPoint</Application>
  <PresentationFormat>画面に合わせる (4:3)</PresentationFormat>
  <Paragraphs>215</Paragraphs>
  <Slides>13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ＭＳ 明朝</vt:lpstr>
      <vt:lpstr>PMingLiU</vt:lpstr>
      <vt:lpstr>TmsRmn</vt:lpstr>
      <vt:lpstr>メイリオ</vt:lpstr>
      <vt:lpstr>Arial</vt:lpstr>
      <vt:lpstr>Calibri</vt:lpstr>
      <vt:lpstr>Times New Roman</vt:lpstr>
      <vt:lpstr>Office ​​テーマ</vt:lpstr>
      <vt:lpstr>　　カーボンリサイクル実現を加速するバイオ由来製品生産技術の開発 　　　　研究開発項目①バイオ資源活用促進基盤技術開発 　　 　　研究開発項目②生産プロセスのバイオファウンドリ基盤技術開発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2020-02-21T05:29:11Z</dcterms:modified>
</cp:coreProperties>
</file>