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9"/>
  </p:notesMasterIdLst>
  <p:sldIdLst>
    <p:sldId id="262" r:id="rId2"/>
    <p:sldId id="263" r:id="rId3"/>
    <p:sldId id="273" r:id="rId4"/>
    <p:sldId id="274" r:id="rId5"/>
    <p:sldId id="276" r:id="rId6"/>
    <p:sldId id="281" r:id="rId7"/>
    <p:sldId id="275"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29" autoAdjust="0"/>
    <p:restoredTop sz="94523" autoAdjust="0"/>
  </p:normalViewPr>
  <p:slideViewPr>
    <p:cSldViewPr>
      <p:cViewPr varScale="1">
        <p:scale>
          <a:sx n="124" d="100"/>
          <a:sy n="124" d="100"/>
        </p:scale>
        <p:origin x="155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2020/3/10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0</a:t>
            </a:fld>
            <a:endParaRPr kumimoji="1" lang="ja-JP" altLang="en-US"/>
          </a:p>
        </p:txBody>
      </p:sp>
    </p:spTree>
    <p:extLst>
      <p:ext uri="{BB962C8B-B14F-4D97-AF65-F5344CB8AC3E}">
        <p14:creationId xmlns:p14="http://schemas.microsoft.com/office/powerpoint/2010/main" val="2994892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7BAB97-29E0-4EB9-8104-649BE683A1C1}" type="datetime1">
              <a:rPr kumimoji="1" lang="ja-JP" altLang="en-US" smtClean="0"/>
              <a:t>2020/3/10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8AA75E-B3A2-4AEC-9574-1E0097A1D0BB}" type="datetime1">
              <a:rPr kumimoji="1" lang="ja-JP" altLang="en-US" smtClean="0"/>
              <a:t>2020/3/10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3453046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4EFEA0-524A-48BE-9558-2FE2D2FB0D29}" type="datetime1">
              <a:rPr kumimoji="1" lang="ja-JP" altLang="en-US" smtClean="0"/>
              <a:t>2020/3/10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48765923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CEBCA8-B856-42DF-A664-C027B276DCAD}" type="datetime1">
              <a:rPr kumimoji="1" lang="ja-JP" altLang="en-US" smtClean="0"/>
              <a:t>2020/3/10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2123623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FE682BD-75B1-4D00-BCC3-1B5522C6A460}" type="datetime1">
              <a:rPr kumimoji="1" lang="ja-JP" altLang="en-US" smtClean="0"/>
              <a:t>2020/3/10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4776547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98758C3-CD14-4FAC-8D39-B8A70970F3C4}" type="datetime1">
              <a:rPr kumimoji="1" lang="ja-JP" altLang="en-US" smtClean="0"/>
              <a:t>2020/3/10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2645545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B6FF635-05EC-4E35-BCA0-27E86E186146}" type="datetime1">
              <a:rPr kumimoji="1" lang="ja-JP" altLang="en-US" smtClean="0"/>
              <a:t>2020/3/10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4773530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DC47373-CD22-4D3E-A741-5172A778D6E0}" type="datetime1">
              <a:rPr kumimoji="1" lang="ja-JP" altLang="en-US" smtClean="0"/>
              <a:t>2020/3/10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2950305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9946E70-598F-44B5-A5E7-A8A9DAE8781D}" type="datetime1">
              <a:rPr kumimoji="1" lang="ja-JP" altLang="en-US" smtClean="0"/>
              <a:t>2020/3/10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5"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4623293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8C7798-09D7-4F27-A162-1A6331B534E0}" type="datetime1">
              <a:rPr kumimoji="1" lang="ja-JP" altLang="en-US" smtClean="0"/>
              <a:t>2020/3/10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0514373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215046-9DCB-429B-A821-0A9FEB800B25}" type="datetime1">
              <a:rPr kumimoji="1" lang="ja-JP" altLang="en-US" smtClean="0"/>
              <a:t>2020/3/10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3716989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AAD8C-7054-4E8A-B50A-7E05CC3BAF9B}" type="datetime1">
              <a:rPr kumimoji="1" lang="ja-JP" altLang="en-US" smtClean="0"/>
              <a:t>2020/3/10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24812" y="5035624"/>
            <a:ext cx="7920880" cy="1696964"/>
          </a:xfrm>
        </p:spPr>
        <p:txBody>
          <a:bodyPr>
            <a:normAutofit/>
          </a:bodyPr>
          <a:lstStyle/>
          <a:p>
            <a:pPr algn="l"/>
            <a:r>
              <a:rPr lang="en-US" altLang="ja-JP" sz="2000" dirty="0" smtClean="0">
                <a:solidFill>
                  <a:schemeClr val="tx1"/>
                </a:solidFill>
                <a:latin typeface="+mn-ea"/>
              </a:rPr>
              <a:t>【</a:t>
            </a:r>
            <a:r>
              <a:rPr lang="ja-JP" altLang="en-US" sz="2000" dirty="0" smtClean="0">
                <a:solidFill>
                  <a:schemeClr val="tx1"/>
                </a:solidFill>
                <a:latin typeface="+mn-ea"/>
              </a:rPr>
              <a:t>提案者</a:t>
            </a:r>
            <a:r>
              <a:rPr lang="en-US" altLang="ja-JP" sz="2000" dirty="0" smtClean="0">
                <a:solidFill>
                  <a:schemeClr val="tx1"/>
                </a:solidFill>
                <a:latin typeface="+mn-ea"/>
              </a:rPr>
              <a:t>】</a:t>
            </a:r>
          </a:p>
          <a:p>
            <a:pPr algn="l"/>
            <a:r>
              <a:rPr lang="ja-JP" altLang="en-US" sz="2000" dirty="0" smtClean="0">
                <a:solidFill>
                  <a:schemeClr val="tx1"/>
                </a:solidFill>
                <a:latin typeface="+mn-ea"/>
              </a:rPr>
              <a:t>○○○○株式</a:t>
            </a:r>
            <a:r>
              <a:rPr kumimoji="1" lang="ja-JP" altLang="en-US" sz="2000" dirty="0" smtClean="0">
                <a:solidFill>
                  <a:schemeClr val="tx1"/>
                </a:solidFill>
                <a:latin typeface="+mn-ea"/>
              </a:rPr>
              <a:t>会社（</a:t>
            </a:r>
            <a:r>
              <a:rPr lang="ja-JP" altLang="en-US" sz="2000" dirty="0">
                <a:solidFill>
                  <a:schemeClr val="tx1"/>
                </a:solidFill>
                <a:latin typeface="+mn-ea"/>
              </a:rPr>
              <a:t>再委託</a:t>
            </a:r>
            <a:r>
              <a:rPr lang="ja-JP" altLang="en-US" sz="2000" dirty="0" smtClean="0">
                <a:solidFill>
                  <a:schemeClr val="tx1"/>
                </a:solidFill>
                <a:latin typeface="+mn-ea"/>
              </a:rPr>
              <a:t>：国立研究開発法人○○○○）</a:t>
            </a:r>
            <a:endParaRPr kumimoji="1" lang="en-US" altLang="ja-JP" sz="2000" dirty="0" smtClean="0">
              <a:solidFill>
                <a:schemeClr val="tx1"/>
              </a:solidFill>
              <a:latin typeface="+mn-ea"/>
            </a:endParaRPr>
          </a:p>
          <a:p>
            <a:pPr algn="l"/>
            <a:r>
              <a:rPr lang="ja-JP" altLang="en-US" sz="2000" dirty="0" smtClean="0">
                <a:solidFill>
                  <a:schemeClr val="tx1"/>
                </a:solidFill>
                <a:latin typeface="+mn-ea"/>
              </a:rPr>
              <a:t>○○○○大学</a:t>
            </a:r>
            <a:endParaRPr kumimoji="1" lang="en-US" altLang="ja-JP" sz="2000" dirty="0" smtClean="0">
              <a:solidFill>
                <a:schemeClr val="tx1"/>
              </a:solidFill>
              <a:latin typeface="+mn-ea"/>
            </a:endParaRPr>
          </a:p>
        </p:txBody>
      </p:sp>
      <p:sp>
        <p:nvSpPr>
          <p:cNvPr id="5" name="テキスト ボックス 4"/>
          <p:cNvSpPr txBox="1"/>
          <p:nvPr/>
        </p:nvSpPr>
        <p:spPr>
          <a:xfrm>
            <a:off x="291276" y="1700808"/>
            <a:ext cx="8568952" cy="1815882"/>
          </a:xfrm>
          <a:prstGeom prst="rect">
            <a:avLst/>
          </a:prstGeom>
          <a:noFill/>
        </p:spPr>
        <p:txBody>
          <a:bodyPr wrap="square" rtlCol="0">
            <a:spAutoFit/>
          </a:bodyPr>
          <a:lstStyle/>
          <a:p>
            <a:pPr algn="ctr"/>
            <a:r>
              <a:rPr lang="ja-JP" altLang="en-US" sz="2800" dirty="0">
                <a:latin typeface="+mn-ea"/>
              </a:rPr>
              <a:t>「炭素循環社会に貢献するセルロースナノファイバー関連技術開発</a:t>
            </a:r>
            <a:r>
              <a:rPr lang="ja-JP" altLang="en-US" sz="2800" dirty="0" smtClean="0">
                <a:latin typeface="+mn-ea"/>
              </a:rPr>
              <a:t>／研究</a:t>
            </a:r>
            <a:r>
              <a:rPr lang="ja-JP" altLang="en-US" sz="2800" dirty="0">
                <a:latin typeface="+mn-ea"/>
              </a:rPr>
              <a:t>開発</a:t>
            </a:r>
            <a:r>
              <a:rPr lang="ja-JP" altLang="en-US" sz="2800" dirty="0" smtClean="0">
                <a:latin typeface="+mn-ea"/>
              </a:rPr>
              <a:t>項目②ＣＮＦ利用技術の開発（２）多様な製品用途に対応した有害性評価書法の開発と安全性評価」</a:t>
            </a:r>
            <a:endParaRPr lang="ja-JP" altLang="en-US" sz="2800" dirty="0">
              <a:latin typeface="+mn-ea"/>
            </a:endParaRPr>
          </a:p>
        </p:txBody>
      </p:sp>
      <p:sp>
        <p:nvSpPr>
          <p:cNvPr id="14" name="テキスト ボックス 13"/>
          <p:cNvSpPr txBox="1"/>
          <p:nvPr/>
        </p:nvSpPr>
        <p:spPr>
          <a:xfrm>
            <a:off x="2239278" y="58272"/>
            <a:ext cx="6840760" cy="738664"/>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留意事項を参考にして作成し、適宜修正やページ追加等を行っていただいて構いません。なお、留意事項のテキストボックスは全て削除の上、当日発表・資料配布してください。</a:t>
            </a:r>
            <a:endParaRPr lang="en-US" altLang="ja-JP" sz="1400" dirty="0" smtClean="0">
              <a:solidFill>
                <a:schemeClr val="bg1"/>
              </a:solidFill>
            </a:endParaRPr>
          </a:p>
          <a:p>
            <a:pPr marL="87313" indent="-87313">
              <a:buFont typeface="Arial" pitchFamily="34" charset="0"/>
              <a:buChar char="•"/>
            </a:pPr>
            <a:r>
              <a:rPr kumimoji="1" lang="ja-JP" altLang="en-US" sz="1400" dirty="0" smtClean="0">
                <a:solidFill>
                  <a:schemeClr val="bg1"/>
                </a:solidFill>
              </a:rPr>
              <a:t>発表</a:t>
            </a:r>
            <a:r>
              <a:rPr kumimoji="1" lang="ja-JP" altLang="en-US" sz="1400" dirty="0" smtClean="0">
                <a:solidFill>
                  <a:schemeClr val="bg1"/>
                </a:solidFill>
                <a:latin typeface="+mj-ea"/>
                <a:ea typeface="+mj-ea"/>
              </a:rPr>
              <a:t>**</a:t>
            </a:r>
            <a:r>
              <a:rPr kumimoji="1" lang="ja-JP" altLang="en-US" sz="1400" dirty="0" smtClean="0">
                <a:solidFill>
                  <a:schemeClr val="bg1"/>
                </a:solidFill>
              </a:rPr>
              <a:t>分、質疑応答</a:t>
            </a:r>
            <a:r>
              <a:rPr lang="ja-JP" altLang="en-US" sz="1400" dirty="0" smtClean="0">
                <a:solidFill>
                  <a:schemeClr val="bg1"/>
                </a:solidFill>
                <a:latin typeface="+mj-ea"/>
              </a:rPr>
              <a:t>**</a:t>
            </a:r>
            <a:r>
              <a:rPr lang="ja-JP" altLang="en-US" sz="1400" dirty="0" smtClean="0">
                <a:solidFill>
                  <a:schemeClr val="bg1"/>
                </a:solidFill>
              </a:rPr>
              <a:t>分の持ち時間となりますので、時間厳守で発表をお願いします。</a:t>
            </a:r>
            <a:endParaRPr kumimoji="1" lang="ja-JP" altLang="en-US" sz="1400" dirty="0" smtClean="0">
              <a:solidFill>
                <a:schemeClr val="bg1"/>
              </a:solidFill>
            </a:endParaRPr>
          </a:p>
        </p:txBody>
      </p:sp>
      <p:sp>
        <p:nvSpPr>
          <p:cNvPr id="2" name="テキスト ボックス 1"/>
          <p:cNvSpPr txBox="1"/>
          <p:nvPr/>
        </p:nvSpPr>
        <p:spPr>
          <a:xfrm>
            <a:off x="315413" y="260648"/>
            <a:ext cx="1800200" cy="369332"/>
          </a:xfrm>
          <a:prstGeom prst="rect">
            <a:avLst/>
          </a:prstGeom>
          <a:ln w="12700">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t>受理番号：○○</a:t>
            </a:r>
            <a:endParaRPr kumimoji="1" lang="ja-JP" altLang="en-US" dirty="0"/>
          </a:p>
        </p:txBody>
      </p:sp>
      <p:sp>
        <p:nvSpPr>
          <p:cNvPr id="15" name="テキスト ボックス 14"/>
          <p:cNvSpPr txBox="1"/>
          <p:nvPr/>
        </p:nvSpPr>
        <p:spPr>
          <a:xfrm>
            <a:off x="467544" y="971627"/>
            <a:ext cx="3888432"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提案書受理票に記載の番号をご記入ください。</a:t>
            </a:r>
            <a:endParaRPr kumimoji="1" lang="ja-JP" altLang="en-US" sz="1400" dirty="0" smtClean="0">
              <a:solidFill>
                <a:schemeClr val="bg1"/>
              </a:solidFill>
            </a:endParaRPr>
          </a:p>
        </p:txBody>
      </p:sp>
      <p:sp>
        <p:nvSpPr>
          <p:cNvPr id="16" name="テキスト ボックス 15"/>
          <p:cNvSpPr txBox="1"/>
          <p:nvPr/>
        </p:nvSpPr>
        <p:spPr>
          <a:xfrm>
            <a:off x="3131840" y="5875181"/>
            <a:ext cx="5053339"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a:solidFill>
                  <a:schemeClr val="bg1"/>
                </a:solidFill>
              </a:rPr>
              <a:t>提案者の企業・大学名を全て記載し、再委託先</a:t>
            </a:r>
            <a:r>
              <a:rPr lang="ja-JP" altLang="en-US" sz="1400" dirty="0" smtClean="0">
                <a:solidFill>
                  <a:schemeClr val="bg1"/>
                </a:solidFill>
              </a:rPr>
              <a:t>等がある場合</a:t>
            </a:r>
            <a:r>
              <a:rPr lang="ja-JP" altLang="en-US" sz="1400" dirty="0">
                <a:solidFill>
                  <a:schemeClr val="bg1"/>
                </a:solidFill>
              </a:rPr>
              <a:t>は、その委託元機関の後ろに括弧書きで記載してください</a:t>
            </a:r>
            <a:r>
              <a:rPr lang="ja-JP" altLang="en-US" sz="1400" dirty="0" smtClean="0">
                <a:solidFill>
                  <a:schemeClr val="bg1"/>
                </a:solidFill>
              </a:rPr>
              <a:t>。</a:t>
            </a:r>
            <a:endParaRPr lang="en-US" altLang="ja-JP" sz="1400" dirty="0" smtClean="0">
              <a:solidFill>
                <a:schemeClr val="bg1"/>
              </a:solidFill>
            </a:endParaRPr>
          </a:p>
          <a:p>
            <a:pPr marL="87313" indent="-87313">
              <a:buFont typeface="Arial" pitchFamily="34" charset="0"/>
              <a:buChar char="•"/>
            </a:pPr>
            <a:r>
              <a:rPr lang="ja-JP" altLang="en-US" sz="1400" dirty="0" smtClean="0">
                <a:solidFill>
                  <a:schemeClr val="bg1"/>
                </a:solidFill>
              </a:rPr>
              <a:t>提案代表</a:t>
            </a:r>
            <a:r>
              <a:rPr lang="ja-JP" altLang="en-US" sz="1400" dirty="0">
                <a:solidFill>
                  <a:schemeClr val="bg1"/>
                </a:solidFill>
              </a:rPr>
              <a:t>機関</a:t>
            </a:r>
            <a:r>
              <a:rPr lang="ja-JP" altLang="en-US" sz="1400" dirty="0" smtClean="0">
                <a:solidFill>
                  <a:schemeClr val="bg1"/>
                </a:solidFill>
              </a:rPr>
              <a:t>を筆頭に記載してください。</a:t>
            </a:r>
            <a:endParaRPr lang="ja-JP" altLang="en-US" sz="14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11560" y="1052736"/>
            <a:ext cx="8076257"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a:t>本プロジェクトを実施</a:t>
            </a:r>
            <a:r>
              <a:rPr lang="ja-JP" altLang="en-US" sz="1400" dirty="0" smtClean="0"/>
              <a:t>する目的やどの</a:t>
            </a:r>
            <a:r>
              <a:rPr lang="ja-JP" altLang="en-US" sz="1400" dirty="0"/>
              <a:t>ように寄与するの</a:t>
            </a:r>
            <a:r>
              <a:rPr lang="ja-JP" altLang="en-US" sz="1400" dirty="0" smtClean="0"/>
              <a:t>かを明示した上で、新しい</a:t>
            </a:r>
            <a:r>
              <a:rPr lang="ja-JP" altLang="en-US" sz="1400" dirty="0"/>
              <a:t>複合材料等の</a:t>
            </a:r>
            <a:r>
              <a:rPr lang="ja-JP" altLang="en-US" sz="1400" dirty="0" smtClean="0"/>
              <a:t>実用化や普及加速をどのように支援していくか</a:t>
            </a:r>
            <a:r>
              <a:rPr lang="ja-JP" altLang="en-US" sz="1400" dirty="0" smtClean="0"/>
              <a:t>、わかりやすく具体的に記載してください。</a:t>
            </a:r>
            <a:endParaRPr lang="en-US" altLang="ja-JP" sz="1400" dirty="0" smtClean="0"/>
          </a:p>
          <a:p>
            <a:pPr marL="87313" indent="-87313">
              <a:buFont typeface="Arial" pitchFamily="34" charset="0"/>
              <a:buChar char="•"/>
            </a:pPr>
            <a:r>
              <a:rPr lang="ja-JP" altLang="en-US" sz="1400" dirty="0" smtClean="0"/>
              <a:t>どの市場分野における安全性向上や品質管理向上等の課題を対象とした提案であるかを明示した上で、どのように課題</a:t>
            </a:r>
            <a:r>
              <a:rPr lang="ja-JP" altLang="en-US" sz="1400" dirty="0" smtClean="0"/>
              <a:t>解決</a:t>
            </a:r>
            <a:r>
              <a:rPr lang="ja-JP" altLang="en-US" sz="1400" dirty="0"/>
              <a:t>を目指すかなど、分かりやすく具体的に記載してください</a:t>
            </a:r>
            <a:r>
              <a:rPr lang="ja-JP" altLang="en-US" sz="1400" dirty="0" smtClean="0"/>
              <a:t>。</a:t>
            </a:r>
            <a:endParaRPr kumimoji="1" lang="ja-JP" altLang="en-US" sz="1400" dirty="0" smtClean="0">
              <a:solidFill>
                <a:schemeClr val="bg1"/>
              </a:solidFill>
            </a:endParaRPr>
          </a:p>
        </p:txBody>
      </p:sp>
      <p:sp>
        <p:nvSpPr>
          <p:cNvPr id="3" name="テキスト ボックス 2"/>
          <p:cNvSpPr txBox="1"/>
          <p:nvPr/>
        </p:nvSpPr>
        <p:spPr>
          <a:xfrm>
            <a:off x="251520" y="260648"/>
            <a:ext cx="3096344"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t>研究</a:t>
            </a:r>
            <a:r>
              <a:rPr lang="ja-JP" altLang="en-US" sz="2400" dirty="0"/>
              <a:t>開発の背景</a:t>
            </a:r>
            <a:r>
              <a:rPr lang="ja-JP" altLang="en-US" sz="2400" dirty="0" smtClean="0"/>
              <a:t>・目的</a:t>
            </a:r>
            <a:endParaRPr kumimoji="1" lang="ja-JP" altLang="en-US" sz="2400" dirty="0"/>
          </a:p>
        </p:txBody>
      </p:sp>
      <p:sp>
        <p:nvSpPr>
          <p:cNvPr id="8" name="スライド番号プレースホルダー 7"/>
          <p:cNvSpPr>
            <a:spLocks noGrp="1"/>
          </p:cNvSpPr>
          <p:nvPr>
            <p:ph type="sldNum" sz="quarter" idx="12"/>
          </p:nvPr>
        </p:nvSpPr>
        <p:spPr/>
        <p:txBody>
          <a:bodyPr/>
          <a:lstStyle/>
          <a:p>
            <a:fld id="{8D8A5D70-00BF-43D1-9518-0183EFEF9A82}" type="slidenum">
              <a:rPr kumimoji="1" lang="ja-JP" altLang="en-US" smtClean="0"/>
              <a:pPr/>
              <a:t>1</a:t>
            </a:fld>
            <a:endParaRPr kumimoji="1" lang="ja-JP" altLang="en-US" dirty="0"/>
          </a:p>
        </p:txBody>
      </p:sp>
      <p:sp>
        <p:nvSpPr>
          <p:cNvPr id="10" name="テキスト ボックス 9"/>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t>提案書 </a:t>
            </a:r>
            <a:r>
              <a:rPr lang="en-US" altLang="ja-JP" u="sng" dirty="0" smtClean="0"/>
              <a:t>1-1.</a:t>
            </a:r>
            <a:r>
              <a:rPr lang="ja-JP" altLang="en-US" u="sng" dirty="0" smtClean="0"/>
              <a:t>参照</a:t>
            </a:r>
            <a:endParaRPr kumimoji="1" lang="ja-JP" altLang="en-US" u="sng" dirty="0"/>
          </a:p>
        </p:txBody>
      </p:sp>
      <p:sp>
        <p:nvSpPr>
          <p:cNvPr id="11" name="テキスト ボックス 10"/>
          <p:cNvSpPr txBox="1"/>
          <p:nvPr/>
        </p:nvSpPr>
        <p:spPr>
          <a:xfrm>
            <a:off x="3846579" y="476672"/>
            <a:ext cx="5256584"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提案書類のどこに関連する記載があるか参照先を記載してください。</a:t>
            </a:r>
            <a:endParaRPr kumimoji="1" lang="ja-JP" altLang="en-US" sz="1400"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2</a:t>
            </a:fld>
            <a:endParaRPr lang="ja-JP" altLang="en-US" dirty="0"/>
          </a:p>
        </p:txBody>
      </p:sp>
      <p:sp>
        <p:nvSpPr>
          <p:cNvPr id="5" name="テキスト ボックス 4"/>
          <p:cNvSpPr txBox="1"/>
          <p:nvPr/>
        </p:nvSpPr>
        <p:spPr>
          <a:xfrm>
            <a:off x="251520" y="260648"/>
            <a:ext cx="2376264"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t>研究</a:t>
            </a:r>
            <a:r>
              <a:rPr lang="ja-JP" altLang="en-US" sz="2400" dirty="0"/>
              <a:t>開発</a:t>
            </a:r>
            <a:r>
              <a:rPr lang="ja-JP" altLang="en-US" sz="2400" dirty="0" smtClean="0"/>
              <a:t>の内容</a:t>
            </a:r>
            <a:endParaRPr kumimoji="1" lang="ja-JP" altLang="en-US" sz="2400" dirty="0"/>
          </a:p>
        </p:txBody>
      </p:sp>
      <p:sp>
        <p:nvSpPr>
          <p:cNvPr id="6" name="テキスト ボックス 5"/>
          <p:cNvSpPr txBox="1"/>
          <p:nvPr/>
        </p:nvSpPr>
        <p:spPr>
          <a:xfrm>
            <a:off x="611560" y="908720"/>
            <a:ext cx="8076257" cy="116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t>前頁の</a:t>
            </a:r>
            <a:r>
              <a:rPr lang="ja-JP" altLang="ja-JP" sz="1400" dirty="0" smtClean="0"/>
              <a:t>「研究</a:t>
            </a:r>
            <a:r>
              <a:rPr lang="ja-JP" altLang="ja-JP" sz="1400" dirty="0"/>
              <a:t>開発の背景・目的」で</a:t>
            </a:r>
            <a:r>
              <a:rPr lang="ja-JP" altLang="ja-JP" sz="1400" dirty="0" smtClean="0"/>
              <a:t>挙げる課題</a:t>
            </a:r>
            <a:r>
              <a:rPr lang="ja-JP" altLang="ja-JP" sz="1400" dirty="0"/>
              <a:t>解決に向けて、克服すべき技術課題</a:t>
            </a:r>
            <a:r>
              <a:rPr lang="ja-JP" altLang="ja-JP" sz="1400" dirty="0" smtClean="0"/>
              <a:t>等とそれを</a:t>
            </a:r>
            <a:r>
              <a:rPr lang="ja-JP" altLang="ja-JP" sz="1400" dirty="0"/>
              <a:t>解決する手法について、従来製品・サービスや国内外で開発が進む競合技術を図表等で比較するなどして、提案する研究開発の内容や新規性・優位性等を分かりやすく説明してください</a:t>
            </a:r>
            <a:r>
              <a:rPr lang="ja-JP" altLang="ja-JP" sz="1400" dirty="0" smtClean="0"/>
              <a:t>。</a:t>
            </a:r>
            <a:endParaRPr lang="en-US" altLang="ja-JP" sz="1400" dirty="0" smtClean="0"/>
          </a:p>
          <a:p>
            <a:pPr marL="87313" indent="-87313">
              <a:buFont typeface="Arial" pitchFamily="34" charset="0"/>
              <a:buChar char="•"/>
            </a:pPr>
            <a:r>
              <a:rPr kumimoji="1" lang="ja-JP" altLang="en-US" sz="1400" dirty="0">
                <a:solidFill>
                  <a:schemeClr val="bg1"/>
                </a:solidFill>
              </a:rPr>
              <a:t>参画</a:t>
            </a:r>
            <a:r>
              <a:rPr kumimoji="1" lang="ja-JP" altLang="en-US" sz="1400" dirty="0" smtClean="0">
                <a:solidFill>
                  <a:schemeClr val="bg1"/>
                </a:solidFill>
              </a:rPr>
              <a:t>する企業・大学等のそれぞれの役割</a:t>
            </a:r>
            <a:r>
              <a:rPr lang="ja-JP" altLang="en-US" sz="1400" dirty="0">
                <a:solidFill>
                  <a:schemeClr val="bg1"/>
                </a:solidFill>
              </a:rPr>
              <a:t>分担（再委託先又は共同実施先もあればその機関も）が</a:t>
            </a:r>
            <a:r>
              <a:rPr kumimoji="1" lang="ja-JP" altLang="en-US" sz="1400" dirty="0" smtClean="0">
                <a:solidFill>
                  <a:schemeClr val="bg1"/>
                </a:solidFill>
              </a:rPr>
              <a:t>分かるように記載してください。</a:t>
            </a:r>
          </a:p>
        </p:txBody>
      </p:sp>
      <p:sp>
        <p:nvSpPr>
          <p:cNvPr id="11" name="テキスト ボックス 10"/>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t>提案書 </a:t>
            </a:r>
            <a:r>
              <a:rPr lang="en-US" altLang="ja-JP" u="sng" dirty="0" smtClean="0"/>
              <a:t>1-1.</a:t>
            </a:r>
            <a:r>
              <a:rPr lang="ja-JP" altLang="en-US" u="sng" dirty="0" smtClean="0"/>
              <a:t>参照</a:t>
            </a:r>
            <a:endParaRPr kumimoji="1" lang="ja-JP" altLang="en-US" u="sng" dirty="0"/>
          </a:p>
        </p:txBody>
      </p:sp>
    </p:spTree>
    <p:extLst>
      <p:ext uri="{BB962C8B-B14F-4D97-AF65-F5344CB8AC3E}">
        <p14:creationId xmlns:p14="http://schemas.microsoft.com/office/powerpoint/2010/main" val="31656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3</a:t>
            </a:fld>
            <a:endParaRPr lang="ja-JP" altLang="en-US" dirty="0"/>
          </a:p>
        </p:txBody>
      </p:sp>
      <p:sp>
        <p:nvSpPr>
          <p:cNvPr id="5" name="テキスト ボックス 4"/>
          <p:cNvSpPr txBox="1"/>
          <p:nvPr/>
        </p:nvSpPr>
        <p:spPr>
          <a:xfrm>
            <a:off x="251520" y="260648"/>
            <a:ext cx="2376264"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t>研究</a:t>
            </a:r>
            <a:r>
              <a:rPr lang="ja-JP" altLang="en-US" sz="2400" dirty="0"/>
              <a:t>開発</a:t>
            </a:r>
            <a:r>
              <a:rPr lang="ja-JP" altLang="en-US" sz="2400" dirty="0" smtClean="0"/>
              <a:t>の目標</a:t>
            </a:r>
            <a:endParaRPr kumimoji="1" lang="ja-JP" altLang="en-US" sz="2400" dirty="0"/>
          </a:p>
        </p:txBody>
      </p:sp>
      <p:sp>
        <p:nvSpPr>
          <p:cNvPr id="6" name="テキスト ボックス 5"/>
          <p:cNvSpPr txBox="1"/>
          <p:nvPr/>
        </p:nvSpPr>
        <p:spPr>
          <a:xfrm>
            <a:off x="467544" y="980728"/>
            <a:ext cx="8076257"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400" dirty="0" smtClean="0">
                <a:solidFill>
                  <a:schemeClr val="bg1"/>
                </a:solidFill>
              </a:rPr>
              <a:t>中間目標、最終目標について、目標の設定根拠・理由を添えて、具体的かつ定量的に記載してください。</a:t>
            </a:r>
            <a:endParaRPr kumimoji="1" lang="en-US" altLang="ja-JP" sz="1400" dirty="0" smtClean="0">
              <a:solidFill>
                <a:schemeClr val="bg1"/>
              </a:solidFill>
            </a:endParaRPr>
          </a:p>
          <a:p>
            <a:pPr marL="87313" indent="-87313">
              <a:buFont typeface="Arial" pitchFamily="34" charset="0"/>
              <a:buChar char="•"/>
            </a:pPr>
            <a:r>
              <a:rPr lang="ja-JP" altLang="en-US" sz="1400" dirty="0" smtClean="0">
                <a:solidFill>
                  <a:schemeClr val="bg1"/>
                </a:solidFill>
              </a:rPr>
              <a:t>適宜、表などを活用して分かりやすく</a:t>
            </a:r>
            <a:r>
              <a:rPr lang="ja-JP" altLang="en-US" sz="1400" dirty="0">
                <a:solidFill>
                  <a:schemeClr val="bg1"/>
                </a:solidFill>
              </a:rPr>
              <a:t>記載</a:t>
            </a:r>
            <a:r>
              <a:rPr lang="ja-JP" altLang="en-US" sz="1400" dirty="0" smtClean="0">
                <a:solidFill>
                  <a:schemeClr val="bg1"/>
                </a:solidFill>
              </a:rPr>
              <a:t>してください。</a:t>
            </a:r>
            <a:endParaRPr kumimoji="1" lang="ja-JP" altLang="en-US" sz="1400" dirty="0" smtClean="0">
              <a:solidFill>
                <a:schemeClr val="bg1"/>
              </a:solidFill>
            </a:endParaRPr>
          </a:p>
        </p:txBody>
      </p:sp>
      <p:sp>
        <p:nvSpPr>
          <p:cNvPr id="9" name="テキスト ボックス 8"/>
          <p:cNvSpPr txBox="1"/>
          <p:nvPr/>
        </p:nvSpPr>
        <p:spPr>
          <a:xfrm>
            <a:off x="323528" y="1619508"/>
            <a:ext cx="7848872" cy="369332"/>
          </a:xfrm>
          <a:prstGeom prst="rect">
            <a:avLst/>
          </a:prstGeom>
          <a:noFill/>
          <a:ln w="28575">
            <a:noFill/>
          </a:ln>
        </p:spPr>
        <p:txBody>
          <a:bodyPr wrap="square" rtlCol="0">
            <a:spAutoFit/>
          </a:bodyPr>
          <a:lstStyle/>
          <a:p>
            <a:r>
              <a:rPr lang="ja-JP" altLang="en-US" dirty="0" smtClean="0">
                <a:latin typeface="+mn-ea"/>
              </a:rPr>
              <a:t>①</a:t>
            </a:r>
            <a:r>
              <a:rPr lang="en-US" altLang="ja-JP" dirty="0" smtClean="0">
                <a:latin typeface="+mn-ea"/>
              </a:rPr>
              <a:t>2022</a:t>
            </a:r>
            <a:r>
              <a:rPr lang="ja-JP" altLang="en-US" dirty="0" smtClean="0">
                <a:latin typeface="+mn-ea"/>
              </a:rPr>
              <a:t>年度の</a:t>
            </a:r>
            <a:r>
              <a:rPr lang="ja-JP" altLang="en-US" dirty="0">
                <a:latin typeface="+mn-ea"/>
              </a:rPr>
              <a:t>中間目標</a:t>
            </a:r>
            <a:endParaRPr kumimoji="1" lang="ja-JP" altLang="en-US" dirty="0">
              <a:latin typeface="+mn-ea"/>
            </a:endParaRPr>
          </a:p>
        </p:txBody>
      </p:sp>
      <p:sp>
        <p:nvSpPr>
          <p:cNvPr id="10" name="テキスト ボックス 9"/>
          <p:cNvSpPr txBox="1"/>
          <p:nvPr/>
        </p:nvSpPr>
        <p:spPr>
          <a:xfrm>
            <a:off x="323528" y="3635732"/>
            <a:ext cx="7848872" cy="369332"/>
          </a:xfrm>
          <a:prstGeom prst="rect">
            <a:avLst/>
          </a:prstGeom>
          <a:noFill/>
          <a:ln w="28575">
            <a:noFill/>
          </a:ln>
        </p:spPr>
        <p:txBody>
          <a:bodyPr wrap="square" rtlCol="0">
            <a:spAutoFit/>
          </a:bodyPr>
          <a:lstStyle/>
          <a:p>
            <a:r>
              <a:rPr lang="ja-JP" altLang="en-US" dirty="0" smtClean="0">
                <a:latin typeface="+mn-ea"/>
              </a:rPr>
              <a:t>②</a:t>
            </a:r>
            <a:r>
              <a:rPr lang="en-US" altLang="ja-JP" dirty="0" smtClean="0">
                <a:latin typeface="+mn-ea"/>
              </a:rPr>
              <a:t>2025</a:t>
            </a:r>
            <a:r>
              <a:rPr lang="ja-JP" altLang="en-US" dirty="0" smtClean="0">
                <a:latin typeface="+mn-ea"/>
              </a:rPr>
              <a:t>年度の</a:t>
            </a:r>
            <a:r>
              <a:rPr lang="ja-JP" altLang="en-US" dirty="0">
                <a:latin typeface="+mn-ea"/>
              </a:rPr>
              <a:t>最終目標</a:t>
            </a:r>
            <a:endParaRPr kumimoji="1" lang="ja-JP" altLang="en-US" dirty="0">
              <a:latin typeface="+mn-ea"/>
            </a:endParaRPr>
          </a:p>
        </p:txBody>
      </p:sp>
      <p:sp>
        <p:nvSpPr>
          <p:cNvPr id="12" name="テキスト ボックス 11"/>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t>提案書 </a:t>
            </a:r>
            <a:r>
              <a:rPr lang="en-US" altLang="ja-JP" u="sng" dirty="0" smtClean="0"/>
              <a:t>1-2.</a:t>
            </a:r>
            <a:r>
              <a:rPr lang="ja-JP" altLang="en-US" u="sng" dirty="0" smtClean="0"/>
              <a:t>参照</a:t>
            </a:r>
            <a:endParaRPr kumimoji="1" lang="ja-JP" altLang="en-US" u="sng" dirty="0"/>
          </a:p>
        </p:txBody>
      </p:sp>
    </p:spTree>
    <p:extLst>
      <p:ext uri="{BB962C8B-B14F-4D97-AF65-F5344CB8AC3E}">
        <p14:creationId xmlns:p14="http://schemas.microsoft.com/office/powerpoint/2010/main" val="271937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4</a:t>
            </a:fld>
            <a:endParaRPr lang="ja-JP" altLang="en-US" dirty="0"/>
          </a:p>
        </p:txBody>
      </p:sp>
      <p:sp>
        <p:nvSpPr>
          <p:cNvPr id="5" name="テキスト ボックス 4"/>
          <p:cNvSpPr txBox="1"/>
          <p:nvPr/>
        </p:nvSpPr>
        <p:spPr>
          <a:xfrm>
            <a:off x="251520" y="260648"/>
            <a:ext cx="3024336"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latin typeface="+mn-ea"/>
              </a:rPr>
              <a:t>実施体制図</a:t>
            </a:r>
            <a:endParaRPr kumimoji="1" lang="ja-JP" altLang="en-US" sz="2400" dirty="0">
              <a:latin typeface="+mn-ea"/>
            </a:endParaRPr>
          </a:p>
        </p:txBody>
      </p:sp>
      <p:sp>
        <p:nvSpPr>
          <p:cNvPr id="12" name="テキスト ボックス 11"/>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t>提案書 </a:t>
            </a:r>
            <a:r>
              <a:rPr lang="en-US" altLang="ja-JP" u="sng" dirty="0" smtClean="0"/>
              <a:t>2-3.</a:t>
            </a:r>
            <a:r>
              <a:rPr lang="ja-JP" altLang="en-US" u="sng" dirty="0" smtClean="0"/>
              <a:t>参照</a:t>
            </a:r>
            <a:endParaRPr kumimoji="1" lang="ja-JP" altLang="en-US" u="sng" dirty="0"/>
          </a:p>
        </p:txBody>
      </p:sp>
      <p:sp>
        <p:nvSpPr>
          <p:cNvPr id="22" name="Rectangle 43"/>
          <p:cNvSpPr>
            <a:spLocks noChangeArrowheads="1"/>
          </p:cNvSpPr>
          <p:nvPr/>
        </p:nvSpPr>
        <p:spPr bwMode="auto">
          <a:xfrm>
            <a:off x="363284" y="1869394"/>
            <a:ext cx="8424936" cy="2714292"/>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400">
              <a:latin typeface="+mn-ea"/>
            </a:endParaRPr>
          </a:p>
        </p:txBody>
      </p:sp>
      <p:cxnSp>
        <p:nvCxnSpPr>
          <p:cNvPr id="23" name="Line 49"/>
          <p:cNvCxnSpPr>
            <a:cxnSpLocks noChangeShapeType="1"/>
            <a:stCxn id="21" idx="2"/>
          </p:cNvCxnSpPr>
          <p:nvPr/>
        </p:nvCxnSpPr>
        <p:spPr bwMode="auto">
          <a:xfrm>
            <a:off x="1762008" y="4174111"/>
            <a:ext cx="0" cy="8644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5" name="Line 44"/>
          <p:cNvCxnSpPr>
            <a:cxnSpLocks noChangeShapeType="1"/>
          </p:cNvCxnSpPr>
          <p:nvPr/>
        </p:nvCxnSpPr>
        <p:spPr bwMode="auto">
          <a:xfrm>
            <a:off x="1763781" y="2239266"/>
            <a:ext cx="5616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33" name="グループ化 32"/>
          <p:cNvGrpSpPr/>
          <p:nvPr/>
        </p:nvGrpSpPr>
        <p:grpSpPr>
          <a:xfrm>
            <a:off x="680208" y="2239266"/>
            <a:ext cx="2163600" cy="1934845"/>
            <a:chOff x="827584" y="1979295"/>
            <a:chExt cx="2163600" cy="1934845"/>
          </a:xfrm>
        </p:grpSpPr>
        <p:sp>
          <p:nvSpPr>
            <p:cNvPr id="21" name="Text Box 50"/>
            <p:cNvSpPr txBox="1">
              <a:spLocks noChangeArrowheads="1"/>
            </p:cNvSpPr>
            <p:nvPr/>
          </p:nvSpPr>
          <p:spPr bwMode="auto">
            <a:xfrm>
              <a:off x="827584" y="2212975"/>
              <a:ext cx="2163600" cy="170116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mn-ea"/>
                  <a:cs typeface="Times New Roman" panose="02020603050405020304" pitchFamily="18" charset="0"/>
                </a:rPr>
                <a:t>○○株式会社</a:t>
              </a:r>
            </a:p>
            <a:p>
              <a:pPr algn="just">
                <a:spcAft>
                  <a:spcPts val="0"/>
                </a:spcAft>
              </a:pPr>
              <a:r>
                <a:rPr lang="ja-JP" sz="1400" kern="100" dirty="0">
                  <a:effectLst/>
                  <a:latin typeface="+mn-ea"/>
                  <a:cs typeface="Times New Roman" panose="02020603050405020304" pitchFamily="18" charset="0"/>
                </a:rPr>
                <a:t>・研究実施場所：</a:t>
              </a:r>
            </a:p>
            <a:p>
              <a:pPr algn="just">
                <a:spcAft>
                  <a:spcPts val="0"/>
                </a:spcAft>
              </a:pPr>
              <a:r>
                <a:rPr lang="ja-JP" sz="1400" kern="100" dirty="0">
                  <a:effectLst/>
                  <a:latin typeface="+mn-ea"/>
                  <a:cs typeface="Times New Roman" panose="02020603050405020304" pitchFamily="18" charset="0"/>
                </a:rPr>
                <a:t>○○研究所（○○県○○市）、○○事業所（東京都○○区）</a:t>
              </a:r>
            </a:p>
            <a:p>
              <a:pPr algn="just">
                <a:spcAft>
                  <a:spcPts val="0"/>
                </a:spcAft>
              </a:pPr>
              <a:r>
                <a:rPr lang="ja-JP" sz="1400" kern="100" dirty="0">
                  <a:effectLst/>
                  <a:latin typeface="+mn-ea"/>
                  <a:cs typeface="Times New Roman" panose="02020603050405020304" pitchFamily="18" charset="0"/>
                </a:rPr>
                <a:t>・研究項目：○○の研究開発</a:t>
              </a:r>
            </a:p>
            <a:p>
              <a:pPr algn="just">
                <a:spcAft>
                  <a:spcPts val="0"/>
                </a:spcAft>
              </a:pPr>
              <a:r>
                <a:rPr lang="en-US" sz="1400" kern="100" dirty="0">
                  <a:effectLst/>
                  <a:latin typeface="+mn-ea"/>
                  <a:cs typeface="Times New Roman" panose="02020603050405020304" pitchFamily="18" charset="0"/>
                </a:rPr>
                <a:t> </a:t>
              </a:r>
              <a:endParaRPr lang="ja-JP" sz="1400" kern="100" dirty="0">
                <a:effectLst/>
                <a:latin typeface="+mn-ea"/>
                <a:cs typeface="Times New Roman" panose="02020603050405020304" pitchFamily="18" charset="0"/>
              </a:endParaRPr>
            </a:p>
            <a:p>
              <a:pPr algn="just">
                <a:spcAft>
                  <a:spcPts val="0"/>
                </a:spcAft>
              </a:pPr>
              <a:r>
                <a:rPr lang="en-US" sz="1400" i="1" kern="100" dirty="0">
                  <a:effectLst/>
                  <a:latin typeface="+mn-ea"/>
                  <a:cs typeface="Times New Roman" panose="02020603050405020304" pitchFamily="18" charset="0"/>
                </a:rPr>
                <a:t> </a:t>
              </a:r>
              <a:endParaRPr lang="ja-JP" sz="1400" kern="100" dirty="0">
                <a:effectLst/>
                <a:latin typeface="+mn-ea"/>
                <a:cs typeface="Times New Roman" panose="02020603050405020304" pitchFamily="18" charset="0"/>
              </a:endParaRPr>
            </a:p>
          </p:txBody>
        </p:sp>
        <p:cxnSp>
          <p:nvCxnSpPr>
            <p:cNvPr id="26" name="Line 46"/>
            <p:cNvCxnSpPr>
              <a:cxnSpLocks noChangeShapeType="1"/>
            </p:cNvCxnSpPr>
            <p:nvPr/>
          </p:nvCxnSpPr>
          <p:spPr bwMode="auto">
            <a:xfrm flipH="1">
              <a:off x="1907797" y="1979295"/>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grpSp>
        <p:nvGrpSpPr>
          <p:cNvPr id="7" name="グループ化 6"/>
          <p:cNvGrpSpPr/>
          <p:nvPr/>
        </p:nvGrpSpPr>
        <p:grpSpPr>
          <a:xfrm>
            <a:off x="3491106" y="846250"/>
            <a:ext cx="2163600" cy="3327861"/>
            <a:chOff x="3695700" y="586279"/>
            <a:chExt cx="2163600" cy="3327861"/>
          </a:xfrm>
        </p:grpSpPr>
        <p:sp>
          <p:nvSpPr>
            <p:cNvPr id="20" name="Text Box 38"/>
            <p:cNvSpPr txBox="1">
              <a:spLocks noChangeArrowheads="1"/>
            </p:cNvSpPr>
            <p:nvPr/>
          </p:nvSpPr>
          <p:spPr bwMode="auto">
            <a:xfrm>
              <a:off x="4258070" y="586279"/>
              <a:ext cx="1038860" cy="353060"/>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a:spcAft>
                  <a:spcPts val="0"/>
                </a:spcAft>
              </a:pPr>
              <a:r>
                <a:rPr lang="en-US" sz="1400" kern="100" dirty="0">
                  <a:effectLst/>
                  <a:latin typeface="+mn-ea"/>
                  <a:cs typeface="Times New Roman" panose="02020603050405020304" pitchFamily="18" charset="0"/>
                </a:rPr>
                <a:t>NEDO</a:t>
              </a:r>
              <a:endParaRPr lang="ja-JP" sz="1400" kern="100" dirty="0">
                <a:effectLst/>
                <a:latin typeface="+mn-ea"/>
                <a:cs typeface="Times New Roman" panose="02020603050405020304" pitchFamily="18" charset="0"/>
              </a:endParaRPr>
            </a:p>
          </p:txBody>
        </p:sp>
        <p:cxnSp>
          <p:nvCxnSpPr>
            <p:cNvPr id="24" name="Line 40"/>
            <p:cNvCxnSpPr>
              <a:cxnSpLocks noChangeShapeType="1"/>
            </p:cNvCxnSpPr>
            <p:nvPr/>
          </p:nvCxnSpPr>
          <p:spPr bwMode="auto">
            <a:xfrm>
              <a:off x="4777500" y="939339"/>
              <a:ext cx="0" cy="12615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8" name="Text Box 50"/>
            <p:cNvSpPr txBox="1">
              <a:spLocks noChangeArrowheads="1"/>
            </p:cNvSpPr>
            <p:nvPr/>
          </p:nvSpPr>
          <p:spPr bwMode="auto">
            <a:xfrm>
              <a:off x="3695700" y="2212975"/>
              <a:ext cx="2163600" cy="170116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mn-ea"/>
                  <a:cs typeface="Times New Roman" panose="02020603050405020304" pitchFamily="18" charset="0"/>
                </a:rPr>
                <a:t>○○株式会社</a:t>
              </a:r>
            </a:p>
            <a:p>
              <a:pPr algn="just">
                <a:spcAft>
                  <a:spcPts val="0"/>
                </a:spcAft>
              </a:pPr>
              <a:r>
                <a:rPr lang="ja-JP" sz="1400" kern="100" dirty="0">
                  <a:effectLst/>
                  <a:latin typeface="+mn-ea"/>
                  <a:cs typeface="Times New Roman" panose="02020603050405020304" pitchFamily="18" charset="0"/>
                </a:rPr>
                <a:t>・研究実施場所：</a:t>
              </a:r>
            </a:p>
            <a:p>
              <a:pPr algn="just">
                <a:spcAft>
                  <a:spcPts val="0"/>
                </a:spcAft>
              </a:pPr>
              <a:r>
                <a:rPr lang="ja-JP" sz="1400" kern="100" dirty="0">
                  <a:effectLst/>
                  <a:latin typeface="+mn-ea"/>
                  <a:cs typeface="Times New Roman" panose="02020603050405020304" pitchFamily="18" charset="0"/>
                </a:rPr>
                <a:t>○○工場（○○県○○市）</a:t>
              </a:r>
            </a:p>
            <a:p>
              <a:pPr algn="just">
                <a:spcAft>
                  <a:spcPts val="0"/>
                </a:spcAft>
              </a:pPr>
              <a:r>
                <a:rPr lang="ja-JP" sz="1400" kern="100" dirty="0">
                  <a:effectLst/>
                  <a:latin typeface="+mn-ea"/>
                  <a:cs typeface="Times New Roman" panose="02020603050405020304" pitchFamily="18" charset="0"/>
                </a:rPr>
                <a:t>・研究項目：○○の研究開発</a:t>
              </a:r>
            </a:p>
            <a:p>
              <a:pPr algn="just">
                <a:spcAft>
                  <a:spcPts val="0"/>
                </a:spcAft>
              </a:pPr>
              <a:r>
                <a:rPr lang="en-US" sz="1400" kern="100" dirty="0">
                  <a:effectLst/>
                  <a:latin typeface="+mn-ea"/>
                  <a:cs typeface="Times New Roman" panose="02020603050405020304" pitchFamily="18" charset="0"/>
                </a:rPr>
                <a:t> </a:t>
              </a:r>
              <a:endParaRPr lang="ja-JP" sz="1400" kern="100" dirty="0">
                <a:effectLst/>
                <a:latin typeface="+mn-ea"/>
                <a:cs typeface="Times New Roman" panose="02020603050405020304" pitchFamily="18" charset="0"/>
              </a:endParaRPr>
            </a:p>
          </p:txBody>
        </p:sp>
      </p:grpSp>
      <p:grpSp>
        <p:nvGrpSpPr>
          <p:cNvPr id="32" name="グループ化 31"/>
          <p:cNvGrpSpPr/>
          <p:nvPr/>
        </p:nvGrpSpPr>
        <p:grpSpPr>
          <a:xfrm>
            <a:off x="6298644" y="2239266"/>
            <a:ext cx="2161788" cy="1934845"/>
            <a:chOff x="6442660" y="1979295"/>
            <a:chExt cx="2161788" cy="1934845"/>
          </a:xfrm>
        </p:grpSpPr>
        <p:cxnSp>
          <p:nvCxnSpPr>
            <p:cNvPr id="27" name="Line 45"/>
            <p:cNvCxnSpPr>
              <a:cxnSpLocks noChangeShapeType="1"/>
            </p:cNvCxnSpPr>
            <p:nvPr/>
          </p:nvCxnSpPr>
          <p:spPr bwMode="auto">
            <a:xfrm flipH="1">
              <a:off x="7522919" y="1979295"/>
              <a:ext cx="1270" cy="2222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9" name="Text Box 50"/>
            <p:cNvSpPr txBox="1">
              <a:spLocks noChangeArrowheads="1"/>
            </p:cNvSpPr>
            <p:nvPr/>
          </p:nvSpPr>
          <p:spPr bwMode="auto">
            <a:xfrm>
              <a:off x="6442660" y="2212975"/>
              <a:ext cx="2161788" cy="170116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mn-ea"/>
                  <a:cs typeface="Times New Roman" panose="02020603050405020304" pitchFamily="18" charset="0"/>
                </a:rPr>
                <a:t>国立大学法人○○大学</a:t>
              </a:r>
            </a:p>
            <a:p>
              <a:pPr algn="just">
                <a:spcAft>
                  <a:spcPts val="0"/>
                </a:spcAft>
              </a:pPr>
              <a:r>
                <a:rPr lang="ja-JP" sz="1400" kern="100" dirty="0">
                  <a:effectLst/>
                  <a:latin typeface="+mn-ea"/>
                  <a:cs typeface="Times New Roman" panose="02020603050405020304" pitchFamily="18" charset="0"/>
                </a:rPr>
                <a:t>・研究実施場所：</a:t>
              </a:r>
            </a:p>
            <a:p>
              <a:pPr algn="just">
                <a:spcAft>
                  <a:spcPts val="0"/>
                </a:spcAft>
              </a:pPr>
              <a:r>
                <a:rPr lang="ja-JP" sz="1400" kern="100" dirty="0">
                  <a:effectLst/>
                  <a:latin typeface="+mn-ea"/>
                  <a:cs typeface="Times New Roman" panose="02020603050405020304" pitchFamily="18" charset="0"/>
                </a:rPr>
                <a:t>○○学部○○科○○研究室（○○県○○市）</a:t>
              </a:r>
            </a:p>
            <a:p>
              <a:pPr algn="just">
                <a:spcAft>
                  <a:spcPts val="0"/>
                </a:spcAft>
              </a:pPr>
              <a:r>
                <a:rPr lang="ja-JP" sz="1400" kern="100" dirty="0">
                  <a:effectLst/>
                  <a:latin typeface="+mn-ea"/>
                  <a:cs typeface="Times New Roman" panose="02020603050405020304" pitchFamily="18" charset="0"/>
                </a:rPr>
                <a:t>・研究項目：○○の研究開発</a:t>
              </a:r>
            </a:p>
          </p:txBody>
        </p:sp>
      </p:grpSp>
      <p:sp>
        <p:nvSpPr>
          <p:cNvPr id="30" name="Text Box 41"/>
          <p:cNvSpPr txBox="1">
            <a:spLocks noChangeArrowheads="1"/>
          </p:cNvSpPr>
          <p:nvPr/>
        </p:nvSpPr>
        <p:spPr bwMode="auto">
          <a:xfrm>
            <a:off x="1083364" y="4667841"/>
            <a:ext cx="788820" cy="41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400" kern="100" dirty="0">
                <a:effectLst/>
                <a:latin typeface="+mn-ea"/>
                <a:cs typeface="Times New Roman" panose="02020603050405020304" pitchFamily="18" charset="0"/>
              </a:rPr>
              <a:t>再委託</a:t>
            </a:r>
          </a:p>
        </p:txBody>
      </p:sp>
      <p:sp>
        <p:nvSpPr>
          <p:cNvPr id="31" name="Text Box 50"/>
          <p:cNvSpPr txBox="1">
            <a:spLocks noChangeArrowheads="1"/>
          </p:cNvSpPr>
          <p:nvPr/>
        </p:nvSpPr>
        <p:spPr bwMode="auto">
          <a:xfrm>
            <a:off x="680208" y="5038568"/>
            <a:ext cx="2163600" cy="1702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mn-ea"/>
                <a:cs typeface="Times New Roman" panose="02020603050405020304" pitchFamily="18" charset="0"/>
              </a:rPr>
              <a:t>国立研究開発法人○○</a:t>
            </a:r>
          </a:p>
          <a:p>
            <a:pPr algn="just">
              <a:spcAft>
                <a:spcPts val="0"/>
              </a:spcAft>
            </a:pPr>
            <a:r>
              <a:rPr lang="ja-JP" sz="1400" kern="100" dirty="0">
                <a:effectLst/>
                <a:latin typeface="+mn-ea"/>
                <a:cs typeface="Times New Roman" panose="02020603050405020304" pitchFamily="18" charset="0"/>
              </a:rPr>
              <a:t>・研究実施場所：</a:t>
            </a:r>
          </a:p>
          <a:p>
            <a:pPr algn="just">
              <a:spcAft>
                <a:spcPts val="0"/>
              </a:spcAft>
            </a:pPr>
            <a:r>
              <a:rPr lang="ja-JP" sz="1400" kern="100" dirty="0">
                <a:effectLst/>
                <a:latin typeface="+mn-ea"/>
                <a:cs typeface="Times New Roman" panose="02020603050405020304" pitchFamily="18" charset="0"/>
              </a:rPr>
              <a:t>○○本部○○センター（○○県○○市）</a:t>
            </a:r>
          </a:p>
          <a:p>
            <a:pPr algn="just">
              <a:spcAft>
                <a:spcPts val="0"/>
              </a:spcAft>
            </a:pPr>
            <a:r>
              <a:rPr lang="ja-JP" sz="1400" kern="100" dirty="0">
                <a:effectLst/>
                <a:latin typeface="+mn-ea"/>
                <a:cs typeface="Times New Roman" panose="02020603050405020304" pitchFamily="18" charset="0"/>
              </a:rPr>
              <a:t>・研究項目：○○の研究開発</a:t>
            </a:r>
          </a:p>
        </p:txBody>
      </p:sp>
      <p:sp>
        <p:nvSpPr>
          <p:cNvPr id="35" name="Text Box 41"/>
          <p:cNvSpPr txBox="1">
            <a:spLocks noChangeArrowheads="1"/>
          </p:cNvSpPr>
          <p:nvPr/>
        </p:nvSpPr>
        <p:spPr bwMode="auto">
          <a:xfrm>
            <a:off x="4080009" y="1412829"/>
            <a:ext cx="1041400" cy="41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400" kern="100" dirty="0" smtClean="0">
                <a:effectLst/>
                <a:latin typeface="+mn-ea"/>
                <a:cs typeface="Times New Roman" panose="02020603050405020304" pitchFamily="18" charset="0"/>
              </a:rPr>
              <a:t>委託</a:t>
            </a:r>
            <a:endParaRPr lang="ja-JP" sz="1400" kern="100" dirty="0">
              <a:effectLst/>
              <a:latin typeface="+mn-ea"/>
              <a:cs typeface="Times New Roman" panose="02020603050405020304" pitchFamily="18" charset="0"/>
            </a:endParaRPr>
          </a:p>
        </p:txBody>
      </p:sp>
      <p:sp>
        <p:nvSpPr>
          <p:cNvPr id="37" name="テキスト ボックス 36"/>
          <p:cNvSpPr txBox="1"/>
          <p:nvPr/>
        </p:nvSpPr>
        <p:spPr>
          <a:xfrm>
            <a:off x="5640839" y="828954"/>
            <a:ext cx="3077269"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a:solidFill>
                  <a:schemeClr val="bg1"/>
                </a:solidFill>
              </a:rPr>
              <a:t>提案する研究開発を実施する体制</a:t>
            </a:r>
            <a:r>
              <a:rPr lang="ja-JP" altLang="en-US" sz="1400" dirty="0" smtClean="0">
                <a:solidFill>
                  <a:schemeClr val="bg1"/>
                </a:solidFill>
              </a:rPr>
              <a:t>と、各機関が担当する研究項目を下図</a:t>
            </a:r>
            <a:r>
              <a:rPr lang="ja-JP" altLang="en-US" sz="1400" dirty="0">
                <a:solidFill>
                  <a:schemeClr val="bg1"/>
                </a:solidFill>
              </a:rPr>
              <a:t>のように記載して</a:t>
            </a:r>
            <a:r>
              <a:rPr lang="ja-JP" altLang="en-US" sz="1400" dirty="0" smtClean="0">
                <a:solidFill>
                  <a:schemeClr val="bg1"/>
                </a:solidFill>
              </a:rPr>
              <a:t>ください。</a:t>
            </a:r>
            <a:endParaRPr kumimoji="1" lang="ja-JP" altLang="en-US" sz="1400" dirty="0" smtClean="0">
              <a:solidFill>
                <a:schemeClr val="bg1"/>
              </a:solidFill>
            </a:endParaRPr>
          </a:p>
        </p:txBody>
      </p:sp>
    </p:spTree>
    <p:extLst>
      <p:ext uri="{BB962C8B-B14F-4D97-AF65-F5344CB8AC3E}">
        <p14:creationId xmlns:p14="http://schemas.microsoft.com/office/powerpoint/2010/main" val="15042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5</a:t>
            </a:fld>
            <a:endParaRPr lang="ja-JP" altLang="en-US" dirty="0"/>
          </a:p>
        </p:txBody>
      </p:sp>
      <p:sp>
        <p:nvSpPr>
          <p:cNvPr id="5" name="テキスト ボックス 4"/>
          <p:cNvSpPr txBox="1"/>
          <p:nvPr/>
        </p:nvSpPr>
        <p:spPr>
          <a:xfrm>
            <a:off x="251520" y="260648"/>
            <a:ext cx="3096344"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t>研究開発スケジュール</a:t>
            </a:r>
            <a:endParaRPr kumimoji="1" lang="ja-JP" altLang="en-US" sz="2400" dirty="0"/>
          </a:p>
        </p:txBody>
      </p:sp>
      <p:sp>
        <p:nvSpPr>
          <p:cNvPr id="12" name="テキスト ボックス 11"/>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t>提案書 </a:t>
            </a:r>
            <a:r>
              <a:rPr lang="en-US" altLang="ja-JP" u="sng" dirty="0" smtClean="0"/>
              <a:t>4-1.</a:t>
            </a:r>
            <a:r>
              <a:rPr lang="ja-JP" altLang="en-US" u="sng" dirty="0" smtClean="0"/>
              <a:t>参照</a:t>
            </a:r>
            <a:endParaRPr kumimoji="1" lang="ja-JP" altLang="en-US" u="sng" dirty="0"/>
          </a:p>
        </p:txBody>
      </p:sp>
      <p:graphicFrame>
        <p:nvGraphicFramePr>
          <p:cNvPr id="8" name="表 7"/>
          <p:cNvGraphicFramePr>
            <a:graphicFrameLocks noGrp="1"/>
          </p:cNvGraphicFramePr>
          <p:nvPr>
            <p:extLst>
              <p:ext uri="{D42A27DB-BD31-4B8C-83A1-F6EECF244321}">
                <p14:modId xmlns:p14="http://schemas.microsoft.com/office/powerpoint/2010/main" val="599936912"/>
              </p:ext>
            </p:extLst>
          </p:nvPr>
        </p:nvGraphicFramePr>
        <p:xfrm>
          <a:off x="120756" y="1462507"/>
          <a:ext cx="8892001" cy="4924138"/>
        </p:xfrm>
        <a:graphic>
          <a:graphicData uri="http://schemas.openxmlformats.org/drawingml/2006/table">
            <a:tbl>
              <a:tblPr>
                <a:tableStyleId>{5940675A-B579-460E-94D1-54222C63F5DA}</a:tableStyleId>
              </a:tblPr>
              <a:tblGrid>
                <a:gridCol w="1941211"/>
                <a:gridCol w="1158465"/>
                <a:gridCol w="1158465"/>
                <a:gridCol w="1158465"/>
                <a:gridCol w="1158465"/>
                <a:gridCol w="1158465"/>
                <a:gridCol w="1158465"/>
              </a:tblGrid>
              <a:tr h="504058">
                <a:tc>
                  <a:txBody>
                    <a:bodyPr/>
                    <a:lstStyle/>
                    <a:p>
                      <a:pPr algn="ctr" fontAlgn="ctr"/>
                      <a:r>
                        <a:rPr lang="ja-JP" altLang="en-US" sz="1400" b="0" i="0" u="none" strike="noStrike" dirty="0" smtClean="0">
                          <a:solidFill>
                            <a:schemeClr val="tx1"/>
                          </a:solidFill>
                          <a:latin typeface="+mn-ea"/>
                          <a:ea typeface="+mn-ea"/>
                        </a:rPr>
                        <a:t>研究項目</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（研究担当機関）</a:t>
                      </a:r>
                      <a:endParaRPr 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400" b="0" u="none" strike="noStrike" dirty="0" smtClean="0">
                          <a:solidFill>
                            <a:schemeClr val="tx1"/>
                          </a:solidFill>
                          <a:latin typeface="+mn-ea"/>
                          <a:ea typeface="+mn-ea"/>
                        </a:rPr>
                        <a:t>2020</a:t>
                      </a:r>
                      <a:r>
                        <a:rPr lang="ja-JP" altLang="en-US" sz="1400" b="0" u="none" strike="noStrike" dirty="0" smtClean="0">
                          <a:solidFill>
                            <a:schemeClr val="tx1"/>
                          </a:solidFill>
                          <a:latin typeface="+mn-ea"/>
                          <a:ea typeface="+mn-ea"/>
                        </a:rPr>
                        <a:t>年度</a:t>
                      </a:r>
                      <a:endParaRPr lang="en-US" sz="1400" b="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fontAlgn="ctr"/>
                      <a:r>
                        <a:rPr lang="en-US" altLang="ja-JP" sz="1400" b="0" u="none" strike="noStrike" dirty="0" smtClean="0">
                          <a:solidFill>
                            <a:schemeClr val="tx1"/>
                          </a:solidFill>
                          <a:latin typeface="+mn-ea"/>
                          <a:ea typeface="+mn-ea"/>
                        </a:rPr>
                        <a:t>2021</a:t>
                      </a:r>
                      <a:r>
                        <a:rPr lang="ja-JP" altLang="en-US" sz="1400" b="0" u="none" strike="noStrike" dirty="0" smtClean="0">
                          <a:solidFill>
                            <a:schemeClr val="tx1"/>
                          </a:solidFill>
                          <a:latin typeface="+mn-ea"/>
                          <a:ea typeface="+mn-ea"/>
                        </a:rPr>
                        <a:t>年度</a:t>
                      </a:r>
                      <a:endParaRPr lang="en-US" sz="1400" b="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fontAlgn="ctr"/>
                      <a:r>
                        <a:rPr lang="en-US" altLang="ja-JP" sz="1400" b="0" u="none" strike="noStrike" dirty="0" smtClean="0">
                          <a:solidFill>
                            <a:schemeClr val="tx1"/>
                          </a:solidFill>
                          <a:latin typeface="+mn-ea"/>
                          <a:ea typeface="+mn-ea"/>
                        </a:rPr>
                        <a:t>2022</a:t>
                      </a:r>
                      <a:r>
                        <a:rPr lang="ja-JP" altLang="en-US" sz="1400" b="0" u="none" strike="noStrike" dirty="0" smtClean="0">
                          <a:solidFill>
                            <a:schemeClr val="tx1"/>
                          </a:solidFill>
                          <a:latin typeface="+mn-ea"/>
                          <a:ea typeface="+mn-ea"/>
                        </a:rPr>
                        <a:t>年度</a:t>
                      </a:r>
                      <a:endParaRPr 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fontAlgn="ctr"/>
                      <a:r>
                        <a:rPr lang="en-US" altLang="ja-JP" sz="1400" b="0" u="none" strike="noStrike" dirty="0" smtClean="0">
                          <a:solidFill>
                            <a:schemeClr val="tx1"/>
                          </a:solidFill>
                          <a:latin typeface="+mn-ea"/>
                          <a:ea typeface="+mn-ea"/>
                        </a:rPr>
                        <a:t>2023</a:t>
                      </a:r>
                      <a:r>
                        <a:rPr lang="ja-JP" altLang="en-US" sz="1400" b="0" u="none" strike="noStrike" dirty="0" smtClean="0">
                          <a:solidFill>
                            <a:schemeClr val="tx1"/>
                          </a:solidFill>
                          <a:latin typeface="+mn-ea"/>
                          <a:ea typeface="+mn-ea"/>
                        </a:rPr>
                        <a:t>年度</a:t>
                      </a:r>
                      <a:endParaRPr 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ctr"/>
                      <a:r>
                        <a:rPr lang="en-US" altLang="ja-JP" sz="1400" b="0" u="none" strike="noStrike" dirty="0" smtClean="0">
                          <a:solidFill>
                            <a:schemeClr val="tx1"/>
                          </a:solidFill>
                          <a:latin typeface="+mn-ea"/>
                          <a:ea typeface="+mn-ea"/>
                        </a:rPr>
                        <a:t>2024</a:t>
                      </a:r>
                      <a:r>
                        <a:rPr lang="ja-JP" altLang="en-US" sz="1400" b="0" u="none" strike="noStrike" dirty="0" smtClean="0">
                          <a:solidFill>
                            <a:schemeClr val="tx1"/>
                          </a:solidFill>
                          <a:latin typeface="+mn-ea"/>
                          <a:ea typeface="+mn-ea"/>
                        </a:rPr>
                        <a:t>年度</a:t>
                      </a:r>
                      <a:endParaRPr lang="en-US" altLang="ja-JP"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u="none" strike="noStrike" dirty="0" smtClean="0">
                          <a:solidFill>
                            <a:schemeClr val="tx1"/>
                          </a:solidFill>
                          <a:latin typeface="+mn-ea"/>
                          <a:ea typeface="+mn-ea"/>
                        </a:rPr>
                        <a:t>計</a:t>
                      </a:r>
                      <a:endParaRPr lang="en-US" altLang="ja-JP" sz="1400" b="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80000">
                <a:tc gridSpan="7">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latin typeface="+mn-ea"/>
                          <a:ea typeface="+mn-ea"/>
                        </a:rPr>
                        <a:t>①○○○○の研究開発</a:t>
                      </a: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40000">
                <a:tc>
                  <a:txBody>
                    <a:bodyPr/>
                    <a:lstStyle/>
                    <a:p>
                      <a:pPr marL="90488" indent="1588">
                        <a:defRPr/>
                      </a:pPr>
                      <a:r>
                        <a:rPr lang="ja-JP" altLang="en-US" sz="1400" dirty="0" smtClean="0">
                          <a:solidFill>
                            <a:schemeClr val="tx1"/>
                          </a:solidFill>
                        </a:rPr>
                        <a:t>○○の調査</a:t>
                      </a:r>
                      <a:endParaRPr lang="en-US" altLang="ja-JP" sz="1400" dirty="0" smtClean="0">
                        <a:solidFill>
                          <a:schemeClr val="tx1"/>
                        </a:solidFill>
                      </a:endParaRPr>
                    </a:p>
                    <a:p>
                      <a:pPr marL="90488" indent="1588">
                        <a:defRPr/>
                      </a:pPr>
                      <a:r>
                        <a:rPr lang="ja-JP" altLang="en-US" sz="1400" dirty="0" smtClean="0">
                          <a:solidFill>
                            <a:schemeClr val="tx1"/>
                          </a:solidFill>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40000">
                <a:tc>
                  <a:txBody>
                    <a:bodyPr/>
                    <a:lstStyle/>
                    <a:p>
                      <a:pPr marL="90488" indent="1588">
                        <a:defRPr/>
                      </a:pPr>
                      <a:r>
                        <a:rPr lang="ja-JP" altLang="en-US" sz="1400" dirty="0" smtClean="0">
                          <a:solidFill>
                            <a:schemeClr val="tx1"/>
                          </a:solidFill>
                        </a:rPr>
                        <a:t>○○の研究</a:t>
                      </a:r>
                      <a:endParaRPr lang="en-US" altLang="ja-JP" sz="1400" dirty="0" smtClean="0">
                        <a:solidFill>
                          <a:schemeClr val="tx1"/>
                        </a:solidFill>
                      </a:endParaRPr>
                    </a:p>
                    <a:p>
                      <a:pPr marL="90488" indent="1588">
                        <a:defRPr/>
                      </a:pPr>
                      <a:r>
                        <a:rPr lang="ja-JP" altLang="en-US" sz="1400" dirty="0" smtClean="0">
                          <a:solidFill>
                            <a:schemeClr val="tx1"/>
                          </a:solidFill>
                        </a:rPr>
                        <a:t>（○○大学○○研究室）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80000">
                <a:tc gridSpan="7">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latin typeface="+mn-ea"/>
                          <a:ea typeface="+mn-ea"/>
                        </a:rPr>
                        <a:t>②△△△△の研究開発</a:t>
                      </a:r>
                      <a:endParaRPr lang="en-US" altLang="ja-JP"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endParaRPr lang="en-US" altLang="ja-JP"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40000">
                <a:tc>
                  <a:txBody>
                    <a:bodyPr/>
                    <a:lstStyle/>
                    <a:p>
                      <a:pPr marL="90488" indent="1588">
                        <a:defRPr/>
                      </a:pPr>
                      <a:r>
                        <a:rPr lang="en-US" altLang="ja-JP" sz="1400" dirty="0" smtClean="0">
                          <a:solidFill>
                            <a:schemeClr val="tx1"/>
                          </a:solidFill>
                        </a:rPr>
                        <a:t>××</a:t>
                      </a:r>
                      <a:r>
                        <a:rPr lang="ja-JP" altLang="en-US" sz="1400" dirty="0" smtClean="0">
                          <a:solidFill>
                            <a:schemeClr val="tx1"/>
                          </a:solidFill>
                        </a:rPr>
                        <a:t>の研究</a:t>
                      </a:r>
                      <a:endParaRPr lang="en-US" altLang="ja-JP" sz="1400" dirty="0" smtClean="0">
                        <a:solidFill>
                          <a:schemeClr val="tx1"/>
                        </a:solidFill>
                      </a:endParaRPr>
                    </a:p>
                    <a:p>
                      <a:pPr marL="90488" indent="1588">
                        <a:defRPr/>
                      </a:pPr>
                      <a:r>
                        <a:rPr lang="ja-JP" altLang="en-US" sz="1400" dirty="0" smtClean="0">
                          <a:solidFill>
                            <a:schemeClr val="tx1"/>
                          </a:solidFill>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40000">
                <a:tc>
                  <a:txBody>
                    <a:bodyPr/>
                    <a:lstStyle/>
                    <a:p>
                      <a:pPr marL="90488" indent="1588">
                        <a:defRPr/>
                      </a:pPr>
                      <a:r>
                        <a:rPr lang="en-US" altLang="ja-JP" sz="1400" dirty="0" smtClean="0">
                          <a:solidFill>
                            <a:schemeClr val="tx1"/>
                          </a:solidFill>
                        </a:rPr>
                        <a:t>××</a:t>
                      </a:r>
                      <a:r>
                        <a:rPr lang="ja-JP" altLang="en-US" sz="1400" dirty="0" smtClean="0">
                          <a:solidFill>
                            <a:schemeClr val="tx1"/>
                          </a:solidFill>
                        </a:rPr>
                        <a:t>の開発</a:t>
                      </a:r>
                      <a:endParaRPr lang="en-US" altLang="ja-JP" sz="1400" dirty="0" smtClean="0">
                        <a:solidFill>
                          <a:schemeClr val="tx1"/>
                        </a:solidFill>
                      </a:endParaRPr>
                    </a:p>
                    <a:p>
                      <a:pPr marL="90488" indent="1588">
                        <a:defRPr/>
                      </a:pPr>
                      <a:r>
                        <a:rPr lang="ja-JP" altLang="en-US" sz="1400" dirty="0" smtClean="0">
                          <a:solidFill>
                            <a:schemeClr val="tx1"/>
                          </a:solidFill>
                        </a:rPr>
                        <a:t>（○○大学○○研究室）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80000">
                <a:tc gridSpan="7">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latin typeface="+mn-ea"/>
                          <a:ea typeface="+mn-ea"/>
                        </a:rPr>
                        <a:t>③□□□□の実証研究</a:t>
                      </a:r>
                      <a:endParaRPr lang="en-US" altLang="ja-JP"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endParaRPr lang="en-US" altLang="ja-JP"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40000">
                <a:tc>
                  <a:txBody>
                    <a:bodyPr/>
                    <a:lstStyle/>
                    <a:p>
                      <a:pPr marL="90488" indent="1588">
                        <a:defRPr/>
                      </a:pPr>
                      <a:r>
                        <a:rPr lang="ja-JP" altLang="en-US" sz="1400" dirty="0" smtClean="0">
                          <a:solidFill>
                            <a:schemeClr val="tx1"/>
                          </a:solidFill>
                        </a:rPr>
                        <a:t>□□の実証</a:t>
                      </a:r>
                      <a:endParaRPr lang="en-US" altLang="ja-JP" sz="1400" dirty="0" smtClean="0">
                        <a:solidFill>
                          <a:schemeClr val="tx1"/>
                        </a:solidFill>
                      </a:endParaRPr>
                    </a:p>
                    <a:p>
                      <a:pPr marL="90488" indent="1588">
                        <a:defRPr/>
                      </a:pPr>
                      <a:r>
                        <a:rPr lang="ja-JP" altLang="en-US" sz="1400" dirty="0" smtClean="0">
                          <a:solidFill>
                            <a:schemeClr val="tx1"/>
                          </a:solidFill>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40000">
                <a:tc>
                  <a:txBody>
                    <a:bodyPr/>
                    <a:lstStyle/>
                    <a:p>
                      <a:pPr marL="90488" indent="1588">
                        <a:defRPr/>
                      </a:pPr>
                      <a:r>
                        <a:rPr lang="ja-JP" altLang="en-US" sz="1400" dirty="0" smtClean="0">
                          <a:solidFill>
                            <a:schemeClr val="tx1"/>
                          </a:solidFill>
                        </a:rPr>
                        <a:t>□□の量産検討</a:t>
                      </a:r>
                      <a:endParaRPr lang="en-US" altLang="ja-JP" sz="1400" dirty="0" smtClean="0">
                        <a:solidFill>
                          <a:schemeClr val="tx1"/>
                        </a:solidFill>
                      </a:endParaRPr>
                    </a:p>
                    <a:p>
                      <a:pPr marL="90488" indent="1588">
                        <a:defRPr/>
                      </a:pPr>
                      <a:r>
                        <a:rPr lang="ja-JP" altLang="en-US" sz="1400" dirty="0" smtClean="0">
                          <a:solidFill>
                            <a:schemeClr val="tx1"/>
                          </a:solidFill>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40000">
                <a:tc>
                  <a:txBody>
                    <a:bodyPr/>
                    <a:lstStyle/>
                    <a:p>
                      <a:pPr algn="ctr" fontAlgn="ctr"/>
                      <a:r>
                        <a:rPr lang="ja-JP" altLang="en-US" sz="1400" b="0" i="0" u="none" strike="noStrike" dirty="0" smtClean="0">
                          <a:solidFill>
                            <a:schemeClr val="tx1"/>
                          </a:solidFill>
                          <a:latin typeface="+mn-ea"/>
                          <a:ea typeface="+mn-ea"/>
                        </a:rPr>
                        <a:t>合計　</a:t>
                      </a:r>
                      <a:r>
                        <a:rPr lang="en-US" altLang="ja-JP" sz="1400" b="0" i="0" u="none" strike="noStrike" dirty="0" smtClean="0">
                          <a:solidFill>
                            <a:schemeClr val="tx1"/>
                          </a:solidFill>
                          <a:latin typeface="+mn-ea"/>
                          <a:ea typeface="+mn-ea"/>
                        </a:rPr>
                        <a:t>NEDO</a:t>
                      </a:r>
                      <a:r>
                        <a:rPr lang="ja-JP" altLang="en-US" sz="1400" b="0" i="0" u="none" strike="noStrike" dirty="0" smtClean="0">
                          <a:solidFill>
                            <a:schemeClr val="tx1"/>
                          </a:solidFill>
                          <a:latin typeface="+mn-ea"/>
                          <a:ea typeface="+mn-ea"/>
                        </a:rPr>
                        <a:t>負担額</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（合計　人数）</a:t>
                      </a:r>
                      <a:endParaRPr lang="en-US" altLang="ja-JP"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mn-ea"/>
                          <a:ea typeface="+mn-ea"/>
                        </a:rPr>
                        <a:t>＊＊＊</a:t>
                      </a:r>
                      <a:endParaRPr lang="en-US" altLang="ja-JP" sz="1400" b="0" i="0" u="none" strike="noStrike" dirty="0" smtClean="0">
                        <a:solidFill>
                          <a:schemeClr val="tx1"/>
                        </a:solidFill>
                        <a:latin typeface="+mn-ea"/>
                        <a:ea typeface="+mn-ea"/>
                      </a:endParaRPr>
                    </a:p>
                    <a:p>
                      <a:pPr algn="ctr" fontAlgn="ctr"/>
                      <a:r>
                        <a:rPr lang="ja-JP" altLang="en-US" sz="1400" b="0" i="0" u="none" strike="noStrike" dirty="0" smtClean="0">
                          <a:solidFill>
                            <a:schemeClr val="tx1"/>
                          </a:solidFill>
                          <a:latin typeface="+mn-ea"/>
                          <a:ea typeface="+mn-ea"/>
                        </a:rPr>
                        <a:t>（＊）</a:t>
                      </a:r>
                      <a:endParaRPr lang="zh-TW" altLang="en-US"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26" name="ホームベース 25"/>
          <p:cNvSpPr/>
          <p:nvPr/>
        </p:nvSpPr>
        <p:spPr>
          <a:xfrm>
            <a:off x="2254492" y="2236894"/>
            <a:ext cx="936104"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r>
              <a:rPr lang="ja-JP" altLang="en-US" sz="1400" dirty="0" smtClean="0">
                <a:solidFill>
                  <a:schemeClr val="tx1"/>
                </a:solidFill>
              </a:rPr>
              <a:t>＊＊＊</a:t>
            </a:r>
            <a:endParaRPr lang="en-US" altLang="ja-JP" sz="1400" dirty="0" smtClean="0">
              <a:solidFill>
                <a:schemeClr val="tx1"/>
              </a:solidFill>
            </a:endParaRPr>
          </a:p>
          <a:p>
            <a:pPr marL="90488" indent="-90488" algn="ctr">
              <a:defRPr/>
            </a:pPr>
            <a:r>
              <a:rPr lang="ja-JP" altLang="en-US" sz="1400" dirty="0" smtClean="0">
                <a:solidFill>
                  <a:schemeClr val="tx1"/>
                </a:solidFill>
              </a:rPr>
              <a:t>（＊）</a:t>
            </a:r>
            <a:endParaRPr lang="ja-JP" altLang="en-US" sz="1400" dirty="0">
              <a:solidFill>
                <a:schemeClr val="tx1"/>
              </a:solidFill>
            </a:endParaRPr>
          </a:p>
        </p:txBody>
      </p:sp>
      <p:sp>
        <p:nvSpPr>
          <p:cNvPr id="32" name="テキスト ボックス 31"/>
          <p:cNvSpPr txBox="1"/>
          <p:nvPr/>
        </p:nvSpPr>
        <p:spPr>
          <a:xfrm>
            <a:off x="3554016" y="381310"/>
            <a:ext cx="3456384"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何の研究項目をどのような手順で行い、どの程度の経費が必要であるかについて、提案する研究項目ごとに必要な経費（</a:t>
            </a:r>
            <a:r>
              <a:rPr lang="en-US" altLang="ja-JP" sz="1400" dirty="0" smtClean="0">
                <a:solidFill>
                  <a:schemeClr val="bg1"/>
                </a:solidFill>
                <a:latin typeface="+mn-ea"/>
              </a:rPr>
              <a:t>NEDO</a:t>
            </a:r>
            <a:r>
              <a:rPr lang="ja-JP" altLang="en-US" sz="1400" dirty="0" smtClean="0">
                <a:solidFill>
                  <a:schemeClr val="bg1"/>
                </a:solidFill>
                <a:latin typeface="+mn-ea"/>
              </a:rPr>
              <a:t>負担額</a:t>
            </a:r>
            <a:r>
              <a:rPr lang="ja-JP" altLang="en-US" sz="1400" dirty="0" smtClean="0">
                <a:solidFill>
                  <a:schemeClr val="bg1"/>
                </a:solidFill>
              </a:rPr>
              <a:t>）を分けて記載してください。</a:t>
            </a:r>
            <a:endParaRPr kumimoji="1" lang="ja-JP" altLang="en-US" sz="1400" dirty="0" smtClean="0">
              <a:solidFill>
                <a:schemeClr val="bg1"/>
              </a:solidFill>
            </a:endParaRPr>
          </a:p>
        </p:txBody>
      </p:sp>
      <p:sp>
        <p:nvSpPr>
          <p:cNvPr id="13" name="ホームベース 12"/>
          <p:cNvSpPr/>
          <p:nvPr/>
        </p:nvSpPr>
        <p:spPr>
          <a:xfrm>
            <a:off x="2339752" y="2774722"/>
            <a:ext cx="2016224"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2" name="テキスト ボックス 1"/>
          <p:cNvSpPr txBox="1"/>
          <p:nvPr/>
        </p:nvSpPr>
        <p:spPr>
          <a:xfrm>
            <a:off x="3340360" y="2728077"/>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15" name="テキスト ボックス 14"/>
          <p:cNvSpPr txBox="1"/>
          <p:nvPr/>
        </p:nvSpPr>
        <p:spPr>
          <a:xfrm>
            <a:off x="2280996" y="2728077"/>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16" name="ホームベース 15"/>
          <p:cNvSpPr/>
          <p:nvPr/>
        </p:nvSpPr>
        <p:spPr>
          <a:xfrm>
            <a:off x="2254492" y="3524779"/>
            <a:ext cx="3253612"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17" name="テキスト ボックス 16"/>
          <p:cNvSpPr txBox="1"/>
          <p:nvPr/>
        </p:nvSpPr>
        <p:spPr>
          <a:xfrm>
            <a:off x="3340360" y="3478134"/>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18" name="テキスト ボックス 17"/>
          <p:cNvSpPr txBox="1"/>
          <p:nvPr/>
        </p:nvSpPr>
        <p:spPr>
          <a:xfrm>
            <a:off x="2280996" y="3478134"/>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19" name="テキスト ボックス 18"/>
          <p:cNvSpPr txBox="1"/>
          <p:nvPr/>
        </p:nvSpPr>
        <p:spPr>
          <a:xfrm>
            <a:off x="4499992" y="3478134"/>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20" name="ホームベース 19"/>
          <p:cNvSpPr/>
          <p:nvPr/>
        </p:nvSpPr>
        <p:spPr>
          <a:xfrm>
            <a:off x="3230352" y="4068140"/>
            <a:ext cx="2277752"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22" name="テキスト ボックス 21"/>
          <p:cNvSpPr txBox="1"/>
          <p:nvPr/>
        </p:nvSpPr>
        <p:spPr>
          <a:xfrm>
            <a:off x="4499992" y="4021495"/>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23" name="テキスト ボックス 22"/>
          <p:cNvSpPr txBox="1"/>
          <p:nvPr/>
        </p:nvSpPr>
        <p:spPr>
          <a:xfrm>
            <a:off x="3340360" y="4021495"/>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grpSp>
        <p:nvGrpSpPr>
          <p:cNvPr id="3" name="グループ化 2"/>
          <p:cNvGrpSpPr/>
          <p:nvPr/>
        </p:nvGrpSpPr>
        <p:grpSpPr>
          <a:xfrm>
            <a:off x="5557652" y="4771892"/>
            <a:ext cx="2254708" cy="523220"/>
            <a:chOff x="6370384" y="4381940"/>
            <a:chExt cx="2254708" cy="523220"/>
          </a:xfrm>
        </p:grpSpPr>
        <p:sp>
          <p:nvSpPr>
            <p:cNvPr id="24" name="ホームベース 23"/>
            <p:cNvSpPr/>
            <p:nvPr/>
          </p:nvSpPr>
          <p:spPr>
            <a:xfrm>
              <a:off x="6370384" y="4428585"/>
              <a:ext cx="2254708"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25" name="テキスト ボックス 24"/>
            <p:cNvSpPr txBox="1"/>
            <p:nvPr/>
          </p:nvSpPr>
          <p:spPr>
            <a:xfrm>
              <a:off x="7616980" y="4381940"/>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29" name="テキスト ボックス 28"/>
            <p:cNvSpPr txBox="1"/>
            <p:nvPr/>
          </p:nvSpPr>
          <p:spPr>
            <a:xfrm>
              <a:off x="6464852" y="4381940"/>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grpSp>
      <p:sp>
        <p:nvSpPr>
          <p:cNvPr id="37" name="テキスト ボックス 36"/>
          <p:cNvSpPr txBox="1"/>
          <p:nvPr/>
        </p:nvSpPr>
        <p:spPr>
          <a:xfrm>
            <a:off x="7524328" y="980728"/>
            <a:ext cx="1537546" cy="461665"/>
          </a:xfrm>
          <a:prstGeom prst="rect">
            <a:avLst/>
          </a:prstGeom>
          <a:noFill/>
        </p:spPr>
        <p:txBody>
          <a:bodyPr wrap="square" rtlCol="0">
            <a:spAutoFit/>
          </a:bodyPr>
          <a:lstStyle/>
          <a:p>
            <a:pPr algn="r"/>
            <a:r>
              <a:rPr kumimoji="1" lang="ja-JP" altLang="en-US" sz="1200" dirty="0" smtClean="0"/>
              <a:t>単位：百万円［税込］</a:t>
            </a:r>
            <a:endParaRPr kumimoji="1" lang="en-US" altLang="ja-JP" sz="1200" dirty="0" smtClean="0"/>
          </a:p>
          <a:p>
            <a:pPr algn="r"/>
            <a:r>
              <a:rPr lang="ja-JP" altLang="en-US" sz="1200" dirty="0" smtClean="0"/>
              <a:t>（　）内は人数</a:t>
            </a:r>
            <a:endParaRPr lang="en-US" altLang="ja-JP" sz="1200" dirty="0" smtClean="0"/>
          </a:p>
        </p:txBody>
      </p:sp>
      <p:grpSp>
        <p:nvGrpSpPr>
          <p:cNvPr id="42" name="グループ化 41"/>
          <p:cNvGrpSpPr/>
          <p:nvPr/>
        </p:nvGrpSpPr>
        <p:grpSpPr>
          <a:xfrm>
            <a:off x="5547860" y="5308548"/>
            <a:ext cx="2254708" cy="523220"/>
            <a:chOff x="6370384" y="4381940"/>
            <a:chExt cx="2254708" cy="523220"/>
          </a:xfrm>
        </p:grpSpPr>
        <p:sp>
          <p:nvSpPr>
            <p:cNvPr id="43" name="ホームベース 42"/>
            <p:cNvSpPr/>
            <p:nvPr/>
          </p:nvSpPr>
          <p:spPr>
            <a:xfrm>
              <a:off x="6370384" y="4428585"/>
              <a:ext cx="2254708"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44" name="テキスト ボックス 43"/>
            <p:cNvSpPr txBox="1"/>
            <p:nvPr/>
          </p:nvSpPr>
          <p:spPr>
            <a:xfrm>
              <a:off x="7616980" y="4381940"/>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45" name="テキスト ボックス 44"/>
            <p:cNvSpPr txBox="1"/>
            <p:nvPr/>
          </p:nvSpPr>
          <p:spPr>
            <a:xfrm>
              <a:off x="6464852" y="4381940"/>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grpSp>
    </p:spTree>
    <p:extLst>
      <p:ext uri="{BB962C8B-B14F-4D97-AF65-F5344CB8AC3E}">
        <p14:creationId xmlns:p14="http://schemas.microsoft.com/office/powerpoint/2010/main" val="2264867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6</a:t>
            </a:fld>
            <a:endParaRPr lang="ja-JP" altLang="en-US" dirty="0"/>
          </a:p>
        </p:txBody>
      </p:sp>
      <p:sp>
        <p:nvSpPr>
          <p:cNvPr id="5" name="テキスト ボックス 4"/>
          <p:cNvSpPr txBox="1"/>
          <p:nvPr/>
        </p:nvSpPr>
        <p:spPr>
          <a:xfrm>
            <a:off x="251520" y="260648"/>
            <a:ext cx="4968552"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t>実用化・事業化の見込みと波及効果</a:t>
            </a:r>
            <a:endParaRPr kumimoji="1" lang="ja-JP" altLang="en-US" sz="2400" dirty="0"/>
          </a:p>
        </p:txBody>
      </p:sp>
      <p:sp>
        <p:nvSpPr>
          <p:cNvPr id="6" name="テキスト ボックス 5"/>
          <p:cNvSpPr txBox="1"/>
          <p:nvPr/>
        </p:nvSpPr>
        <p:spPr>
          <a:xfrm>
            <a:off x="611560" y="1340768"/>
            <a:ext cx="8076257"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a:t>現時点での</a:t>
            </a:r>
            <a:r>
              <a:rPr lang="ja-JP" altLang="en-US" sz="1400" dirty="0" smtClean="0"/>
              <a:t>実用化・事業化に向けた戦略・計画等を具体的に記載してください。</a:t>
            </a:r>
            <a:endParaRPr kumimoji="1" lang="ja-JP" altLang="en-US" sz="1400" dirty="0" smtClean="0">
              <a:solidFill>
                <a:schemeClr val="bg1"/>
              </a:solidFill>
            </a:endParaRPr>
          </a:p>
        </p:txBody>
      </p:sp>
      <p:sp>
        <p:nvSpPr>
          <p:cNvPr id="12" name="テキスト ボックス 11"/>
          <p:cNvSpPr txBox="1"/>
          <p:nvPr/>
        </p:nvSpPr>
        <p:spPr>
          <a:xfrm>
            <a:off x="6012160" y="107340"/>
            <a:ext cx="3024336" cy="369332"/>
          </a:xfrm>
          <a:prstGeom prst="rect">
            <a:avLst/>
          </a:prstGeom>
          <a:noFill/>
          <a:ln w="28575">
            <a:noFill/>
          </a:ln>
        </p:spPr>
        <p:txBody>
          <a:bodyPr wrap="square" rtlCol="0">
            <a:spAutoFit/>
          </a:bodyPr>
          <a:lstStyle/>
          <a:p>
            <a:pPr algn="r"/>
            <a:r>
              <a:rPr lang="ja-JP" altLang="en-US" u="sng" dirty="0" smtClean="0"/>
              <a:t>提案書 </a:t>
            </a:r>
            <a:r>
              <a:rPr lang="en-US" altLang="ja-JP" u="sng" dirty="0" smtClean="0"/>
              <a:t>1-3.</a:t>
            </a:r>
            <a:r>
              <a:rPr lang="ja-JP" altLang="en-US" u="sng" dirty="0" err="1" smtClean="0"/>
              <a:t>、</a:t>
            </a:r>
            <a:r>
              <a:rPr lang="ja-JP" altLang="en-US" u="sng" dirty="0" smtClean="0"/>
              <a:t>別添</a:t>
            </a:r>
            <a:r>
              <a:rPr lang="en-US" altLang="ja-JP" u="sng" dirty="0" smtClean="0"/>
              <a:t>2</a:t>
            </a:r>
            <a:r>
              <a:rPr lang="ja-JP" altLang="en-US" u="sng" dirty="0" smtClean="0"/>
              <a:t>参照</a:t>
            </a:r>
            <a:endParaRPr kumimoji="1" lang="ja-JP" altLang="en-US" u="sng" dirty="0"/>
          </a:p>
        </p:txBody>
      </p:sp>
      <p:sp>
        <p:nvSpPr>
          <p:cNvPr id="7" name="テキスト ボックス 6"/>
          <p:cNvSpPr txBox="1"/>
          <p:nvPr/>
        </p:nvSpPr>
        <p:spPr>
          <a:xfrm>
            <a:off x="323528" y="899428"/>
            <a:ext cx="4896544" cy="369332"/>
          </a:xfrm>
          <a:prstGeom prst="rect">
            <a:avLst/>
          </a:prstGeom>
          <a:noFill/>
          <a:ln w="28575">
            <a:noFill/>
          </a:ln>
        </p:spPr>
        <p:txBody>
          <a:bodyPr wrap="square" rtlCol="0">
            <a:spAutoFit/>
          </a:bodyPr>
          <a:lstStyle/>
          <a:p>
            <a:r>
              <a:rPr lang="ja-JP" altLang="en-US" dirty="0" smtClean="0">
                <a:latin typeface="+mn-ea"/>
              </a:rPr>
              <a:t>①</a:t>
            </a:r>
            <a:r>
              <a:rPr lang="ja-JP" altLang="en-US" dirty="0"/>
              <a:t>実用化・事業化</a:t>
            </a:r>
            <a:r>
              <a:rPr lang="ja-JP" altLang="en-US" dirty="0" smtClean="0"/>
              <a:t>の見込み</a:t>
            </a:r>
            <a:endParaRPr kumimoji="1" lang="ja-JP" altLang="en-US" dirty="0">
              <a:latin typeface="+mn-ea"/>
            </a:endParaRPr>
          </a:p>
        </p:txBody>
      </p:sp>
      <p:sp>
        <p:nvSpPr>
          <p:cNvPr id="8" name="テキスト ボックス 7"/>
          <p:cNvSpPr txBox="1"/>
          <p:nvPr/>
        </p:nvSpPr>
        <p:spPr>
          <a:xfrm>
            <a:off x="323528" y="3861048"/>
            <a:ext cx="4896544" cy="369332"/>
          </a:xfrm>
          <a:prstGeom prst="rect">
            <a:avLst/>
          </a:prstGeom>
          <a:noFill/>
          <a:ln w="28575">
            <a:noFill/>
          </a:ln>
        </p:spPr>
        <p:txBody>
          <a:bodyPr wrap="square" rtlCol="0">
            <a:spAutoFit/>
          </a:bodyPr>
          <a:lstStyle/>
          <a:p>
            <a:r>
              <a:rPr lang="ja-JP" altLang="en-US" dirty="0" smtClean="0">
                <a:latin typeface="+mn-ea"/>
              </a:rPr>
              <a:t>②国民生活や経済社会、他技術への波及効果</a:t>
            </a:r>
            <a:endParaRPr kumimoji="1" lang="ja-JP" altLang="en-US" dirty="0">
              <a:latin typeface="+mn-ea"/>
            </a:endParaRPr>
          </a:p>
        </p:txBody>
      </p:sp>
      <p:sp>
        <p:nvSpPr>
          <p:cNvPr id="9" name="テキスト ボックス 8"/>
          <p:cNvSpPr txBox="1"/>
          <p:nvPr/>
        </p:nvSpPr>
        <p:spPr>
          <a:xfrm>
            <a:off x="611560" y="4312841"/>
            <a:ext cx="8076257"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本提案により期待される、国民生活や経済社会への好影響、他技術への展開の可能性等を記載してください。</a:t>
            </a:r>
            <a:endParaRPr kumimoji="1" lang="ja-JP" altLang="en-US" sz="1400" dirty="0" smtClean="0">
              <a:solidFill>
                <a:schemeClr val="bg1"/>
              </a:solidFill>
            </a:endParaRPr>
          </a:p>
        </p:txBody>
      </p:sp>
    </p:spTree>
    <p:extLst>
      <p:ext uri="{BB962C8B-B14F-4D97-AF65-F5344CB8AC3E}">
        <p14:creationId xmlns:p14="http://schemas.microsoft.com/office/powerpoint/2010/main" val="2689755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982</Words>
  <Application>Microsoft Office PowerPoint</Application>
  <PresentationFormat>画面に合わせる (4:3)</PresentationFormat>
  <Paragraphs>141</Paragraphs>
  <Slides>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新細明體</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2019-02-07T12:54:08Z</dcterms:created>
  <dcterms:modified xsi:type="dcterms:W3CDTF">2020-03-10T00:55:07Z</dcterms:modified>
</cp:coreProperties>
</file>