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10"/>
  </p:notesMasterIdLst>
  <p:sldIdLst>
    <p:sldId id="262" r:id="rId2"/>
    <p:sldId id="286" r:id="rId3"/>
    <p:sldId id="273" r:id="rId4"/>
    <p:sldId id="274" r:id="rId5"/>
    <p:sldId id="276" r:id="rId6"/>
    <p:sldId id="283" r:id="rId7"/>
    <p:sldId id="285" r:id="rId8"/>
    <p:sldId id="284"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00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29" autoAdjust="0"/>
    <p:restoredTop sz="94523" autoAdjust="0"/>
  </p:normalViewPr>
  <p:slideViewPr>
    <p:cSldViewPr>
      <p:cViewPr varScale="1">
        <p:scale>
          <a:sx n="70" d="100"/>
          <a:sy n="70" d="100"/>
        </p:scale>
        <p:origin x="846"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242F766-F3D5-4D60-A923-2555C7DFA534}" type="datetimeFigureOut">
              <a:rPr kumimoji="1" lang="ja-JP" altLang="en-US" smtClean="0"/>
              <a:t>2020/3/25</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0</a:t>
            </a:fld>
            <a:endParaRPr kumimoji="1" lang="ja-JP" altLang="en-US"/>
          </a:p>
        </p:txBody>
      </p:sp>
    </p:spTree>
    <p:extLst>
      <p:ext uri="{BB962C8B-B14F-4D97-AF65-F5344CB8AC3E}">
        <p14:creationId xmlns:p14="http://schemas.microsoft.com/office/powerpoint/2010/main" val="2994892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B7BAB97-29E0-4EB9-8104-649BE683A1C1}" type="datetime1">
              <a:rPr kumimoji="1" lang="ja-JP" altLang="en-US" smtClean="0"/>
              <a:t>2020/3/25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8AA75E-B3A2-4AEC-9574-1E0097A1D0BB}" type="datetime1">
              <a:rPr kumimoji="1" lang="ja-JP" altLang="en-US" smtClean="0"/>
              <a:t>2020/3/25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7"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23453046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4EFEA0-524A-48BE-9558-2FE2D2FB0D29}" type="datetime1">
              <a:rPr kumimoji="1" lang="ja-JP" altLang="en-US" smtClean="0"/>
              <a:t>2020/3/25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7"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248765923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CEBCA8-B856-42DF-A664-C027B276DCAD}" type="datetime1">
              <a:rPr kumimoji="1" lang="ja-JP" altLang="en-US" smtClean="0"/>
              <a:t>2020/3/25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32123623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FE682BD-75B1-4D00-BCC3-1B5522C6A460}" type="datetime1">
              <a:rPr kumimoji="1" lang="ja-JP" altLang="en-US" smtClean="0"/>
              <a:t>2020/3/25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7"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24776547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98758C3-CD14-4FAC-8D39-B8A70970F3C4}" type="datetime1">
              <a:rPr kumimoji="1" lang="ja-JP" altLang="en-US" smtClean="0"/>
              <a:t>2020/3/25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8"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326455456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B6FF635-05EC-4E35-BCA0-27E86E186146}" type="datetime1">
              <a:rPr kumimoji="1" lang="ja-JP" altLang="en-US" smtClean="0"/>
              <a:t>2020/3/25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347735309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DC47373-CD22-4D3E-A741-5172A778D6E0}" type="datetime1">
              <a:rPr kumimoji="1" lang="ja-JP" altLang="en-US" smtClean="0"/>
              <a:t>2020/3/25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32950305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9946E70-598F-44B5-A5E7-A8A9DAE8781D}" type="datetime1">
              <a:rPr kumimoji="1" lang="ja-JP" altLang="en-US" smtClean="0"/>
              <a:t>2020/3/25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5"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4623293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8C7798-09D7-4F27-A162-1A6331B534E0}" type="datetime1">
              <a:rPr kumimoji="1" lang="ja-JP" altLang="en-US" smtClean="0"/>
              <a:t>2020/3/25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8"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20514373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215046-9DCB-429B-A821-0A9FEB800B25}" type="datetime1">
              <a:rPr kumimoji="1" lang="ja-JP" altLang="en-US" smtClean="0"/>
              <a:t>2020/3/25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8" name="スライド番号プレースホルダー 5"/>
          <p:cNvSpPr>
            <a:spLocks noGrp="1"/>
          </p:cNvSpPr>
          <p:nvPr>
            <p:ph type="sldNum" sz="quarter" idx="12"/>
          </p:nvPr>
        </p:nvSpPr>
        <p:spPr>
          <a:xfrm>
            <a:off x="7010400" y="6474551"/>
            <a:ext cx="2133600" cy="365125"/>
          </a:xfrm>
        </p:spPr>
        <p:txBody>
          <a:bodyPr/>
          <a:lstStyle>
            <a:lvl1pPr>
              <a:defRPr sz="1800">
                <a:solidFill>
                  <a:schemeClr val="tx1"/>
                </a:solidFill>
              </a:defRPr>
            </a:lvl1pPr>
          </a:lstStyle>
          <a:p>
            <a:fld id="{8D8A5D70-00BF-43D1-9518-0183EFEF9A82}" type="slidenum">
              <a:rPr lang="ja-JP" altLang="en-US" smtClean="0"/>
              <a:pPr/>
              <a:t>‹#›</a:t>
            </a:fld>
            <a:endParaRPr lang="ja-JP" altLang="en-US" dirty="0"/>
          </a:p>
        </p:txBody>
      </p:sp>
    </p:spTree>
    <p:extLst>
      <p:ext uri="{BB962C8B-B14F-4D97-AF65-F5344CB8AC3E}">
        <p14:creationId xmlns:p14="http://schemas.microsoft.com/office/powerpoint/2010/main" val="337169890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AAD8C-7054-4E8A-B50A-7E05CC3BAF9B}" type="datetime1">
              <a:rPr kumimoji="1" lang="ja-JP" altLang="en-US" smtClean="0"/>
              <a:t>2020/3/25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15312" y="4398099"/>
            <a:ext cx="7920880" cy="1696964"/>
          </a:xfrm>
        </p:spPr>
        <p:txBody>
          <a:bodyPr>
            <a:normAutofit/>
          </a:bodyPr>
          <a:lstStyle/>
          <a:p>
            <a:pPr algn="l"/>
            <a:r>
              <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提案者</a:t>
            </a:r>
            <a:r>
              <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lgn="l"/>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○○○○株式</a:t>
            </a: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会社（委託等：国立大学法人○○大学）</a:t>
            </a:r>
            <a:endParaRPr kumimoji="1"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○○○○株式</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会社</a:t>
            </a:r>
            <a:endPar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291276" y="1700808"/>
            <a:ext cx="8568952" cy="954107"/>
          </a:xfrm>
          <a:prstGeom prst="rect">
            <a:avLst/>
          </a:prstGeom>
          <a:noFill/>
        </p:spPr>
        <p:txBody>
          <a:bodyPr wrap="square" rtlCol="0">
            <a:spAutoFit/>
          </a:bodyPr>
          <a:lstStyle/>
          <a:p>
            <a:pPr algn="ct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超先端材料超高速開発基盤技術プロジェクト</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基盤技術等を活用した機能性材料の開発」説明資料</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2239278" y="58272"/>
            <a:ext cx="6840760" cy="738664"/>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marL="87313" indent="-87313">
              <a:buFont typeface="Arial" pitchFamily="34" charset="0"/>
              <a:buChar char="•"/>
            </a:pPr>
            <a:r>
              <a:rPr lang="ja-JP" altLang="en-US" sz="1400" dirty="0" smtClean="0">
                <a:solidFill>
                  <a:schemeClr val="bg1"/>
                </a:solidFill>
              </a:rPr>
              <a:t>留意事項を参考にして作成し、適宜修正やページ追加等を行っていただいて構いません。なお、留意事項のテキストボックスは全て削除の上、当日発表・資料配布してください。</a:t>
            </a:r>
            <a:endParaRPr lang="en-US" altLang="ja-JP" sz="1400" dirty="0" smtClean="0">
              <a:solidFill>
                <a:schemeClr val="bg1"/>
              </a:solidFill>
            </a:endParaRPr>
          </a:p>
          <a:p>
            <a:pPr marL="87313" indent="-87313">
              <a:buFont typeface="Arial" pitchFamily="34" charset="0"/>
              <a:buChar char="•"/>
            </a:pPr>
            <a:r>
              <a:rPr kumimoji="1" lang="ja-JP" altLang="en-US" sz="1400" dirty="0" smtClean="0">
                <a:solidFill>
                  <a:schemeClr val="bg1"/>
                </a:solidFill>
              </a:rPr>
              <a:t>発表１５分、＋</a:t>
            </a:r>
            <a:r>
              <a:rPr lang="ja-JP" altLang="en-US" sz="1400" dirty="0" smtClean="0">
                <a:solidFill>
                  <a:schemeClr val="bg1"/>
                </a:solidFill>
              </a:rPr>
              <a:t>質疑の持ち時間となりますので、時間厳守で発表をお願いします。</a:t>
            </a:r>
            <a:endParaRPr kumimoji="1" lang="ja-JP" altLang="en-US" sz="1400" dirty="0" smtClean="0">
              <a:solidFill>
                <a:schemeClr val="bg1"/>
              </a:solidFill>
            </a:endParaRPr>
          </a:p>
        </p:txBody>
      </p:sp>
      <p:sp>
        <p:nvSpPr>
          <p:cNvPr id="2" name="テキスト ボックス 1"/>
          <p:cNvSpPr txBox="1"/>
          <p:nvPr/>
        </p:nvSpPr>
        <p:spPr>
          <a:xfrm>
            <a:off x="315413" y="260648"/>
            <a:ext cx="1800200" cy="369332"/>
          </a:xfrm>
          <a:prstGeom prst="rect">
            <a:avLst/>
          </a:prstGeom>
          <a:ln w="12700">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受理番号：○○</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20529" y="1094983"/>
            <a:ext cx="3888432"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87313" indent="-87313">
              <a:buFont typeface="Arial" pitchFamily="34" charset="0"/>
              <a:buChar char="•"/>
            </a:pPr>
            <a:r>
              <a:rPr lang="ja-JP" altLang="en-US" sz="1400" dirty="0" smtClean="0">
                <a:solidFill>
                  <a:schemeClr val="bg1"/>
                </a:solidFill>
              </a:rPr>
              <a:t>提案書受理票に記載の番号をご記入ください。</a:t>
            </a:r>
            <a:endParaRPr kumimoji="1" lang="ja-JP" altLang="en-US" sz="1400" dirty="0" smtClean="0">
              <a:solidFill>
                <a:schemeClr val="bg1"/>
              </a:solidFill>
            </a:endParaRPr>
          </a:p>
        </p:txBody>
      </p:sp>
      <p:sp>
        <p:nvSpPr>
          <p:cNvPr id="16" name="テキスト ボックス 15"/>
          <p:cNvSpPr txBox="1"/>
          <p:nvPr/>
        </p:nvSpPr>
        <p:spPr>
          <a:xfrm>
            <a:off x="3275856" y="5725731"/>
            <a:ext cx="5053339"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87313" indent="-87313">
              <a:buFont typeface="Arial" pitchFamily="34" charset="0"/>
              <a:buChar char="•"/>
            </a:pPr>
            <a:r>
              <a:rPr lang="ja-JP" altLang="en-US" sz="1400" dirty="0">
                <a:solidFill>
                  <a:schemeClr val="bg1"/>
                </a:solidFill>
              </a:rPr>
              <a:t>提案者の</a:t>
            </a:r>
            <a:r>
              <a:rPr lang="ja-JP" altLang="en-US" sz="1400" dirty="0" smtClean="0">
                <a:solidFill>
                  <a:schemeClr val="bg1"/>
                </a:solidFill>
              </a:rPr>
              <a:t>企業名</a:t>
            </a:r>
            <a:r>
              <a:rPr lang="ja-JP" altLang="en-US" sz="1400" dirty="0">
                <a:solidFill>
                  <a:schemeClr val="bg1"/>
                </a:solidFill>
              </a:rPr>
              <a:t>を全て記載し</a:t>
            </a:r>
            <a:r>
              <a:rPr lang="ja-JP" altLang="en-US" sz="1400" dirty="0" smtClean="0">
                <a:solidFill>
                  <a:schemeClr val="bg1"/>
                </a:solidFill>
              </a:rPr>
              <a:t>、委託先等がある場合</a:t>
            </a:r>
            <a:r>
              <a:rPr lang="ja-JP" altLang="en-US" sz="1400" dirty="0">
                <a:solidFill>
                  <a:schemeClr val="bg1"/>
                </a:solidFill>
              </a:rPr>
              <a:t>は、</a:t>
            </a:r>
            <a:r>
              <a:rPr lang="ja-JP" altLang="en-US" sz="1400" dirty="0" smtClean="0">
                <a:solidFill>
                  <a:schemeClr val="bg1"/>
                </a:solidFill>
              </a:rPr>
              <a:t>その提案者機関</a:t>
            </a:r>
            <a:r>
              <a:rPr lang="ja-JP" altLang="en-US" sz="1400" dirty="0">
                <a:solidFill>
                  <a:schemeClr val="bg1"/>
                </a:solidFill>
              </a:rPr>
              <a:t>の後ろに括弧書きで記載してください</a:t>
            </a:r>
            <a:r>
              <a:rPr lang="ja-JP" altLang="en-US" sz="1400" dirty="0" smtClean="0">
                <a:solidFill>
                  <a:schemeClr val="bg1"/>
                </a:solidFill>
              </a:rPr>
              <a:t>。</a:t>
            </a:r>
            <a:endParaRPr lang="en-US" altLang="ja-JP" sz="1400" dirty="0" smtClean="0">
              <a:solidFill>
                <a:schemeClr val="bg1"/>
              </a:solidFill>
            </a:endParaRPr>
          </a:p>
          <a:p>
            <a:pPr marL="87313" indent="-87313">
              <a:buFont typeface="Arial" pitchFamily="34" charset="0"/>
              <a:buChar char="•"/>
            </a:pPr>
            <a:r>
              <a:rPr lang="ja-JP" altLang="en-US" sz="1400" dirty="0" smtClean="0">
                <a:solidFill>
                  <a:schemeClr val="bg1"/>
                </a:solidFill>
              </a:rPr>
              <a:t>提案代表</a:t>
            </a:r>
            <a:r>
              <a:rPr lang="ja-JP" altLang="en-US" sz="1400" dirty="0">
                <a:solidFill>
                  <a:schemeClr val="bg1"/>
                </a:solidFill>
              </a:rPr>
              <a:t>機関</a:t>
            </a:r>
            <a:r>
              <a:rPr lang="ja-JP" altLang="en-US" sz="1400" dirty="0" smtClean="0">
                <a:solidFill>
                  <a:schemeClr val="bg1"/>
                </a:solidFill>
              </a:rPr>
              <a:t>を筆頭に記載してください。</a:t>
            </a:r>
            <a:endParaRPr lang="ja-JP" altLang="en-US" sz="1400" dirty="0">
              <a:solidFill>
                <a:schemeClr val="bg1"/>
              </a:solidFill>
            </a:endParaRPr>
          </a:p>
        </p:txBody>
      </p:sp>
      <p:sp>
        <p:nvSpPr>
          <p:cNvPr id="8" name="テキスト ボックス 7"/>
          <p:cNvSpPr txBox="1"/>
          <p:nvPr/>
        </p:nvSpPr>
        <p:spPr>
          <a:xfrm>
            <a:off x="1089922" y="3140968"/>
            <a:ext cx="6971660" cy="523220"/>
          </a:xfrm>
          <a:prstGeom prst="rect">
            <a:avLst/>
          </a:prstGeom>
          <a:noFill/>
        </p:spPr>
        <p:txBody>
          <a:bodyPr wrap="square" rtlCol="0">
            <a:spAutoFit/>
          </a:bodyPr>
          <a:lstStyle/>
          <a:p>
            <a:pPr algn="ct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「○○の開発」（助成事業の名称）</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pPr/>
              <a:t>1</a:t>
            </a:fld>
            <a:endParaRPr lang="ja-JP" altLang="en-US" dirty="0"/>
          </a:p>
        </p:txBody>
      </p:sp>
      <p:sp>
        <p:nvSpPr>
          <p:cNvPr id="5" name="テキスト ボックス 4"/>
          <p:cNvSpPr txBox="1"/>
          <p:nvPr/>
        </p:nvSpPr>
        <p:spPr>
          <a:xfrm>
            <a:off x="251520" y="260648"/>
            <a:ext cx="1512168" cy="461665"/>
          </a:xfrm>
          <a:prstGeom prst="rect">
            <a:avLst/>
          </a:prstGeom>
          <a:solidFill>
            <a:schemeClr val="bg1"/>
          </a:solidFill>
          <a:ln w="28575">
            <a:solidFill>
              <a:schemeClr val="tx1"/>
            </a:solidFill>
          </a:ln>
        </p:spPr>
        <p:txBody>
          <a:bodyPr wrap="square" rtlCol="0">
            <a:spAutoFit/>
          </a:bodyPr>
          <a:lstStyle/>
          <a:p>
            <a:pPr algn="ct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目次</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539551" y="1268760"/>
            <a:ext cx="6120681" cy="461665"/>
          </a:xfrm>
          <a:prstGeom prst="rect">
            <a:avLst/>
          </a:prstGeom>
          <a:noFill/>
          <a:ln w="28575">
            <a:noFill/>
          </a:ln>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①研究開発の内容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539551" y="2691602"/>
            <a:ext cx="6120681" cy="461665"/>
          </a:xfrm>
          <a:prstGeom prst="rect">
            <a:avLst/>
          </a:prstGeom>
          <a:noFill/>
          <a:ln w="28575">
            <a:noFill/>
          </a:ln>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③実施体制</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539551" y="1980181"/>
            <a:ext cx="6120681" cy="461665"/>
          </a:xfrm>
          <a:prstGeom prst="rect">
            <a:avLst/>
          </a:prstGeom>
          <a:noFill/>
          <a:ln w="28575">
            <a:noFill/>
          </a:ln>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②研究開発の目標</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539551" y="3403023"/>
            <a:ext cx="6120681" cy="461665"/>
          </a:xfrm>
          <a:prstGeom prst="rect">
            <a:avLst/>
          </a:prstGeom>
          <a:noFill/>
          <a:ln w="28575">
            <a:noFill/>
          </a:ln>
        </p:spPr>
        <p:txBody>
          <a:bodyPr wrap="square" rtlCol="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④</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研究開発予算と展開</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539551" y="4825867"/>
            <a:ext cx="5616624" cy="461665"/>
          </a:xfrm>
          <a:prstGeom prst="rect">
            <a:avLst/>
          </a:prstGeom>
          <a:noFill/>
          <a:ln w="28575">
            <a:noFill/>
          </a:ln>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⑥特にアピールしたい点（有れば）</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539551" y="4114444"/>
            <a:ext cx="6120681" cy="461665"/>
          </a:xfrm>
          <a:prstGeom prst="rect">
            <a:avLst/>
          </a:prstGeom>
          <a:noFill/>
          <a:ln w="28575">
            <a:noFill/>
          </a:ln>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⑤研究開発成果の企業化計画について</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282384" y="5661248"/>
            <a:ext cx="5953912"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87313" indent="-87313">
              <a:buFont typeface="Arial" pitchFamily="34" charset="0"/>
              <a:buChar char="•"/>
            </a:pPr>
            <a:r>
              <a:rPr lang="ja-JP" altLang="en-US" sz="1400" dirty="0" smtClean="0">
                <a:solidFill>
                  <a:schemeClr val="bg1"/>
                </a:solidFill>
              </a:rPr>
              <a:t>本</a:t>
            </a:r>
            <a:r>
              <a:rPr lang="ja-JP" altLang="en-US" sz="1400" dirty="0">
                <a:solidFill>
                  <a:schemeClr val="bg1"/>
                </a:solidFill>
              </a:rPr>
              <a:t>目次</a:t>
            </a:r>
            <a:r>
              <a:rPr lang="ja-JP" altLang="en-US" sz="1400" dirty="0" smtClean="0">
                <a:solidFill>
                  <a:schemeClr val="bg1"/>
                </a:solidFill>
              </a:rPr>
              <a:t>の</a:t>
            </a:r>
            <a:r>
              <a:rPr lang="ja-JP" altLang="en-US" sz="1400" dirty="0">
                <a:solidFill>
                  <a:schemeClr val="bg1"/>
                </a:solidFill>
              </a:rPr>
              <a:t>順</a:t>
            </a:r>
            <a:r>
              <a:rPr lang="ja-JP" altLang="en-US" sz="1400" dirty="0" smtClean="0">
                <a:solidFill>
                  <a:schemeClr val="bg1"/>
                </a:solidFill>
              </a:rPr>
              <a:t>で発表してください。</a:t>
            </a:r>
            <a:endParaRPr lang="en-US" altLang="ja-JP" sz="1400" dirty="0" smtClean="0">
              <a:solidFill>
                <a:schemeClr val="bg1"/>
              </a:solidFill>
            </a:endParaRPr>
          </a:p>
          <a:p>
            <a:pPr marL="87313" indent="-87313">
              <a:buFont typeface="Arial" pitchFamily="34" charset="0"/>
              <a:buChar char="•"/>
            </a:pPr>
            <a:r>
              <a:rPr lang="ja-JP" altLang="en-US" sz="1400" dirty="0" smtClean="0">
                <a:solidFill>
                  <a:schemeClr val="bg1"/>
                </a:solidFill>
              </a:rPr>
              <a:t>各項目の記載内容については本フォーマットの２～７頁で説明します。</a:t>
            </a:r>
            <a:endParaRPr lang="en-US" altLang="ja-JP" sz="1400" dirty="0" smtClean="0">
              <a:solidFill>
                <a:schemeClr val="bg1"/>
              </a:solidFill>
            </a:endParaRPr>
          </a:p>
          <a:p>
            <a:pPr marL="87313" indent="-87313">
              <a:buFont typeface="Arial" pitchFamily="34" charset="0"/>
              <a:buChar char="•"/>
            </a:pPr>
            <a:r>
              <a:rPr lang="ja-JP" altLang="en-US" sz="1400" dirty="0" smtClean="0">
                <a:solidFill>
                  <a:schemeClr val="bg1"/>
                </a:solidFill>
              </a:rPr>
              <a:t>各項目の頁数は特に指定しませんが、時間厳守でお願いします。</a:t>
            </a:r>
            <a:endParaRPr kumimoji="1" lang="ja-JP" altLang="en-US" sz="1400" dirty="0" smtClean="0">
              <a:solidFill>
                <a:schemeClr val="bg1"/>
              </a:solidFill>
            </a:endParaRPr>
          </a:p>
        </p:txBody>
      </p:sp>
    </p:spTree>
    <p:extLst>
      <p:ext uri="{BB962C8B-B14F-4D97-AF65-F5344CB8AC3E}">
        <p14:creationId xmlns:p14="http://schemas.microsoft.com/office/powerpoint/2010/main" val="4055021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pPr/>
              <a:t>2</a:t>
            </a:fld>
            <a:endParaRPr lang="ja-JP" altLang="en-US" dirty="0"/>
          </a:p>
        </p:txBody>
      </p:sp>
      <p:sp>
        <p:nvSpPr>
          <p:cNvPr id="5" name="テキスト ボックス 4"/>
          <p:cNvSpPr txBox="1"/>
          <p:nvPr/>
        </p:nvSpPr>
        <p:spPr>
          <a:xfrm>
            <a:off x="251520" y="260648"/>
            <a:ext cx="2376264" cy="461665"/>
          </a:xfrm>
          <a:prstGeom prst="rect">
            <a:avLst/>
          </a:prstGeom>
          <a:solidFill>
            <a:schemeClr val="bg1"/>
          </a:solidFill>
          <a:ln w="28575">
            <a:solidFill>
              <a:schemeClr val="tx1"/>
            </a:solidFill>
          </a:ln>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研究</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開発</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の内容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179512" y="980728"/>
            <a:ext cx="8784976" cy="1477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dirty="0">
                <a:solidFill>
                  <a:schemeClr val="bg1"/>
                </a:solidFill>
              </a:rPr>
              <a:t>・事業目標を達成するために必要な技術開発の内容を、解決すべき技術的問題とそれを解決する手法について、従来から一般的に行われている方法と比較する等して、わかりやすく説明してください。</a:t>
            </a:r>
            <a:endParaRPr lang="en-US" altLang="ja-JP" dirty="0">
              <a:solidFill>
                <a:schemeClr val="bg1"/>
              </a:solidFill>
            </a:endParaRPr>
          </a:p>
          <a:p>
            <a:r>
              <a:rPr lang="ja-JP" altLang="en-US" dirty="0" smtClean="0">
                <a:solidFill>
                  <a:schemeClr val="bg1"/>
                </a:solidFill>
              </a:rPr>
              <a:t>・用いるシミュレーターを明記してください。</a:t>
            </a:r>
            <a:endParaRPr lang="ja-JP" altLang="en-US" dirty="0">
              <a:solidFill>
                <a:schemeClr val="bg1"/>
              </a:solidFill>
            </a:endParaRPr>
          </a:p>
          <a:p>
            <a:r>
              <a:rPr lang="ja-JP" altLang="en-US" dirty="0" smtClean="0">
                <a:solidFill>
                  <a:schemeClr val="bg1"/>
                </a:solidFill>
              </a:rPr>
              <a:t>・「試作回数・試作期間</a:t>
            </a:r>
            <a:r>
              <a:rPr lang="en-US" altLang="ja-JP" dirty="0" smtClean="0">
                <a:solidFill>
                  <a:schemeClr val="bg1"/>
                </a:solidFill>
              </a:rPr>
              <a:t>1/20</a:t>
            </a:r>
            <a:r>
              <a:rPr lang="ja-JP" altLang="en-US" dirty="0" smtClean="0">
                <a:solidFill>
                  <a:schemeClr val="bg1"/>
                </a:solidFill>
              </a:rPr>
              <a:t>」をどのように実証するかを記載してください。</a:t>
            </a:r>
            <a:endParaRPr lang="ja-JP" altLang="en-US" dirty="0">
              <a:solidFill>
                <a:schemeClr val="bg1"/>
              </a:solidFill>
            </a:endParaRPr>
          </a:p>
        </p:txBody>
      </p:sp>
      <p:sp>
        <p:nvSpPr>
          <p:cNvPr id="11" name="テキスト ボックス 10"/>
          <p:cNvSpPr txBox="1"/>
          <p:nvPr/>
        </p:nvSpPr>
        <p:spPr>
          <a:xfrm>
            <a:off x="6300192" y="107340"/>
            <a:ext cx="2736304" cy="369332"/>
          </a:xfrm>
          <a:prstGeom prst="rect">
            <a:avLst/>
          </a:prstGeom>
          <a:noFill/>
          <a:ln w="28575">
            <a:noFill/>
          </a:ln>
        </p:spPr>
        <p:txBody>
          <a:bodyPr wrap="square" rtlCol="0">
            <a:spAutoFit/>
          </a:bodyPr>
          <a:lstStyle/>
          <a:p>
            <a:pPr algn="r"/>
            <a:r>
              <a:rPr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実施</a:t>
            </a:r>
            <a:r>
              <a:rPr lang="ja-JP" altLang="en-US" u="sng" dirty="0">
                <a:latin typeface="メイリオ" panose="020B0604030504040204" pitchFamily="50" charset="-128"/>
                <a:ea typeface="メイリオ" panose="020B0604030504040204" pitchFamily="50" charset="-128"/>
                <a:cs typeface="メイリオ" panose="020B0604030504040204" pitchFamily="50" charset="-128"/>
              </a:rPr>
              <a:t>計画</a:t>
            </a:r>
            <a:r>
              <a:rPr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書 Ｐ</a:t>
            </a:r>
            <a:r>
              <a:rPr lang="en-US" altLang="ja-JP"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〇参照</a:t>
            </a:r>
            <a:endParaRPr kumimoji="1" lang="ja-JP" altLang="en-US"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179512" y="2619644"/>
            <a:ext cx="8784976" cy="3693319"/>
          </a:xfrm>
          <a:prstGeom prst="rect">
            <a:avLst/>
          </a:prstGeom>
          <a:solidFill>
            <a:srgbClr val="FFCCCC"/>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dirty="0" smtClean="0">
                <a:solidFill>
                  <a:srgbClr val="FF0000"/>
                </a:solidFill>
              </a:rPr>
              <a:t>（参考）採択審査の基準</a:t>
            </a:r>
            <a:endParaRPr lang="en-US" altLang="ja-JP" dirty="0" smtClean="0">
              <a:solidFill>
                <a:srgbClr val="FF0000"/>
              </a:solidFill>
            </a:endParaRPr>
          </a:p>
          <a:p>
            <a:r>
              <a:rPr lang="ja-JP" altLang="en-US" dirty="0" smtClean="0">
                <a:solidFill>
                  <a:srgbClr val="FF0000"/>
                </a:solidFill>
              </a:rPr>
              <a:t>・提案内容が基本計画の目的、目標に合致しているか（不必要な部分はないか）</a:t>
            </a:r>
            <a:endParaRPr lang="en-US" altLang="ja-JP" dirty="0" smtClean="0">
              <a:solidFill>
                <a:srgbClr val="FF0000"/>
              </a:solidFill>
            </a:endParaRPr>
          </a:p>
          <a:p>
            <a:r>
              <a:rPr lang="ja-JP" altLang="en-US" dirty="0" smtClean="0">
                <a:solidFill>
                  <a:srgbClr val="FF0000"/>
                </a:solidFill>
              </a:rPr>
              <a:t>・提案内容に新規性があり、技術的に優れているか、また企業化計画の実現性や波及効果は妥当か</a:t>
            </a:r>
            <a:endParaRPr lang="en-US" altLang="ja-JP" dirty="0" smtClean="0">
              <a:solidFill>
                <a:srgbClr val="FF0000"/>
              </a:solidFill>
            </a:endParaRPr>
          </a:p>
          <a:p>
            <a:r>
              <a:rPr lang="ja-JP" altLang="en-US" dirty="0" smtClean="0">
                <a:solidFill>
                  <a:srgbClr val="FF0000"/>
                </a:solidFill>
              </a:rPr>
              <a:t>・提案内容・研究計画は実現可能か（技術的可能性、計画、目標の妥当性等）</a:t>
            </a:r>
            <a:endParaRPr lang="en-US" altLang="ja-JP" dirty="0" smtClean="0">
              <a:solidFill>
                <a:srgbClr val="FF0000"/>
              </a:solidFill>
            </a:endParaRPr>
          </a:p>
          <a:p>
            <a:r>
              <a:rPr lang="ja-JP" altLang="en-US" dirty="0" smtClean="0">
                <a:solidFill>
                  <a:srgbClr val="FF0000"/>
                </a:solidFill>
              </a:rPr>
              <a:t>・応募者は本助成事業を遂行するための高い能力を有するか（関連分野の開発等の</a:t>
            </a:r>
            <a:endParaRPr lang="en-US" altLang="ja-JP" dirty="0" smtClean="0">
              <a:solidFill>
                <a:srgbClr val="FF0000"/>
              </a:solidFill>
            </a:endParaRPr>
          </a:p>
          <a:p>
            <a:r>
              <a:rPr lang="en-US" altLang="ja-JP" dirty="0">
                <a:solidFill>
                  <a:srgbClr val="FF0000"/>
                </a:solidFill>
              </a:rPr>
              <a:t> </a:t>
            </a:r>
            <a:r>
              <a:rPr lang="ja-JP" altLang="en-US" dirty="0" smtClean="0">
                <a:solidFill>
                  <a:srgbClr val="FF0000"/>
                </a:solidFill>
              </a:rPr>
              <a:t>実績、委託・共同研究実施先等を含めた実施体制の補完性、優秀な研究者等の参加等）</a:t>
            </a:r>
            <a:endParaRPr lang="en-US" altLang="ja-JP" dirty="0" smtClean="0">
              <a:solidFill>
                <a:srgbClr val="FF0000"/>
              </a:solidFill>
            </a:endParaRPr>
          </a:p>
          <a:p>
            <a:r>
              <a:rPr lang="ja-JP" altLang="en-US" dirty="0" smtClean="0">
                <a:solidFill>
                  <a:srgbClr val="FF0000"/>
                </a:solidFill>
              </a:rPr>
              <a:t>・第１期で確立されたシミュレーション手法（別紙３記載のシミュレーター）を材料開発に</a:t>
            </a:r>
            <a:endParaRPr lang="en-US" altLang="ja-JP" dirty="0" smtClean="0">
              <a:solidFill>
                <a:srgbClr val="FF0000"/>
              </a:solidFill>
            </a:endParaRPr>
          </a:p>
          <a:p>
            <a:r>
              <a:rPr lang="ja-JP" altLang="en-US" dirty="0" smtClean="0">
                <a:solidFill>
                  <a:srgbClr val="FF0000"/>
                </a:solidFill>
              </a:rPr>
              <a:t>適用し、その有用性（試作回数・試作期間</a:t>
            </a:r>
            <a:r>
              <a:rPr lang="en-US" altLang="ja-JP" dirty="0" smtClean="0">
                <a:solidFill>
                  <a:srgbClr val="FF0000"/>
                </a:solidFill>
              </a:rPr>
              <a:t>1/20</a:t>
            </a:r>
            <a:r>
              <a:rPr lang="ja-JP" altLang="en-US" dirty="0" smtClean="0">
                <a:solidFill>
                  <a:srgbClr val="FF0000"/>
                </a:solidFill>
              </a:rPr>
              <a:t>）を実証できる計画となっているか</a:t>
            </a:r>
            <a:endParaRPr lang="en-US" altLang="ja-JP" dirty="0" smtClean="0">
              <a:solidFill>
                <a:srgbClr val="FF0000"/>
              </a:solidFill>
            </a:endParaRPr>
          </a:p>
          <a:p>
            <a:r>
              <a:rPr lang="ja-JP" altLang="en-US" dirty="0" smtClean="0">
                <a:solidFill>
                  <a:srgbClr val="FF0000"/>
                </a:solidFill>
              </a:rPr>
              <a:t>・海外の研究機関、企業とのパラレル支援等の自国費用自国負担による国際連携制度を</a:t>
            </a:r>
            <a:endParaRPr lang="en-US" altLang="ja-JP" dirty="0" smtClean="0">
              <a:solidFill>
                <a:srgbClr val="FF0000"/>
              </a:solidFill>
            </a:endParaRPr>
          </a:p>
          <a:p>
            <a:r>
              <a:rPr lang="en-US" altLang="ja-JP" dirty="0">
                <a:solidFill>
                  <a:srgbClr val="FF0000"/>
                </a:solidFill>
              </a:rPr>
              <a:t> </a:t>
            </a:r>
            <a:r>
              <a:rPr lang="ja-JP" altLang="en-US" dirty="0" smtClean="0">
                <a:solidFill>
                  <a:srgbClr val="FF0000"/>
                </a:solidFill>
              </a:rPr>
              <a:t>利用する際はその妥当性（制度を利用する場合）</a:t>
            </a:r>
            <a:endParaRPr lang="en-US" altLang="ja-JP" dirty="0" smtClean="0">
              <a:solidFill>
                <a:srgbClr val="FF0000"/>
              </a:solidFill>
            </a:endParaRPr>
          </a:p>
          <a:p>
            <a:endParaRPr lang="en-US" altLang="ja-JP" dirty="0">
              <a:solidFill>
                <a:srgbClr val="FF0000"/>
              </a:solidFill>
            </a:endParaRPr>
          </a:p>
          <a:p>
            <a:r>
              <a:rPr lang="ja-JP" altLang="en-US" dirty="0" smtClean="0">
                <a:solidFill>
                  <a:srgbClr val="FF0000"/>
                </a:solidFill>
              </a:rPr>
              <a:t>公募要領より</a:t>
            </a:r>
            <a:endParaRPr lang="ja-JP" altLang="en-US" dirty="0">
              <a:solidFill>
                <a:schemeClr val="bg1"/>
              </a:solidFill>
            </a:endParaRPr>
          </a:p>
        </p:txBody>
      </p:sp>
    </p:spTree>
    <p:extLst>
      <p:ext uri="{BB962C8B-B14F-4D97-AF65-F5344CB8AC3E}">
        <p14:creationId xmlns:p14="http://schemas.microsoft.com/office/powerpoint/2010/main" val="31656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pPr/>
              <a:t>3</a:t>
            </a:fld>
            <a:endParaRPr lang="ja-JP" altLang="en-US" dirty="0"/>
          </a:p>
        </p:txBody>
      </p:sp>
      <p:sp>
        <p:nvSpPr>
          <p:cNvPr id="5" name="テキスト ボックス 4"/>
          <p:cNvSpPr txBox="1"/>
          <p:nvPr/>
        </p:nvSpPr>
        <p:spPr>
          <a:xfrm>
            <a:off x="251520" y="260648"/>
            <a:ext cx="2376264" cy="461665"/>
          </a:xfrm>
          <a:prstGeom prst="rect">
            <a:avLst/>
          </a:prstGeom>
          <a:solidFill>
            <a:schemeClr val="bg1"/>
          </a:solidFill>
          <a:ln w="28575">
            <a:solidFill>
              <a:schemeClr val="tx1"/>
            </a:solidFill>
          </a:ln>
        </p:spPr>
        <p:txBody>
          <a:bodyPr wrap="square" rtlCol="0">
            <a:spAutoFit/>
          </a:bodyPr>
          <a:lstStyle/>
          <a:p>
            <a:pPr algn="ct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研究</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開発</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の目標</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251520" y="899835"/>
            <a:ext cx="8784976"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dirty="0" smtClean="0">
                <a:solidFill>
                  <a:schemeClr val="bg1"/>
                </a:solidFill>
              </a:rPr>
              <a:t>・目標とする性能、年度毎の検討内容等、できるだけ</a:t>
            </a:r>
            <a:r>
              <a:rPr lang="ja-JP" altLang="en-US" dirty="0">
                <a:solidFill>
                  <a:schemeClr val="bg1"/>
                </a:solidFill>
              </a:rPr>
              <a:t>具体的・定量的に記入してください。</a:t>
            </a:r>
          </a:p>
          <a:p>
            <a:r>
              <a:rPr lang="ja-JP" altLang="en-US" dirty="0" smtClean="0">
                <a:solidFill>
                  <a:schemeClr val="bg1"/>
                </a:solidFill>
              </a:rPr>
              <a:t>・目標の</a:t>
            </a:r>
            <a:r>
              <a:rPr lang="ja-JP" altLang="en-US" dirty="0">
                <a:solidFill>
                  <a:schemeClr val="bg1"/>
                </a:solidFill>
              </a:rPr>
              <a:t>設定理由も簡潔に説明してください</a:t>
            </a:r>
            <a:r>
              <a:rPr lang="ja-JP" altLang="en-US" dirty="0" smtClean="0">
                <a:solidFill>
                  <a:schemeClr val="bg1"/>
                </a:solidFill>
              </a:rPr>
              <a:t>。</a:t>
            </a:r>
            <a:endParaRPr kumimoji="1" lang="ja-JP" altLang="en-US" dirty="0" smtClean="0">
              <a:solidFill>
                <a:schemeClr val="bg1"/>
              </a:solidFill>
            </a:endParaRPr>
          </a:p>
        </p:txBody>
      </p:sp>
      <p:sp>
        <p:nvSpPr>
          <p:cNvPr id="10" name="テキスト ボックス 9"/>
          <p:cNvSpPr txBox="1"/>
          <p:nvPr/>
        </p:nvSpPr>
        <p:spPr>
          <a:xfrm>
            <a:off x="292295" y="2771636"/>
            <a:ext cx="7848872" cy="369332"/>
          </a:xfrm>
          <a:prstGeom prst="rect">
            <a:avLst/>
          </a:prstGeom>
          <a:noFill/>
          <a:ln w="28575">
            <a:noFill/>
          </a:ln>
        </p:spPr>
        <p:txBody>
          <a:bodyPr wrap="square" rtlCol="0">
            <a:spAutoFit/>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②</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2021</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年度の</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最終</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目標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6300192" y="107340"/>
            <a:ext cx="2736304" cy="369332"/>
          </a:xfrm>
          <a:prstGeom prst="rect">
            <a:avLst/>
          </a:prstGeom>
          <a:noFill/>
          <a:ln w="28575">
            <a:noFill/>
          </a:ln>
        </p:spPr>
        <p:txBody>
          <a:bodyPr wrap="square" rtlCol="0">
            <a:spAutoFit/>
          </a:bodyPr>
          <a:lstStyle/>
          <a:p>
            <a:pPr algn="r"/>
            <a:r>
              <a:rPr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実施</a:t>
            </a:r>
            <a:r>
              <a:rPr lang="ja-JP" altLang="en-US" u="sng" dirty="0">
                <a:latin typeface="メイリオ" panose="020B0604030504040204" pitchFamily="50" charset="-128"/>
                <a:ea typeface="メイリオ" panose="020B0604030504040204" pitchFamily="50" charset="-128"/>
                <a:cs typeface="メイリオ" panose="020B0604030504040204" pitchFamily="50" charset="-128"/>
              </a:rPr>
              <a:t>計画</a:t>
            </a:r>
            <a:r>
              <a:rPr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書 Ｐ</a:t>
            </a:r>
            <a:r>
              <a:rPr lang="en-US" altLang="ja-JP"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〇参照</a:t>
            </a:r>
            <a:endParaRPr kumimoji="1" lang="ja-JP" altLang="en-US"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292295" y="1700808"/>
            <a:ext cx="7848872" cy="369332"/>
          </a:xfrm>
          <a:prstGeom prst="rect">
            <a:avLst/>
          </a:prstGeom>
          <a:noFill/>
          <a:ln w="28575">
            <a:noFill/>
          </a:ln>
        </p:spPr>
        <p:txBody>
          <a:bodyPr wrap="square" rtlCol="0">
            <a:spAutoFit/>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①</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年度の</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中間目標</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251520" y="4194954"/>
            <a:ext cx="8568952" cy="1754326"/>
          </a:xfrm>
          <a:prstGeom prst="rect">
            <a:avLst/>
          </a:prstGeom>
          <a:solidFill>
            <a:srgbClr val="FFCCCC"/>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dirty="0" smtClean="0">
                <a:solidFill>
                  <a:srgbClr val="FF0000"/>
                </a:solidFill>
              </a:rPr>
              <a:t>（参考）審査の観点</a:t>
            </a:r>
            <a:endParaRPr lang="en-US" altLang="ja-JP" dirty="0" smtClean="0">
              <a:solidFill>
                <a:srgbClr val="FF0000"/>
              </a:solidFill>
            </a:endParaRPr>
          </a:p>
          <a:p>
            <a:r>
              <a:rPr lang="ja-JP" altLang="en-US" dirty="0" smtClean="0">
                <a:solidFill>
                  <a:srgbClr val="FF0000"/>
                </a:solidFill>
              </a:rPr>
              <a:t>プロジェクト基本計画において、最終</a:t>
            </a:r>
            <a:r>
              <a:rPr lang="ja-JP" altLang="en-US" dirty="0">
                <a:solidFill>
                  <a:srgbClr val="FF0000"/>
                </a:solidFill>
              </a:rPr>
              <a:t>目標を</a:t>
            </a:r>
          </a:p>
          <a:p>
            <a:r>
              <a:rPr lang="ja-JP" altLang="en-US" dirty="0">
                <a:solidFill>
                  <a:srgbClr val="FF0000"/>
                </a:solidFill>
              </a:rPr>
              <a:t>　</a:t>
            </a:r>
            <a:r>
              <a:rPr lang="ja-JP" altLang="en-US" dirty="0" smtClean="0">
                <a:solidFill>
                  <a:srgbClr val="FF0000"/>
                </a:solidFill>
              </a:rPr>
              <a:t>「第１期で確立されたシミュレーション手法を個社での機能性材料開発に適用し、その有用性（試作回数・試作期間</a:t>
            </a:r>
            <a:r>
              <a:rPr lang="en-US" altLang="ja-JP" dirty="0" smtClean="0">
                <a:solidFill>
                  <a:srgbClr val="FF0000"/>
                </a:solidFill>
              </a:rPr>
              <a:t>1/20</a:t>
            </a:r>
            <a:r>
              <a:rPr lang="ja-JP" altLang="en-US" dirty="0" smtClean="0">
                <a:solidFill>
                  <a:srgbClr val="FF0000"/>
                </a:solidFill>
              </a:rPr>
              <a:t>）を実証する」</a:t>
            </a:r>
            <a:r>
              <a:rPr lang="ja-JP" altLang="en-US" dirty="0">
                <a:solidFill>
                  <a:srgbClr val="FF0000"/>
                </a:solidFill>
              </a:rPr>
              <a:t>としています。</a:t>
            </a:r>
          </a:p>
          <a:p>
            <a:endParaRPr lang="ja-JP" altLang="en-US" dirty="0">
              <a:solidFill>
                <a:srgbClr val="FF0000"/>
              </a:solidFill>
            </a:endParaRPr>
          </a:p>
          <a:p>
            <a:endParaRPr lang="ja-JP" altLang="en-US" dirty="0">
              <a:solidFill>
                <a:schemeClr val="bg1"/>
              </a:solidFill>
            </a:endParaRPr>
          </a:p>
        </p:txBody>
      </p:sp>
    </p:spTree>
    <p:extLst>
      <p:ext uri="{BB962C8B-B14F-4D97-AF65-F5344CB8AC3E}">
        <p14:creationId xmlns:p14="http://schemas.microsoft.com/office/powerpoint/2010/main" val="2719376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pPr/>
              <a:t>4</a:t>
            </a:fld>
            <a:endParaRPr lang="ja-JP" altLang="en-US" dirty="0"/>
          </a:p>
        </p:txBody>
      </p:sp>
      <p:sp>
        <p:nvSpPr>
          <p:cNvPr id="5" name="テキスト ボックス 4"/>
          <p:cNvSpPr txBox="1"/>
          <p:nvPr/>
        </p:nvSpPr>
        <p:spPr>
          <a:xfrm>
            <a:off x="251520" y="260648"/>
            <a:ext cx="3024336" cy="461665"/>
          </a:xfrm>
          <a:prstGeom prst="rect">
            <a:avLst/>
          </a:prstGeom>
          <a:solidFill>
            <a:schemeClr val="bg1"/>
          </a:solidFill>
          <a:ln w="28575">
            <a:solidFill>
              <a:schemeClr val="tx1"/>
            </a:solidFill>
          </a:ln>
        </p:spPr>
        <p:txBody>
          <a:bodyPr wrap="square" rtlCol="0">
            <a:spAutoFit/>
          </a:bodyPr>
          <a:lstStyle/>
          <a:p>
            <a:pPr algn="ct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実施体制</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6300192" y="107340"/>
            <a:ext cx="2736304" cy="369332"/>
          </a:xfrm>
          <a:prstGeom prst="rect">
            <a:avLst/>
          </a:prstGeom>
          <a:noFill/>
          <a:ln w="28575">
            <a:noFill/>
          </a:ln>
        </p:spPr>
        <p:txBody>
          <a:bodyPr wrap="square" rtlCol="0">
            <a:spAutoFit/>
          </a:bodyPr>
          <a:lstStyle/>
          <a:p>
            <a:pPr algn="r"/>
            <a:r>
              <a:rPr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実施計画書 Ｐ</a:t>
            </a:r>
            <a:r>
              <a:rPr lang="en-US" altLang="ja-JP"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〇参照</a:t>
            </a:r>
            <a:endParaRPr kumimoji="1" lang="ja-JP" altLang="en-US"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Rectangle 43"/>
          <p:cNvSpPr>
            <a:spLocks noChangeArrowheads="1"/>
          </p:cNvSpPr>
          <p:nvPr/>
        </p:nvSpPr>
        <p:spPr bwMode="auto">
          <a:xfrm>
            <a:off x="755576" y="2912687"/>
            <a:ext cx="7652053" cy="3341751"/>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400">
              <a:latin typeface="+mn-ea"/>
            </a:endParaRPr>
          </a:p>
        </p:txBody>
      </p:sp>
      <p:sp>
        <p:nvSpPr>
          <p:cNvPr id="21" name="Text Box 50"/>
          <p:cNvSpPr txBox="1">
            <a:spLocks noChangeArrowheads="1"/>
          </p:cNvSpPr>
          <p:nvPr/>
        </p:nvSpPr>
        <p:spPr bwMode="auto">
          <a:xfrm>
            <a:off x="1206830" y="3289838"/>
            <a:ext cx="2594262" cy="129624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just">
              <a:spcAft>
                <a:spcPts val="600"/>
              </a:spcAft>
            </a:pPr>
            <a:r>
              <a:rPr lang="ja-JP" sz="1400" u="sng" kern="100" dirty="0">
                <a:effectLst/>
                <a:latin typeface="メイリオ" panose="020B0604030504040204" pitchFamily="50" charset="-128"/>
                <a:ea typeface="メイリオ" panose="020B0604030504040204" pitchFamily="50" charset="-128"/>
                <a:cs typeface="メイリオ" panose="020B0604030504040204" pitchFamily="50" charset="-128"/>
              </a:rPr>
              <a:t>○○株式会社</a:t>
            </a:r>
          </a:p>
          <a:p>
            <a:pPr algn="just">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・研究実施場所：</a:t>
            </a:r>
          </a:p>
          <a:p>
            <a:pPr algn="just">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○○研究所（○○県○○市</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・研究項目：○○の研究</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開発</a:t>
            </a:r>
            <a:endPar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・責任者</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1400" kern="100" dirty="0">
                <a:effectLst/>
                <a:latin typeface="+mn-ea"/>
                <a:cs typeface="Times New Roman" panose="02020603050405020304" pitchFamily="18" charset="0"/>
              </a:rPr>
              <a:t> </a:t>
            </a:r>
            <a:endParaRPr lang="ja-JP" sz="1400" kern="100" dirty="0">
              <a:effectLst/>
              <a:latin typeface="+mn-ea"/>
              <a:cs typeface="Times New Roman" panose="02020603050405020304" pitchFamily="18" charset="0"/>
            </a:endParaRPr>
          </a:p>
          <a:p>
            <a:pPr algn="just">
              <a:spcAft>
                <a:spcPts val="0"/>
              </a:spcAft>
            </a:pPr>
            <a:r>
              <a:rPr lang="en-US" sz="1400" i="1" kern="100" dirty="0">
                <a:effectLst/>
                <a:latin typeface="+mn-ea"/>
                <a:cs typeface="Times New Roman" panose="02020603050405020304" pitchFamily="18" charset="0"/>
              </a:rPr>
              <a:t> </a:t>
            </a:r>
            <a:endParaRPr lang="ja-JP" sz="1400" kern="100" dirty="0">
              <a:effectLst/>
              <a:latin typeface="+mn-ea"/>
              <a:cs typeface="Times New Roman" panose="02020603050405020304" pitchFamily="18" charset="0"/>
            </a:endParaRPr>
          </a:p>
        </p:txBody>
      </p:sp>
      <p:sp>
        <p:nvSpPr>
          <p:cNvPr id="20" name="Text Box 38"/>
          <p:cNvSpPr txBox="1">
            <a:spLocks noChangeArrowheads="1"/>
          </p:cNvSpPr>
          <p:nvPr/>
        </p:nvSpPr>
        <p:spPr bwMode="auto">
          <a:xfrm>
            <a:off x="4034128" y="2030317"/>
            <a:ext cx="1038860" cy="353060"/>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algn="ctr">
              <a:spcAft>
                <a:spcPts val="0"/>
              </a:spcAft>
            </a:pPr>
            <a:r>
              <a:rPr 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NEDO</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Text Box 41"/>
          <p:cNvSpPr txBox="1">
            <a:spLocks noChangeArrowheads="1"/>
          </p:cNvSpPr>
          <p:nvPr/>
        </p:nvSpPr>
        <p:spPr bwMode="auto">
          <a:xfrm>
            <a:off x="4512119" y="3005347"/>
            <a:ext cx="801297" cy="268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spcAft>
                <a:spcPts val="0"/>
              </a:spcAft>
            </a:pP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委託</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先</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Text Box 41"/>
          <p:cNvSpPr txBox="1">
            <a:spLocks noChangeArrowheads="1"/>
          </p:cNvSpPr>
          <p:nvPr/>
        </p:nvSpPr>
        <p:spPr bwMode="auto">
          <a:xfrm>
            <a:off x="990806" y="3084802"/>
            <a:ext cx="1041400" cy="410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spcAft>
                <a:spcPts val="0"/>
              </a:spcAft>
            </a:pP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助成先</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279591" y="878125"/>
            <a:ext cx="3077269" cy="1384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87313" indent="-87313">
              <a:buFont typeface="Arial" pitchFamily="34" charset="0"/>
              <a:buChar char="•"/>
            </a:pPr>
            <a:r>
              <a:rPr lang="ja-JP" altLang="en-US" sz="1400" dirty="0">
                <a:solidFill>
                  <a:schemeClr val="bg1"/>
                </a:solidFill>
              </a:rPr>
              <a:t>提案する研究開発を実施する体制</a:t>
            </a:r>
            <a:r>
              <a:rPr lang="ja-JP" altLang="en-US" sz="1400" dirty="0" smtClean="0">
                <a:solidFill>
                  <a:schemeClr val="bg1"/>
                </a:solidFill>
              </a:rPr>
              <a:t>と、各機関が担当する研究項目を下図の例のよう</a:t>
            </a:r>
            <a:r>
              <a:rPr lang="ja-JP" altLang="en-US" sz="1400" dirty="0">
                <a:solidFill>
                  <a:schemeClr val="bg1"/>
                </a:solidFill>
              </a:rPr>
              <a:t>に記載して</a:t>
            </a:r>
            <a:r>
              <a:rPr lang="ja-JP" altLang="en-US" sz="1400" dirty="0" smtClean="0">
                <a:solidFill>
                  <a:schemeClr val="bg1"/>
                </a:solidFill>
              </a:rPr>
              <a:t>ください。</a:t>
            </a:r>
            <a:endParaRPr lang="en-US" altLang="ja-JP" sz="1400" dirty="0" smtClean="0">
              <a:solidFill>
                <a:schemeClr val="bg1"/>
              </a:solidFill>
            </a:endParaRPr>
          </a:p>
          <a:p>
            <a:pPr marL="87313" indent="-87313">
              <a:buFont typeface="Arial" pitchFamily="34" charset="0"/>
              <a:buChar char="•"/>
            </a:pPr>
            <a:r>
              <a:rPr lang="ja-JP" altLang="en-US" sz="1400" dirty="0" smtClean="0">
                <a:solidFill>
                  <a:schemeClr val="bg1"/>
                </a:solidFill>
              </a:rPr>
              <a:t>実施</a:t>
            </a:r>
            <a:r>
              <a:rPr lang="ja-JP" altLang="en-US" sz="1400" dirty="0">
                <a:solidFill>
                  <a:schemeClr val="bg1"/>
                </a:solidFill>
              </a:rPr>
              <a:t>体制の補完性、研究項目の分担等を</a:t>
            </a:r>
            <a:r>
              <a:rPr lang="ja-JP" altLang="en-US" sz="1400" dirty="0" smtClean="0">
                <a:solidFill>
                  <a:schemeClr val="bg1"/>
                </a:solidFill>
              </a:rPr>
              <a:t>ご説明ください</a:t>
            </a:r>
            <a:r>
              <a:rPr lang="ja-JP" altLang="en-US" sz="1400" dirty="0">
                <a:solidFill>
                  <a:schemeClr val="bg1"/>
                </a:solidFill>
              </a:rPr>
              <a:t>。</a:t>
            </a:r>
          </a:p>
          <a:p>
            <a:pPr marL="87313" indent="-87313">
              <a:buFont typeface="Arial" pitchFamily="34" charset="0"/>
              <a:buChar char="•"/>
            </a:pPr>
            <a:endParaRPr kumimoji="1" lang="ja-JP" altLang="en-US" sz="1400" dirty="0" smtClean="0">
              <a:solidFill>
                <a:schemeClr val="bg1"/>
              </a:solidFill>
            </a:endParaRPr>
          </a:p>
        </p:txBody>
      </p:sp>
      <p:sp>
        <p:nvSpPr>
          <p:cNvPr id="44" name="Text Box 50"/>
          <p:cNvSpPr txBox="1">
            <a:spLocks noChangeArrowheads="1"/>
          </p:cNvSpPr>
          <p:nvPr/>
        </p:nvSpPr>
        <p:spPr bwMode="auto">
          <a:xfrm>
            <a:off x="5251891" y="3289837"/>
            <a:ext cx="2579675" cy="129624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just">
              <a:spcAft>
                <a:spcPts val="600"/>
              </a:spcAft>
            </a:pPr>
            <a:r>
              <a:rPr lang="ja-JP" sz="1400" u="sng" kern="100" dirty="0">
                <a:effectLst/>
                <a:latin typeface="メイリオ" panose="020B0604030504040204" pitchFamily="50" charset="-128"/>
                <a:ea typeface="メイリオ" panose="020B0604030504040204" pitchFamily="50" charset="-128"/>
                <a:cs typeface="メイリオ" panose="020B0604030504040204" pitchFamily="50" charset="-128"/>
              </a:rPr>
              <a:t>国立大学法人○○大学</a:t>
            </a:r>
          </a:p>
          <a:p>
            <a:pPr algn="just">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・研究実施場所：</a:t>
            </a:r>
          </a:p>
          <a:p>
            <a:pPr algn="just">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○○学部○○科○○</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研究室</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・研究項目：○○の研究</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開発</a:t>
            </a:r>
            <a:endPar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・責任者：</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Text Box 50"/>
          <p:cNvSpPr txBox="1">
            <a:spLocks noChangeArrowheads="1"/>
          </p:cNvSpPr>
          <p:nvPr/>
        </p:nvSpPr>
        <p:spPr bwMode="auto">
          <a:xfrm>
            <a:off x="5681291" y="611288"/>
            <a:ext cx="2430074" cy="89222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just">
              <a:spcAft>
                <a:spcPts val="600"/>
              </a:spcAft>
            </a:pP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研究開発責任者</a:t>
            </a:r>
            <a:endPar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600"/>
              </a:spcAft>
            </a:pP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・所属</a:t>
            </a:r>
            <a:endPar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600"/>
              </a:spcAft>
            </a:pP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・氏名</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7" name="カギ線コネクタ 46"/>
          <p:cNvCxnSpPr>
            <a:stCxn id="21" idx="3"/>
            <a:endCxn id="44" idx="1"/>
          </p:cNvCxnSpPr>
          <p:nvPr/>
        </p:nvCxnSpPr>
        <p:spPr>
          <a:xfrm flipV="1">
            <a:off x="3801092" y="3937958"/>
            <a:ext cx="1450799" cy="2"/>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カギ線コネクタ 57"/>
          <p:cNvCxnSpPr>
            <a:stCxn id="20" idx="2"/>
            <a:endCxn id="21" idx="0"/>
          </p:cNvCxnSpPr>
          <p:nvPr/>
        </p:nvCxnSpPr>
        <p:spPr>
          <a:xfrm rot="5400000">
            <a:off x="3075530" y="1811809"/>
            <a:ext cx="906461" cy="2049597"/>
          </a:xfrm>
          <a:prstGeom prst="bentConnector3">
            <a:avLst>
              <a:gd name="adj1" fmla="val 7485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Text Box 50"/>
          <p:cNvSpPr txBox="1">
            <a:spLocks noChangeArrowheads="1"/>
          </p:cNvSpPr>
          <p:nvPr/>
        </p:nvSpPr>
        <p:spPr bwMode="auto">
          <a:xfrm>
            <a:off x="5239278" y="4807816"/>
            <a:ext cx="2594262" cy="129624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just">
              <a:spcAft>
                <a:spcPts val="600"/>
              </a:spcAft>
            </a:pPr>
            <a:r>
              <a:rPr lang="ja-JP" sz="1400" u="sng" kern="100" dirty="0">
                <a:effectLst/>
                <a:latin typeface="メイリオ" panose="020B0604030504040204" pitchFamily="50" charset="-128"/>
                <a:ea typeface="メイリオ" panose="020B0604030504040204" pitchFamily="50" charset="-128"/>
                <a:cs typeface="メイリオ" panose="020B0604030504040204" pitchFamily="50" charset="-128"/>
              </a:rPr>
              <a:t>○○株式会社</a:t>
            </a:r>
          </a:p>
          <a:p>
            <a:pPr algn="just">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・研究実施場所：</a:t>
            </a:r>
          </a:p>
          <a:p>
            <a:pPr algn="just">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○○研究所（○○県○○市</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○事業所（東京都○○区）</a:t>
            </a:r>
          </a:p>
          <a:p>
            <a:pPr algn="just">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・研究項目：○○の研究開発</a:t>
            </a:r>
          </a:p>
          <a:p>
            <a:pPr algn="just">
              <a:spcAft>
                <a:spcPts val="0"/>
              </a:spcAft>
            </a:pPr>
            <a:r>
              <a:rPr lang="en-US" sz="1400" kern="100" dirty="0">
                <a:effectLst/>
                <a:latin typeface="+mn-ea"/>
                <a:cs typeface="Times New Roman" panose="02020603050405020304" pitchFamily="18" charset="0"/>
              </a:rPr>
              <a:t> </a:t>
            </a:r>
            <a:endParaRPr lang="ja-JP" sz="1400" kern="100" dirty="0">
              <a:effectLst/>
              <a:latin typeface="+mn-ea"/>
              <a:cs typeface="Times New Roman" panose="02020603050405020304" pitchFamily="18" charset="0"/>
            </a:endParaRPr>
          </a:p>
          <a:p>
            <a:pPr algn="just">
              <a:spcAft>
                <a:spcPts val="0"/>
              </a:spcAft>
            </a:pPr>
            <a:r>
              <a:rPr lang="en-US" sz="1400" i="1" kern="100" dirty="0">
                <a:effectLst/>
                <a:latin typeface="+mn-ea"/>
                <a:cs typeface="Times New Roman" panose="02020603050405020304" pitchFamily="18" charset="0"/>
              </a:rPr>
              <a:t> </a:t>
            </a:r>
            <a:endParaRPr lang="ja-JP" sz="1400" kern="100" dirty="0">
              <a:effectLst/>
              <a:latin typeface="+mn-ea"/>
              <a:cs typeface="Times New Roman" panose="02020603050405020304" pitchFamily="18" charset="0"/>
            </a:endParaRPr>
          </a:p>
        </p:txBody>
      </p:sp>
      <p:cxnSp>
        <p:nvCxnSpPr>
          <p:cNvPr id="68" name="カギ線コネクタ 67"/>
          <p:cNvCxnSpPr>
            <a:stCxn id="21" idx="3"/>
            <a:endCxn id="67" idx="1"/>
          </p:cNvCxnSpPr>
          <p:nvPr/>
        </p:nvCxnSpPr>
        <p:spPr>
          <a:xfrm>
            <a:off x="3801092" y="3937960"/>
            <a:ext cx="1438186" cy="1517978"/>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Text Box 50"/>
          <p:cNvSpPr txBox="1">
            <a:spLocks noChangeArrowheads="1"/>
          </p:cNvSpPr>
          <p:nvPr/>
        </p:nvSpPr>
        <p:spPr bwMode="auto">
          <a:xfrm>
            <a:off x="1206831" y="4865902"/>
            <a:ext cx="2594262" cy="127904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just">
              <a:spcAft>
                <a:spcPts val="600"/>
              </a:spcAft>
            </a:pPr>
            <a:r>
              <a:rPr lang="ja-JP" sz="1400" u="sng" kern="100" dirty="0">
                <a:effectLst/>
                <a:latin typeface="メイリオ" panose="020B0604030504040204" pitchFamily="50" charset="-128"/>
                <a:ea typeface="メイリオ" panose="020B0604030504040204" pitchFamily="50" charset="-128"/>
                <a:cs typeface="メイリオ" panose="020B0604030504040204" pitchFamily="50" charset="-128"/>
              </a:rPr>
              <a:t>国立大学法人○○大学</a:t>
            </a:r>
          </a:p>
          <a:p>
            <a:pPr algn="just">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・研究実施場所：</a:t>
            </a:r>
          </a:p>
          <a:p>
            <a:pPr algn="just">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○○学部○○科○○</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研究室</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・研究項目：○○の研究開発</a:t>
            </a:r>
          </a:p>
        </p:txBody>
      </p:sp>
      <p:sp>
        <p:nvSpPr>
          <p:cNvPr id="75" name="Text Box 41"/>
          <p:cNvSpPr txBox="1">
            <a:spLocks noChangeArrowheads="1"/>
          </p:cNvSpPr>
          <p:nvPr/>
        </p:nvSpPr>
        <p:spPr bwMode="auto">
          <a:xfrm>
            <a:off x="4532805" y="4611163"/>
            <a:ext cx="801297" cy="268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spcAft>
                <a:spcPts val="0"/>
              </a:spcAft>
            </a:pP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委託</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先</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Text Box 41"/>
          <p:cNvSpPr txBox="1">
            <a:spLocks noChangeArrowheads="1"/>
          </p:cNvSpPr>
          <p:nvPr/>
        </p:nvSpPr>
        <p:spPr bwMode="auto">
          <a:xfrm>
            <a:off x="1039501" y="4619884"/>
            <a:ext cx="1451847" cy="18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spcAft>
                <a:spcPts val="0"/>
              </a:spcAft>
            </a:pP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助成</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先</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3" name="カギ線コネクタ 22"/>
          <p:cNvCxnSpPr/>
          <p:nvPr/>
        </p:nvCxnSpPr>
        <p:spPr>
          <a:xfrm rot="5400000">
            <a:off x="1319171" y="2271039"/>
            <a:ext cx="3122048" cy="3346727"/>
          </a:xfrm>
          <a:prstGeom prst="bentConnector4">
            <a:avLst>
              <a:gd name="adj1" fmla="val 21506"/>
              <a:gd name="adj2" fmla="val 10683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42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pPr/>
              <a:t>5</a:t>
            </a:fld>
            <a:endParaRPr lang="ja-JP" altLang="en-US" dirty="0"/>
          </a:p>
        </p:txBody>
      </p:sp>
      <p:sp>
        <p:nvSpPr>
          <p:cNvPr id="5" name="テキスト ボックス 4"/>
          <p:cNvSpPr txBox="1"/>
          <p:nvPr/>
        </p:nvSpPr>
        <p:spPr>
          <a:xfrm>
            <a:off x="251520" y="260648"/>
            <a:ext cx="3096344" cy="461665"/>
          </a:xfrm>
          <a:prstGeom prst="rect">
            <a:avLst/>
          </a:prstGeom>
          <a:solidFill>
            <a:schemeClr val="bg1"/>
          </a:solidFill>
          <a:ln w="28575">
            <a:solidFill>
              <a:schemeClr val="tx1"/>
            </a:solidFill>
          </a:ln>
        </p:spPr>
        <p:txBody>
          <a:bodyPr wrap="square" rtlCol="0">
            <a:spAutoFit/>
          </a:bodyPr>
          <a:lstStyle/>
          <a:p>
            <a:pPr algn="ct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研究開発予算と展開</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6300192" y="107340"/>
            <a:ext cx="2736304" cy="369332"/>
          </a:xfrm>
          <a:prstGeom prst="rect">
            <a:avLst/>
          </a:prstGeom>
          <a:noFill/>
          <a:ln w="28575">
            <a:noFill/>
          </a:ln>
        </p:spPr>
        <p:txBody>
          <a:bodyPr wrap="square" rtlCol="0">
            <a:spAutoFit/>
          </a:bodyPr>
          <a:lstStyle/>
          <a:p>
            <a:pPr algn="r"/>
            <a:r>
              <a:rPr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実施計画書 Ｐ</a:t>
            </a:r>
            <a:r>
              <a:rPr lang="en-US" altLang="ja-JP"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〇参照</a:t>
            </a:r>
            <a:endParaRPr kumimoji="1" lang="ja-JP" altLang="en-US" u="sng"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843752420"/>
              </p:ext>
            </p:extLst>
          </p:nvPr>
        </p:nvGraphicFramePr>
        <p:xfrm>
          <a:off x="144495" y="1700928"/>
          <a:ext cx="8603971" cy="4824416"/>
        </p:xfrm>
        <a:graphic>
          <a:graphicData uri="http://schemas.openxmlformats.org/drawingml/2006/table">
            <a:tbl>
              <a:tblPr>
                <a:tableStyleId>{5940675A-B579-460E-94D1-54222C63F5DA}</a:tableStyleId>
              </a:tblPr>
              <a:tblGrid>
                <a:gridCol w="2540219"/>
                <a:gridCol w="1515938"/>
                <a:gridCol w="659380"/>
                <a:gridCol w="2372496"/>
                <a:gridCol w="1515938"/>
              </a:tblGrid>
              <a:tr h="504057">
                <a:tc>
                  <a:txBody>
                    <a:bodyPr/>
                    <a:lstStyle/>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研究項目</a:t>
                      </a:r>
                      <a:endParaRPr lang="en-US" altLang="ja-JP"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（研究担当機関）</a:t>
                      </a:r>
                      <a:endParaRPr 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ctr"/>
                      <a:r>
                        <a:rPr lang="en-US" altLang="ja-JP" sz="1400" b="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1400" b="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lang="en-US" sz="1400" b="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hMerge="1">
                  <a:txBody>
                    <a:bodyPr/>
                    <a:lstStyle/>
                    <a:p>
                      <a:pPr algn="ctr" fontAlgn="ctr"/>
                      <a:endParaRPr lang="en-US" sz="1400" b="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fontAlgn="ctr"/>
                      <a:r>
                        <a:rPr lang="en-US" altLang="ja-JP" sz="1400" b="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2021</a:t>
                      </a:r>
                      <a:r>
                        <a:rPr lang="ja-JP" altLang="en-US" sz="1400" b="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b="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計</a:t>
                      </a:r>
                      <a:endParaRPr lang="en-US" altLang="ja-JP" sz="1400" b="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180000">
                <a:tc gridSpan="5">
                  <a:txBody>
                    <a:bodyPr/>
                    <a:lstStyle/>
                    <a:p>
                      <a:pPr marL="87313"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①○○○○の検討</a:t>
                      </a: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pPr marL="87313" marR="0" lvl="0" indent="0" algn="l" defTabSz="914400" rtl="0" eaLnBrk="1" fontAlgn="ctr" latinLnBrk="0" hangingPunct="1">
                        <a:lnSpc>
                          <a:spcPct val="100000"/>
                        </a:lnSpc>
                        <a:spcBef>
                          <a:spcPts val="0"/>
                        </a:spcBef>
                        <a:spcAft>
                          <a:spcPts val="0"/>
                        </a:spcAft>
                        <a:buClrTx/>
                        <a:buSzTx/>
                        <a:buFontTx/>
                        <a:buNone/>
                        <a:tabLst/>
                        <a:defRPr/>
                      </a:pP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506599">
                <a:tc>
                  <a:txBody>
                    <a:bodyPr/>
                    <a:lstStyle/>
                    <a:p>
                      <a:pPr marL="90488" indent="1588">
                        <a:defRPr/>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○○の検討</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90488" indent="1588">
                        <a:defRPr/>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（○○株式会社）</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54751">
                <a:tc>
                  <a:txBody>
                    <a:bodyPr/>
                    <a:lstStyle/>
                    <a:p>
                      <a:pPr marL="90488" marR="0" lvl="0" indent="1588"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②△△△△の試験</a:t>
                      </a:r>
                      <a:endParaRPr lang="en-US" altLang="ja-JP"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fontAlgn="ct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fontAlgn="ct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kumimoji="1" lang="ja-JP" altLang="en-US"/>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fontAlgn="ctr"/>
                      <a:endParaRPr lang="zh-TW"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517768">
                <a:tc>
                  <a:txBody>
                    <a:bodyPr/>
                    <a:lstStyle/>
                    <a:p>
                      <a:pPr marL="90488" indent="1588">
                        <a:defRPr/>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△△の試験</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90488" indent="1588">
                        <a:defRPr/>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（○○大学○○研究室）</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180000">
                <a:tc gridSpan="5">
                  <a:txBody>
                    <a:bodyPr/>
                    <a:lstStyle/>
                    <a:p>
                      <a:pPr marL="87313"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③□□□□の設計</a:t>
                      </a:r>
                      <a:endParaRPr lang="en-US" altLang="ja-JP"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pPr marL="87313" marR="0" lvl="0" indent="0" algn="l" defTabSz="914400" rtl="0" eaLnBrk="1" fontAlgn="ctr" latinLnBrk="0" hangingPunct="1">
                        <a:lnSpc>
                          <a:spcPct val="100000"/>
                        </a:lnSpc>
                        <a:spcBef>
                          <a:spcPts val="0"/>
                        </a:spcBef>
                        <a:spcAft>
                          <a:spcPts val="0"/>
                        </a:spcAft>
                        <a:buClrTx/>
                        <a:buSzTx/>
                        <a:buFontTx/>
                        <a:buNone/>
                        <a:tabLst/>
                        <a:defRPr/>
                      </a:pPr>
                      <a:endParaRPr lang="en-US" altLang="ja-JP" sz="1400" b="0" i="0" u="none" strike="noStrike" dirty="0" smtClean="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506720">
                <a:tc>
                  <a:txBody>
                    <a:bodyPr/>
                    <a:lstStyle/>
                    <a:p>
                      <a:pPr marL="90488" indent="1588">
                        <a:defRPr/>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□□の設計</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90488" indent="1588">
                        <a:defRPr/>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（○○株式会社）</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8808">
                <a:tc>
                  <a:txBody>
                    <a:bodyPr/>
                    <a:lstStyle/>
                    <a:p>
                      <a:pPr marL="90488" marR="0" lvl="0" indent="1588"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④■■■■の製作</a:t>
                      </a:r>
                      <a:endParaRPr lang="en-US" altLang="ja-JP"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fontAlgn="ct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fontAlgn="ct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kumimoji="1" lang="ja-JP" altLang="en-US"/>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fontAlgn="ctr"/>
                      <a:endParaRPr lang="zh-TW"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517768">
                <a:tc>
                  <a:txBody>
                    <a:bodyPr/>
                    <a:lstStyle/>
                    <a:p>
                      <a:pPr marL="90488" indent="1588">
                        <a:defRPr/>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■■の製作</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90488" indent="1588">
                        <a:defRPr/>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（○○株式会社）</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52088">
                <a:tc>
                  <a:txBody>
                    <a:bodyPr/>
                    <a:lstStyle/>
                    <a:p>
                      <a:pPr marL="90488" indent="1588">
                        <a:defRPr/>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の開発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fontAlgn="ct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fontAlgn="ct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kumimoji="1" lang="ja-JP" altLang="en-US"/>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fontAlgn="ctr"/>
                      <a:endParaRPr lang="zh-TW"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517768">
                <a:tc>
                  <a:txBody>
                    <a:bodyPr/>
                    <a:lstStyle/>
                    <a:p>
                      <a:pPr marL="90488" indent="1588">
                        <a:defRPr/>
                      </a:pP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の開発</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90488" marR="0" lvl="0" indent="1588"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（○○株式会社）</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504056">
                <a:tc>
                  <a:txBody>
                    <a:bodyPr/>
                    <a:lstStyle/>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合計　</a:t>
                      </a:r>
                      <a:r>
                        <a:rPr lang="en-US" altLang="ja-JP"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NEDO</a:t>
                      </a: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負担額</a:t>
                      </a:r>
                      <a:endParaRPr lang="en-US" altLang="ja-JP"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（合計　人数）</a:t>
                      </a:r>
                      <a:endParaRPr lang="en-US" altLang="ja-JP"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gridSpan="2">
                  <a:txBody>
                    <a:bodyPr/>
                    <a:lstStyle/>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ctr" fontAlgn="ctr"/>
                      <a:endParaRPr lang="zh-TW"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1400" b="0" i="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1400" b="0" i="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bl>
          </a:graphicData>
        </a:graphic>
      </p:graphicFrame>
      <p:sp>
        <p:nvSpPr>
          <p:cNvPr id="26" name="ホームベース 25"/>
          <p:cNvSpPr/>
          <p:nvPr/>
        </p:nvSpPr>
        <p:spPr>
          <a:xfrm>
            <a:off x="3080063" y="2265121"/>
            <a:ext cx="1275913" cy="429930"/>
          </a:xfrm>
          <a:prstGeom prst="homePlate">
            <a:avLst>
              <a:gd name="adj" fmla="val 1896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lgn="ctr">
              <a:defRPr/>
            </a:pPr>
            <a:r>
              <a:rPr lang="ja-JP" altLang="en-US" sz="1400" dirty="0" smtClean="0">
                <a:solidFill>
                  <a:schemeClr val="tx1"/>
                </a:solidFill>
              </a:rPr>
              <a:t>＊＊＊</a:t>
            </a:r>
            <a:endParaRPr lang="en-US" altLang="ja-JP" sz="1400" dirty="0" smtClean="0">
              <a:solidFill>
                <a:schemeClr val="tx1"/>
              </a:solidFill>
            </a:endParaRPr>
          </a:p>
          <a:p>
            <a:pPr marL="90488" indent="-90488" algn="ctr">
              <a:defRPr/>
            </a:pPr>
            <a:r>
              <a:rPr lang="ja-JP" altLang="en-US" sz="1400" dirty="0" smtClean="0">
                <a:solidFill>
                  <a:schemeClr val="tx1"/>
                </a:solidFill>
              </a:rPr>
              <a:t>（＊）</a:t>
            </a:r>
            <a:endParaRPr lang="ja-JP" altLang="en-US" sz="1400" dirty="0">
              <a:solidFill>
                <a:schemeClr val="tx1"/>
              </a:solidFill>
            </a:endParaRPr>
          </a:p>
        </p:txBody>
      </p:sp>
      <p:sp>
        <p:nvSpPr>
          <p:cNvPr id="32" name="テキスト ボックス 31"/>
          <p:cNvSpPr txBox="1"/>
          <p:nvPr/>
        </p:nvSpPr>
        <p:spPr>
          <a:xfrm>
            <a:off x="792290" y="765533"/>
            <a:ext cx="6660029"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87313" indent="-87313">
              <a:buFont typeface="Arial" pitchFamily="34" charset="0"/>
              <a:buChar char="•"/>
            </a:pPr>
            <a:r>
              <a:rPr lang="ja-JP" altLang="en-US" sz="1400" dirty="0" smtClean="0">
                <a:solidFill>
                  <a:schemeClr val="bg1"/>
                </a:solidFill>
              </a:rPr>
              <a:t>何の研究項目をどのような手順で行い、どの程度の経費が必要であるかについて、提案する研究項目ごとに必要な経費（</a:t>
            </a:r>
            <a:r>
              <a:rPr lang="en-US" altLang="ja-JP" sz="1400" dirty="0" smtClean="0">
                <a:solidFill>
                  <a:schemeClr val="bg1"/>
                </a:solidFill>
                <a:latin typeface="+mn-ea"/>
              </a:rPr>
              <a:t>NEDO</a:t>
            </a:r>
            <a:r>
              <a:rPr lang="ja-JP" altLang="en-US" sz="1400" dirty="0" smtClean="0">
                <a:solidFill>
                  <a:schemeClr val="bg1"/>
                </a:solidFill>
                <a:latin typeface="+mn-ea"/>
              </a:rPr>
              <a:t>負担額</a:t>
            </a:r>
            <a:r>
              <a:rPr lang="ja-JP" altLang="en-US" sz="1400" dirty="0" smtClean="0">
                <a:solidFill>
                  <a:schemeClr val="bg1"/>
                </a:solidFill>
              </a:rPr>
              <a:t>）を分けて記載してください。</a:t>
            </a:r>
            <a:endParaRPr lang="en-US" altLang="ja-JP" sz="1400" dirty="0" smtClean="0">
              <a:solidFill>
                <a:schemeClr val="bg1"/>
              </a:solidFill>
            </a:endParaRPr>
          </a:p>
          <a:p>
            <a:pPr marL="87313" indent="-87313">
              <a:buFont typeface="Arial" pitchFamily="34" charset="0"/>
              <a:buChar char="•"/>
            </a:pPr>
            <a:r>
              <a:rPr lang="ja-JP" altLang="en-US" sz="1400" dirty="0">
                <a:solidFill>
                  <a:schemeClr val="bg1"/>
                </a:solidFill>
              </a:rPr>
              <a:t>実施計画書に記載されていますが、各項目の予算配分の妥当性等を</a:t>
            </a:r>
            <a:r>
              <a:rPr lang="ja-JP" altLang="en-US" sz="1400" dirty="0" smtClean="0">
                <a:solidFill>
                  <a:schemeClr val="bg1"/>
                </a:solidFill>
              </a:rPr>
              <a:t>ご説明ください。</a:t>
            </a:r>
            <a:endParaRPr lang="ja-JP" altLang="en-US" sz="1400" dirty="0">
              <a:solidFill>
                <a:schemeClr val="bg1"/>
              </a:solidFill>
            </a:endParaRPr>
          </a:p>
        </p:txBody>
      </p:sp>
      <p:sp>
        <p:nvSpPr>
          <p:cNvPr id="37" name="テキスト ボックス 36"/>
          <p:cNvSpPr txBox="1"/>
          <p:nvPr/>
        </p:nvSpPr>
        <p:spPr>
          <a:xfrm>
            <a:off x="7812360" y="1140955"/>
            <a:ext cx="1105498" cy="461665"/>
          </a:xfrm>
          <a:prstGeom prst="rect">
            <a:avLst/>
          </a:prstGeom>
          <a:noFill/>
          <a:ln>
            <a:solidFill>
              <a:schemeClr val="tx1"/>
            </a:solidFill>
          </a:ln>
        </p:spPr>
        <p:txBody>
          <a:bodyPr wrap="square" rtlCol="0">
            <a:spAutoFit/>
          </a:bodyPr>
          <a:lstStyle/>
          <a:p>
            <a:pPr algn="r"/>
            <a:r>
              <a:rPr kumimoji="1" lang="ja-JP" altLang="en-US" sz="1200" dirty="0" smtClean="0"/>
              <a:t>単位：百万円</a:t>
            </a:r>
            <a:endParaRPr kumimoji="1" lang="en-US" altLang="ja-JP" sz="1200" dirty="0" smtClean="0"/>
          </a:p>
          <a:p>
            <a:pPr algn="r"/>
            <a:r>
              <a:rPr lang="ja-JP" altLang="en-US" sz="1200" dirty="0" smtClean="0"/>
              <a:t>（　）内は人数</a:t>
            </a:r>
            <a:endParaRPr lang="en-US" altLang="ja-JP" sz="1200" dirty="0" smtClean="0"/>
          </a:p>
        </p:txBody>
      </p:sp>
      <p:grpSp>
        <p:nvGrpSpPr>
          <p:cNvPr id="30" name="グループ化 29"/>
          <p:cNvGrpSpPr/>
          <p:nvPr/>
        </p:nvGrpSpPr>
        <p:grpSpPr>
          <a:xfrm>
            <a:off x="3080063" y="2999505"/>
            <a:ext cx="3934540" cy="523220"/>
            <a:chOff x="2254492" y="3478134"/>
            <a:chExt cx="3253612" cy="523220"/>
          </a:xfrm>
        </p:grpSpPr>
        <p:sp>
          <p:nvSpPr>
            <p:cNvPr id="31" name="ホームベース 30"/>
            <p:cNvSpPr/>
            <p:nvPr/>
          </p:nvSpPr>
          <p:spPr>
            <a:xfrm>
              <a:off x="2254492" y="3524779"/>
              <a:ext cx="3253612" cy="429930"/>
            </a:xfrm>
            <a:prstGeom prst="homePlate">
              <a:avLst>
                <a:gd name="adj" fmla="val 1896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lgn="ctr">
                <a:defRPr/>
              </a:pPr>
              <a:endParaRPr lang="ja-JP" altLang="en-US" sz="1400" dirty="0">
                <a:solidFill>
                  <a:schemeClr val="tx1"/>
                </a:solidFill>
              </a:endParaRPr>
            </a:p>
          </p:txBody>
        </p:sp>
        <p:sp>
          <p:nvSpPr>
            <p:cNvPr id="34" name="テキスト ボックス 33"/>
            <p:cNvSpPr txBox="1"/>
            <p:nvPr/>
          </p:nvSpPr>
          <p:spPr>
            <a:xfrm>
              <a:off x="2535763" y="3478134"/>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sp>
          <p:nvSpPr>
            <p:cNvPr id="35" name="テキスト ボックス 34"/>
            <p:cNvSpPr txBox="1"/>
            <p:nvPr/>
          </p:nvSpPr>
          <p:spPr>
            <a:xfrm>
              <a:off x="4299128" y="3478134"/>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grpSp>
      <p:sp>
        <p:nvSpPr>
          <p:cNvPr id="36" name="ホームベース 35"/>
          <p:cNvSpPr/>
          <p:nvPr/>
        </p:nvSpPr>
        <p:spPr>
          <a:xfrm>
            <a:off x="3347864" y="3789040"/>
            <a:ext cx="936104" cy="429930"/>
          </a:xfrm>
          <a:prstGeom prst="homePlate">
            <a:avLst>
              <a:gd name="adj" fmla="val 1896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lgn="ctr">
              <a:defRPr/>
            </a:pPr>
            <a:r>
              <a:rPr lang="ja-JP" altLang="en-US" sz="1400" dirty="0" smtClean="0">
                <a:solidFill>
                  <a:schemeClr val="tx1"/>
                </a:solidFill>
              </a:rPr>
              <a:t>＊＊＊</a:t>
            </a:r>
            <a:endParaRPr lang="en-US" altLang="ja-JP" sz="1400" dirty="0" smtClean="0">
              <a:solidFill>
                <a:schemeClr val="tx1"/>
              </a:solidFill>
            </a:endParaRPr>
          </a:p>
          <a:p>
            <a:pPr marL="90488" indent="-90488" algn="ctr">
              <a:defRPr/>
            </a:pPr>
            <a:r>
              <a:rPr lang="ja-JP" altLang="en-US" sz="1400" dirty="0" smtClean="0">
                <a:solidFill>
                  <a:schemeClr val="tx1"/>
                </a:solidFill>
              </a:rPr>
              <a:t>（＊）</a:t>
            </a:r>
            <a:endParaRPr lang="ja-JP" altLang="en-US" sz="1400" dirty="0">
              <a:solidFill>
                <a:schemeClr val="tx1"/>
              </a:solidFill>
            </a:endParaRPr>
          </a:p>
        </p:txBody>
      </p:sp>
      <p:sp>
        <p:nvSpPr>
          <p:cNvPr id="39" name="ホームベース 38"/>
          <p:cNvSpPr/>
          <p:nvPr/>
        </p:nvSpPr>
        <p:spPr>
          <a:xfrm>
            <a:off x="5580112" y="3795673"/>
            <a:ext cx="936104" cy="429930"/>
          </a:xfrm>
          <a:prstGeom prst="homePlate">
            <a:avLst>
              <a:gd name="adj" fmla="val 1896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lgn="ctr">
              <a:defRPr/>
            </a:pPr>
            <a:r>
              <a:rPr lang="ja-JP" altLang="en-US" sz="1400" dirty="0" smtClean="0">
                <a:solidFill>
                  <a:schemeClr val="tx1"/>
                </a:solidFill>
              </a:rPr>
              <a:t>＊＊＊</a:t>
            </a:r>
            <a:endParaRPr lang="en-US" altLang="ja-JP" sz="1400" dirty="0" smtClean="0">
              <a:solidFill>
                <a:schemeClr val="tx1"/>
              </a:solidFill>
            </a:endParaRPr>
          </a:p>
          <a:p>
            <a:pPr marL="90488" indent="-90488" algn="ctr">
              <a:defRPr/>
            </a:pPr>
            <a:r>
              <a:rPr lang="ja-JP" altLang="en-US" sz="1400" dirty="0" smtClean="0">
                <a:solidFill>
                  <a:schemeClr val="tx1"/>
                </a:solidFill>
              </a:rPr>
              <a:t>（＊）</a:t>
            </a:r>
            <a:endParaRPr lang="ja-JP" altLang="en-US" sz="1400" dirty="0">
              <a:solidFill>
                <a:schemeClr val="tx1"/>
              </a:solidFill>
            </a:endParaRPr>
          </a:p>
        </p:txBody>
      </p:sp>
      <p:grpSp>
        <p:nvGrpSpPr>
          <p:cNvPr id="42" name="グループ化 41"/>
          <p:cNvGrpSpPr/>
          <p:nvPr/>
        </p:nvGrpSpPr>
        <p:grpSpPr>
          <a:xfrm>
            <a:off x="4355976" y="5282208"/>
            <a:ext cx="2088232" cy="523220"/>
            <a:chOff x="2280996" y="2728077"/>
            <a:chExt cx="2088232" cy="523220"/>
          </a:xfrm>
        </p:grpSpPr>
        <p:sp>
          <p:nvSpPr>
            <p:cNvPr id="43" name="ホームベース 42"/>
            <p:cNvSpPr/>
            <p:nvPr/>
          </p:nvSpPr>
          <p:spPr>
            <a:xfrm>
              <a:off x="2353004" y="2799846"/>
              <a:ext cx="2016224" cy="429930"/>
            </a:xfrm>
            <a:prstGeom prst="homePlate">
              <a:avLst>
                <a:gd name="adj" fmla="val 1896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lgn="ctr">
                <a:defRPr/>
              </a:pPr>
              <a:endParaRPr lang="ja-JP" altLang="en-US" sz="1400" dirty="0">
                <a:solidFill>
                  <a:schemeClr val="tx1"/>
                </a:solidFill>
              </a:endParaRPr>
            </a:p>
          </p:txBody>
        </p:sp>
        <p:sp>
          <p:nvSpPr>
            <p:cNvPr id="44" name="テキスト ボックス 43"/>
            <p:cNvSpPr txBox="1"/>
            <p:nvPr/>
          </p:nvSpPr>
          <p:spPr>
            <a:xfrm>
              <a:off x="3340360" y="2728077"/>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sp>
          <p:nvSpPr>
            <p:cNvPr id="45" name="テキスト ボックス 44"/>
            <p:cNvSpPr txBox="1"/>
            <p:nvPr/>
          </p:nvSpPr>
          <p:spPr>
            <a:xfrm>
              <a:off x="2280996" y="2728077"/>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grpSp>
      <p:grpSp>
        <p:nvGrpSpPr>
          <p:cNvPr id="27" name="グループ化 26"/>
          <p:cNvGrpSpPr/>
          <p:nvPr/>
        </p:nvGrpSpPr>
        <p:grpSpPr>
          <a:xfrm>
            <a:off x="3080063" y="4509120"/>
            <a:ext cx="3967442" cy="523220"/>
            <a:chOff x="2254492" y="3478134"/>
            <a:chExt cx="3253612" cy="523220"/>
          </a:xfrm>
        </p:grpSpPr>
        <p:sp>
          <p:nvSpPr>
            <p:cNvPr id="28" name="ホームベース 27"/>
            <p:cNvSpPr/>
            <p:nvPr/>
          </p:nvSpPr>
          <p:spPr>
            <a:xfrm>
              <a:off x="2254492" y="3524779"/>
              <a:ext cx="3253612" cy="429930"/>
            </a:xfrm>
            <a:prstGeom prst="homePlate">
              <a:avLst>
                <a:gd name="adj" fmla="val 1896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lgn="ctr">
                <a:defRPr/>
              </a:pPr>
              <a:endParaRPr lang="ja-JP" altLang="en-US" sz="1400" dirty="0">
                <a:solidFill>
                  <a:schemeClr val="tx1"/>
                </a:solidFill>
              </a:endParaRPr>
            </a:p>
          </p:txBody>
        </p:sp>
        <p:sp>
          <p:nvSpPr>
            <p:cNvPr id="29" name="テキスト ボックス 28"/>
            <p:cNvSpPr txBox="1"/>
            <p:nvPr/>
          </p:nvSpPr>
          <p:spPr>
            <a:xfrm>
              <a:off x="2535763" y="3478134"/>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sp>
          <p:nvSpPr>
            <p:cNvPr id="40" name="テキスト ボックス 39"/>
            <p:cNvSpPr txBox="1"/>
            <p:nvPr/>
          </p:nvSpPr>
          <p:spPr>
            <a:xfrm>
              <a:off x="4299128" y="3478134"/>
              <a:ext cx="936104" cy="523220"/>
            </a:xfrm>
            <a:prstGeom prst="rect">
              <a:avLst/>
            </a:prstGeom>
            <a:noFill/>
          </p:spPr>
          <p:txBody>
            <a:bodyPr wrap="square" rtlCol="0">
              <a:spAutoFit/>
            </a:bodyPr>
            <a:lstStyle/>
            <a:p>
              <a:pPr algn="ctr"/>
              <a:r>
                <a:rPr kumimoji="1" lang="ja-JP" altLang="en-US" sz="1400" dirty="0" smtClean="0">
                  <a:latin typeface="+mn-ea"/>
                </a:rPr>
                <a:t>＊＊＊</a:t>
              </a:r>
              <a:endParaRPr kumimoji="1" lang="en-US" altLang="ja-JP" sz="1400" dirty="0" smtClean="0">
                <a:latin typeface="+mn-ea"/>
              </a:endParaRPr>
            </a:p>
            <a:p>
              <a:pPr algn="ctr"/>
              <a:r>
                <a:rPr lang="ja-JP" altLang="en-US" sz="1400" dirty="0" smtClean="0">
                  <a:latin typeface="+mn-ea"/>
                </a:rPr>
                <a:t>（＊）</a:t>
              </a:r>
              <a:endParaRPr kumimoji="1" lang="ja-JP" altLang="en-US" sz="1400" dirty="0" smtClean="0">
                <a:latin typeface="+mn-ea"/>
              </a:endParaRPr>
            </a:p>
          </p:txBody>
        </p:sp>
      </p:grpSp>
    </p:spTree>
    <p:extLst>
      <p:ext uri="{BB962C8B-B14F-4D97-AF65-F5344CB8AC3E}">
        <p14:creationId xmlns:p14="http://schemas.microsoft.com/office/powerpoint/2010/main" val="701982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pPr/>
              <a:t>6</a:t>
            </a:fld>
            <a:endParaRPr lang="ja-JP" altLang="en-US" dirty="0"/>
          </a:p>
        </p:txBody>
      </p:sp>
      <p:sp>
        <p:nvSpPr>
          <p:cNvPr id="5" name="テキスト ボックス 4"/>
          <p:cNvSpPr txBox="1"/>
          <p:nvPr/>
        </p:nvSpPr>
        <p:spPr>
          <a:xfrm>
            <a:off x="251520" y="260648"/>
            <a:ext cx="5760640" cy="461665"/>
          </a:xfrm>
          <a:prstGeom prst="rect">
            <a:avLst/>
          </a:prstGeom>
          <a:solidFill>
            <a:schemeClr val="bg1"/>
          </a:solidFill>
          <a:ln w="28575">
            <a:solidFill>
              <a:schemeClr val="tx1"/>
            </a:solidFill>
          </a:ln>
        </p:spPr>
        <p:txBody>
          <a:bodyPr wrap="square" rtlCol="0">
            <a:spAutoFit/>
          </a:bodyPr>
          <a:lstStyle/>
          <a:p>
            <a:pPr algn="ct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研究開発成果</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の企業化計画について</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6012160" y="107340"/>
            <a:ext cx="3024336" cy="369332"/>
          </a:xfrm>
          <a:prstGeom prst="rect">
            <a:avLst/>
          </a:prstGeom>
          <a:noFill/>
          <a:ln w="28575">
            <a:noFill/>
          </a:ln>
        </p:spPr>
        <p:txBody>
          <a:bodyPr wrap="square" rtlCol="0">
            <a:spAutoFit/>
          </a:bodyPr>
          <a:lstStyle/>
          <a:p>
            <a:pPr algn="r"/>
            <a:r>
              <a:rPr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企業化計画書 Ｐ</a:t>
            </a:r>
            <a:r>
              <a:rPr lang="en-US" altLang="ja-JP"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〇参照</a:t>
            </a:r>
            <a:endParaRPr kumimoji="1" lang="ja-JP" altLang="en-US"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56680" y="1082826"/>
            <a:ext cx="8031743" cy="1323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sz="2000" dirty="0" smtClean="0">
                <a:solidFill>
                  <a:schemeClr val="bg1"/>
                </a:solidFill>
              </a:rPr>
              <a:t>・企業化計画の実現性に関し、投資計画、販売計画等や実用化能力から具体的にご説明ください。</a:t>
            </a:r>
            <a:endParaRPr lang="en-US" altLang="ja-JP" sz="2000" dirty="0" smtClean="0">
              <a:solidFill>
                <a:schemeClr val="bg1"/>
              </a:solidFill>
            </a:endParaRPr>
          </a:p>
          <a:p>
            <a:r>
              <a:rPr lang="ja-JP" altLang="en-US" sz="2000" dirty="0" smtClean="0">
                <a:solidFill>
                  <a:schemeClr val="bg1"/>
                </a:solidFill>
              </a:rPr>
              <a:t>・波及効果の妥当性に関しては、バックデータ（需要予測等）等を用いて簡潔にご説明ください。</a:t>
            </a:r>
            <a:endParaRPr lang="ja-JP" altLang="en-US" sz="2000" dirty="0">
              <a:solidFill>
                <a:schemeClr val="bg1"/>
              </a:solidFill>
            </a:endParaRPr>
          </a:p>
        </p:txBody>
      </p:sp>
    </p:spTree>
    <p:extLst>
      <p:ext uri="{BB962C8B-B14F-4D97-AF65-F5344CB8AC3E}">
        <p14:creationId xmlns:p14="http://schemas.microsoft.com/office/powerpoint/2010/main" val="16818510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pPr/>
              <a:t>7</a:t>
            </a:fld>
            <a:endParaRPr lang="ja-JP" altLang="en-US" dirty="0"/>
          </a:p>
        </p:txBody>
      </p:sp>
      <p:sp>
        <p:nvSpPr>
          <p:cNvPr id="5" name="テキスト ボックス 4"/>
          <p:cNvSpPr txBox="1"/>
          <p:nvPr/>
        </p:nvSpPr>
        <p:spPr>
          <a:xfrm>
            <a:off x="251520" y="260648"/>
            <a:ext cx="3456384" cy="461665"/>
          </a:xfrm>
          <a:prstGeom prst="rect">
            <a:avLst/>
          </a:prstGeom>
          <a:solidFill>
            <a:schemeClr val="bg1"/>
          </a:solidFill>
          <a:ln w="28575">
            <a:solidFill>
              <a:schemeClr val="tx1"/>
            </a:solidFill>
          </a:ln>
        </p:spPr>
        <p:txBody>
          <a:bodyPr wrap="square" rtlCol="0">
            <a:spAutoFit/>
          </a:bodyPr>
          <a:lstStyle/>
          <a:p>
            <a:pPr algn="ct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特</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にアピールしたい点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179512" y="980728"/>
            <a:ext cx="8784976"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dirty="0" smtClean="0">
                <a:solidFill>
                  <a:schemeClr val="bg1"/>
                </a:solidFill>
              </a:rPr>
              <a:t>・これまで説明した点以外、または補足として是非説明したいことがもし有れば、プロジェクトの計画、本事業の主旨に則るかたちで簡潔にご説明ください。</a:t>
            </a:r>
            <a:endParaRPr lang="en-US" altLang="ja-JP" dirty="0" smtClean="0">
              <a:solidFill>
                <a:schemeClr val="bg1"/>
              </a:solidFill>
            </a:endParaRPr>
          </a:p>
        </p:txBody>
      </p:sp>
      <p:sp>
        <p:nvSpPr>
          <p:cNvPr id="11" name="テキスト ボックス 10"/>
          <p:cNvSpPr txBox="1"/>
          <p:nvPr/>
        </p:nvSpPr>
        <p:spPr>
          <a:xfrm>
            <a:off x="6300192" y="107340"/>
            <a:ext cx="2736304" cy="369332"/>
          </a:xfrm>
          <a:prstGeom prst="rect">
            <a:avLst/>
          </a:prstGeom>
          <a:noFill/>
          <a:ln w="28575">
            <a:noFill/>
          </a:ln>
        </p:spPr>
        <p:txBody>
          <a:bodyPr wrap="square" rtlCol="0">
            <a:spAutoFit/>
          </a:bodyPr>
          <a:lstStyle/>
          <a:p>
            <a:pPr algn="r"/>
            <a:r>
              <a:rPr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○○書 Ｐ</a:t>
            </a:r>
            <a:r>
              <a:rPr lang="en-US" altLang="ja-JP"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〇参照</a:t>
            </a:r>
            <a:endParaRPr kumimoji="1" lang="ja-JP" altLang="en-US" u="sng"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37825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1600"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1146</Words>
  <Application>Microsoft Office PowerPoint</Application>
  <PresentationFormat>画面に合わせる (4:3)</PresentationFormat>
  <Paragraphs>159</Paragraphs>
  <Slides>8</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ＭＳ Ｐゴシック</vt:lpstr>
      <vt:lpstr>メイリオ</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2019-02-07T12:54:08Z</dcterms:created>
  <dcterms:modified xsi:type="dcterms:W3CDTF">2020-03-25T07:39:09Z</dcterms:modified>
</cp:coreProperties>
</file>