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7"/>
  </p:notesMasterIdLst>
  <p:sldIdLst>
    <p:sldId id="262" r:id="rId3"/>
    <p:sldId id="263" r:id="rId4"/>
    <p:sldId id="282" r:id="rId5"/>
    <p:sldId id="264" r:id="rId6"/>
    <p:sldId id="272" r:id="rId7"/>
    <p:sldId id="277" r:id="rId8"/>
    <p:sldId id="266" r:id="rId9"/>
    <p:sldId id="276" r:id="rId10"/>
    <p:sldId id="270" r:id="rId11"/>
    <p:sldId id="268" r:id="rId12"/>
    <p:sldId id="275" r:id="rId13"/>
    <p:sldId id="281" r:id="rId14"/>
    <p:sldId id="279" r:id="rId15"/>
    <p:sldId id="280" r:id="rId16"/>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95179" autoAdjust="0"/>
  </p:normalViewPr>
  <p:slideViewPr>
    <p:cSldViewPr>
      <p:cViewPr varScale="1">
        <p:scale>
          <a:sx n="68" d="100"/>
          <a:sy n="68" d="100"/>
        </p:scale>
        <p:origin x="1284"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2020/4/13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2020/4/13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2020/4/13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2020/4/13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2369" y="1241326"/>
            <a:ext cx="7772400" cy="2403698"/>
          </a:xfrm>
        </p:spPr>
        <p:txBody>
          <a:bodyPr>
            <a:normAutofit/>
          </a:bodyPr>
          <a:lstStyle/>
          <a:p>
            <a:r>
              <a:rPr lang="en-US" altLang="ja-JP" b="1" dirty="0" smtClean="0">
                <a:latin typeface="+mn-ea"/>
                <a:ea typeface="+mn-ea"/>
              </a:rPr>
              <a:t/>
            </a:r>
            <a:br>
              <a:rPr lang="en-US" altLang="ja-JP" b="1" dirty="0" smtClean="0">
                <a:latin typeface="+mn-ea"/>
                <a:ea typeface="+mn-ea"/>
              </a:rPr>
            </a:br>
            <a:r>
              <a:rPr lang="en-US" altLang="ja-JP" b="1" dirty="0">
                <a:latin typeface="+mn-ea"/>
                <a:ea typeface="+mn-ea"/>
              </a:rPr>
              <a:t/>
            </a:r>
            <a:br>
              <a:rPr lang="en-US" altLang="ja-JP" b="1" dirty="0">
                <a:latin typeface="+mn-ea"/>
                <a:ea typeface="+mn-ea"/>
              </a:rPr>
            </a:br>
            <a:r>
              <a:rPr lang="ja-JP" altLang="en-US" b="1" dirty="0" smtClean="0">
                <a:latin typeface="+mn-ea"/>
                <a:ea typeface="+mn-ea"/>
              </a:rPr>
              <a:t>○○</a:t>
            </a:r>
            <a:r>
              <a:rPr lang="ja-JP" altLang="en-US" b="1" dirty="0" smtClean="0">
                <a:latin typeface="+mn-ea"/>
              </a:rPr>
              <a:t>○○○○</a:t>
            </a:r>
            <a:r>
              <a:rPr lang="ja-JP" altLang="en-US" b="1" dirty="0" smtClean="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smtClean="0">
                <a:latin typeface="+mn-ea"/>
              </a:rPr>
              <a:t>提案機関　 ：</a:t>
            </a:r>
            <a:r>
              <a:rPr lang="ja-JP" altLang="en-US" sz="2400" dirty="0" smtClean="0">
                <a:latin typeface="+mn-ea"/>
              </a:rPr>
              <a:t>〇〇〇〇、〇〇〇〇、〇〇〇〇・・・</a:t>
            </a:r>
            <a:endParaRPr lang="en-US" altLang="ja-JP" sz="2400" dirty="0" smtClean="0">
              <a:latin typeface="+mn-ea"/>
            </a:endParaRPr>
          </a:p>
          <a:p>
            <a:pPr algn="l"/>
            <a:endParaRPr kumimoji="1" lang="en-US" altLang="ja-JP" sz="2400" dirty="0" smtClean="0">
              <a:latin typeface="+mn-ea"/>
            </a:endParaRPr>
          </a:p>
          <a:p>
            <a:pPr algn="l"/>
            <a:r>
              <a:rPr kumimoji="1" lang="ja-JP" altLang="en-US" sz="2400" dirty="0" smtClean="0">
                <a:latin typeface="+mn-ea"/>
              </a:rPr>
              <a:t>実施期間 　：○年間（</a:t>
            </a:r>
            <a:r>
              <a:rPr lang="ja-JP" altLang="en-US" sz="2400" dirty="0" smtClean="0">
                <a:latin typeface="+mn-ea"/>
              </a:rPr>
              <a:t>２０２０～２０●●年）</a:t>
            </a:r>
            <a:endParaRPr kumimoji="1" lang="en-US" altLang="ja-JP" sz="2400" dirty="0" smtClean="0">
              <a:latin typeface="+mn-ea"/>
            </a:endParaRPr>
          </a:p>
          <a:p>
            <a:pPr algn="l"/>
            <a:endParaRPr lang="en-US" altLang="ja-JP" sz="2400" dirty="0">
              <a:latin typeface="+mn-ea"/>
            </a:endParaRPr>
          </a:p>
          <a:p>
            <a:pPr algn="l"/>
            <a:r>
              <a:rPr kumimoji="1" lang="ja-JP" altLang="en-US" sz="2400" dirty="0" smtClean="0">
                <a:latin typeface="+mn-ea"/>
              </a:rPr>
              <a:t>提案予算額：○</a:t>
            </a:r>
            <a:r>
              <a:rPr lang="en-US" altLang="ja-JP" sz="2400" dirty="0" smtClean="0">
                <a:latin typeface="+mn-ea"/>
              </a:rPr>
              <a:t> </a:t>
            </a:r>
            <a:r>
              <a:rPr lang="en-US" altLang="ja-JP" sz="2400" dirty="0">
                <a:latin typeface="+mn-ea"/>
              </a:rPr>
              <a:t>, </a:t>
            </a:r>
            <a:r>
              <a:rPr kumimoji="1" lang="ja-JP" altLang="en-US" sz="2400" dirty="0" smtClean="0">
                <a:latin typeface="+mn-ea"/>
              </a:rPr>
              <a:t>○○○百万円（設定値：〇）</a:t>
            </a:r>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6802034" y="2220352"/>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r>
              <a:rPr lang="ja-JP" altLang="en-US" dirty="0" smtClean="0">
                <a:latin typeface="+mn-ea"/>
              </a:rPr>
              <a:t>＞</a:t>
            </a:r>
            <a:endParaRPr lang="en-US" altLang="ja-JP" dirty="0" smtClean="0">
              <a:latin typeface="+mn-ea"/>
            </a:endParaRPr>
          </a:p>
          <a:p>
            <a:r>
              <a:rPr lang="ja-JP" altLang="en-US" dirty="0" smtClean="0">
                <a:latin typeface="+mn-ea"/>
              </a:rPr>
              <a:t>　　提案者独自の提案名を記載してください</a:t>
            </a:r>
            <a:endParaRPr lang="ja-JP" altLang="en-US" dirty="0">
              <a:latin typeface="+mn-ea"/>
            </a:endParaRP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a:t>
            </a:r>
            <a:r>
              <a:rPr lang="ja-JP" altLang="en-US" dirty="0" smtClean="0">
                <a:latin typeface="+mn-ea"/>
              </a:rPr>
              <a:t>一番左に</a:t>
            </a:r>
            <a:r>
              <a:rPr lang="ja-JP" altLang="en-US" dirty="0">
                <a:latin typeface="+mn-ea"/>
              </a:rPr>
              <a:t>記述し、共同提案者</a:t>
            </a:r>
            <a:r>
              <a:rPr lang="ja-JP" altLang="en-US" dirty="0" smtClean="0">
                <a:latin typeface="+mn-ea"/>
              </a:rPr>
              <a:t>を続けて併記</a:t>
            </a:r>
            <a:r>
              <a:rPr lang="ja-JP" altLang="en-US" dirty="0">
                <a:latin typeface="+mn-ea"/>
              </a:rPr>
              <a:t>してください。再委託先、共同</a:t>
            </a:r>
            <a:r>
              <a:rPr lang="ja-JP" altLang="en-US" dirty="0" smtClean="0">
                <a:latin typeface="+mn-ea"/>
              </a:rPr>
              <a:t>実施先はその</a:t>
            </a:r>
            <a:r>
              <a:rPr lang="ja-JP" altLang="en-US" dirty="0">
                <a:latin typeface="+mn-ea"/>
              </a:rPr>
              <a:t>旨明示の上、記載ください。</a:t>
            </a:r>
            <a:endParaRPr lang="en-US" altLang="ja-JP" dirty="0">
              <a:latin typeface="+mn-ea"/>
            </a:endParaRPr>
          </a:p>
        </p:txBody>
      </p:sp>
      <p:sp>
        <p:nvSpPr>
          <p:cNvPr id="9" name="テキスト ボックス 8"/>
          <p:cNvSpPr txBox="1"/>
          <p:nvPr/>
        </p:nvSpPr>
        <p:spPr>
          <a:xfrm>
            <a:off x="2567783" y="62730"/>
            <a:ext cx="6558111" cy="1926168"/>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smtClean="0">
                <a:latin typeface="+mn-ea"/>
              </a:rPr>
              <a:t>本様式に</a:t>
            </a:r>
            <a:r>
              <a:rPr lang="ja-JP" altLang="en-US" dirty="0">
                <a:latin typeface="+mn-ea"/>
              </a:rPr>
              <a:t>従い、提案する研究開発</a:t>
            </a:r>
            <a:r>
              <a:rPr lang="ja-JP" altLang="en-US" dirty="0" smtClean="0">
                <a:latin typeface="+mn-ea"/>
              </a:rPr>
              <a:t>の説明</a:t>
            </a:r>
            <a:r>
              <a:rPr lang="ja-JP" altLang="en-US" dirty="0">
                <a:latin typeface="+mn-ea"/>
              </a:rPr>
              <a:t>資料を作成してください</a:t>
            </a:r>
            <a:r>
              <a:rPr lang="ja-JP" altLang="en-US" dirty="0" smtClean="0">
                <a:latin typeface="+mn-ea"/>
              </a:rPr>
              <a:t>。</a:t>
            </a:r>
            <a:r>
              <a:rPr lang="ja-JP" altLang="en-US" b="1" u="sng" dirty="0" smtClean="0">
                <a:latin typeface="+mn-ea"/>
              </a:rPr>
              <a:t>様式中の項目や注意書きで指定する内容を参考にして作成ください。構成（順番）や体裁等は変更頂いて結構です。</a:t>
            </a:r>
            <a:endParaRPr lang="en-US" altLang="ja-JP" b="1" u="sng" dirty="0" smtClean="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smtClean="0">
                <a:latin typeface="+mn-ea"/>
              </a:rPr>
              <a:t>1</a:t>
            </a:r>
            <a:r>
              <a:rPr lang="ja-JP" altLang="en-US" dirty="0" smtClean="0">
                <a:latin typeface="+mn-ea"/>
              </a:rPr>
              <a:t>及び</a:t>
            </a:r>
            <a:r>
              <a:rPr lang="ja-JP" altLang="en-US" dirty="0">
                <a:latin typeface="+mn-ea"/>
              </a:rPr>
              <a:t>別添</a:t>
            </a:r>
            <a:r>
              <a:rPr lang="en-US" altLang="ja-JP" dirty="0">
                <a:latin typeface="+mn-ea"/>
              </a:rPr>
              <a:t>4</a:t>
            </a:r>
            <a:r>
              <a:rPr lang="ja-JP" altLang="en-US" dirty="0">
                <a:latin typeface="+mn-ea"/>
              </a:rPr>
              <a:t>の注意書きの観点も参照し、提案書の概要となるよう作成ください</a:t>
            </a:r>
            <a:r>
              <a:rPr lang="ja-JP" altLang="en-US" dirty="0" smtClean="0">
                <a:latin typeface="+mn-ea"/>
              </a:rPr>
              <a:t>。</a:t>
            </a:r>
            <a:endParaRPr lang="en-US" altLang="ja-JP" dirty="0" smtClean="0">
              <a:latin typeface="+mn-ea"/>
            </a:endParaRPr>
          </a:p>
          <a:p>
            <a:pPr marL="171450" indent="-171450">
              <a:lnSpc>
                <a:spcPts val="1300"/>
              </a:lnSpc>
              <a:buFont typeface="Arial" panose="020B0604020202020204" pitchFamily="34" charset="0"/>
              <a:buChar char="•"/>
            </a:pPr>
            <a:r>
              <a:rPr lang="ja-JP" altLang="en-US" dirty="0" smtClean="0">
                <a:latin typeface="+mn-ea"/>
              </a:rPr>
              <a:t>必要に応じ、</a:t>
            </a:r>
            <a:r>
              <a:rPr lang="ja-JP" altLang="en-US" dirty="0">
                <a:latin typeface="+mn-ea"/>
              </a:rPr>
              <a:t>コアとなる技術に関する説明</a:t>
            </a:r>
            <a:r>
              <a:rPr lang="ja-JP" altLang="en-US" dirty="0" smtClean="0">
                <a:latin typeface="+mn-ea"/>
              </a:rPr>
              <a:t>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smtClean="0">
                <a:latin typeface="+mn-ea"/>
              </a:rPr>
              <a:t>ポイント以上を</a:t>
            </a:r>
            <a:r>
              <a:rPr lang="ja-JP" altLang="en-US" dirty="0">
                <a:latin typeface="+mn-ea"/>
              </a:rPr>
              <a:t>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ja-JP" altLang="en-US" dirty="0" smtClean="0">
                <a:latin typeface="+mn-ea"/>
              </a:rPr>
              <a:t>、</a:t>
            </a:r>
            <a:r>
              <a:rPr lang="en-US" altLang="ja-JP" dirty="0">
                <a:latin typeface="+mn-ea"/>
              </a:rPr>
              <a:t>15</a:t>
            </a:r>
            <a:r>
              <a:rPr lang="ja-JP" altLang="en-US" dirty="0">
                <a:latin typeface="+mn-ea"/>
              </a:rPr>
              <a:t>頁</a:t>
            </a:r>
            <a:r>
              <a:rPr lang="ja-JP" altLang="en-US" dirty="0" smtClean="0">
                <a:latin typeface="+mn-ea"/>
              </a:rPr>
              <a:t>程度（予算額・内訳に係る資料は除き、表紙</a:t>
            </a:r>
            <a:r>
              <a:rPr lang="ja-JP" altLang="en-US" dirty="0">
                <a:latin typeface="+mn-ea"/>
              </a:rPr>
              <a:t>、</a:t>
            </a:r>
            <a:r>
              <a:rPr lang="ja-JP" altLang="en-US" dirty="0" smtClean="0">
                <a:latin typeface="+mn-ea"/>
              </a:rPr>
              <a:t>参考資料等の挿込スライドを含む頁数）</a:t>
            </a:r>
            <a:r>
              <a:rPr lang="ja-JP" altLang="en-US" dirty="0">
                <a:latin typeface="+mn-ea"/>
              </a:rPr>
              <a:t>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r>
              <a:rPr lang="ja-JP" altLang="en-US" dirty="0" smtClean="0">
                <a:latin typeface="+mn-ea"/>
              </a:rPr>
              <a:t>。</a:t>
            </a:r>
            <a:endParaRPr lang="en-US" altLang="ja-JP" dirty="0" smtClean="0">
              <a:latin typeface="+mn-ea"/>
            </a:endParaRPr>
          </a:p>
          <a:p>
            <a:pPr marL="171450" indent="-171450">
              <a:lnSpc>
                <a:spcPts val="1300"/>
              </a:lnSpc>
              <a:buFont typeface="Arial" panose="020B0604020202020204" pitchFamily="34" charset="0"/>
              <a:buChar char="•"/>
            </a:pPr>
            <a:r>
              <a:rPr lang="ja-JP" altLang="en-US" dirty="0" smtClean="0">
                <a:latin typeface="+mn-ea"/>
              </a:rPr>
              <a:t>作成時は説明書きを削除してください。項目は、削除・追加しないでください。</a:t>
            </a:r>
            <a:endParaRPr lang="ja-JP" altLang="en-US" dirty="0">
              <a:latin typeface="+mn-ea"/>
            </a:endParaRP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smtClean="0">
                <a:latin typeface="+mn-ea"/>
              </a:rPr>
              <a:t>研究開発テーマ概要説明資料</a:t>
            </a:r>
            <a:endParaRPr kumimoji="1" lang="ja-JP" altLang="en-US" sz="1400" u="sng" dirty="0">
              <a:latin typeface="+mn-ea"/>
            </a:endParaRP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88288" y="5676385"/>
            <a:ext cx="8762921"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latin typeface="+mn-ea"/>
              </a:rPr>
              <a:t>（提案全体に係る留意点）</a:t>
            </a:r>
            <a:endParaRPr lang="en-US" altLang="ja-JP" dirty="0" smtClean="0">
              <a:latin typeface="+mn-ea"/>
            </a:endParaRPr>
          </a:p>
          <a:p>
            <a:r>
              <a:rPr lang="ja-JP" altLang="en-US" dirty="0" smtClean="0">
                <a:latin typeface="+mn-ea"/>
              </a:rPr>
              <a:t>・「費用対</a:t>
            </a:r>
            <a:r>
              <a:rPr lang="ja-JP" altLang="en-US" dirty="0">
                <a:latin typeface="+mn-ea"/>
              </a:rPr>
              <a:t>効果指標</a:t>
            </a:r>
            <a:r>
              <a:rPr lang="ja-JP" altLang="en-US" dirty="0" smtClean="0">
                <a:latin typeface="+mn-ea"/>
              </a:rPr>
              <a:t>の設定値」に係る確認については公募要領に記載のルールに基づき、算出ください。</a:t>
            </a:r>
            <a:endParaRPr lang="en-US" altLang="ja-JP" dirty="0" smtClean="0">
              <a:latin typeface="+mn-ea"/>
            </a:endParaRPr>
          </a:p>
          <a:p>
            <a:r>
              <a:rPr lang="ja-JP" altLang="en-US" dirty="0" smtClean="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smtClean="0">
              <a:latin typeface="+mn-ea"/>
            </a:endParaRPr>
          </a:p>
        </p:txBody>
      </p:sp>
      <p:sp>
        <p:nvSpPr>
          <p:cNvPr id="13" name="テキスト ボックス 12"/>
          <p:cNvSpPr txBox="1"/>
          <p:nvPr/>
        </p:nvSpPr>
        <p:spPr>
          <a:xfrm>
            <a:off x="347473" y="2060848"/>
            <a:ext cx="3108543" cy="461665"/>
          </a:xfrm>
          <a:prstGeom prst="rect">
            <a:avLst/>
          </a:prstGeom>
          <a:noFill/>
          <a:ln>
            <a:noFill/>
          </a:ln>
        </p:spPr>
        <p:txBody>
          <a:bodyPr wrap="none" rtlCol="0">
            <a:spAutoFit/>
          </a:bodyPr>
          <a:lstStyle/>
          <a:p>
            <a:r>
              <a:rPr kumimoji="1" lang="ja-JP" altLang="en-US" sz="2400" u="sng" dirty="0" smtClean="0">
                <a:latin typeface="+mn-ea"/>
              </a:rPr>
              <a:t>研究開発項目：</a:t>
            </a:r>
            <a:r>
              <a:rPr lang="ja-JP" altLang="en-US" sz="2400" u="sng" dirty="0" smtClean="0">
                <a:latin typeface="+mn-ea"/>
                <a:sym typeface="Wingdings" panose="05000000000000000000" pitchFamily="2" charset="2"/>
              </a:rPr>
              <a:t>（●●</a:t>
            </a:r>
            <a:r>
              <a:rPr kumimoji="1" lang="ja-JP" altLang="en-US" sz="2400" u="sng" dirty="0" smtClean="0">
                <a:latin typeface="+mn-ea"/>
              </a:rPr>
              <a:t>）</a:t>
            </a:r>
            <a:endParaRPr kumimoji="1" lang="ja-JP" altLang="en-US" sz="2400" u="sng" dirty="0">
              <a:latin typeface="+mn-ea"/>
            </a:endParaRPr>
          </a:p>
        </p:txBody>
      </p:sp>
      <p:sp>
        <p:nvSpPr>
          <p:cNvPr id="14" name="テキスト ボックス 13"/>
          <p:cNvSpPr txBox="1"/>
          <p:nvPr/>
        </p:nvSpPr>
        <p:spPr>
          <a:xfrm>
            <a:off x="235144" y="1384560"/>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latin typeface="+mn-ea"/>
              </a:rPr>
              <a:t>応募する研究開発項目名を記載ください。（例：</a:t>
            </a:r>
            <a:endParaRPr lang="en-US" altLang="ja-JP" dirty="0" smtClean="0">
              <a:latin typeface="+mn-ea"/>
            </a:endParaRPr>
          </a:p>
          <a:p>
            <a:r>
              <a:rPr lang="ja-JP" altLang="en-US" dirty="0" smtClean="0">
                <a:latin typeface="+mn-ea"/>
              </a:rPr>
              <a:t>（</a:t>
            </a:r>
            <a:r>
              <a:rPr lang="en-US" altLang="ja-JP" dirty="0" smtClean="0">
                <a:latin typeface="+mn-ea"/>
              </a:rPr>
              <a:t>a1</a:t>
            </a:r>
            <a:r>
              <a:rPr lang="ja-JP" altLang="en-US" dirty="0" smtClean="0">
                <a:latin typeface="+mn-ea"/>
              </a:rPr>
              <a:t>））</a:t>
            </a:r>
            <a:endParaRPr lang="ja-JP" altLang="en-US" dirty="0">
              <a:latin typeface="+mn-ea"/>
            </a:endParaRP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smtClean="0">
                <a:latin typeface="+mn-ea"/>
              </a:rPr>
              <a:t>別添</a:t>
            </a:r>
            <a:r>
              <a:rPr kumimoji="1" lang="en-US" altLang="ja-JP" sz="1400" dirty="0" smtClean="0">
                <a:latin typeface="+mn-ea"/>
              </a:rPr>
              <a:t>2</a:t>
            </a:r>
            <a:endParaRPr kumimoji="1" lang="ja-JP" altLang="en-US" sz="1400" dirty="0">
              <a:latin typeface="+mn-ea"/>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latin typeface="+mn-ea"/>
              </a:rPr>
              <a:t>８．研究開発成果の実用化・事業</a:t>
            </a:r>
            <a:r>
              <a:rPr lang="ja-JP" altLang="en-US" sz="2800" dirty="0" smtClean="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smtClean="0">
                <a:solidFill>
                  <a:srgbClr val="3333CC"/>
                </a:solidFill>
                <a:latin typeface="+mn-ea"/>
              </a:rPr>
              <a:t>（１</a:t>
            </a:r>
            <a:r>
              <a:rPr lang="en-US" altLang="ja-JP" sz="1200" dirty="0" smtClean="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smtClean="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smtClean="0">
                <a:solidFill>
                  <a:srgbClr val="3333CC"/>
                </a:solidFill>
                <a:latin typeface="+mn-ea"/>
              </a:rPr>
              <a:t>（</a:t>
            </a:r>
            <a:r>
              <a:rPr lang="ja-JP" altLang="en-US" sz="1200" dirty="0">
                <a:solidFill>
                  <a:srgbClr val="3333CC"/>
                </a:solidFill>
                <a:latin typeface="+mn-ea"/>
              </a:rPr>
              <a:t>２）実用化・事業化への取組み</a:t>
            </a:r>
            <a:endParaRPr lang="en-US" altLang="ja-JP" sz="1200"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a:t>
            </a:r>
            <a:r>
              <a:rPr lang="ja-JP" altLang="en-US" sz="1200" i="1" dirty="0" smtClean="0">
                <a:solidFill>
                  <a:prstClr val="white"/>
                </a:solidFill>
                <a:latin typeface="+mn-ea"/>
              </a:rPr>
              <a:t>（事業化</a:t>
            </a:r>
            <a:r>
              <a:rPr lang="ja-JP" altLang="en-US" sz="1200" i="1" dirty="0">
                <a:solidFill>
                  <a:prstClr val="white"/>
                </a:solidFill>
                <a:latin typeface="+mn-ea"/>
              </a:rPr>
              <a:t>計画書）のうち</a:t>
            </a:r>
            <a:r>
              <a:rPr lang="ja-JP" altLang="en-US" sz="1200" i="1" dirty="0" smtClean="0">
                <a:solidFill>
                  <a:prstClr val="white"/>
                </a:solidFill>
                <a:latin typeface="+mn-ea"/>
              </a:rPr>
              <a:t>、１．項について要約して簡潔に記載ください。</a:t>
            </a:r>
            <a:endParaRPr lang="en-US" altLang="ja-JP" sz="1200" i="1" dirty="0" smtClean="0">
              <a:solidFill>
                <a:prstClr val="white"/>
              </a:solidFill>
              <a:latin typeface="+mn-ea"/>
            </a:endParaRPr>
          </a:p>
        </p:txBody>
      </p:sp>
      <p:sp>
        <p:nvSpPr>
          <p:cNvPr id="13" name="テキスト ボックス 12"/>
          <p:cNvSpPr txBox="1"/>
          <p:nvPr/>
        </p:nvSpPr>
        <p:spPr>
          <a:xfrm>
            <a:off x="4205001" y="3015044"/>
            <a:ext cx="462103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a:t>
            </a:r>
            <a:r>
              <a:rPr lang="ja-JP" altLang="en-US" sz="1200" i="1" dirty="0" smtClean="0">
                <a:solidFill>
                  <a:prstClr val="white"/>
                </a:solidFill>
                <a:latin typeface="+mn-ea"/>
              </a:rPr>
              <a:t>（事業化</a:t>
            </a:r>
            <a:r>
              <a:rPr lang="ja-JP" altLang="en-US" sz="1200" i="1" dirty="0">
                <a:solidFill>
                  <a:prstClr val="white"/>
                </a:solidFill>
                <a:latin typeface="+mn-ea"/>
              </a:rPr>
              <a:t>計画書）のうち</a:t>
            </a:r>
            <a:r>
              <a:rPr lang="ja-JP" altLang="en-US" sz="1200" i="1" dirty="0" smtClean="0">
                <a:solidFill>
                  <a:prstClr val="white"/>
                </a:solidFill>
                <a:latin typeface="+mn-ea"/>
              </a:rPr>
              <a:t>、２．項について要約して簡潔に記載ください。特に、研究開発成果の実用化</a:t>
            </a:r>
            <a:r>
              <a:rPr lang="ja-JP" altLang="en-US" sz="1200" i="1" dirty="0">
                <a:solidFill>
                  <a:prstClr val="white"/>
                </a:solidFill>
                <a:latin typeface="+mn-ea"/>
              </a:rPr>
              <a:t>・事業化計画に対する</a:t>
            </a:r>
            <a:r>
              <a:rPr lang="ja-JP" altLang="en-US" sz="1200" i="1" dirty="0" smtClean="0">
                <a:solidFill>
                  <a:prstClr val="white"/>
                </a:solidFill>
                <a:latin typeface="+mn-ea"/>
              </a:rPr>
              <a:t>申請者の社内（販売部門、事業部等の責任者等）</a:t>
            </a:r>
            <a:r>
              <a:rPr lang="ja-JP" altLang="en-US" sz="1200" i="1" dirty="0">
                <a:solidFill>
                  <a:prstClr val="white"/>
                </a:solidFill>
                <a:latin typeface="+mn-ea"/>
              </a:rPr>
              <a:t>で</a:t>
            </a:r>
            <a:r>
              <a:rPr lang="ja-JP" altLang="en-US" sz="1200" i="1" dirty="0" smtClean="0">
                <a:solidFill>
                  <a:prstClr val="white"/>
                </a:solidFill>
                <a:latin typeface="+mn-ea"/>
              </a:rPr>
              <a:t>のコミットメント</a:t>
            </a:r>
            <a:r>
              <a:rPr lang="ja-JP" altLang="en-US" sz="1200" i="1" dirty="0">
                <a:solidFill>
                  <a:prstClr val="white"/>
                </a:solidFill>
                <a:latin typeface="+mn-ea"/>
              </a:rPr>
              <a:t>の</a:t>
            </a:r>
            <a:r>
              <a:rPr lang="ja-JP" altLang="en-US" sz="1200" i="1" dirty="0" smtClean="0">
                <a:solidFill>
                  <a:prstClr val="white"/>
                </a:solidFill>
                <a:latin typeface="+mn-ea"/>
              </a:rPr>
              <a:t>状況は明記ください。</a:t>
            </a:r>
            <a:endParaRPr lang="en-US" altLang="ja-JP" sz="1200" i="1" dirty="0" smtClean="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smtClean="0">
                <a:solidFill>
                  <a:srgbClr val="3333CC"/>
                </a:solidFill>
                <a:latin typeface="+mn-ea"/>
              </a:rPr>
              <a:t>(</a:t>
            </a:r>
            <a:r>
              <a:rPr lang="ja-JP" altLang="en-US" sz="1200" dirty="0" smtClean="0">
                <a:solidFill>
                  <a:srgbClr val="3333CC"/>
                </a:solidFill>
                <a:latin typeface="+mn-ea"/>
              </a:rPr>
              <a:t>内容）</a:t>
            </a:r>
            <a:endParaRPr lang="ja-JP" altLang="en-US" sz="1200" dirty="0">
              <a:solidFill>
                <a:srgbClr val="3333CC"/>
              </a:solidFill>
              <a:latin typeface="+mn-ea"/>
            </a:endParaRPr>
          </a:p>
          <a:p>
            <a:pPr>
              <a:spcBef>
                <a:spcPts val="600"/>
              </a:spcBef>
            </a:pPr>
            <a:r>
              <a:rPr lang="ja-JP" altLang="en-US" sz="1200" dirty="0" smtClean="0">
                <a:solidFill>
                  <a:srgbClr val="3333CC"/>
                </a:solidFill>
                <a:latin typeface="+mn-ea"/>
              </a:rPr>
              <a:t>　研究</a:t>
            </a:r>
            <a:r>
              <a:rPr lang="ja-JP" altLang="en-US" sz="1200" dirty="0">
                <a:solidFill>
                  <a:srgbClr val="3333CC"/>
                </a:solidFill>
                <a:latin typeface="+mn-ea"/>
              </a:rPr>
              <a:t>開発の成果が、当該製品・サービスへどのように反映されるか記載してください。</a:t>
            </a:r>
          </a:p>
          <a:p>
            <a:pPr>
              <a:spcBef>
                <a:spcPts val="600"/>
              </a:spcBef>
            </a:pPr>
            <a:r>
              <a:rPr lang="en-US" altLang="ja-JP" sz="1200" dirty="0" smtClean="0">
                <a:solidFill>
                  <a:srgbClr val="3333CC"/>
                </a:solidFill>
                <a:latin typeface="+mn-ea"/>
              </a:rPr>
              <a:t>(</a:t>
            </a:r>
            <a:r>
              <a:rPr lang="ja-JP" altLang="en-US" sz="1200" dirty="0" smtClean="0">
                <a:solidFill>
                  <a:srgbClr val="3333CC"/>
                </a:solidFill>
                <a:latin typeface="+mn-ea"/>
              </a:rPr>
              <a:t>用途</a:t>
            </a:r>
            <a:r>
              <a:rPr lang="ja-JP" altLang="en-US" sz="1200" dirty="0">
                <a:solidFill>
                  <a:srgbClr val="3333CC"/>
                </a:solidFill>
                <a:latin typeface="+mn-ea"/>
              </a:rPr>
              <a:t>（販売予定先</a:t>
            </a:r>
            <a:r>
              <a:rPr lang="ja-JP" altLang="en-US" sz="1200" dirty="0" smtClean="0">
                <a:solidFill>
                  <a:srgbClr val="3333CC"/>
                </a:solidFill>
                <a:latin typeface="+mn-ea"/>
              </a:rPr>
              <a:t>））</a:t>
            </a:r>
            <a:endParaRPr lang="ja-JP" altLang="en-US" sz="1200" dirty="0">
              <a:solidFill>
                <a:srgbClr val="3333CC"/>
              </a:solidFill>
              <a:latin typeface="+mn-ea"/>
            </a:endParaRPr>
          </a:p>
          <a:p>
            <a:pPr>
              <a:spcBef>
                <a:spcPts val="600"/>
              </a:spcBef>
            </a:pPr>
            <a:r>
              <a:rPr lang="ja-JP" altLang="en-US" sz="1200" dirty="0" smtClean="0">
                <a:solidFill>
                  <a:srgbClr val="3333CC"/>
                </a:solidFill>
                <a:latin typeface="+mn-ea"/>
              </a:rPr>
              <a:t>　当該</a:t>
            </a:r>
            <a:r>
              <a:rPr lang="ja-JP" altLang="en-US" sz="1200" dirty="0">
                <a:solidFill>
                  <a:srgbClr val="3333CC"/>
                </a:solidFill>
                <a:latin typeface="+mn-ea"/>
              </a:rPr>
              <a:t>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smtClean="0">
                <a:solidFill>
                  <a:srgbClr val="3333CC"/>
                </a:solidFill>
                <a:latin typeface="+mn-ea"/>
              </a:rPr>
              <a:t>実用化</a:t>
            </a:r>
            <a:r>
              <a:rPr lang="ja-JP" altLang="en-US" sz="1200" dirty="0">
                <a:solidFill>
                  <a:srgbClr val="3333CC"/>
                </a:solidFill>
                <a:latin typeface="+mn-ea"/>
              </a:rPr>
              <a:t>・事業化に向けた計画</a:t>
            </a:r>
            <a:r>
              <a:rPr lang="ja-JP" altLang="en-US" sz="1200" dirty="0" smtClean="0">
                <a:solidFill>
                  <a:srgbClr val="3333CC"/>
                </a:solidFill>
                <a:latin typeface="+mn-ea"/>
              </a:rPr>
              <a:t>等</a:t>
            </a:r>
          </a:p>
          <a:p>
            <a:pPr marL="171450" indent="-171450">
              <a:spcBef>
                <a:spcPts val="600"/>
              </a:spcBef>
              <a:buFont typeface="Arial" panose="020B0604020202020204" pitchFamily="34" charset="0"/>
              <a:buChar char="•"/>
            </a:pPr>
            <a:r>
              <a:rPr lang="ja-JP" altLang="en-US" sz="1200" dirty="0" smtClean="0">
                <a:solidFill>
                  <a:srgbClr val="3333CC"/>
                </a:solidFill>
                <a:latin typeface="+mn-ea"/>
              </a:rPr>
              <a:t>実用化・事業化を考えるに至った経緯（動機）</a:t>
            </a:r>
            <a:endParaRPr lang="en-US" altLang="ja-JP" sz="1200" dirty="0" smtClean="0">
              <a:solidFill>
                <a:srgbClr val="3333CC"/>
              </a:solidFill>
              <a:latin typeface="+mn-ea"/>
            </a:endParaRPr>
          </a:p>
          <a:p>
            <a:pPr marL="171450" indent="-171450">
              <a:spcBef>
                <a:spcPts val="600"/>
              </a:spcBef>
              <a:buFont typeface="Arial" panose="020B0604020202020204" pitchFamily="34" charset="0"/>
              <a:buChar char="•"/>
            </a:pPr>
            <a:r>
              <a:rPr lang="ja-JP" altLang="en-US" sz="1200" dirty="0" smtClean="0">
                <a:solidFill>
                  <a:srgbClr val="3333CC"/>
                </a:solidFill>
                <a:latin typeface="+mn-ea"/>
              </a:rPr>
              <a:t>事業</a:t>
            </a:r>
            <a:r>
              <a:rPr lang="ja-JP" altLang="en-US" sz="1200" dirty="0">
                <a:solidFill>
                  <a:srgbClr val="3333CC"/>
                </a:solidFill>
                <a:latin typeface="+mn-ea"/>
              </a:rPr>
              <a:t>として成功すると考える</a:t>
            </a:r>
            <a:r>
              <a:rPr lang="ja-JP" altLang="en-US" sz="1200" dirty="0" smtClean="0">
                <a:solidFill>
                  <a:srgbClr val="3333CC"/>
                </a:solidFill>
                <a:latin typeface="+mn-ea"/>
              </a:rPr>
              <a:t>理由</a:t>
            </a:r>
            <a:endParaRPr lang="en-US" altLang="ja-JP" sz="1200" dirty="0" smtClean="0">
              <a:solidFill>
                <a:srgbClr val="3333CC"/>
              </a:solidFill>
              <a:latin typeface="+mn-ea"/>
            </a:endParaRPr>
          </a:p>
          <a:p>
            <a:pPr marL="171450" indent="-171450">
              <a:spcBef>
                <a:spcPts val="600"/>
              </a:spcBef>
              <a:buFont typeface="Arial" panose="020B0604020202020204" pitchFamily="34" charset="0"/>
              <a:buChar char="•"/>
            </a:pPr>
            <a:r>
              <a:rPr lang="ja-JP" altLang="en-US" sz="1200" dirty="0" smtClean="0">
                <a:solidFill>
                  <a:srgbClr val="3333CC"/>
                </a:solidFill>
                <a:latin typeface="+mn-ea"/>
              </a:rPr>
              <a:t>実用化</a:t>
            </a:r>
            <a:r>
              <a:rPr lang="ja-JP" altLang="en-US" sz="1200" dirty="0">
                <a:solidFill>
                  <a:srgbClr val="3333CC"/>
                </a:solidFill>
                <a:latin typeface="+mn-ea"/>
              </a:rPr>
              <a:t>・事業化計画に対する申請者内におけるコミットメントの</a:t>
            </a:r>
            <a:r>
              <a:rPr lang="ja-JP" altLang="en-US" sz="1200" dirty="0" smtClean="0">
                <a:solidFill>
                  <a:srgbClr val="3333CC"/>
                </a:solidFill>
                <a:latin typeface="+mn-ea"/>
              </a:rPr>
              <a:t>状況</a:t>
            </a:r>
            <a:endParaRPr lang="en-US" altLang="ja-JP" sz="1200" dirty="0" smtClean="0">
              <a:solidFill>
                <a:srgbClr val="3333CC"/>
              </a:solidFill>
              <a:latin typeface="+mn-ea"/>
            </a:endParaRPr>
          </a:p>
          <a:p>
            <a:pPr marL="171450" indent="-171450">
              <a:spcBef>
                <a:spcPts val="600"/>
              </a:spcBef>
              <a:buFont typeface="Arial" panose="020B0604020202020204" pitchFamily="34" charset="0"/>
              <a:buChar char="•"/>
            </a:pPr>
            <a:r>
              <a:rPr lang="ja-JP" altLang="en-US" sz="1200" dirty="0" smtClean="0">
                <a:solidFill>
                  <a:srgbClr val="3333CC"/>
                </a:solidFill>
                <a:latin typeface="+mn-ea"/>
              </a:rPr>
              <a:t>実用化</a:t>
            </a:r>
            <a:r>
              <a:rPr lang="ja-JP" altLang="en-US" sz="1200" dirty="0">
                <a:solidFill>
                  <a:srgbClr val="3333CC"/>
                </a:solidFill>
                <a:latin typeface="+mn-ea"/>
              </a:rPr>
              <a:t>・事業化の</a:t>
            </a:r>
            <a:r>
              <a:rPr lang="ja-JP" altLang="en-US" sz="1200" dirty="0" smtClean="0">
                <a:solidFill>
                  <a:srgbClr val="3333CC"/>
                </a:solidFill>
                <a:latin typeface="+mn-ea"/>
              </a:rPr>
              <a:t>スケジュール</a:t>
            </a:r>
            <a:endParaRPr lang="en-US" altLang="ja-JP" sz="1200" dirty="0" smtClean="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smtClean="0">
                <a:solidFill>
                  <a:srgbClr val="3333CC"/>
                </a:solidFill>
                <a:latin typeface="+mn-ea"/>
              </a:rPr>
              <a:t>※</a:t>
            </a:r>
            <a:r>
              <a:rPr lang="ja-JP" altLang="en-US" sz="1200" dirty="0" smtClean="0">
                <a:solidFill>
                  <a:srgbClr val="3333CC"/>
                </a:solidFill>
                <a:latin typeface="+mn-ea"/>
              </a:rPr>
              <a:t>記載することが期待される内容の詳細は別添</a:t>
            </a:r>
            <a:r>
              <a:rPr lang="en-US" altLang="ja-JP" sz="1200" dirty="0" smtClean="0">
                <a:solidFill>
                  <a:srgbClr val="3333CC"/>
                </a:solidFill>
                <a:latin typeface="+mn-ea"/>
              </a:rPr>
              <a:t>4</a:t>
            </a:r>
            <a:r>
              <a:rPr lang="ja-JP" altLang="en-US" sz="1200" dirty="0" smtClean="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solidFill>
                  <a:prstClr val="white"/>
                </a:solidFill>
                <a:latin typeface="+mn-ea"/>
              </a:rPr>
              <a:t>市場獲得規模（現状と将来見通し）</a:t>
            </a:r>
            <a:endParaRPr lang="ja-JP" altLang="en-US" sz="1200" dirty="0">
              <a:solidFill>
                <a:prstClr val="white"/>
              </a:solidFill>
              <a:latin typeface="+mn-ea"/>
            </a:endParaRP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smtClean="0">
                <a:solidFill>
                  <a:srgbClr val="3333CC"/>
                </a:solidFill>
                <a:latin typeface="+mn-ea"/>
              </a:rPr>
              <a:t>申請者の売上高</a:t>
            </a:r>
            <a:r>
              <a:rPr lang="en-US" altLang="ja-JP" sz="1200" dirty="0" smtClean="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2018</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2019</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2023</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2024</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2025</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2026</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smtClean="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2018</a:t>
            </a:r>
            <a:r>
              <a:rPr lang="ja-JP" altLang="en-US" sz="1200" dirty="0">
                <a:solidFill>
                  <a:srgbClr val="3333CC"/>
                </a:solidFill>
                <a:latin typeface="+mn-ea"/>
              </a:rPr>
              <a:t>～</a:t>
            </a:r>
            <a:r>
              <a:rPr lang="en-US" altLang="ja-JP" sz="1200" dirty="0">
                <a:solidFill>
                  <a:srgbClr val="3333CC"/>
                </a:solidFill>
                <a:latin typeface="+mn-ea"/>
              </a:rPr>
              <a:t>2019</a:t>
            </a:r>
            <a:r>
              <a:rPr lang="ja-JP" altLang="en-US" sz="1200" dirty="0">
                <a:solidFill>
                  <a:srgbClr val="3333CC"/>
                </a:solidFill>
                <a:latin typeface="+mn-ea"/>
              </a:rPr>
              <a:t>年度及び</a:t>
            </a:r>
            <a:r>
              <a:rPr lang="en-US" altLang="ja-JP" sz="1200" dirty="0">
                <a:solidFill>
                  <a:srgbClr val="3333CC"/>
                </a:solidFill>
                <a:latin typeface="+mn-ea"/>
              </a:rPr>
              <a:t>2023</a:t>
            </a:r>
            <a:r>
              <a:rPr lang="ja-JP" altLang="en-US" sz="1200" dirty="0">
                <a:solidFill>
                  <a:srgbClr val="3333CC"/>
                </a:solidFill>
                <a:latin typeface="+mn-ea"/>
              </a:rPr>
              <a:t>～</a:t>
            </a:r>
            <a:r>
              <a:rPr lang="en-US" altLang="ja-JP" sz="1200" dirty="0">
                <a:solidFill>
                  <a:srgbClr val="3333CC"/>
                </a:solidFill>
                <a:latin typeface="+mn-ea"/>
              </a:rPr>
              <a:t>2026</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2020</a:t>
            </a:r>
            <a:r>
              <a:rPr lang="ja-JP" altLang="en-US" sz="1200" dirty="0">
                <a:solidFill>
                  <a:srgbClr val="3333CC"/>
                </a:solidFill>
                <a:latin typeface="+mn-ea"/>
              </a:rPr>
              <a:t>年度～</a:t>
            </a:r>
            <a:r>
              <a:rPr lang="en-US" altLang="ja-JP" sz="1200" dirty="0">
                <a:solidFill>
                  <a:srgbClr val="3333CC"/>
                </a:solidFill>
                <a:latin typeface="+mn-ea"/>
              </a:rPr>
              <a:t>2022</a:t>
            </a:r>
            <a:r>
              <a:rPr lang="ja-JP" altLang="en-US" sz="1200" dirty="0">
                <a:solidFill>
                  <a:srgbClr val="3333CC"/>
                </a:solidFill>
                <a:latin typeface="+mn-ea"/>
              </a:rPr>
              <a:t>年度中に終了する場合には、研究開発終了年度から</a:t>
            </a:r>
            <a:r>
              <a:rPr lang="en-US" altLang="ja-JP" sz="1200" dirty="0">
                <a:solidFill>
                  <a:srgbClr val="3333CC"/>
                </a:solidFill>
                <a:latin typeface="+mn-ea"/>
              </a:rPr>
              <a:t>2022</a:t>
            </a:r>
            <a:r>
              <a:rPr lang="ja-JP" altLang="en-US" sz="1200" dirty="0">
                <a:solidFill>
                  <a:srgbClr val="3333CC"/>
                </a:solidFill>
                <a:latin typeface="+mn-ea"/>
              </a:rPr>
              <a:t>年度時点の売上高と申請者シェアについても、記載してください</a:t>
            </a:r>
            <a:r>
              <a:rPr lang="ja-JP" altLang="en-US" sz="1200" dirty="0" smtClean="0">
                <a:solidFill>
                  <a:srgbClr val="3333CC"/>
                </a:solidFill>
                <a:latin typeface="+mn-ea"/>
              </a:rPr>
              <a:t>。</a:t>
            </a:r>
            <a:endParaRPr lang="en-US" altLang="ja-JP" sz="1200" dirty="0" smtClean="0">
              <a:solidFill>
                <a:srgbClr val="3333CC"/>
              </a:solidFill>
              <a:latin typeface="+mn-ea"/>
            </a:endParaRPr>
          </a:p>
          <a:p>
            <a:pPr marL="95250" indent="-95250">
              <a:spcBef>
                <a:spcPts val="600"/>
              </a:spcBef>
            </a:pPr>
            <a:r>
              <a:rPr lang="en-US" altLang="ja-JP" sz="1200" dirty="0" smtClean="0">
                <a:solidFill>
                  <a:srgbClr val="3333CC"/>
                </a:solidFill>
                <a:latin typeface="+mn-ea"/>
              </a:rPr>
              <a:t>※</a:t>
            </a:r>
            <a:r>
              <a:rPr lang="ja-JP" altLang="en-US" sz="1200" dirty="0" smtClean="0">
                <a:solidFill>
                  <a:srgbClr val="3333CC"/>
                </a:solidFill>
                <a:latin typeface="+mn-ea"/>
              </a:rPr>
              <a:t>申請者シェアは業界で一般的に利用されている</a:t>
            </a:r>
            <a:r>
              <a:rPr lang="ja-JP" altLang="en-US" sz="1200" u="sng" dirty="0" smtClean="0">
                <a:solidFill>
                  <a:srgbClr val="3333CC"/>
                </a:solidFill>
                <a:latin typeface="+mn-ea"/>
              </a:rPr>
              <a:t>市場調査レポート</a:t>
            </a:r>
            <a:r>
              <a:rPr lang="ja-JP" altLang="en-US" sz="1200" dirty="0" smtClean="0">
                <a:solidFill>
                  <a:srgbClr val="3333CC"/>
                </a:solidFill>
                <a:latin typeface="+mn-ea"/>
              </a:rPr>
              <a:t>や提案者が把握している市場規模に基づき、</a:t>
            </a:r>
            <a:r>
              <a:rPr lang="ja-JP" altLang="en-US" sz="1200" dirty="0">
                <a:solidFill>
                  <a:srgbClr val="3333CC"/>
                </a:solidFill>
                <a:latin typeface="+mn-ea"/>
              </a:rPr>
              <a:t>申請者の売</a:t>
            </a:r>
            <a:r>
              <a:rPr lang="ja-JP" altLang="en-US" sz="1200" dirty="0" smtClean="0">
                <a:solidFill>
                  <a:srgbClr val="3333CC"/>
                </a:solidFill>
                <a:latin typeface="+mn-ea"/>
              </a:rPr>
              <a:t>上高を市場規模で除して算出ください。また、海外の売上高については想定する平均的な</a:t>
            </a:r>
            <a:r>
              <a:rPr lang="ja-JP" altLang="en-US" sz="1200" u="sng" dirty="0" smtClean="0">
                <a:solidFill>
                  <a:srgbClr val="3333CC"/>
                </a:solidFill>
                <a:latin typeface="+mn-ea"/>
              </a:rPr>
              <a:t>為替レート</a:t>
            </a:r>
            <a:r>
              <a:rPr lang="ja-JP" altLang="en-US" sz="1200" dirty="0" smtClean="0">
                <a:solidFill>
                  <a:srgbClr val="3333CC"/>
                </a:solidFill>
                <a:latin typeface="+mn-ea"/>
              </a:rPr>
              <a:t>を置いて算出の上、前提としたレートを記載ください。これら</a:t>
            </a:r>
            <a:r>
              <a:rPr lang="ja-JP" altLang="en-US" sz="1200" u="sng" dirty="0" smtClean="0">
                <a:solidFill>
                  <a:srgbClr val="3333CC"/>
                </a:solidFill>
                <a:latin typeface="+mn-ea"/>
              </a:rPr>
              <a:t>前提条件についても併せて説明を記載下さい。</a:t>
            </a:r>
            <a:endParaRPr lang="en-US" altLang="ja-JP" sz="1200" u="sng"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r>
              <a:rPr lang="ja-JP" altLang="en-US" sz="1200" dirty="0">
                <a:solidFill>
                  <a:srgbClr val="3333CC"/>
                </a:solidFill>
                <a:latin typeface="+mn-ea"/>
              </a:rPr>
              <a:t>（売上高とシェア</a:t>
            </a:r>
            <a:r>
              <a:rPr lang="ja-JP" altLang="en-US" sz="1200" dirty="0" smtClean="0">
                <a:solidFill>
                  <a:srgbClr val="3333CC"/>
                </a:solidFill>
                <a:latin typeface="+mn-ea"/>
              </a:rPr>
              <a:t>の根拠）</a:t>
            </a:r>
            <a:endParaRPr lang="en-US" altLang="ja-JP" sz="1200" dirty="0" smtClean="0">
              <a:solidFill>
                <a:srgbClr val="3333CC"/>
              </a:solidFill>
              <a:latin typeface="+mn-ea"/>
            </a:endParaRPr>
          </a:p>
          <a:p>
            <a:pPr>
              <a:spcBef>
                <a:spcPts val="600"/>
              </a:spcBef>
            </a:pPr>
            <a:r>
              <a:rPr lang="ja-JP" altLang="en-US" sz="1200" dirty="0">
                <a:solidFill>
                  <a:srgbClr val="3333CC"/>
                </a:solidFill>
                <a:latin typeface="+mn-ea"/>
              </a:rPr>
              <a:t>○○</a:t>
            </a:r>
            <a:r>
              <a:rPr lang="ja-JP" altLang="en-US" sz="1200" dirty="0" smtClean="0">
                <a:solidFill>
                  <a:srgbClr val="3333CC"/>
                </a:solidFill>
                <a:latin typeface="+mn-ea"/>
              </a:rPr>
              <a:t>○○</a:t>
            </a:r>
            <a:r>
              <a:rPr lang="ja-JP" altLang="en-US" sz="1200" dirty="0">
                <a:solidFill>
                  <a:srgbClr val="3333CC"/>
                </a:solidFill>
                <a:latin typeface="+mn-ea"/>
              </a:rPr>
              <a:t>○</a:t>
            </a:r>
            <a:r>
              <a:rPr lang="ja-JP" altLang="en-US" sz="1200" dirty="0" smtClean="0">
                <a:solidFill>
                  <a:srgbClr val="3333CC"/>
                </a:solidFill>
                <a:latin typeface="+mn-ea"/>
              </a:rPr>
              <a:t>○○</a:t>
            </a:r>
            <a:r>
              <a:rPr lang="ja-JP" altLang="en-US" sz="1200" dirty="0">
                <a:solidFill>
                  <a:srgbClr val="3333CC"/>
                </a:solidFill>
                <a:latin typeface="+mn-ea"/>
              </a:rPr>
              <a:t>○</a:t>
            </a:r>
            <a:r>
              <a:rPr lang="ja-JP" altLang="en-US" sz="1200" dirty="0" smtClean="0">
                <a:solidFill>
                  <a:srgbClr val="3333CC"/>
                </a:solidFill>
                <a:latin typeface="+mn-ea"/>
              </a:rPr>
              <a:t>○○</a:t>
            </a:r>
            <a:r>
              <a:rPr lang="ja-JP" altLang="en-US" sz="1200" dirty="0">
                <a:solidFill>
                  <a:srgbClr val="3333CC"/>
                </a:solidFill>
                <a:latin typeface="+mn-ea"/>
              </a:rPr>
              <a:t>○</a:t>
            </a:r>
            <a:r>
              <a:rPr lang="ja-JP" altLang="en-US" sz="1200" dirty="0" smtClean="0">
                <a:solidFill>
                  <a:srgbClr val="3333CC"/>
                </a:solidFill>
                <a:latin typeface="+mn-ea"/>
              </a:rPr>
              <a:t>○○</a:t>
            </a:r>
            <a:r>
              <a:rPr lang="ja-JP" altLang="en-US" sz="1200" dirty="0">
                <a:solidFill>
                  <a:srgbClr val="3333CC"/>
                </a:solidFill>
                <a:latin typeface="+mn-ea"/>
              </a:rPr>
              <a:t>○</a:t>
            </a:r>
            <a:r>
              <a:rPr lang="ja-JP" altLang="en-US" sz="1200" dirty="0" smtClean="0">
                <a:solidFill>
                  <a:srgbClr val="3333CC"/>
                </a:solidFill>
                <a:latin typeface="+mn-ea"/>
              </a:rPr>
              <a:t>○○</a:t>
            </a:r>
            <a:r>
              <a:rPr lang="ja-JP" altLang="en-US" sz="1200" dirty="0">
                <a:solidFill>
                  <a:srgbClr val="3333CC"/>
                </a:solidFill>
                <a:latin typeface="+mn-ea"/>
              </a:rPr>
              <a:t>○○ ○○○ ○○○ </a:t>
            </a:r>
            <a:r>
              <a:rPr lang="ja-JP" altLang="en-US" sz="1200" dirty="0" smtClean="0">
                <a:solidFill>
                  <a:srgbClr val="3333CC"/>
                </a:solidFill>
                <a:latin typeface="+mn-ea"/>
              </a:rPr>
              <a:t>・・・・</a:t>
            </a:r>
            <a:endParaRPr lang="en-US" altLang="ja-JP" sz="1200" dirty="0" smtClean="0">
              <a:solidFill>
                <a:srgbClr val="3333CC"/>
              </a:solidFill>
              <a:latin typeface="+mn-ea"/>
            </a:endParaRPr>
          </a:p>
          <a:p>
            <a:pPr>
              <a:spcBef>
                <a:spcPts val="600"/>
              </a:spcBef>
            </a:pPr>
            <a:endParaRPr lang="en-US" altLang="ja-JP" sz="1200" dirty="0" smtClean="0">
              <a:solidFill>
                <a:srgbClr val="3333CC"/>
              </a:solidFill>
              <a:latin typeface="+mn-ea"/>
            </a:endParaRPr>
          </a:p>
          <a:p>
            <a:pPr>
              <a:spcBef>
                <a:spcPts val="600"/>
              </a:spcBef>
            </a:pPr>
            <a:r>
              <a:rPr lang="ja-JP" altLang="en-US" sz="1200" dirty="0" smtClean="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r>
              <a:rPr lang="ja-JP" altLang="en-US" sz="1200" dirty="0" smtClean="0">
                <a:solidFill>
                  <a:srgbClr val="3333CC"/>
                </a:solidFill>
                <a:latin typeface="+mn-ea"/>
              </a:rPr>
              <a:t>・</a:t>
            </a:r>
            <a:endParaRPr lang="en-US" altLang="ja-JP" sz="1200" dirty="0" smtClean="0">
              <a:solidFill>
                <a:srgbClr val="3333CC"/>
              </a:solidFill>
              <a:latin typeface="+mn-ea"/>
            </a:endParaRPr>
          </a:p>
        </p:txBody>
      </p:sp>
      <p:sp>
        <p:nvSpPr>
          <p:cNvPr id="4" name="スライド番号プレースホルダー 3"/>
          <p:cNvSpPr>
            <a:spLocks noGrp="1"/>
          </p:cNvSpPr>
          <p:nvPr>
            <p:ph type="sldNum" sz="quarter" idx="12"/>
          </p:nvPr>
        </p:nvSpPr>
        <p:spPr>
          <a:xfrm>
            <a:off x="3059832" y="6610927"/>
            <a:ext cx="2133600" cy="365125"/>
          </a:xfrm>
        </p:spPr>
        <p:txBody>
          <a:bodyPr/>
          <a:lstStyle/>
          <a:p>
            <a:pPr algn="ctr"/>
            <a:fld id="{8D8A5D70-00BF-43D1-9518-0183EFEF9A82}" type="slidenum">
              <a:rPr lang="ja-JP" altLang="en-US" smtClean="0">
                <a:solidFill>
                  <a:prstClr val="black">
                    <a:tint val="75000"/>
                  </a:prstClr>
                </a:solidFill>
                <a:latin typeface="+mn-ea"/>
              </a:rPr>
              <a:pPr algn="ctr"/>
              <a:t>11</a:t>
            </a:fld>
            <a:endParaRPr lang="ja-JP" altLang="en-US">
              <a:solidFill>
                <a:prstClr val="black">
                  <a:tint val="75000"/>
                </a:prstClr>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・別添４（研究開発成果の事業化計画書）のうち</a:t>
            </a:r>
            <a:r>
              <a:rPr lang="ja-JP" altLang="en-US" sz="1200" i="1" dirty="0" smtClean="0">
                <a:solidFill>
                  <a:prstClr val="white"/>
                </a:solidFill>
                <a:latin typeface="+mn-ea"/>
              </a:rPr>
              <a:t>、３．項について要約して簡潔に記載ください。</a:t>
            </a:r>
            <a:endParaRPr lang="en-US" altLang="ja-JP" sz="1200" i="1" dirty="0" smtClean="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smtClean="0">
                <a:solidFill>
                  <a:srgbClr val="0000FF"/>
                </a:solidFill>
              </a:rPr>
              <a:t>※</a:t>
            </a:r>
            <a:r>
              <a:rPr lang="ja-JP" altLang="en-US" sz="1600" dirty="0" smtClean="0">
                <a:solidFill>
                  <a:srgbClr val="0000FF"/>
                </a:solidFill>
              </a:rPr>
              <a:t>規模が大きい場合は、億円単位として頂いても結構です。</a:t>
            </a:r>
            <a:endParaRPr lang="ja-JP" altLang="en-US" sz="1600" dirty="0">
              <a:solidFill>
                <a:srgbClr val="0000FF"/>
              </a:solidFill>
            </a:endParaRP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smtClean="0">
                <a:solidFill>
                  <a:schemeClr val="tx1"/>
                </a:solidFill>
                <a:latin typeface="+mn-ea"/>
                <a:cs typeface="メイリオ" pitchFamily="50" charset="-128"/>
              </a:rPr>
              <a:t>11</a:t>
            </a:r>
            <a:endParaRPr lang="en-US" altLang="ja-JP" dirty="0">
              <a:solidFill>
                <a:schemeClr val="tx1"/>
              </a:solidFill>
              <a:latin typeface="+mn-ea"/>
              <a:cs typeface="メイリオ" pitchFamily="50" charset="-128"/>
            </a:endParaRP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latin typeface="+mn-ea"/>
              </a:rPr>
              <a:t>８．研究開発成果の実用化・事業化（２）</a:t>
            </a:r>
            <a:endParaRPr lang="ja-JP" altLang="en-US" sz="2800" dirty="0">
              <a:latin typeface="+mn-ea"/>
            </a:endParaRPr>
          </a:p>
        </p:txBody>
      </p:sp>
    </p:spTree>
    <p:extLst>
      <p:ext uri="{BB962C8B-B14F-4D97-AF65-F5344CB8AC3E}">
        <p14:creationId xmlns:p14="http://schemas.microsoft.com/office/powerpoint/2010/main" val="259539914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849120121"/>
              </p:ext>
            </p:extLst>
          </p:nvPr>
        </p:nvGraphicFramePr>
        <p:xfrm>
          <a:off x="179515" y="1674336"/>
          <a:ext cx="8784978" cy="4211320"/>
        </p:xfrm>
        <a:graphic>
          <a:graphicData uri="http://schemas.openxmlformats.org/drawingml/2006/table">
            <a:tbl>
              <a:tblPr firstRow="1" bandRow="1">
                <a:tableStyleId>{5C22544A-7EE6-4342-B048-85BDC9FD1C3A}</a:tableStyleId>
              </a:tblPr>
              <a:tblGrid>
                <a:gridCol w="878498">
                  <a:extLst>
                    <a:ext uri="{9D8B030D-6E8A-4147-A177-3AD203B41FA5}">
                      <a16:colId xmlns:a16="http://schemas.microsoft.com/office/drawing/2014/main" xmlns="" val="20000"/>
                    </a:ext>
                  </a:extLst>
                </a:gridCol>
                <a:gridCol w="790648">
                  <a:extLst>
                    <a:ext uri="{9D8B030D-6E8A-4147-A177-3AD203B41FA5}">
                      <a16:colId xmlns:a16="http://schemas.microsoft.com/office/drawing/2014/main" xmlns="" val="2607585754"/>
                    </a:ext>
                  </a:extLst>
                </a:gridCol>
                <a:gridCol w="790648">
                  <a:extLst>
                    <a:ext uri="{9D8B030D-6E8A-4147-A177-3AD203B41FA5}">
                      <a16:colId xmlns:a16="http://schemas.microsoft.com/office/drawing/2014/main" xmlns="" val="20001"/>
                    </a:ext>
                  </a:extLst>
                </a:gridCol>
                <a:gridCol w="790648">
                  <a:extLst>
                    <a:ext uri="{9D8B030D-6E8A-4147-A177-3AD203B41FA5}">
                      <a16:colId xmlns:a16="http://schemas.microsoft.com/office/drawing/2014/main" xmlns="" val="932572701"/>
                    </a:ext>
                  </a:extLst>
                </a:gridCol>
                <a:gridCol w="790648">
                  <a:extLst>
                    <a:ext uri="{9D8B030D-6E8A-4147-A177-3AD203B41FA5}">
                      <a16:colId xmlns:a16="http://schemas.microsoft.com/office/drawing/2014/main" xmlns="" val="20002"/>
                    </a:ext>
                  </a:extLst>
                </a:gridCol>
                <a:gridCol w="790648">
                  <a:extLst>
                    <a:ext uri="{9D8B030D-6E8A-4147-A177-3AD203B41FA5}">
                      <a16:colId xmlns:a16="http://schemas.microsoft.com/office/drawing/2014/main" xmlns="" val="851321335"/>
                    </a:ext>
                  </a:extLst>
                </a:gridCol>
                <a:gridCol w="790648">
                  <a:extLst>
                    <a:ext uri="{9D8B030D-6E8A-4147-A177-3AD203B41FA5}">
                      <a16:colId xmlns:a16="http://schemas.microsoft.com/office/drawing/2014/main" xmlns="" val="763877103"/>
                    </a:ext>
                  </a:extLst>
                </a:gridCol>
                <a:gridCol w="790648">
                  <a:extLst>
                    <a:ext uri="{9D8B030D-6E8A-4147-A177-3AD203B41FA5}">
                      <a16:colId xmlns:a16="http://schemas.microsoft.com/office/drawing/2014/main" xmlns="" val="1770775091"/>
                    </a:ext>
                  </a:extLst>
                </a:gridCol>
                <a:gridCol w="790648">
                  <a:extLst>
                    <a:ext uri="{9D8B030D-6E8A-4147-A177-3AD203B41FA5}">
                      <a16:colId xmlns:a16="http://schemas.microsoft.com/office/drawing/2014/main" xmlns="" val="20003"/>
                    </a:ext>
                  </a:extLst>
                </a:gridCol>
                <a:gridCol w="790648">
                  <a:extLst>
                    <a:ext uri="{9D8B030D-6E8A-4147-A177-3AD203B41FA5}">
                      <a16:colId xmlns:a16="http://schemas.microsoft.com/office/drawing/2014/main" xmlns="" val="1875312293"/>
                    </a:ext>
                  </a:extLst>
                </a:gridCol>
                <a:gridCol w="790648">
                  <a:extLst>
                    <a:ext uri="{9D8B030D-6E8A-4147-A177-3AD203B41FA5}">
                      <a16:colId xmlns:a16="http://schemas.microsoft.com/office/drawing/2014/main" xmlns="" val="3184226022"/>
                    </a:ext>
                  </a:extLst>
                </a:gridCol>
              </a:tblGrid>
              <a:tr h="370840">
                <a:tc>
                  <a:txBody>
                    <a:bodyPr/>
                    <a:lstStyle/>
                    <a:p>
                      <a:endParaRPr kumimoji="1" lang="ja-JP" altLang="en-US" dirty="0"/>
                    </a:p>
                  </a:txBody>
                  <a:tcPr/>
                </a:tc>
                <a:tc>
                  <a:txBody>
                    <a:bodyPr/>
                    <a:lstStyle/>
                    <a:p>
                      <a:r>
                        <a:rPr kumimoji="1" lang="en-US" altLang="ja-JP" sz="1400" dirty="0" smtClean="0">
                          <a:latin typeface="+mn-ea"/>
                          <a:ea typeface="+mn-ea"/>
                        </a:rPr>
                        <a:t>FY2020</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FY2021</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FY2022</a:t>
                      </a:r>
                      <a:endParaRPr kumimoji="1" lang="ja-JP" altLang="en-US" sz="1400" dirty="0" smtClean="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FY2023</a:t>
                      </a:r>
                      <a:endParaRPr kumimoji="1" lang="ja-JP" altLang="en-US" sz="1400" dirty="0" smtClean="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合計</a:t>
                      </a:r>
                      <a:endParaRPr kumimoji="1" lang="en-US" altLang="ja-JP" sz="14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（当初</a:t>
                      </a:r>
                      <a:r>
                        <a:rPr kumimoji="1" lang="en-US" altLang="ja-JP" sz="1400" dirty="0" smtClean="0">
                          <a:latin typeface="+mn-ea"/>
                          <a:ea typeface="+mn-ea"/>
                        </a:rPr>
                        <a:t>3</a:t>
                      </a:r>
                      <a:r>
                        <a:rPr kumimoji="1" lang="ja-JP" altLang="en-US" sz="1400" dirty="0" smtClean="0">
                          <a:latin typeface="+mn-ea"/>
                          <a:ea typeface="+mn-ea"/>
                        </a:rPr>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a:t>
                      </a:r>
                      <a:r>
                        <a:rPr kumimoji="1" lang="en-US" altLang="ja-JP" sz="1400" dirty="0" smtClean="0">
                          <a:latin typeface="+mn-ea"/>
                          <a:ea typeface="+mn-ea"/>
                        </a:rPr>
                        <a:t>※</a:t>
                      </a:r>
                      <a:r>
                        <a:rPr kumimoji="1" lang="ja-JP" altLang="en-US" sz="1400" dirty="0" smtClean="0">
                          <a:latin typeface="+mn-ea"/>
                          <a:ea typeface="+mn-ea"/>
                        </a:rPr>
                        <a:t>）</a:t>
                      </a:r>
                    </a:p>
                  </a:txBody>
                  <a:tcPr/>
                </a:tc>
                <a:tc>
                  <a:txBody>
                    <a:bodyPr/>
                    <a:lstStyle/>
                    <a:p>
                      <a:r>
                        <a:rPr kumimoji="1" lang="en-US" altLang="ja-JP" sz="1400" dirty="0" smtClean="0">
                          <a:latin typeface="+mn-ea"/>
                          <a:ea typeface="+mn-ea"/>
                        </a:rPr>
                        <a:t>FY2024</a:t>
                      </a:r>
                    </a:p>
                    <a:p>
                      <a:r>
                        <a:rPr kumimoji="1" lang="ja-JP" altLang="en-US" sz="1400" dirty="0" smtClean="0">
                          <a:latin typeface="+mn-ea"/>
                          <a:ea typeface="+mn-ea"/>
                        </a:rPr>
                        <a:t>（</a:t>
                      </a:r>
                      <a:r>
                        <a:rPr kumimoji="1" lang="en-US" altLang="ja-JP" sz="1400" dirty="0" smtClean="0">
                          <a:latin typeface="+mn-ea"/>
                          <a:ea typeface="+mn-ea"/>
                        </a:rPr>
                        <a:t>※</a:t>
                      </a:r>
                      <a:r>
                        <a:rPr kumimoji="1" lang="ja-JP" altLang="en-US" sz="1400" dirty="0" smtClean="0">
                          <a:latin typeface="+mn-ea"/>
                          <a:ea typeface="+mn-ea"/>
                        </a:rPr>
                        <a:t>）</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a:t>
                      </a:r>
                      <a:r>
                        <a:rPr kumimoji="1" lang="en-US" altLang="ja-JP" sz="1400" dirty="0" smtClean="0">
                          <a:latin typeface="+mn-ea"/>
                          <a:ea typeface="+mn-ea"/>
                        </a:rPr>
                        <a:t>※</a:t>
                      </a:r>
                      <a:r>
                        <a:rPr kumimoji="1" lang="ja-JP" altLang="en-US" sz="1400" dirty="0" smtClean="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FY2026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a:t>
                      </a:r>
                      <a:r>
                        <a:rPr kumimoji="1" lang="en-US" altLang="ja-JP" sz="1400" dirty="0" smtClean="0">
                          <a:latin typeface="+mn-ea"/>
                          <a:ea typeface="+mn-ea"/>
                        </a:rPr>
                        <a:t>※</a:t>
                      </a:r>
                      <a:r>
                        <a:rPr kumimoji="1" lang="ja-JP" altLang="en-US" sz="1400" dirty="0" smtClean="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合計</a:t>
                      </a:r>
                      <a:endParaRPr kumimoji="1" lang="en-US" altLang="ja-JP" sz="14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（継続分）</a:t>
                      </a:r>
                    </a:p>
                  </a:txBody>
                  <a:tcPr/>
                </a:tc>
                <a:extLst>
                  <a:ext uri="{0D108BD9-81ED-4DB2-BD59-A6C34878D82A}">
                    <a16:rowId xmlns:a16="http://schemas.microsoft.com/office/drawing/2014/main" xmlns="" val="10000"/>
                  </a:ext>
                </a:extLst>
              </a:tr>
              <a:tr h="370840">
                <a:tc>
                  <a:txBody>
                    <a:bodyPr/>
                    <a:lstStyle/>
                    <a:p>
                      <a:r>
                        <a:rPr kumimoji="1" lang="ja-JP" altLang="en-US" dirty="0" smtClean="0"/>
                        <a:t>（株）〇〇〇〇</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（株）〇〇〇〇</a:t>
                      </a:r>
                      <a:endParaRPr kumimoji="1" lang="en-US" altLang="ja-JP"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smtClean="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4"/>
                  </a:ext>
                </a:extLst>
              </a:tr>
              <a:tr h="370840">
                <a:tc>
                  <a:txBody>
                    <a:bodyPr/>
                    <a:lstStyle/>
                    <a:p>
                      <a:r>
                        <a:rPr kumimoji="1" lang="ja-JP" altLang="en-US" dirty="0" smtClean="0"/>
                        <a:t>合計</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smtClean="0"/>
              <a:t>予算総額：　〇</a:t>
            </a:r>
            <a:r>
              <a:rPr kumimoji="1" lang="en-US" altLang="ja-JP" dirty="0" smtClean="0"/>
              <a:t>,</a:t>
            </a:r>
            <a:r>
              <a:rPr kumimoji="1" lang="ja-JP" altLang="en-US" dirty="0" smtClean="0"/>
              <a:t>〇〇〇百万円</a:t>
            </a:r>
            <a:endParaRPr kumimoji="1" lang="ja-JP" altLang="en-US" dirty="0"/>
          </a:p>
        </p:txBody>
      </p:sp>
      <p:sp>
        <p:nvSpPr>
          <p:cNvPr id="6" name="テキスト ボックス 5"/>
          <p:cNvSpPr txBox="1"/>
          <p:nvPr/>
        </p:nvSpPr>
        <p:spPr>
          <a:xfrm>
            <a:off x="182227" y="6021288"/>
            <a:ext cx="8568956" cy="584775"/>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継続研究</a:t>
            </a:r>
            <a:r>
              <a:rPr lang="ja-JP" altLang="en-US" sz="1600" dirty="0" smtClean="0">
                <a:solidFill>
                  <a:srgbClr val="0000FF"/>
                </a:solidFill>
              </a:rPr>
              <a:t>開発の</a:t>
            </a:r>
            <a:r>
              <a:rPr lang="ja-JP" altLang="en-US" sz="1600" dirty="0">
                <a:solidFill>
                  <a:srgbClr val="0000FF"/>
                </a:solidFill>
              </a:rPr>
              <a:t>実施を希望する</a:t>
            </a:r>
            <a:r>
              <a:rPr lang="ja-JP" altLang="en-US" sz="1600" dirty="0" smtClean="0">
                <a:solidFill>
                  <a:srgbClr val="0000FF"/>
                </a:solidFill>
              </a:rPr>
              <a:t>場合には必ず記載。</a:t>
            </a:r>
            <a:r>
              <a:rPr lang="en-US" altLang="ja-JP" sz="1600" dirty="0" smtClean="0">
                <a:solidFill>
                  <a:srgbClr val="0000FF"/>
                </a:solidFill>
              </a:rPr>
              <a:t>FY2023</a:t>
            </a:r>
            <a:r>
              <a:rPr lang="ja-JP" altLang="en-US" sz="1600" dirty="0" smtClean="0">
                <a:solidFill>
                  <a:srgbClr val="0000FF"/>
                </a:solidFill>
              </a:rPr>
              <a:t>年度については、本体開発期間と継続研究期間の予算を分割して記載のこと。</a:t>
            </a:r>
            <a:endParaRPr lang="en-US" altLang="ja-JP" sz="1600" dirty="0" smtClean="0">
              <a:solidFill>
                <a:srgbClr val="0000FF"/>
              </a:solidFill>
            </a:endParaRP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smtClean="0"/>
              <a:t>（単位）百万円</a:t>
            </a:r>
            <a:endParaRPr kumimoji="1" lang="ja-JP" altLang="en-US" dirty="0"/>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smtClean="0">
                <a:solidFill>
                  <a:prstClr val="white"/>
                </a:solidFill>
                <a:latin typeface="+mn-ea"/>
              </a:rPr>
              <a:t>以降のスライドは予算規模が大きい場合は、●</a:t>
            </a:r>
            <a:r>
              <a:rPr lang="en-US" altLang="ja-JP" sz="1200" i="1" dirty="0" smtClean="0">
                <a:solidFill>
                  <a:prstClr val="white"/>
                </a:solidFill>
                <a:latin typeface="+mn-ea"/>
              </a:rPr>
              <a:t>.</a:t>
            </a:r>
            <a:r>
              <a:rPr lang="ja-JP" altLang="en-US" sz="1200" i="1" dirty="0" smtClean="0">
                <a:solidFill>
                  <a:prstClr val="white"/>
                </a:solidFill>
                <a:latin typeface="+mn-ea"/>
              </a:rPr>
              <a:t>●億円（小数点以下第</a:t>
            </a:r>
            <a:r>
              <a:rPr lang="en-US" altLang="ja-JP" sz="1200" i="1" dirty="0" smtClean="0">
                <a:solidFill>
                  <a:prstClr val="white"/>
                </a:solidFill>
                <a:latin typeface="+mn-ea"/>
              </a:rPr>
              <a:t>2</a:t>
            </a:r>
            <a:r>
              <a:rPr lang="ja-JP" altLang="en-US" sz="1200" i="1" dirty="0" smtClean="0">
                <a:solidFill>
                  <a:prstClr val="white"/>
                </a:solidFill>
                <a:latin typeface="+mn-ea"/>
              </a:rPr>
              <a:t>位を四捨五入）という単位で記載頂いても結構です。</a:t>
            </a:r>
            <a:endParaRPr lang="en-US" altLang="ja-JP" sz="1200" i="1" dirty="0" smtClean="0">
              <a:solidFill>
                <a:prstClr val="white"/>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smtClean="0">
                <a:solidFill>
                  <a:schemeClr val="tx1"/>
                </a:solidFill>
                <a:latin typeface="+mn-ea"/>
                <a:cs typeface="メイリオ" pitchFamily="50" charset="-128"/>
              </a:rPr>
              <a:t>12</a:t>
            </a:r>
            <a:endParaRPr lang="en-US" altLang="ja-JP" dirty="0">
              <a:solidFill>
                <a:schemeClr val="tx1"/>
              </a:solidFill>
              <a:latin typeface="+mn-ea"/>
              <a:cs typeface="メイリオ" pitchFamily="50" charset="-128"/>
            </a:endParaRP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latin typeface="+mn-ea"/>
              </a:rPr>
              <a:t>９．予算</a:t>
            </a:r>
            <a:r>
              <a:rPr lang="ja-JP" altLang="en-US" sz="2800" dirty="0">
                <a:latin typeface="+mn-ea"/>
              </a:rPr>
              <a:t>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22296804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smtClean="0"/>
              <a:t>（機関名：</a:t>
            </a:r>
            <a:r>
              <a:rPr lang="ja-JP" altLang="en-US" sz="2400" dirty="0" smtClean="0">
                <a:sym typeface="Wingdings" panose="05000000000000000000" pitchFamily="2" charset="2"/>
              </a:rPr>
              <a:t>（</a:t>
            </a:r>
            <a:r>
              <a:rPr kumimoji="1" lang="ja-JP" altLang="en-US" sz="2400" dirty="0" smtClean="0"/>
              <a:t>株）〇〇〇〇）</a:t>
            </a:r>
            <a:endParaRPr kumimoji="1" lang="ja-JP" altLang="en-US" sz="2400" dirty="0"/>
          </a:p>
        </p:txBody>
      </p:sp>
      <p:graphicFrame>
        <p:nvGraphicFramePr>
          <p:cNvPr id="4" name="表 3"/>
          <p:cNvGraphicFramePr>
            <a:graphicFrameLocks noGrp="1"/>
          </p:cNvGraphicFramePr>
          <p:nvPr>
            <p:extLst>
              <p:ext uri="{D42A27DB-BD31-4B8C-83A1-F6EECF244321}">
                <p14:modId xmlns:p14="http://schemas.microsoft.com/office/powerpoint/2010/main" val="1640611899"/>
              </p:ext>
            </p:extLst>
          </p:nvPr>
        </p:nvGraphicFramePr>
        <p:xfrm>
          <a:off x="251524" y="1403568"/>
          <a:ext cx="8712968" cy="4709160"/>
        </p:xfrm>
        <a:graphic>
          <a:graphicData uri="http://schemas.openxmlformats.org/drawingml/2006/table">
            <a:tbl>
              <a:tblPr firstRow="1" bandRow="1">
                <a:tableStyleId>{5C22544A-7EE6-4342-B048-85BDC9FD1C3A}</a:tableStyleId>
              </a:tblPr>
              <a:tblGrid>
                <a:gridCol w="1632418">
                  <a:extLst>
                    <a:ext uri="{9D8B030D-6E8A-4147-A177-3AD203B41FA5}">
                      <a16:colId xmlns:a16="http://schemas.microsoft.com/office/drawing/2014/main" xmlns="" val="20000"/>
                    </a:ext>
                  </a:extLst>
                </a:gridCol>
                <a:gridCol w="708055">
                  <a:extLst>
                    <a:ext uri="{9D8B030D-6E8A-4147-A177-3AD203B41FA5}">
                      <a16:colId xmlns:a16="http://schemas.microsoft.com/office/drawing/2014/main" xmlns="" val="20001"/>
                    </a:ext>
                  </a:extLst>
                </a:gridCol>
                <a:gridCol w="708055">
                  <a:extLst>
                    <a:ext uri="{9D8B030D-6E8A-4147-A177-3AD203B41FA5}">
                      <a16:colId xmlns:a16="http://schemas.microsoft.com/office/drawing/2014/main" xmlns="" val="3634264514"/>
                    </a:ext>
                  </a:extLst>
                </a:gridCol>
                <a:gridCol w="708055">
                  <a:extLst>
                    <a:ext uri="{9D8B030D-6E8A-4147-A177-3AD203B41FA5}">
                      <a16:colId xmlns:a16="http://schemas.microsoft.com/office/drawing/2014/main" xmlns="" val="932572701"/>
                    </a:ext>
                  </a:extLst>
                </a:gridCol>
                <a:gridCol w="708055">
                  <a:extLst>
                    <a:ext uri="{9D8B030D-6E8A-4147-A177-3AD203B41FA5}">
                      <a16:colId xmlns:a16="http://schemas.microsoft.com/office/drawing/2014/main" xmlns="" val="3703819195"/>
                    </a:ext>
                  </a:extLst>
                </a:gridCol>
                <a:gridCol w="708055">
                  <a:extLst>
                    <a:ext uri="{9D8B030D-6E8A-4147-A177-3AD203B41FA5}">
                      <a16:colId xmlns:a16="http://schemas.microsoft.com/office/drawing/2014/main" xmlns="" val="20002"/>
                    </a:ext>
                  </a:extLst>
                </a:gridCol>
                <a:gridCol w="708055">
                  <a:extLst>
                    <a:ext uri="{9D8B030D-6E8A-4147-A177-3AD203B41FA5}">
                      <a16:colId xmlns:a16="http://schemas.microsoft.com/office/drawing/2014/main" xmlns="" val="4217094876"/>
                    </a:ext>
                  </a:extLst>
                </a:gridCol>
                <a:gridCol w="708055">
                  <a:extLst>
                    <a:ext uri="{9D8B030D-6E8A-4147-A177-3AD203B41FA5}">
                      <a16:colId xmlns:a16="http://schemas.microsoft.com/office/drawing/2014/main" xmlns="" val="1770775091"/>
                    </a:ext>
                  </a:extLst>
                </a:gridCol>
                <a:gridCol w="708055">
                  <a:extLst>
                    <a:ext uri="{9D8B030D-6E8A-4147-A177-3AD203B41FA5}">
                      <a16:colId xmlns:a16="http://schemas.microsoft.com/office/drawing/2014/main" xmlns="" val="1753076092"/>
                    </a:ext>
                  </a:extLst>
                </a:gridCol>
                <a:gridCol w="708055">
                  <a:extLst>
                    <a:ext uri="{9D8B030D-6E8A-4147-A177-3AD203B41FA5}">
                      <a16:colId xmlns:a16="http://schemas.microsoft.com/office/drawing/2014/main" xmlns="" val="20003"/>
                    </a:ext>
                  </a:extLst>
                </a:gridCol>
                <a:gridCol w="708055">
                  <a:extLst>
                    <a:ext uri="{9D8B030D-6E8A-4147-A177-3AD203B41FA5}">
                      <a16:colId xmlns:a16="http://schemas.microsoft.com/office/drawing/2014/main" xmlns="" val="1875312293"/>
                    </a:ext>
                  </a:extLst>
                </a:gridCol>
              </a:tblGrid>
              <a:tr h="370840">
                <a:tc>
                  <a:txBody>
                    <a:bodyPr/>
                    <a:lstStyle/>
                    <a:p>
                      <a:endParaRPr kumimoji="1" lang="ja-JP" altLang="en-US" dirty="0"/>
                    </a:p>
                  </a:txBody>
                  <a:tcPr/>
                </a:tc>
                <a:tc>
                  <a:txBody>
                    <a:bodyPr/>
                    <a:lstStyle/>
                    <a:p>
                      <a:r>
                        <a:rPr kumimoji="1" lang="en-US" altLang="ja-JP" sz="1400" dirty="0" smtClean="0">
                          <a:latin typeface="+mn-ea"/>
                          <a:ea typeface="+mn-ea"/>
                        </a:rPr>
                        <a:t>FY</a:t>
                      </a:r>
                    </a:p>
                    <a:p>
                      <a:r>
                        <a:rPr kumimoji="1" lang="en-US" altLang="ja-JP" sz="1400" dirty="0" smtClean="0">
                          <a:latin typeface="+mn-ea"/>
                          <a:ea typeface="+mn-ea"/>
                        </a:rPr>
                        <a:t>2020</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2021</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2022</a:t>
                      </a:r>
                      <a:endParaRPr kumimoji="1" lang="ja-JP" altLang="en-US" sz="1400" dirty="0" smtClean="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2023</a:t>
                      </a:r>
                      <a:endParaRPr kumimoji="1" lang="ja-JP" altLang="en-US" sz="1400" dirty="0" smtClean="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合計</a:t>
                      </a:r>
                      <a:endParaRPr kumimoji="1" lang="en-US" altLang="ja-JP" sz="14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（当初</a:t>
                      </a:r>
                      <a:r>
                        <a:rPr kumimoji="1" lang="en-US" altLang="ja-JP" sz="1400" dirty="0" smtClean="0">
                          <a:latin typeface="+mn-ea"/>
                          <a:ea typeface="+mn-ea"/>
                        </a:rPr>
                        <a:t>3</a:t>
                      </a:r>
                      <a:r>
                        <a:rPr kumimoji="1" lang="ja-JP" altLang="en-US" sz="1400" dirty="0" smtClean="0">
                          <a:latin typeface="+mn-ea"/>
                          <a:ea typeface="+mn-ea"/>
                        </a:rPr>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2023</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a:t>
                      </a:r>
                      <a:r>
                        <a:rPr kumimoji="1" lang="en-US" altLang="ja-JP" sz="1400" dirty="0" smtClean="0">
                          <a:latin typeface="+mn-ea"/>
                          <a:ea typeface="+mn-ea"/>
                        </a:rPr>
                        <a:t>※</a:t>
                      </a:r>
                      <a:r>
                        <a:rPr kumimoji="1" lang="ja-JP" altLang="en-US" sz="1400" dirty="0" smtClean="0">
                          <a:latin typeface="+mn-ea"/>
                          <a:ea typeface="+mn-ea"/>
                        </a:rPr>
                        <a:t>）</a:t>
                      </a:r>
                    </a:p>
                  </a:txBody>
                  <a:tcPr/>
                </a:tc>
                <a:tc>
                  <a:txBody>
                    <a:bodyPr/>
                    <a:lstStyle/>
                    <a:p>
                      <a:r>
                        <a:rPr kumimoji="1" lang="en-US" altLang="ja-JP" sz="1400" dirty="0" smtClean="0">
                          <a:latin typeface="+mn-ea"/>
                          <a:ea typeface="+mn-ea"/>
                        </a:rPr>
                        <a:t>FY</a:t>
                      </a:r>
                    </a:p>
                    <a:p>
                      <a:r>
                        <a:rPr kumimoji="1" lang="en-US" altLang="ja-JP" sz="1400" dirty="0" smtClean="0">
                          <a:latin typeface="+mn-ea"/>
                          <a:ea typeface="+mn-ea"/>
                        </a:rPr>
                        <a:t>2024</a:t>
                      </a:r>
                    </a:p>
                    <a:p>
                      <a:r>
                        <a:rPr kumimoji="1" lang="ja-JP" altLang="en-US" sz="1400" dirty="0" smtClean="0">
                          <a:latin typeface="+mn-ea"/>
                          <a:ea typeface="+mn-ea"/>
                        </a:rPr>
                        <a:t>（</a:t>
                      </a:r>
                      <a:r>
                        <a:rPr kumimoji="1" lang="en-US" altLang="ja-JP" sz="1400" dirty="0" smtClean="0">
                          <a:latin typeface="+mn-ea"/>
                          <a:ea typeface="+mn-ea"/>
                        </a:rPr>
                        <a:t>※</a:t>
                      </a:r>
                      <a:r>
                        <a:rPr kumimoji="1" lang="ja-JP" altLang="en-US" sz="1400" dirty="0" smtClean="0">
                          <a:latin typeface="+mn-ea"/>
                          <a:ea typeface="+mn-ea"/>
                        </a:rPr>
                        <a:t>）</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2025</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a:t>
                      </a:r>
                      <a:r>
                        <a:rPr kumimoji="1" lang="en-US" altLang="ja-JP" sz="1400" dirty="0" smtClean="0">
                          <a:latin typeface="+mn-ea"/>
                          <a:ea typeface="+mn-ea"/>
                        </a:rPr>
                        <a:t>※</a:t>
                      </a:r>
                      <a:r>
                        <a:rPr kumimoji="1" lang="ja-JP" altLang="en-US" sz="1400" dirty="0" smtClean="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2026</a:t>
                      </a:r>
                      <a:endParaRPr kumimoji="1" lang="ja-JP" altLang="en-US" sz="1400" dirty="0" smtClean="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a:t>
                      </a:r>
                      <a:r>
                        <a:rPr kumimoji="1" lang="en-US" altLang="ja-JP" sz="1400" dirty="0" smtClean="0">
                          <a:latin typeface="+mn-ea"/>
                          <a:ea typeface="+mn-ea"/>
                        </a:rPr>
                        <a:t>※</a:t>
                      </a:r>
                      <a:r>
                        <a:rPr kumimoji="1" lang="ja-JP" altLang="en-US" sz="1400" dirty="0" smtClean="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lt1"/>
                          </a:solidFill>
                          <a:latin typeface="+mn-ea"/>
                          <a:ea typeface="+mn-ea"/>
                          <a:cs typeface="+mn-cs"/>
                        </a:rPr>
                        <a:t>合計</a:t>
                      </a:r>
                      <a:endParaRPr kumimoji="1" lang="en-US" altLang="ja-JP" sz="1400" b="1" kern="1200" dirty="0" smtClean="0">
                        <a:solidFill>
                          <a:schemeClr val="lt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smtClean="0">
                          <a:solidFill>
                            <a:schemeClr val="lt1"/>
                          </a:solidFill>
                          <a:latin typeface="+mn-ea"/>
                          <a:ea typeface="+mn-ea"/>
                          <a:cs typeface="+mn-cs"/>
                        </a:rPr>
                        <a:t>（継続分）</a:t>
                      </a:r>
                    </a:p>
                  </a:txBody>
                  <a:tcPr/>
                </a:tc>
                <a:extLst>
                  <a:ext uri="{0D108BD9-81ED-4DB2-BD59-A6C34878D82A}">
                    <a16:rowId xmlns:a16="http://schemas.microsoft.com/office/drawing/2014/main" xmlns="" val="10000"/>
                  </a:ext>
                </a:extLst>
              </a:tr>
              <a:tr h="370840">
                <a:tc>
                  <a:txBody>
                    <a:bodyPr/>
                    <a:lstStyle/>
                    <a:p>
                      <a:r>
                        <a:rPr kumimoji="1" lang="ja-JP" altLang="en-US" dirty="0" smtClean="0"/>
                        <a:t>機械装置費</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xmlns="" val="10001"/>
                  </a:ext>
                </a:extLst>
              </a:tr>
              <a:tr h="370840">
                <a:tc>
                  <a:txBody>
                    <a:bodyPr/>
                    <a:lstStyle/>
                    <a:p>
                      <a:r>
                        <a:rPr kumimoji="1" lang="ja-JP" altLang="en-US" dirty="0" smtClean="0"/>
                        <a:t>労務費</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xmlns="" val="10002"/>
                  </a:ext>
                </a:extLst>
              </a:tr>
              <a:tr h="370840">
                <a:tc>
                  <a:txBody>
                    <a:bodyPr/>
                    <a:lstStyle/>
                    <a:p>
                      <a:r>
                        <a:rPr kumimoji="1" lang="ja-JP" altLang="en-US" dirty="0" smtClean="0"/>
                        <a:t>消耗品費</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xmlns="" val="10003"/>
                  </a:ext>
                </a:extLst>
              </a:tr>
              <a:tr h="370840">
                <a:tc>
                  <a:txBody>
                    <a:bodyPr/>
                    <a:lstStyle/>
                    <a:p>
                      <a:r>
                        <a:rPr kumimoji="1" lang="ja-JP" altLang="en-US" dirty="0" smtClean="0"/>
                        <a:t>旅費</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4"/>
                  </a:ext>
                </a:extLst>
              </a:tr>
              <a:tr h="370840">
                <a:tc>
                  <a:txBody>
                    <a:bodyPr/>
                    <a:lstStyle/>
                    <a:p>
                      <a:r>
                        <a:rPr kumimoji="1" lang="ja-JP" altLang="en-US" dirty="0" smtClean="0"/>
                        <a:t>外注費</a:t>
                      </a: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5"/>
                  </a:ext>
                </a:extLst>
              </a:tr>
              <a:tr h="370840">
                <a:tc>
                  <a:txBody>
                    <a:bodyPr/>
                    <a:lstStyle/>
                    <a:p>
                      <a:r>
                        <a:rPr kumimoji="1" lang="ja-JP" altLang="en-US" dirty="0" smtClean="0"/>
                        <a:t>その他（広報費、諸経費）</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6"/>
                  </a:ext>
                </a:extLst>
              </a:tr>
              <a:tr h="370840">
                <a:tc>
                  <a:txBody>
                    <a:bodyPr/>
                    <a:lstStyle/>
                    <a:p>
                      <a:r>
                        <a:rPr kumimoji="1" lang="ja-JP" altLang="en-US" dirty="0" smtClean="0"/>
                        <a:t>間接経費</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7"/>
                  </a:ext>
                </a:extLst>
              </a:tr>
              <a:tr h="370840">
                <a:tc>
                  <a:txBody>
                    <a:bodyPr/>
                    <a:lstStyle/>
                    <a:p>
                      <a:r>
                        <a:rPr kumimoji="1" lang="ja-JP" altLang="en-US" dirty="0" smtClean="0"/>
                        <a:t>消費税</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8"/>
                  </a:ext>
                </a:extLst>
              </a:tr>
              <a:tr h="370840">
                <a:tc>
                  <a:txBody>
                    <a:bodyPr/>
                    <a:lstStyle/>
                    <a:p>
                      <a:r>
                        <a:rPr kumimoji="1" lang="ja-JP" altLang="en-US" dirty="0" smtClean="0"/>
                        <a:t>再委託費</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09"/>
                  </a:ext>
                </a:extLst>
              </a:tr>
              <a:tr h="370840">
                <a:tc>
                  <a:txBody>
                    <a:bodyPr/>
                    <a:lstStyle/>
                    <a:p>
                      <a:r>
                        <a:rPr kumimoji="1" lang="ja-JP" altLang="en-US" dirty="0" smtClean="0"/>
                        <a:t>合計</a:t>
                      </a:r>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xmlns=""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smtClean="0"/>
              <a:t>（単位）百万円</a:t>
            </a:r>
            <a:endParaRPr kumimoji="1" lang="ja-JP" altLang="en-US" dirty="0"/>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smtClean="0">
                <a:solidFill>
                  <a:schemeClr val="tx1"/>
                </a:solidFill>
                <a:latin typeface="+mn-ea"/>
                <a:cs typeface="メイリオ" pitchFamily="50" charset="-128"/>
              </a:rPr>
              <a:t>13</a:t>
            </a:r>
            <a:endParaRPr lang="en-US" altLang="ja-JP" dirty="0">
              <a:solidFill>
                <a:schemeClr val="tx1"/>
              </a:solidFill>
              <a:latin typeface="+mn-ea"/>
              <a:cs typeface="メイリオ" pitchFamily="50" charset="-128"/>
            </a:endParaRPr>
          </a:p>
        </p:txBody>
      </p:sp>
      <p:sp>
        <p:nvSpPr>
          <p:cNvPr id="9" name="テキスト ボックス 8"/>
          <p:cNvSpPr txBox="1"/>
          <p:nvPr/>
        </p:nvSpPr>
        <p:spPr>
          <a:xfrm>
            <a:off x="182227" y="6165304"/>
            <a:ext cx="8568956" cy="584775"/>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継続研究</a:t>
            </a:r>
            <a:r>
              <a:rPr lang="ja-JP" altLang="en-US" sz="1600" dirty="0" smtClean="0">
                <a:solidFill>
                  <a:srgbClr val="0000FF"/>
                </a:solidFill>
              </a:rPr>
              <a:t>開発の</a:t>
            </a:r>
            <a:r>
              <a:rPr lang="ja-JP" altLang="en-US" sz="1600" dirty="0">
                <a:solidFill>
                  <a:srgbClr val="0000FF"/>
                </a:solidFill>
              </a:rPr>
              <a:t>実施を希望する</a:t>
            </a:r>
            <a:r>
              <a:rPr lang="ja-JP" altLang="en-US" sz="1600" dirty="0" smtClean="0">
                <a:solidFill>
                  <a:srgbClr val="0000FF"/>
                </a:solidFill>
              </a:rPr>
              <a:t>場合には必ず記載。</a:t>
            </a:r>
            <a:r>
              <a:rPr lang="en-US" altLang="ja-JP" sz="1600" dirty="0" smtClean="0">
                <a:solidFill>
                  <a:srgbClr val="0000FF"/>
                </a:solidFill>
              </a:rPr>
              <a:t>FY2023</a:t>
            </a:r>
            <a:r>
              <a:rPr lang="ja-JP" altLang="en-US" sz="1600" dirty="0" smtClean="0">
                <a:solidFill>
                  <a:srgbClr val="0000FF"/>
                </a:solidFill>
              </a:rPr>
              <a:t>年度については、本体開発期間と継続研究期間の予算を分割して記載のこと。</a:t>
            </a:r>
            <a:endParaRPr lang="en-US" altLang="ja-JP" sz="1600" dirty="0" smtClean="0">
              <a:solidFill>
                <a:srgbClr val="0000FF"/>
              </a:solidFill>
            </a:endParaRP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latin typeface="+mn-ea"/>
              </a:rPr>
              <a:t>９．予算</a:t>
            </a:r>
            <a:r>
              <a:rPr lang="ja-JP" altLang="en-US" sz="2800" dirty="0">
                <a:latin typeface="+mn-ea"/>
              </a:rPr>
              <a:t>額と内訳</a:t>
            </a:r>
            <a:r>
              <a:rPr lang="ja-JP" altLang="en-US" sz="2800" dirty="0" smtClean="0">
                <a:latin typeface="+mn-ea"/>
              </a:rPr>
              <a:t>（機関別）</a:t>
            </a:r>
            <a:endParaRPr lang="ja-JP" altLang="en-US" sz="2800" dirty="0">
              <a:latin typeface="+mn-ea"/>
            </a:endParaRP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41013157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47909"/>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xmlns="" val="20000"/>
                    </a:ext>
                  </a:extLst>
                </a:gridCol>
                <a:gridCol w="3967742">
                  <a:extLst>
                    <a:ext uri="{9D8B030D-6E8A-4147-A177-3AD203B41FA5}">
                      <a16:colId xmlns:a16="http://schemas.microsoft.com/office/drawing/2014/main" xmlns="" val="20001"/>
                    </a:ext>
                  </a:extLst>
                </a:gridCol>
                <a:gridCol w="1696888">
                  <a:extLst>
                    <a:ext uri="{9D8B030D-6E8A-4147-A177-3AD203B41FA5}">
                      <a16:colId xmlns:a16="http://schemas.microsoft.com/office/drawing/2014/main" xmlns="" val="20002"/>
                    </a:ext>
                  </a:extLst>
                </a:gridCol>
              </a:tblGrid>
              <a:tr h="235684">
                <a:tc>
                  <a:txBody>
                    <a:bodyPr/>
                    <a:lstStyle/>
                    <a:p>
                      <a:pPr>
                        <a:lnSpc>
                          <a:spcPts val="1200"/>
                        </a:lnSpc>
                      </a:pPr>
                      <a:r>
                        <a:rPr kumimoji="1" lang="ja-JP" altLang="en-US" sz="1200" dirty="0" smtClean="0"/>
                        <a:t>項目</a:t>
                      </a:r>
                      <a:endParaRPr kumimoji="1" lang="ja-JP" altLang="en-US" sz="1200" dirty="0"/>
                    </a:p>
                  </a:txBody>
                  <a:tcPr/>
                </a:tc>
                <a:tc>
                  <a:txBody>
                    <a:bodyPr/>
                    <a:lstStyle/>
                    <a:p>
                      <a:pPr>
                        <a:lnSpc>
                          <a:spcPts val="1200"/>
                        </a:lnSpc>
                      </a:pPr>
                      <a:r>
                        <a:rPr kumimoji="1" lang="ja-JP" altLang="en-US" sz="1200" dirty="0" smtClean="0"/>
                        <a:t>費用内容</a:t>
                      </a:r>
                      <a:endParaRPr kumimoji="1" lang="ja-JP" altLang="en-US" sz="1200" dirty="0"/>
                    </a:p>
                  </a:txBody>
                  <a:tcPr/>
                </a:tc>
                <a:tc>
                  <a:txBody>
                    <a:bodyPr/>
                    <a:lstStyle/>
                    <a:p>
                      <a:pPr>
                        <a:lnSpc>
                          <a:spcPts val="1200"/>
                        </a:lnSpc>
                      </a:pPr>
                      <a:r>
                        <a:rPr kumimoji="1" lang="ja-JP" altLang="en-US" sz="1200" dirty="0" smtClean="0"/>
                        <a:t>積算内訳（百万円）</a:t>
                      </a:r>
                      <a:endParaRPr kumimoji="1" lang="ja-JP" altLang="en-US" sz="1200" dirty="0"/>
                    </a:p>
                  </a:txBody>
                  <a:tcPr/>
                </a:tc>
                <a:extLst>
                  <a:ext uri="{0D108BD9-81ED-4DB2-BD59-A6C34878D82A}">
                    <a16:rowId xmlns:a16="http://schemas.microsoft.com/office/drawing/2014/main" xmlns=""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xmlns=""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xmlns=""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xmlns=""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xmlns=""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xmlns=""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xmlns=""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xmlns=""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xmlns=""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xmlns=""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a:t>
            </a:r>
            <a:r>
              <a:rPr lang="zh-TW" altLang="en-US" sz="1200" dirty="0" smtClean="0">
                <a:solidFill>
                  <a:srgbClr val="3333CC"/>
                </a:solidFill>
                <a:latin typeface="+mn-ea"/>
              </a:rPr>
              <a:t>等費</a:t>
            </a:r>
            <a:r>
              <a:rPr lang="ja-JP" altLang="en-US" sz="1200" dirty="0" smtClean="0">
                <a:solidFill>
                  <a:srgbClr val="3333CC"/>
                </a:solidFill>
                <a:latin typeface="+mn-ea"/>
              </a:rPr>
              <a:t>　　　　　　　　　　　　　　　　○○○試験装置　一式　　　　　　　　　　　　　　　　　　　　　　　　　　　　　  </a:t>
            </a:r>
            <a:r>
              <a:rPr lang="en-US" altLang="ja-JP" sz="1200" dirty="0">
                <a:solidFill>
                  <a:srgbClr val="3333CC"/>
                </a:solidFill>
                <a:latin typeface="+mn-ea"/>
              </a:rPr>
              <a:t>5</a:t>
            </a:r>
            <a:r>
              <a:rPr lang="en-US" altLang="ja-JP" sz="1200" dirty="0" smtClean="0">
                <a:solidFill>
                  <a:srgbClr val="3333CC"/>
                </a:solidFill>
                <a:latin typeface="+mn-ea"/>
              </a:rPr>
              <a:t>00</a:t>
            </a: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smtClean="0">
                <a:solidFill>
                  <a:prstClr val="white"/>
                </a:solidFill>
                <a:latin typeface="+mn-ea"/>
              </a:rPr>
              <a:t>開発テーマ全体の提案事業予算（</a:t>
            </a:r>
            <a:r>
              <a:rPr lang="ja-JP" altLang="en-US" sz="1200" i="1" dirty="0">
                <a:solidFill>
                  <a:prstClr val="white"/>
                </a:solidFill>
                <a:latin typeface="+mn-ea"/>
              </a:rPr>
              <a:t>全期間</a:t>
            </a:r>
            <a:r>
              <a:rPr lang="ja-JP" altLang="en-US" sz="1200" i="1" dirty="0" smtClean="0">
                <a:solidFill>
                  <a:prstClr val="white"/>
                </a:solidFill>
                <a:latin typeface="+mn-ea"/>
              </a:rPr>
              <a:t>）の</a:t>
            </a:r>
            <a:r>
              <a:rPr lang="ja-JP" altLang="en-US" sz="1200" i="1" dirty="0">
                <a:solidFill>
                  <a:prstClr val="white"/>
                </a:solidFill>
                <a:latin typeface="+mn-ea"/>
              </a:rPr>
              <a:t>うち</a:t>
            </a:r>
            <a:r>
              <a:rPr lang="ja-JP" altLang="en-US" sz="1200" i="1" dirty="0" smtClean="0">
                <a:solidFill>
                  <a:prstClr val="white"/>
                </a:solidFill>
                <a:latin typeface="+mn-ea"/>
              </a:rPr>
              <a:t>、主要な大きな支出について内容を説明ください。</a:t>
            </a:r>
            <a:endParaRPr lang="ja-JP" altLang="ja-JP" sz="1200" i="1" dirty="0" smtClean="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a:t>
            </a:r>
            <a:r>
              <a:rPr lang="zh-TW" altLang="en-US" sz="1200" dirty="0" smtClean="0">
                <a:solidFill>
                  <a:srgbClr val="3333CC"/>
                </a:solidFill>
                <a:latin typeface="+mn-ea"/>
              </a:rPr>
              <a:t>等費</a:t>
            </a:r>
            <a:r>
              <a:rPr lang="ja-JP" altLang="en-US" sz="1200" dirty="0" smtClean="0">
                <a:solidFill>
                  <a:srgbClr val="3333CC"/>
                </a:solidFill>
                <a:latin typeface="+mn-ea"/>
              </a:rPr>
              <a:t>　　　　　　　　　　　　　　　　○○○評価装置　一式　　　　　　　　　　　</a:t>
            </a:r>
            <a:r>
              <a:rPr lang="ja-JP" altLang="en-US" sz="1200" dirty="0">
                <a:solidFill>
                  <a:srgbClr val="3333CC"/>
                </a:solidFill>
                <a:latin typeface="+mn-ea"/>
              </a:rPr>
              <a:t>　</a:t>
            </a:r>
            <a:r>
              <a:rPr lang="ja-JP" altLang="en-US" sz="1200" dirty="0" smtClean="0">
                <a:solidFill>
                  <a:srgbClr val="3333CC"/>
                </a:solidFill>
                <a:latin typeface="+mn-ea"/>
              </a:rPr>
              <a:t>　　　　　</a:t>
            </a:r>
            <a:r>
              <a:rPr lang="ja-JP" altLang="en-US" sz="1200" dirty="0">
                <a:solidFill>
                  <a:srgbClr val="3333CC"/>
                </a:solidFill>
                <a:latin typeface="+mn-ea"/>
              </a:rPr>
              <a:t>　　　　　　　　　　　</a:t>
            </a:r>
            <a:r>
              <a:rPr lang="ja-JP" altLang="en-US" sz="1200" dirty="0" smtClean="0">
                <a:solidFill>
                  <a:srgbClr val="3333CC"/>
                </a:solidFill>
                <a:latin typeface="+mn-ea"/>
              </a:rPr>
              <a:t> 　 </a:t>
            </a:r>
            <a:r>
              <a:rPr lang="en-US" altLang="ja-JP" sz="1200" dirty="0" smtClean="0">
                <a:solidFill>
                  <a:srgbClr val="3333CC"/>
                </a:solidFill>
                <a:latin typeface="+mn-ea"/>
              </a:rPr>
              <a:t>300</a:t>
            </a: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a:t>
            </a:r>
            <a:r>
              <a:rPr lang="zh-TW" altLang="en-US" sz="1200" dirty="0" smtClean="0">
                <a:solidFill>
                  <a:srgbClr val="3333CC"/>
                </a:solidFill>
                <a:latin typeface="+mn-ea"/>
              </a:rPr>
              <a:t>等費</a:t>
            </a:r>
            <a:r>
              <a:rPr lang="ja-JP" altLang="en-US" sz="1200" dirty="0" smtClean="0">
                <a:solidFill>
                  <a:srgbClr val="3333CC"/>
                </a:solidFill>
                <a:latin typeface="+mn-ea"/>
              </a:rPr>
              <a:t>　　　　　　　　　　　　　　　 　○○製作設計費　　　　　　　　　　　　　　</a:t>
            </a:r>
            <a:r>
              <a:rPr lang="ja-JP" altLang="en-US" sz="1200" dirty="0">
                <a:solidFill>
                  <a:srgbClr val="3333CC"/>
                </a:solidFill>
                <a:latin typeface="+mn-ea"/>
              </a:rPr>
              <a:t>　　</a:t>
            </a:r>
            <a:r>
              <a:rPr lang="ja-JP" altLang="en-US" sz="1200" dirty="0" smtClean="0">
                <a:solidFill>
                  <a:srgbClr val="3333CC"/>
                </a:solidFill>
                <a:latin typeface="+mn-ea"/>
              </a:rPr>
              <a:t>　　　　　</a:t>
            </a:r>
            <a:r>
              <a:rPr lang="ja-JP" altLang="en-US" sz="1200" dirty="0">
                <a:solidFill>
                  <a:srgbClr val="3333CC"/>
                </a:solidFill>
                <a:latin typeface="+mn-ea"/>
              </a:rPr>
              <a:t>　　　　　　　　</a:t>
            </a:r>
            <a:r>
              <a:rPr lang="ja-JP" altLang="en-US" sz="1200" dirty="0" smtClean="0">
                <a:solidFill>
                  <a:srgbClr val="3333CC"/>
                </a:solidFill>
                <a:latin typeface="+mn-ea"/>
              </a:rPr>
              <a:t>　　　   </a:t>
            </a:r>
            <a:r>
              <a:rPr lang="en-US" altLang="ja-JP" sz="1200" dirty="0">
                <a:solidFill>
                  <a:srgbClr val="3333CC"/>
                </a:solidFill>
                <a:latin typeface="+mn-ea"/>
              </a:rPr>
              <a:t>2</a:t>
            </a:r>
            <a:r>
              <a:rPr lang="en-US" altLang="ja-JP" sz="1200" dirty="0" smtClean="0">
                <a:solidFill>
                  <a:srgbClr val="3333CC"/>
                </a:solidFill>
                <a:latin typeface="+mn-ea"/>
              </a:rPr>
              <a:t>00</a:t>
            </a: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a:t>
            </a:r>
            <a:r>
              <a:rPr lang="zh-TW" altLang="en-US" sz="1200" dirty="0" smtClean="0">
                <a:solidFill>
                  <a:srgbClr val="3333CC"/>
                </a:solidFill>
                <a:latin typeface="+mn-ea"/>
              </a:rPr>
              <a:t>等費</a:t>
            </a:r>
            <a:r>
              <a:rPr lang="ja-JP" altLang="en-US" sz="1200" dirty="0" smtClean="0">
                <a:solidFill>
                  <a:srgbClr val="3333CC"/>
                </a:solidFill>
                <a:latin typeface="+mn-ea"/>
              </a:rPr>
              <a:t>　　　　　　　　　　　　　　　 　○○製作加工費　　　　　　　　　　　　　　</a:t>
            </a:r>
            <a:r>
              <a:rPr lang="ja-JP" altLang="en-US" sz="1200" dirty="0">
                <a:solidFill>
                  <a:srgbClr val="3333CC"/>
                </a:solidFill>
                <a:latin typeface="+mn-ea"/>
              </a:rPr>
              <a:t>　　　　</a:t>
            </a:r>
            <a:r>
              <a:rPr lang="ja-JP" altLang="en-US" sz="1200" dirty="0" smtClean="0">
                <a:solidFill>
                  <a:srgbClr val="3333CC"/>
                </a:solidFill>
                <a:latin typeface="+mn-ea"/>
              </a:rPr>
              <a:t>　　　　　</a:t>
            </a:r>
            <a:r>
              <a:rPr lang="ja-JP" altLang="en-US" sz="1200" dirty="0">
                <a:solidFill>
                  <a:srgbClr val="3333CC"/>
                </a:solidFill>
                <a:latin typeface="+mn-ea"/>
              </a:rPr>
              <a:t>　　　　　　　</a:t>
            </a:r>
            <a:r>
              <a:rPr lang="ja-JP" altLang="en-US" sz="1200" dirty="0" smtClean="0">
                <a:solidFill>
                  <a:srgbClr val="3333CC"/>
                </a:solidFill>
                <a:latin typeface="+mn-ea"/>
              </a:rPr>
              <a:t>　　   </a:t>
            </a:r>
            <a:r>
              <a:rPr lang="en-US" altLang="ja-JP" sz="1200" dirty="0" smtClean="0">
                <a:solidFill>
                  <a:srgbClr val="3333CC"/>
                </a:solidFill>
                <a:latin typeface="+mn-ea"/>
              </a:rPr>
              <a:t>100</a:t>
            </a: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smtClean="0">
                <a:solidFill>
                  <a:srgbClr val="3333CC"/>
                </a:solidFill>
                <a:latin typeface="+mn-ea"/>
              </a:rPr>
              <a:t>労務費　　　　　　　　　　　　　　　　　　　　 　研究員・補助委員費　一式　　　　　　　　　　</a:t>
            </a:r>
            <a:r>
              <a:rPr lang="ja-JP" altLang="en-US" sz="1200" dirty="0">
                <a:solidFill>
                  <a:srgbClr val="3333CC"/>
                </a:solidFill>
                <a:latin typeface="+mn-ea"/>
              </a:rPr>
              <a:t>　　</a:t>
            </a:r>
            <a:r>
              <a:rPr lang="ja-JP" altLang="en-US" sz="1200" dirty="0" smtClean="0">
                <a:solidFill>
                  <a:srgbClr val="3333CC"/>
                </a:solidFill>
                <a:latin typeface="+mn-ea"/>
              </a:rPr>
              <a:t>　　　　　</a:t>
            </a:r>
            <a:r>
              <a:rPr lang="ja-JP" altLang="en-US" sz="1200" dirty="0">
                <a:solidFill>
                  <a:srgbClr val="3333CC"/>
                </a:solidFill>
                <a:latin typeface="+mn-ea"/>
              </a:rPr>
              <a:t>　　　　　　　　　  </a:t>
            </a:r>
            <a:r>
              <a:rPr lang="en-US" altLang="ja-JP" sz="1200" dirty="0">
                <a:solidFill>
                  <a:srgbClr val="3333CC"/>
                </a:solidFill>
                <a:latin typeface="+mn-ea"/>
              </a:rPr>
              <a:t>1</a:t>
            </a:r>
            <a:r>
              <a:rPr lang="en-US" altLang="ja-JP" sz="1200" dirty="0" smtClean="0">
                <a:solidFill>
                  <a:srgbClr val="3333CC"/>
                </a:solidFill>
                <a:latin typeface="+mn-ea"/>
              </a:rPr>
              <a:t>00</a:t>
            </a: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smtClean="0">
                <a:solidFill>
                  <a:srgbClr val="3333CC"/>
                </a:solidFill>
                <a:latin typeface="+mn-ea"/>
              </a:rPr>
              <a:t>．</a:t>
            </a:r>
            <a:r>
              <a:rPr lang="ja-JP" altLang="en-US" sz="1200" dirty="0" smtClean="0">
                <a:solidFill>
                  <a:srgbClr val="3333CC"/>
                </a:solidFill>
                <a:latin typeface="+mn-ea"/>
              </a:rPr>
              <a:t>その他経費　　　　　　　　　　　　　　　　　 　○○試験関連消耗品費　一式　　　　　　　　</a:t>
            </a:r>
            <a:r>
              <a:rPr lang="ja-JP" altLang="en-US" sz="1200" dirty="0">
                <a:solidFill>
                  <a:srgbClr val="3333CC"/>
                </a:solidFill>
                <a:latin typeface="+mn-ea"/>
              </a:rPr>
              <a:t>　　　　</a:t>
            </a:r>
            <a:r>
              <a:rPr lang="ja-JP" altLang="en-US" sz="1200" dirty="0" smtClean="0">
                <a:solidFill>
                  <a:srgbClr val="3333CC"/>
                </a:solidFill>
                <a:latin typeface="+mn-ea"/>
              </a:rPr>
              <a:t>　　　　　</a:t>
            </a:r>
            <a:r>
              <a:rPr lang="ja-JP" altLang="en-US" sz="1200" dirty="0">
                <a:solidFill>
                  <a:srgbClr val="3333CC"/>
                </a:solidFill>
                <a:latin typeface="+mn-ea"/>
              </a:rPr>
              <a:t>　　　　　　　 </a:t>
            </a:r>
            <a:r>
              <a:rPr lang="en-US" altLang="ja-JP" sz="1200" dirty="0" smtClean="0">
                <a:solidFill>
                  <a:srgbClr val="3333CC"/>
                </a:solidFill>
                <a:latin typeface="+mn-ea"/>
              </a:rPr>
              <a:t>  50</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smtClean="0">
                <a:solidFill>
                  <a:srgbClr val="3333CC"/>
                </a:solidFill>
                <a:latin typeface="+mn-ea"/>
              </a:rPr>
              <a:t>．</a:t>
            </a:r>
            <a:r>
              <a:rPr lang="ja-JP" altLang="en-US" sz="1200" dirty="0" smtClean="0">
                <a:solidFill>
                  <a:srgbClr val="3333CC"/>
                </a:solidFill>
                <a:latin typeface="+mn-ea"/>
              </a:rPr>
              <a:t>その他経費　　　　　　　　　　　　　　　　　 　○○試験関連外注費　一式　　　　　　　</a:t>
            </a:r>
            <a:r>
              <a:rPr lang="ja-JP" altLang="en-US" sz="1200" dirty="0">
                <a:solidFill>
                  <a:srgbClr val="3333CC"/>
                </a:solidFill>
                <a:latin typeface="+mn-ea"/>
              </a:rPr>
              <a:t>　　　　</a:t>
            </a:r>
            <a:r>
              <a:rPr lang="ja-JP" altLang="en-US" sz="1200" dirty="0" smtClean="0">
                <a:solidFill>
                  <a:srgbClr val="3333CC"/>
                </a:solidFill>
                <a:latin typeface="+mn-ea"/>
              </a:rPr>
              <a:t>　　　　　</a:t>
            </a:r>
            <a:r>
              <a:rPr lang="ja-JP" altLang="en-US" sz="1200" dirty="0">
                <a:solidFill>
                  <a:srgbClr val="3333CC"/>
                </a:solidFill>
                <a:latin typeface="+mn-ea"/>
              </a:rPr>
              <a:t>　　　　　　　</a:t>
            </a:r>
            <a:r>
              <a:rPr lang="ja-JP" altLang="en-US" sz="1200" dirty="0" smtClean="0">
                <a:solidFill>
                  <a:srgbClr val="3333CC"/>
                </a:solidFill>
                <a:latin typeface="+mn-ea"/>
              </a:rPr>
              <a:t>   　 </a:t>
            </a:r>
            <a:r>
              <a:rPr lang="en-US" altLang="ja-JP" sz="1200" dirty="0">
                <a:solidFill>
                  <a:srgbClr val="3333CC"/>
                </a:solidFill>
                <a:latin typeface="+mn-ea"/>
              </a:rPr>
              <a:t> </a:t>
            </a:r>
            <a:r>
              <a:rPr lang="en-US" altLang="ja-JP" sz="1200" dirty="0" smtClean="0">
                <a:solidFill>
                  <a:srgbClr val="3333CC"/>
                </a:solidFill>
                <a:latin typeface="+mn-ea"/>
              </a:rPr>
              <a:t>100</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smtClean="0">
                <a:solidFill>
                  <a:srgbClr val="3333CC"/>
                </a:solidFill>
                <a:latin typeface="+mn-ea"/>
              </a:rPr>
              <a:t>その他（間接経費含む）　　　　　　　　　　　　 　上記以外の経費　一式　　　　　　  　　　　 </a:t>
            </a:r>
            <a:r>
              <a:rPr lang="ja-JP" altLang="en-US" sz="1200" dirty="0">
                <a:solidFill>
                  <a:srgbClr val="3333CC"/>
                </a:solidFill>
                <a:latin typeface="+mn-ea"/>
              </a:rPr>
              <a:t> 　　　　　</a:t>
            </a:r>
            <a:r>
              <a:rPr lang="ja-JP" altLang="en-US" sz="1200" dirty="0" smtClean="0">
                <a:solidFill>
                  <a:srgbClr val="3333CC"/>
                </a:solidFill>
                <a:latin typeface="+mn-ea"/>
              </a:rPr>
              <a:t>　　　　　</a:t>
            </a:r>
            <a:r>
              <a:rPr lang="ja-JP" altLang="en-US" sz="1200" dirty="0">
                <a:solidFill>
                  <a:srgbClr val="3333CC"/>
                </a:solidFill>
                <a:latin typeface="+mn-ea"/>
              </a:rPr>
              <a:t>　　　　　　</a:t>
            </a:r>
            <a:r>
              <a:rPr lang="ja-JP" altLang="en-US" sz="1200" dirty="0" smtClean="0">
                <a:solidFill>
                  <a:srgbClr val="3333CC"/>
                </a:solidFill>
                <a:latin typeface="+mn-ea"/>
              </a:rPr>
              <a:t>　 </a:t>
            </a:r>
            <a:r>
              <a:rPr lang="en-US" altLang="ja-JP" sz="1200" dirty="0" smtClean="0">
                <a:solidFill>
                  <a:srgbClr val="3333CC"/>
                </a:solidFill>
                <a:latin typeface="+mn-ea"/>
              </a:rPr>
              <a:t>200</a:t>
            </a: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smtClean="0">
                <a:solidFill>
                  <a:srgbClr val="3333CC"/>
                </a:solidFill>
                <a:latin typeface="+mn-ea"/>
              </a:rPr>
              <a:t>合計　　　　　　　　　　　　　　　　　　　　　　　　 　　　　　　　　　　　　　　　　　　　　　　　 　 　</a:t>
            </a:r>
            <a:r>
              <a:rPr lang="ja-JP" altLang="en-US" sz="1200" dirty="0">
                <a:solidFill>
                  <a:srgbClr val="3333CC"/>
                </a:solidFill>
                <a:latin typeface="+mn-ea"/>
              </a:rPr>
              <a:t>　　　　　　</a:t>
            </a:r>
            <a:r>
              <a:rPr lang="ja-JP" altLang="en-US" sz="1200" dirty="0" smtClean="0">
                <a:solidFill>
                  <a:srgbClr val="3333CC"/>
                </a:solidFill>
                <a:latin typeface="+mn-ea"/>
              </a:rPr>
              <a:t>　　　　　</a:t>
            </a:r>
            <a:r>
              <a:rPr lang="ja-JP" altLang="en-US" sz="1200" dirty="0">
                <a:solidFill>
                  <a:srgbClr val="3333CC"/>
                </a:solidFill>
                <a:latin typeface="+mn-ea"/>
              </a:rPr>
              <a:t>　　　　　</a:t>
            </a:r>
            <a:r>
              <a:rPr lang="ja-JP" altLang="en-US" sz="1200" dirty="0" smtClean="0">
                <a:solidFill>
                  <a:srgbClr val="3333CC"/>
                </a:solidFill>
                <a:latin typeface="+mn-ea"/>
              </a:rPr>
              <a:t>　  </a:t>
            </a:r>
            <a:r>
              <a:rPr lang="en-US" altLang="ja-JP" sz="1200" dirty="0" smtClean="0">
                <a:solidFill>
                  <a:srgbClr val="3333CC"/>
                </a:solidFill>
                <a:latin typeface="+mn-ea"/>
              </a:rPr>
              <a:t>1,550</a:t>
            </a: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latin typeface="+mn-ea"/>
              </a:rPr>
              <a:t>９．予算額と内訳</a:t>
            </a:r>
            <a:r>
              <a:rPr lang="ja-JP" altLang="en-US" sz="2800" dirty="0">
                <a:latin typeface="+mn-ea"/>
              </a:rPr>
              <a:t>（主要な支出</a:t>
            </a:r>
            <a:r>
              <a:rPr lang="ja-JP" altLang="en-US" sz="2800" dirty="0" smtClean="0">
                <a:latin typeface="+mn-ea"/>
              </a:rPr>
              <a:t>）</a:t>
            </a:r>
            <a:endParaRPr lang="ja-JP" altLang="en-US" sz="2800" dirty="0">
              <a:latin typeface="+mn-ea"/>
            </a:endParaRPr>
          </a:p>
        </p:txBody>
      </p:sp>
    </p:spTree>
    <p:extLst>
      <p:ext uri="{BB962C8B-B14F-4D97-AF65-F5344CB8AC3E}">
        <p14:creationId xmlns:p14="http://schemas.microsoft.com/office/powerpoint/2010/main" val="3533710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latin typeface="+mn-ea"/>
              </a:rPr>
              <a:t>提案技術に係る研究</a:t>
            </a:r>
            <a:r>
              <a:rPr lang="ja-JP" altLang="en-US" dirty="0">
                <a:latin typeface="+mn-ea"/>
              </a:rPr>
              <a:t>開発の産業・社会ニーズ等の背景、必要性（国プロとしての実施の必要性含む）、技術</a:t>
            </a:r>
            <a:r>
              <a:rPr lang="ja-JP" altLang="en-US" dirty="0" smtClean="0">
                <a:latin typeface="+mn-ea"/>
              </a:rPr>
              <a:t>開発課題</a:t>
            </a:r>
            <a:r>
              <a:rPr lang="ja-JP" altLang="en-US" dirty="0">
                <a:latin typeface="+mn-ea"/>
              </a:rPr>
              <a:t>、解決方法、産業社会への波及効果等の概要を簡潔に記載ください。</a:t>
            </a:r>
          </a:p>
          <a:p>
            <a:r>
              <a:rPr lang="ja-JP" altLang="en-US" dirty="0">
                <a:latin typeface="+mn-ea"/>
              </a:rPr>
              <a:t>・</a:t>
            </a:r>
            <a:r>
              <a:rPr lang="en-US" altLang="ja-JP" dirty="0">
                <a:latin typeface="+mn-ea"/>
              </a:rPr>
              <a:t>5G</a:t>
            </a:r>
            <a:r>
              <a:rPr lang="ja-JP" altLang="en-US" dirty="0">
                <a:latin typeface="+mn-ea"/>
              </a:rPr>
              <a:t>の後半（</a:t>
            </a:r>
            <a:r>
              <a:rPr lang="en-US" altLang="ja-JP" dirty="0">
                <a:latin typeface="+mn-ea"/>
              </a:rPr>
              <a:t>2020</a:t>
            </a:r>
            <a:r>
              <a:rPr lang="ja-JP" altLang="en-US" dirty="0">
                <a:latin typeface="+mn-ea"/>
              </a:rPr>
              <a:t>年代後半）に相当するポスト５</a:t>
            </a:r>
            <a:r>
              <a:rPr lang="en-US" altLang="ja-JP" dirty="0">
                <a:latin typeface="+mn-ea"/>
              </a:rPr>
              <a:t>G</a:t>
            </a:r>
            <a:r>
              <a:rPr lang="ja-JP" altLang="en-US" dirty="0">
                <a:latin typeface="+mn-ea"/>
              </a:rPr>
              <a:t>に対応した情報通信システム（ポスト５</a:t>
            </a:r>
            <a:r>
              <a:rPr lang="en-US" altLang="ja-JP" dirty="0">
                <a:latin typeface="+mn-ea"/>
              </a:rPr>
              <a:t>G</a:t>
            </a:r>
            <a:r>
              <a:rPr lang="ja-JP" altLang="en-US" dirty="0">
                <a:latin typeface="+mn-ea"/>
              </a:rPr>
              <a:t>情報通信システム）の中核となる技術を対象とします。具体的には、研究開発計画に記載された応募する開発テーマの開発対象をご参照ください。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a:t>
            </a:r>
            <a:r>
              <a:rPr lang="ja-JP" altLang="en-US" sz="1200" dirty="0" smtClean="0">
                <a:latin typeface="+mn-ea"/>
              </a:rPr>
              <a:t>概要</a:t>
            </a:r>
            <a:endParaRPr lang="ja-JP" altLang="en-US" sz="1200" dirty="0">
              <a:latin typeface="+mn-ea"/>
            </a:endParaRP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smtClean="0">
                <a:solidFill>
                  <a:srgbClr val="0070C0"/>
                </a:solidFill>
                <a:latin typeface="+mn-ea"/>
              </a:rPr>
              <a:t>今後 ５</a:t>
            </a:r>
            <a:r>
              <a:rPr lang="en-US" altLang="ja-JP" sz="1200" dirty="0" smtClean="0">
                <a:solidFill>
                  <a:srgbClr val="0070C0"/>
                </a:solidFill>
                <a:latin typeface="+mn-ea"/>
              </a:rPr>
              <a:t>G</a:t>
            </a:r>
            <a:r>
              <a:rPr lang="ja-JP" altLang="en-US" sz="1200" dirty="0" err="1" smtClean="0">
                <a:solidFill>
                  <a:srgbClr val="0070C0"/>
                </a:solidFill>
                <a:latin typeface="+mn-ea"/>
              </a:rPr>
              <a:t>、</a:t>
            </a:r>
            <a:r>
              <a:rPr lang="ja-JP" altLang="en-US" sz="1200" dirty="0" smtClean="0">
                <a:solidFill>
                  <a:srgbClr val="0070C0"/>
                </a:solidFill>
                <a:latin typeface="+mn-ea"/>
              </a:rPr>
              <a:t>ポスト５</a:t>
            </a:r>
            <a:r>
              <a:rPr lang="en-US" altLang="ja-JP" sz="1200" dirty="0" smtClean="0">
                <a:solidFill>
                  <a:srgbClr val="0070C0"/>
                </a:solidFill>
                <a:latin typeface="+mn-ea"/>
              </a:rPr>
              <a:t>G</a:t>
            </a:r>
            <a:r>
              <a:rPr lang="ja-JP" altLang="en-US" sz="1200" dirty="0" smtClean="0">
                <a:solidFill>
                  <a:srgbClr val="0070C0"/>
                </a:solidFill>
                <a:latin typeface="+mn-ea"/>
              </a:rPr>
              <a:t>社会の進展に伴い、 ●</a:t>
            </a:r>
            <a:r>
              <a:rPr lang="ja-JP" altLang="en-US" sz="1200" dirty="0">
                <a:solidFill>
                  <a:srgbClr val="0070C0"/>
                </a:solidFill>
                <a:latin typeface="+mn-ea"/>
              </a:rPr>
              <a:t>● </a:t>
            </a:r>
            <a:r>
              <a:rPr lang="ja-JP" altLang="en-US" sz="1200" dirty="0" smtClean="0">
                <a:solidFill>
                  <a:srgbClr val="0070C0"/>
                </a:solidFill>
                <a:latin typeface="+mn-ea"/>
              </a:rPr>
              <a:t>の急激な高まりが予想されており、●</a:t>
            </a:r>
            <a:r>
              <a:rPr lang="ja-JP" altLang="en-US" sz="1200" dirty="0">
                <a:solidFill>
                  <a:srgbClr val="0070C0"/>
                </a:solidFill>
                <a:latin typeface="+mn-ea"/>
              </a:rPr>
              <a:t>● </a:t>
            </a:r>
            <a:r>
              <a:rPr lang="ja-JP" altLang="en-US" sz="1200" dirty="0" smtClean="0">
                <a:solidFill>
                  <a:srgbClr val="0070C0"/>
                </a:solidFill>
                <a:latin typeface="+mn-ea"/>
              </a:rPr>
              <a:t>が必要とされている。そこで●●の課題解決を目的に</a:t>
            </a:r>
            <a:r>
              <a:rPr lang="ja-JP" altLang="en-US" sz="1200" dirty="0">
                <a:solidFill>
                  <a:srgbClr val="0070C0"/>
                </a:solidFill>
                <a:latin typeface="+mn-ea"/>
              </a:rPr>
              <a:t>、 ●● （</a:t>
            </a:r>
            <a:r>
              <a:rPr lang="ja-JP" altLang="en-US" sz="1200" dirty="0" smtClean="0">
                <a:solidFill>
                  <a:srgbClr val="0070C0"/>
                </a:solidFill>
                <a:latin typeface="+mn-ea"/>
              </a:rPr>
              <a:t>手法）を</a:t>
            </a:r>
            <a:r>
              <a:rPr lang="ja-JP" altLang="en-US" sz="1200" dirty="0">
                <a:solidFill>
                  <a:srgbClr val="0070C0"/>
                </a:solidFill>
                <a:latin typeface="+mn-ea"/>
              </a:rPr>
              <a:t>用いて、 </a:t>
            </a:r>
            <a:r>
              <a:rPr lang="ja-JP" altLang="en-US" sz="1200" dirty="0" smtClean="0">
                <a:solidFill>
                  <a:srgbClr val="0070C0"/>
                </a:solidFill>
                <a:latin typeface="+mn-ea"/>
              </a:rPr>
              <a:t>●●に関する開発を行う。当該技術を○○に適用（社会実装）し、○○○という事業展開をすることを想定する。</a:t>
            </a:r>
            <a:endParaRPr lang="en-US" altLang="ja-JP" sz="1200" dirty="0">
              <a:latin typeface="+mn-ea"/>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smtClean="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smtClean="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smtClean="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smtClean="0">
                <a:latin typeface="+mn-ea"/>
              </a:rPr>
              <a:t>提案事業の概要説明図</a:t>
            </a:r>
            <a:endParaRPr lang="ja-JP" altLang="en-US" sz="1200" dirty="0">
              <a:latin typeface="+mn-ea"/>
            </a:endParaRPr>
          </a:p>
        </p:txBody>
      </p:sp>
    </p:spTree>
    <p:extLst>
      <p:ext uri="{BB962C8B-B14F-4D97-AF65-F5344CB8AC3E}">
        <p14:creationId xmlns:p14="http://schemas.microsoft.com/office/powerpoint/2010/main" val="42911216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latin typeface="+mn-ea"/>
              </a:rPr>
              <a:t>２．研究開発の内容</a:t>
            </a:r>
            <a:endParaRPr kumimoji="1" lang="ja-JP" altLang="en-US" sz="2800" dirty="0">
              <a:latin typeface="+mn-ea"/>
            </a:endParaRP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smtClean="0">
                <a:solidFill>
                  <a:srgbClr val="0070C0"/>
                </a:solidFill>
                <a:latin typeface="+mn-ea"/>
                <a:cs typeface="Times New Roman" pitchFamily="18" charset="0"/>
              </a:rPr>
              <a:t>開発項目１</a:t>
            </a:r>
            <a:r>
              <a:rPr lang="ja-JP" altLang="en-US" sz="1400" dirty="0">
                <a:solidFill>
                  <a:srgbClr val="0070C0"/>
                </a:solidFill>
                <a:latin typeface="+mn-ea"/>
                <a:cs typeface="Times New Roman" pitchFamily="18" charset="0"/>
              </a:rPr>
              <a:t>．</a:t>
            </a:r>
            <a:r>
              <a:rPr lang="ja-JP" altLang="en-US" sz="1400" dirty="0" smtClean="0">
                <a:solidFill>
                  <a:srgbClr val="0070C0"/>
                </a:solidFill>
                <a:latin typeface="+mn-ea"/>
                <a:cs typeface="Times New Roman" pitchFamily="18" charset="0"/>
              </a:rPr>
              <a:t>●●の開発</a:t>
            </a:r>
            <a:endParaRPr lang="ja-JP" altLang="ja-JP" sz="1400" u="sng" dirty="0" smtClean="0">
              <a:solidFill>
                <a:srgbClr val="0070C0"/>
              </a:solidFill>
              <a:latin typeface="+mn-ea"/>
            </a:endParaRPr>
          </a:p>
          <a:p>
            <a:r>
              <a:rPr lang="ja-JP" altLang="en-US" sz="1400" dirty="0">
                <a:solidFill>
                  <a:srgbClr val="0070C0"/>
                </a:solidFill>
                <a:latin typeface="+mn-ea"/>
              </a:rPr>
              <a:t>・・・・・・・・・・・・・・・・・・・</a:t>
            </a:r>
            <a:r>
              <a:rPr lang="ja-JP" altLang="en-US" sz="1400" dirty="0" smtClean="0">
                <a:solidFill>
                  <a:srgbClr val="0070C0"/>
                </a:solidFill>
                <a:latin typeface="+mn-ea"/>
              </a:rPr>
              <a:t>・・・・・・・・・・・・・・・・・・・・・・・・・・・・・・・・・・・・・・・・・・・・・・・・・・・・・・・・・・・・・・・・・・・・・・・・・・・・・・・・・・・・・・・・・・・・・・・・・・・・・・・・・・・・・・・・・・・・・・・・・・・・・・・・・・・・・・・・・・・・・</a:t>
            </a:r>
            <a:endParaRPr lang="en-US" altLang="ja-JP" sz="1400" dirty="0" smtClean="0">
              <a:solidFill>
                <a:srgbClr val="0070C0"/>
              </a:solidFill>
              <a:latin typeface="+mn-ea"/>
            </a:endParaRPr>
          </a:p>
          <a:p>
            <a:endParaRPr lang="en-US" altLang="ja-JP" sz="1400" dirty="0" smtClean="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smtClean="0">
                <a:solidFill>
                  <a:srgbClr val="0070C0"/>
                </a:solidFill>
                <a:latin typeface="+mn-ea"/>
              </a:rPr>
              <a:t>２．●●の開発</a:t>
            </a:r>
            <a:endParaRPr lang="en-US" altLang="ja-JP" sz="1400" dirty="0" smtClean="0">
              <a:solidFill>
                <a:srgbClr val="0070C0"/>
              </a:solidFill>
              <a:latin typeface="+mn-ea"/>
            </a:endParaRPr>
          </a:p>
          <a:p>
            <a:r>
              <a:rPr lang="ja-JP" altLang="en-US" sz="1400" dirty="0">
                <a:solidFill>
                  <a:srgbClr val="0070C0"/>
                </a:solidFill>
                <a:latin typeface="+mn-ea"/>
              </a:rPr>
              <a:t>・・・・・・・・・・・・・・・・・・・</a:t>
            </a:r>
            <a:r>
              <a:rPr lang="ja-JP" altLang="en-US" sz="1400" dirty="0" smtClean="0">
                <a:solidFill>
                  <a:srgbClr val="0070C0"/>
                </a:solidFill>
                <a:latin typeface="+mn-ea"/>
              </a:rPr>
              <a:t>・・・・・・・・・・・・・・・・・・・・・・・・・・・・・・・・・・・・・・・・・・・・・・・・・・・・・・・・・・・・・・・・・・・・・・・・・・・・・・・・・・・・・・・・・・・・・・・・・・・・・・・・・・・・・・・・・・・・・・・・・・・・・・・・・・・・・・・・・・・・・</a:t>
            </a:r>
            <a:endParaRPr lang="en-US" altLang="ja-JP" sz="1400" dirty="0" smtClean="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smtClean="0">
                <a:solidFill>
                  <a:srgbClr val="0070C0"/>
                </a:solidFill>
                <a:latin typeface="+mn-ea"/>
              </a:rPr>
              <a:t>３．●</a:t>
            </a:r>
            <a:r>
              <a:rPr lang="ja-JP" altLang="en-US" sz="1400" dirty="0">
                <a:solidFill>
                  <a:srgbClr val="0070C0"/>
                </a:solidFill>
                <a:latin typeface="+mn-ea"/>
              </a:rPr>
              <a:t>●の開発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smtClean="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smtClean="0">
                <a:solidFill>
                  <a:srgbClr val="0070C0"/>
                </a:solidFill>
                <a:latin typeface="+mn-ea"/>
              </a:rPr>
              <a:t>４</a:t>
            </a:r>
            <a:r>
              <a:rPr lang="ja-JP" altLang="en-US" sz="1400" dirty="0">
                <a:solidFill>
                  <a:srgbClr val="0070C0"/>
                </a:solidFill>
                <a:latin typeface="+mn-ea"/>
              </a:rPr>
              <a:t>．</a:t>
            </a:r>
            <a:r>
              <a:rPr lang="ja-JP" altLang="en-US" sz="1400" dirty="0" smtClean="0">
                <a:solidFill>
                  <a:srgbClr val="0070C0"/>
                </a:solidFill>
                <a:latin typeface="+mn-ea"/>
              </a:rPr>
              <a:t>●</a:t>
            </a:r>
            <a:r>
              <a:rPr lang="ja-JP" altLang="en-US" sz="1400" dirty="0">
                <a:solidFill>
                  <a:srgbClr val="0070C0"/>
                </a:solidFill>
                <a:latin typeface="+mn-ea"/>
              </a:rPr>
              <a:t>●の</a:t>
            </a:r>
            <a:r>
              <a:rPr lang="ja-JP" altLang="en-US" sz="1400" dirty="0" smtClean="0">
                <a:solidFill>
                  <a:srgbClr val="0070C0"/>
                </a:solidFill>
                <a:latin typeface="+mn-ea"/>
              </a:rPr>
              <a:t>開発（継続研究）</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smtClean="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smtClean="0">
                <a:solidFill>
                  <a:schemeClr val="bg1"/>
                </a:solidFill>
                <a:latin typeface="+mn-ea"/>
              </a:rPr>
              <a:t>・研究開発の内容について、</a:t>
            </a:r>
            <a:r>
              <a:rPr lang="ja-JP" altLang="en-US" sz="1200" i="1" dirty="0" smtClean="0">
                <a:solidFill>
                  <a:schemeClr val="bg1"/>
                </a:solidFill>
                <a:latin typeface="+mn-ea"/>
              </a:rPr>
              <a:t>本提案において特</a:t>
            </a:r>
            <a:r>
              <a:rPr lang="ja-JP" altLang="en-US" sz="1200" i="1" dirty="0">
                <a:solidFill>
                  <a:schemeClr val="bg1"/>
                </a:solidFill>
                <a:latin typeface="+mn-ea"/>
              </a:rPr>
              <a:t>に解決すべき</a:t>
            </a:r>
            <a:r>
              <a:rPr lang="ja-JP" altLang="en-US" sz="1200" i="1" dirty="0" smtClean="0">
                <a:solidFill>
                  <a:schemeClr val="bg1"/>
                </a:solidFill>
                <a:latin typeface="+mn-ea"/>
              </a:rPr>
              <a:t>課題、課題解決の突破</a:t>
            </a:r>
            <a:r>
              <a:rPr lang="ja-JP" altLang="en-US" sz="1200" i="1" dirty="0">
                <a:solidFill>
                  <a:schemeClr val="bg1"/>
                </a:solidFill>
                <a:latin typeface="+mn-ea"/>
              </a:rPr>
              <a:t>口として考える</a:t>
            </a:r>
            <a:r>
              <a:rPr lang="ja-JP" altLang="en-US" sz="1200" i="1" dirty="0" smtClean="0">
                <a:solidFill>
                  <a:schemeClr val="bg1"/>
                </a:solidFill>
                <a:latin typeface="+mn-ea"/>
              </a:rPr>
              <a:t>要素、解決のアプローチ等について、適宜「図表」などを挿入しつつ、わかりやすく</a:t>
            </a:r>
            <a:r>
              <a:rPr lang="ja-JP" altLang="en-US" sz="1200" i="1" dirty="0">
                <a:solidFill>
                  <a:schemeClr val="bg1"/>
                </a:solidFill>
                <a:latin typeface="+mn-ea"/>
              </a:rPr>
              <a:t>示してください</a:t>
            </a:r>
            <a:r>
              <a:rPr lang="ja-JP" altLang="en-US" sz="1200" i="1" dirty="0" smtClean="0">
                <a:solidFill>
                  <a:schemeClr val="bg1"/>
                </a:solidFill>
                <a:latin typeface="+mn-ea"/>
              </a:rPr>
              <a:t>。</a:t>
            </a:r>
            <a:endParaRPr kumimoji="1" lang="en-US" altLang="ja-JP" sz="1200" i="1" dirty="0" smtClean="0">
              <a:solidFill>
                <a:schemeClr val="bg1"/>
              </a:solidFill>
              <a:latin typeface="+mn-ea"/>
            </a:endParaRPr>
          </a:p>
          <a:p>
            <a:r>
              <a:rPr kumimoji="1" lang="ja-JP" altLang="en-US" sz="1200" i="1" dirty="0" smtClean="0">
                <a:solidFill>
                  <a:schemeClr val="bg1"/>
                </a:solidFill>
                <a:latin typeface="+mn-ea"/>
              </a:rPr>
              <a:t>・専門用語はなるべく使わず、平易な文章を心がけ、必要に応じ、注釈を付す等、分かりやすく記載下さい</a:t>
            </a:r>
            <a:r>
              <a:rPr lang="ja-JP" altLang="en-US" sz="1200" i="1" dirty="0" smtClean="0">
                <a:solidFill>
                  <a:schemeClr val="bg1"/>
                </a:solidFill>
                <a:latin typeface="+mn-ea"/>
              </a:rPr>
              <a:t>。</a:t>
            </a:r>
            <a:endParaRPr lang="en-US" altLang="ja-JP" sz="1200" i="1" dirty="0" smtClean="0">
              <a:solidFill>
                <a:schemeClr val="bg1"/>
              </a:solidFill>
              <a:latin typeface="+mn-ea"/>
            </a:endParaRPr>
          </a:p>
        </p:txBody>
      </p:sp>
      <p:sp>
        <p:nvSpPr>
          <p:cNvPr id="29" name="正方形/長方形 252"/>
          <p:cNvSpPr>
            <a:spLocks noChangeArrowheads="1"/>
          </p:cNvSpPr>
          <p:nvPr/>
        </p:nvSpPr>
        <p:spPr bwMode="auto">
          <a:xfrm>
            <a:off x="107218" y="4680580"/>
            <a:ext cx="8729615" cy="1908215"/>
          </a:xfrm>
          <a:prstGeom prst="rect">
            <a:avLst/>
          </a:prstGeom>
          <a:noFill/>
          <a:ln w="9525">
            <a:noFill/>
            <a:miter lim="800000"/>
            <a:headEnd/>
            <a:tailEnd/>
          </a:ln>
        </p:spPr>
        <p:txBody>
          <a:bodyPr wrap="square">
            <a:spAutoFit/>
          </a:bodyPr>
          <a:lstStyle/>
          <a:p>
            <a:pPr>
              <a:spcBef>
                <a:spcPts val="600"/>
              </a:spcBef>
            </a:pPr>
            <a:r>
              <a:rPr lang="ja-JP" altLang="en-US" sz="1200" dirty="0" smtClean="0">
                <a:solidFill>
                  <a:srgbClr val="3333CC"/>
                </a:solidFill>
                <a:latin typeface="+mn-ea"/>
              </a:rPr>
              <a:t>（注）</a:t>
            </a:r>
            <a:endParaRPr lang="en-US" altLang="ja-JP" sz="1200" dirty="0" smtClean="0">
              <a:solidFill>
                <a:srgbClr val="3333CC"/>
              </a:solidFill>
              <a:latin typeface="+mn-ea"/>
            </a:endParaRPr>
          </a:p>
          <a:p>
            <a:pPr>
              <a:spcBef>
                <a:spcPts val="600"/>
              </a:spcBef>
            </a:pPr>
            <a:r>
              <a:rPr lang="ja-JP" altLang="en-US" sz="1200" dirty="0">
                <a:solidFill>
                  <a:srgbClr val="3333CC"/>
                </a:solidFill>
                <a:latin typeface="+mn-ea"/>
              </a:rPr>
              <a:t>・</a:t>
            </a:r>
            <a:r>
              <a:rPr lang="ja-JP" altLang="en-US" sz="1200" dirty="0" smtClean="0">
                <a:solidFill>
                  <a:srgbClr val="3333CC"/>
                </a:solidFill>
                <a:latin typeface="+mn-ea"/>
              </a:rPr>
              <a:t>研究</a:t>
            </a:r>
            <a:r>
              <a:rPr lang="ja-JP" altLang="en-US" sz="1200" dirty="0">
                <a:solidFill>
                  <a:srgbClr val="3333CC"/>
                </a:solidFill>
                <a:latin typeface="+mn-ea"/>
              </a:rPr>
              <a:t>開発終了時点で実用化に向けた課題が残る場合であって、終了時継続評価（実施者の</a:t>
            </a:r>
            <a:r>
              <a:rPr lang="ja-JP" altLang="en-US" sz="1200" dirty="0" smtClean="0">
                <a:solidFill>
                  <a:srgbClr val="3333CC"/>
                </a:solidFill>
                <a:latin typeface="+mn-ea"/>
              </a:rPr>
              <a:t>希望を踏まえて評価の実施有無を判断）</a:t>
            </a:r>
            <a:r>
              <a:rPr lang="ja-JP" altLang="en-US" sz="1200" dirty="0">
                <a:solidFill>
                  <a:srgbClr val="3333CC"/>
                </a:solidFill>
                <a:latin typeface="+mn-ea"/>
              </a:rPr>
              <a:t>の結果、必要性が認められた場合には、追加的に継続研究開発 （原則３年以内。ただし、基金設置期間に限る。）を実施することとする。継続研究開発を希望する可能性がある場合、実施者は、公募に対する提案時に、想定される継続研究開発の内容、想定される追加的な実施者及び</a:t>
            </a:r>
            <a:r>
              <a:rPr lang="ja-JP" altLang="en-US" sz="1200" dirty="0" smtClean="0">
                <a:solidFill>
                  <a:srgbClr val="3333CC"/>
                </a:solidFill>
                <a:latin typeface="+mn-ea"/>
              </a:rPr>
              <a:t>再委託先（</a:t>
            </a:r>
            <a:r>
              <a:rPr lang="en-US" altLang="ja-JP" sz="1200" dirty="0" smtClean="0">
                <a:solidFill>
                  <a:srgbClr val="3333CC"/>
                </a:solidFill>
                <a:latin typeface="+mn-ea"/>
              </a:rPr>
              <a:t>※</a:t>
            </a:r>
            <a:r>
              <a:rPr lang="ja-JP" altLang="en-US" sz="1200" dirty="0" smtClean="0">
                <a:solidFill>
                  <a:srgbClr val="3333CC"/>
                </a:solidFill>
                <a:latin typeface="+mn-ea"/>
              </a:rPr>
              <a:t>もしある場合は）、</a:t>
            </a:r>
            <a:r>
              <a:rPr lang="ja-JP" altLang="en-US" sz="1200" dirty="0">
                <a:solidFill>
                  <a:srgbClr val="3333CC"/>
                </a:solidFill>
                <a:latin typeface="+mn-ea"/>
              </a:rPr>
              <a:t>想定される研究開発費を</a:t>
            </a:r>
            <a:r>
              <a:rPr lang="ja-JP" altLang="en-US" sz="1200" dirty="0" smtClean="0">
                <a:solidFill>
                  <a:srgbClr val="3333CC"/>
                </a:solidFill>
                <a:latin typeface="+mn-ea"/>
              </a:rPr>
              <a:t>記載ください。</a:t>
            </a:r>
            <a:endParaRPr lang="en-US" altLang="ja-JP" sz="1200" dirty="0" smtClean="0">
              <a:solidFill>
                <a:srgbClr val="3333CC"/>
              </a:solidFill>
              <a:latin typeface="+mn-ea"/>
            </a:endParaRPr>
          </a:p>
          <a:p>
            <a:pPr>
              <a:spcBef>
                <a:spcPts val="600"/>
              </a:spcBef>
            </a:pPr>
            <a:r>
              <a:rPr lang="ja-JP" altLang="en-US" sz="1200" dirty="0" smtClean="0">
                <a:solidFill>
                  <a:srgbClr val="3333CC"/>
                </a:solidFill>
                <a:latin typeface="+mn-ea"/>
              </a:rPr>
              <a:t>・研究</a:t>
            </a:r>
            <a:r>
              <a:rPr lang="ja-JP" altLang="en-US" sz="1200" dirty="0">
                <a:solidFill>
                  <a:srgbClr val="3333CC"/>
                </a:solidFill>
                <a:latin typeface="+mn-ea"/>
              </a:rPr>
              <a:t>開発計画で設定した予算規模を超える研究開発費が必要となる</a:t>
            </a:r>
            <a:r>
              <a:rPr lang="ja-JP" altLang="en-US" sz="1200" dirty="0" smtClean="0">
                <a:solidFill>
                  <a:srgbClr val="3333CC"/>
                </a:solidFill>
                <a:latin typeface="+mn-ea"/>
              </a:rPr>
              <a:t>場合であ</a:t>
            </a:r>
            <a:r>
              <a:rPr lang="ja-JP" altLang="en-US" sz="1200" dirty="0">
                <a:solidFill>
                  <a:srgbClr val="3333CC"/>
                </a:solidFill>
                <a:latin typeface="+mn-ea"/>
              </a:rPr>
              <a:t>って</a:t>
            </a:r>
            <a:r>
              <a:rPr lang="ja-JP" altLang="en-US" sz="1200" dirty="0" smtClean="0">
                <a:solidFill>
                  <a:srgbClr val="3333CC"/>
                </a:solidFill>
                <a:latin typeface="+mn-ea"/>
              </a:rPr>
              <a:t>、</a:t>
            </a:r>
            <a:r>
              <a:rPr lang="ja-JP" altLang="en-US" sz="1200" dirty="0">
                <a:solidFill>
                  <a:srgbClr val="3333CC"/>
                </a:solidFill>
                <a:latin typeface="+mn-ea"/>
              </a:rPr>
              <a:t>予算規模を超える費用 を自己負担する</a:t>
            </a:r>
            <a:r>
              <a:rPr lang="ja-JP" altLang="en-US" sz="1200" dirty="0" smtClean="0">
                <a:solidFill>
                  <a:srgbClr val="3333CC"/>
                </a:solidFill>
                <a:latin typeface="+mn-ea"/>
              </a:rPr>
              <a:t>ことを実施者</a:t>
            </a:r>
            <a:r>
              <a:rPr lang="ja-JP" altLang="en-US" sz="1200" dirty="0">
                <a:solidFill>
                  <a:srgbClr val="3333CC"/>
                </a:solidFill>
                <a:latin typeface="+mn-ea"/>
              </a:rPr>
              <a:t>が採択時に</a:t>
            </a:r>
            <a:r>
              <a:rPr lang="ja-JP" altLang="en-US" sz="1200" dirty="0" smtClean="0">
                <a:solidFill>
                  <a:srgbClr val="3333CC"/>
                </a:solidFill>
                <a:latin typeface="+mn-ea"/>
              </a:rPr>
              <a:t>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endParaRPr lang="ja-JP" altLang="en-US" sz="1200" dirty="0">
              <a:solidFill>
                <a:srgbClr val="3333CC"/>
              </a:solidFill>
              <a:latin typeface="+mn-ea"/>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latin typeface="+mn-ea"/>
              </a:rPr>
              <a:t>３</a:t>
            </a:r>
            <a:r>
              <a:rPr lang="ja-JP" altLang="en-US" sz="2800" dirty="0">
                <a:latin typeface="+mn-ea"/>
              </a:rPr>
              <a:t>．</a:t>
            </a:r>
            <a:r>
              <a:rPr lang="ja-JP" altLang="en-US" sz="2800" dirty="0" smtClean="0">
                <a:latin typeface="+mn-ea"/>
              </a:rPr>
              <a:t>研究開発</a:t>
            </a:r>
            <a:r>
              <a:rPr kumimoji="1" lang="ja-JP" altLang="en-US" sz="2800" dirty="0" smtClean="0">
                <a:latin typeface="+mn-ea"/>
              </a:rPr>
              <a:t>の体制</a:t>
            </a:r>
            <a:endParaRPr kumimoji="1" lang="ja-JP" altLang="en-US" sz="2800" dirty="0">
              <a:latin typeface="+mn-ea"/>
            </a:endParaRP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・所属</a:t>
            </a:r>
            <a:r>
              <a:rPr kumimoji="0" lang="ja-JP" altLang="en-US" sz="900" b="0" i="0" u="sng" strike="noStrike" cap="none" normalizeH="0" baseline="0" dirty="0" smtClean="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・役職名</a:t>
            </a:r>
            <a:r>
              <a:rPr kumimoji="0" lang="ja-JP" altLang="en-US" sz="900" b="0" i="0" u="sng" strike="noStrike" cap="none" normalizeH="0" baseline="0" dirty="0" smtClean="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・氏名</a:t>
            </a:r>
            <a:r>
              <a:rPr kumimoji="0" lang="ja-JP" altLang="en-US" sz="900" b="0" i="0" u="sng" strike="noStrike" cap="none" normalizeH="0" baseline="0" dirty="0" smtClean="0">
                <a:ln>
                  <a:noFill/>
                </a:ln>
                <a:solidFill>
                  <a:schemeClr val="tx1"/>
                </a:solidFill>
                <a:effectLst/>
                <a:latin typeface="+mn-ea"/>
              </a:rPr>
              <a:t>　　　　　　</a:t>
            </a:r>
            <a:endParaRPr kumimoji="0" lang="ja-JP" altLang="ja-JP" sz="1800" b="0" i="0" u="none" strike="noStrike" cap="none" normalizeH="0" baseline="0" dirty="0" smtClean="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n-ea"/>
              </a:rPr>
              <a:t>指示・協議</a:t>
            </a:r>
            <a:endParaRPr kumimoji="0" lang="ja-JP" altLang="ja-JP" sz="1050" b="0" i="0" u="none" strike="noStrike" cap="none" normalizeH="0" baseline="0" dirty="0" smtClean="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smtClean="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（代表事業者）</a:t>
            </a:r>
            <a:endParaRPr kumimoji="0" lang="ja-JP" altLang="ja-JP" sz="1800" b="0" i="0" u="none" strike="noStrike" cap="none" normalizeH="0" baseline="0" dirty="0" smtClean="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共同研究</a:t>
            </a:r>
            <a:r>
              <a:rPr kumimoji="0" lang="en-US" altLang="ja-JP" sz="1000" b="0" i="0" u="none" strike="noStrike" cap="none" normalizeH="0" baseline="0" dirty="0" smtClean="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smtClean="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n-ea"/>
              </a:rPr>
              <a:t>委託</a:t>
            </a:r>
            <a:endParaRPr kumimoji="0" lang="ja-JP" altLang="ja-JP" sz="1050" b="0" i="0" u="none" strike="noStrike" cap="none" normalizeH="0" baseline="0" dirty="0" smtClean="0">
              <a:ln>
                <a:noFill/>
              </a:ln>
              <a:solidFill>
                <a:schemeClr val="tx1"/>
              </a:solidFill>
              <a:effectLst/>
              <a:latin typeface="+mn-ea"/>
            </a:endParaRPr>
          </a:p>
        </p:txBody>
      </p:sp>
      <p:sp>
        <p:nvSpPr>
          <p:cNvPr id="46" name="Text Box 10"/>
          <p:cNvSpPr txBox="1">
            <a:spLocks noChangeArrowheads="1"/>
          </p:cNvSpPr>
          <p:nvPr/>
        </p:nvSpPr>
        <p:spPr bwMode="auto">
          <a:xfrm>
            <a:off x="2576859" y="5498272"/>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n-ea"/>
              </a:rPr>
              <a:t>再委託</a:t>
            </a:r>
            <a:endParaRPr kumimoji="0" lang="ja-JP" altLang="ja-JP" sz="1050" b="0" i="0" u="none" strike="noStrike" cap="none" normalizeH="0" baseline="0" dirty="0" smtClean="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smtClean="0">
                <a:solidFill>
                  <a:schemeClr val="tx1"/>
                </a:solidFill>
                <a:latin typeface="+mn-ea"/>
                <a:cs typeface="メイリオ" pitchFamily="50" charset="-128"/>
              </a:rPr>
              <a:t>5</a:t>
            </a:r>
            <a:endParaRPr lang="en-US" altLang="ja-JP" dirty="0">
              <a:solidFill>
                <a:schemeClr val="tx1"/>
              </a:solidFill>
              <a:latin typeface="+mn-ea"/>
              <a:cs typeface="メイリオ" pitchFamily="50" charset="-128"/>
            </a:endParaRP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a:t>
            </a:r>
            <a:r>
              <a:rPr kumimoji="0" lang="ja-JP" altLang="en-US" sz="1000" dirty="0" smtClean="0">
                <a:latin typeface="+mn-ea"/>
              </a:rPr>
              <a:t>会社</a:t>
            </a:r>
            <a:endParaRPr kumimoji="0" lang="en-US" altLang="ja-JP" sz="1000" dirty="0" smtClean="0">
              <a:latin typeface="+mn-ea"/>
            </a:endParaRPr>
          </a:p>
          <a:p>
            <a:pPr algn="just" eaLnBrk="0" fontAlgn="base" hangingPunct="0">
              <a:spcBef>
                <a:spcPct val="0"/>
              </a:spcBef>
              <a:spcAft>
                <a:spcPct val="0"/>
              </a:spcAft>
            </a:pPr>
            <a:r>
              <a:rPr kumimoji="0" lang="ja-JP" altLang="en-US" sz="1000" b="0" i="0" u="none" strike="noStrike" cap="none" normalizeH="0" baseline="0" dirty="0" smtClean="0">
                <a:ln>
                  <a:noFill/>
                </a:ln>
                <a:solidFill>
                  <a:schemeClr val="tx1"/>
                </a:solidFill>
                <a:effectLst/>
                <a:latin typeface="+mn-ea"/>
              </a:rPr>
              <a:t>・・・</a:t>
            </a:r>
            <a:endParaRPr kumimoji="0" lang="en-US" altLang="ja-JP"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・役割：</a:t>
            </a:r>
            <a:endParaRPr kumimoji="0" lang="en-US" altLang="ja-JP"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a:t>
            </a:r>
            <a:r>
              <a:rPr kumimoji="0" lang="ja-JP" altLang="en-US" sz="1000" dirty="0" smtClean="0">
                <a:latin typeface="+mn-ea"/>
              </a:rPr>
              <a:t>ユーザニーズから見た性能・コスト等のスペック</a:t>
            </a:r>
            <a:r>
              <a:rPr kumimoji="0" lang="ja-JP" altLang="en-US" sz="1000" b="0" i="0" u="none" strike="noStrike" cap="none" normalizeH="0" baseline="0" dirty="0" smtClean="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smtClean="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smtClean="0">
                <a:ln>
                  <a:noFill/>
                </a:ln>
                <a:solidFill>
                  <a:schemeClr val="tx1"/>
                </a:solidFill>
                <a:effectLst/>
                <a:latin typeface="+mn-ea"/>
              </a:rPr>
              <a:t>○○</a:t>
            </a:r>
            <a:r>
              <a:rPr kumimoji="0" lang="ja-JP" altLang="en-US" sz="1000" b="0" i="0" u="none" strike="noStrike" cap="none" normalizeH="0" baseline="0" dirty="0" smtClean="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・役割：</a:t>
            </a:r>
            <a:endParaRPr kumimoji="0" lang="en-US" altLang="ja-JP" sz="10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smtClean="0">
                <a:ln>
                  <a:noFill/>
                </a:ln>
                <a:solidFill>
                  <a:schemeClr val="tx1"/>
                </a:solidFill>
                <a:effectLst/>
                <a:latin typeface="+mn-ea"/>
              </a:rPr>
              <a:t>　成果の実装検証の場の提供、○○・・・</a:t>
            </a:r>
            <a:endParaRPr kumimoji="0" lang="ja-JP" altLang="en-US" sz="1000" b="0" i="1" u="none" strike="noStrike" cap="none" normalizeH="0" baseline="0" dirty="0" smtClean="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smtClean="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a:t>
            </a:r>
            <a:r>
              <a:rPr kumimoji="0" lang="ja-JP" altLang="en-US" sz="1050" dirty="0" smtClean="0">
                <a:latin typeface="+mn-ea"/>
              </a:rPr>
              <a:t>随時</a:t>
            </a:r>
            <a:r>
              <a:rPr kumimoji="0" lang="ja-JP" altLang="en-US" sz="1050" b="0" i="0" u="none" strike="noStrike" cap="none" normalizeH="0" baseline="0" dirty="0" smtClean="0">
                <a:ln>
                  <a:noFill/>
                </a:ln>
                <a:solidFill>
                  <a:schemeClr val="tx1"/>
                </a:solidFill>
                <a:effectLst/>
                <a:latin typeface="+mn-ea"/>
              </a:rPr>
              <a:t>協議</a:t>
            </a:r>
            <a:endParaRPr kumimoji="0" lang="ja-JP" altLang="ja-JP" sz="1050" b="0" i="0" u="none" strike="noStrike" cap="none" normalizeH="0" baseline="0" dirty="0" smtClean="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smtClean="0">
                <a:ln>
                  <a:noFill/>
                </a:ln>
                <a:solidFill>
                  <a:schemeClr val="tx1"/>
                </a:solidFill>
                <a:effectLst/>
                <a:latin typeface="+mn-ea"/>
              </a:rPr>
              <a:t>協議、検証</a:t>
            </a:r>
            <a:endParaRPr kumimoji="0" lang="ja-JP" altLang="ja-JP" sz="1050" b="0" i="0" u="none" strike="noStrike" cap="none" normalizeH="0" baseline="0" dirty="0" smtClean="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実用化・事業化責任者</a:t>
            </a:r>
            <a:endParaRPr kumimoji="0" lang="en-US" altLang="ja-JP" sz="900" b="0" i="0" u="none" strike="noStrike" cap="none" normalizeH="0" baseline="0" dirty="0" smtClean="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・所属</a:t>
            </a:r>
            <a:r>
              <a:rPr kumimoji="0" lang="ja-JP" altLang="en-US" sz="900" b="0" i="0" u="sng" strike="noStrike" cap="none" normalizeH="0" baseline="0" dirty="0" smtClean="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・役職名</a:t>
            </a:r>
            <a:r>
              <a:rPr kumimoji="0" lang="ja-JP" altLang="en-US" sz="900" b="0" i="0" u="sng" strike="noStrike" cap="none" normalizeH="0" baseline="0" dirty="0" smtClean="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smtClean="0">
                <a:ln>
                  <a:noFill/>
                </a:ln>
                <a:solidFill>
                  <a:schemeClr val="tx1"/>
                </a:solidFill>
                <a:effectLst/>
                <a:latin typeface="+mn-ea"/>
              </a:rPr>
              <a:t>・氏名</a:t>
            </a:r>
            <a:r>
              <a:rPr kumimoji="0" lang="ja-JP" altLang="en-US" sz="900" b="0" i="0" u="sng" strike="noStrike" cap="none" normalizeH="0" baseline="0" dirty="0" smtClean="0">
                <a:ln>
                  <a:noFill/>
                </a:ln>
                <a:solidFill>
                  <a:schemeClr val="tx1"/>
                </a:solidFill>
                <a:effectLst/>
                <a:latin typeface="+mn-ea"/>
              </a:rPr>
              <a:t>　　　　　　</a:t>
            </a:r>
            <a:endParaRPr kumimoji="0" lang="ja-JP" altLang="ja-JP" sz="1800" b="0" i="0" u="none" strike="noStrike" cap="none" normalizeH="0" baseline="0" dirty="0" smtClean="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354459" y="809329"/>
            <a:ext cx="730250" cy="300082"/>
          </a:xfrm>
          <a:prstGeom prst="rect">
            <a:avLst/>
          </a:prstGeom>
          <a:noFill/>
        </p:spPr>
        <p:txBody>
          <a:bodyPr wrap="square" rtlCol="0">
            <a:spAutoFit/>
          </a:bodyPr>
          <a:lstStyle/>
          <a:p>
            <a:r>
              <a:rPr lang="en-US" altLang="ja-JP" sz="1350" dirty="0" smtClean="0">
                <a:solidFill>
                  <a:prstClr val="black"/>
                </a:solidFill>
              </a:rPr>
              <a:t>2021.4</a:t>
            </a:r>
            <a:endParaRPr lang="ja-JP" altLang="en-US" sz="1350" dirty="0">
              <a:solidFill>
                <a:prstClr val="black"/>
              </a:solidFill>
            </a:endParaRPr>
          </a:p>
        </p:txBody>
      </p:sp>
      <p:sp>
        <p:nvSpPr>
          <p:cNvPr id="16" name="テキスト ボックス 15"/>
          <p:cNvSpPr txBox="1"/>
          <p:nvPr/>
        </p:nvSpPr>
        <p:spPr>
          <a:xfrm>
            <a:off x="1565649" y="806242"/>
            <a:ext cx="730250" cy="300082"/>
          </a:xfrm>
          <a:prstGeom prst="rect">
            <a:avLst/>
          </a:prstGeom>
          <a:noFill/>
        </p:spPr>
        <p:txBody>
          <a:bodyPr wrap="square" rtlCol="0">
            <a:spAutoFit/>
          </a:bodyPr>
          <a:lstStyle/>
          <a:p>
            <a:r>
              <a:rPr lang="en-US" altLang="ja-JP" sz="1350" dirty="0" smtClean="0">
                <a:solidFill>
                  <a:prstClr val="black"/>
                </a:solidFill>
              </a:rPr>
              <a:t>2020.4</a:t>
            </a:r>
            <a:endParaRPr lang="ja-JP" altLang="en-US" sz="1350" dirty="0">
              <a:solidFill>
                <a:prstClr val="black"/>
              </a:solidFill>
            </a:endParaRPr>
          </a:p>
        </p:txBody>
      </p:sp>
      <p:sp>
        <p:nvSpPr>
          <p:cNvPr id="45" name="右矢印 44"/>
          <p:cNvSpPr/>
          <p:nvPr/>
        </p:nvSpPr>
        <p:spPr>
          <a:xfrm>
            <a:off x="2101639"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smtClean="0"/>
              <a:t>開発項目１</a:t>
            </a:r>
            <a:endParaRPr kumimoji="1" lang="ja-JP" altLang="en-US" dirty="0"/>
          </a:p>
        </p:txBody>
      </p:sp>
      <p:sp>
        <p:nvSpPr>
          <p:cNvPr id="21" name="テキスト ボックス 20"/>
          <p:cNvSpPr txBox="1"/>
          <p:nvPr/>
        </p:nvSpPr>
        <p:spPr>
          <a:xfrm>
            <a:off x="5535285" y="2141224"/>
            <a:ext cx="3717235" cy="369332"/>
          </a:xfrm>
          <a:prstGeom prst="rect">
            <a:avLst/>
          </a:prstGeom>
          <a:noFill/>
        </p:spPr>
        <p:txBody>
          <a:bodyPr wrap="square" rtlCol="0" anchor="ctr">
            <a:spAutoFit/>
          </a:bodyPr>
          <a:lstStyle/>
          <a:p>
            <a:r>
              <a:rPr lang="ja-JP" altLang="en-US" dirty="0" smtClean="0"/>
              <a:t>目標：～～～～を達成</a:t>
            </a:r>
            <a:endParaRPr kumimoji="1" lang="ja-JP" altLang="en-US" dirty="0"/>
          </a:p>
        </p:txBody>
      </p:sp>
      <p:sp>
        <p:nvSpPr>
          <p:cNvPr id="47" name="右矢印 46"/>
          <p:cNvSpPr/>
          <p:nvPr/>
        </p:nvSpPr>
        <p:spPr>
          <a:xfrm>
            <a:off x="2439915"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smtClean="0"/>
              <a:t>開発項目２</a:t>
            </a:r>
            <a:endParaRPr kumimoji="1" lang="ja-JP" altLang="en-US" dirty="0"/>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smtClean="0"/>
              <a:t>目標：～～～～を達成</a:t>
            </a:r>
            <a:endParaRPr kumimoji="1" lang="ja-JP" altLang="en-US" dirty="0"/>
          </a:p>
        </p:txBody>
      </p:sp>
      <p:sp>
        <p:nvSpPr>
          <p:cNvPr id="49" name="右矢印 48"/>
          <p:cNvSpPr/>
          <p:nvPr/>
        </p:nvSpPr>
        <p:spPr>
          <a:xfrm>
            <a:off x="2295899"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smtClean="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smtClean="0"/>
              <a:t>開発項目３</a:t>
            </a:r>
            <a:endParaRPr kumimoji="1" lang="ja-JP" altLang="en-US" dirty="0"/>
          </a:p>
        </p:txBody>
      </p:sp>
      <p:sp>
        <p:nvSpPr>
          <p:cNvPr id="24" name="テキスト ボックス 23"/>
          <p:cNvSpPr txBox="1"/>
          <p:nvPr/>
        </p:nvSpPr>
        <p:spPr>
          <a:xfrm>
            <a:off x="7249061" y="5474439"/>
            <a:ext cx="1789142" cy="646331"/>
          </a:xfrm>
          <a:prstGeom prst="rect">
            <a:avLst/>
          </a:prstGeom>
          <a:noFill/>
        </p:spPr>
        <p:txBody>
          <a:bodyPr wrap="square" rtlCol="0">
            <a:spAutoFit/>
          </a:bodyPr>
          <a:lstStyle/>
          <a:p>
            <a:r>
              <a:rPr lang="ja-JP" altLang="en-US" dirty="0" smtClean="0"/>
              <a:t>目標：～～～～を達成</a:t>
            </a:r>
            <a:endParaRPr kumimoji="1" lang="ja-JP" altLang="en-US" dirty="0"/>
          </a:p>
        </p:txBody>
      </p:sp>
      <p:sp>
        <p:nvSpPr>
          <p:cNvPr id="54" name="右矢印 53"/>
          <p:cNvSpPr/>
          <p:nvPr/>
        </p:nvSpPr>
        <p:spPr>
          <a:xfrm>
            <a:off x="4478005" y="5241513"/>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615553"/>
          </a:xfrm>
          <a:prstGeom prst="rect">
            <a:avLst/>
          </a:prstGeom>
          <a:noFill/>
        </p:spPr>
        <p:txBody>
          <a:bodyPr wrap="square" rtlCol="0">
            <a:spAutoFit/>
          </a:bodyPr>
          <a:lstStyle/>
          <a:p>
            <a:r>
              <a:rPr kumimoji="1" lang="ja-JP" altLang="en-US" dirty="0" smtClean="0"/>
              <a:t>開発項目４</a:t>
            </a:r>
            <a:endParaRPr kumimoji="1" lang="en-US" altLang="ja-JP" dirty="0" smtClean="0"/>
          </a:p>
          <a:p>
            <a:r>
              <a:rPr lang="ja-JP" altLang="en-US" sz="1600" dirty="0" smtClean="0"/>
              <a:t>（継続研究）</a:t>
            </a:r>
            <a:endParaRPr kumimoji="1" lang="ja-JP" altLang="en-US" sz="1600" dirty="0"/>
          </a:p>
        </p:txBody>
      </p:sp>
      <p:sp>
        <p:nvSpPr>
          <p:cNvPr id="2" name="テキスト ボックス 1"/>
          <p:cNvSpPr txBox="1"/>
          <p:nvPr/>
        </p:nvSpPr>
        <p:spPr>
          <a:xfrm>
            <a:off x="35496" y="6546830"/>
            <a:ext cx="8681586" cy="338554"/>
          </a:xfrm>
          <a:prstGeom prst="rect">
            <a:avLst/>
          </a:prstGeom>
          <a:noFill/>
        </p:spPr>
        <p:txBody>
          <a:bodyPr wrap="square" rtlCol="0">
            <a:spAutoFit/>
          </a:bodyPr>
          <a:lstStyle/>
          <a:p>
            <a:r>
              <a:rPr kumimoji="1" lang="en-US" altLang="ja-JP" sz="1600" dirty="0" smtClean="0">
                <a:solidFill>
                  <a:srgbClr val="0000FF"/>
                </a:solidFill>
              </a:rPr>
              <a:t>※</a:t>
            </a:r>
            <a:r>
              <a:rPr kumimoji="1" lang="ja-JP" altLang="en-US" sz="1600" dirty="0" smtClean="0">
                <a:solidFill>
                  <a:srgbClr val="0000FF"/>
                </a:solidFill>
              </a:rPr>
              <a:t>必要に応じ、他の研究開発項目（</a:t>
            </a:r>
            <a:r>
              <a:rPr kumimoji="1" lang="en-US" altLang="ja-JP" sz="1600" dirty="0" smtClean="0">
                <a:solidFill>
                  <a:srgbClr val="0000FF"/>
                </a:solidFill>
              </a:rPr>
              <a:t>a</a:t>
            </a:r>
            <a:r>
              <a:rPr kumimoji="1" lang="ja-JP" altLang="en-US" sz="1600" dirty="0" smtClean="0">
                <a:solidFill>
                  <a:srgbClr val="0000FF"/>
                </a:solidFill>
              </a:rPr>
              <a:t>）コア、（</a:t>
            </a:r>
            <a:r>
              <a:rPr kumimoji="1" lang="en-US" altLang="ja-JP" sz="1600" dirty="0" smtClean="0">
                <a:solidFill>
                  <a:srgbClr val="0000FF"/>
                </a:solidFill>
              </a:rPr>
              <a:t>b</a:t>
            </a:r>
            <a:r>
              <a:rPr kumimoji="1" lang="ja-JP" altLang="en-US" sz="1600" dirty="0" smtClean="0">
                <a:solidFill>
                  <a:srgbClr val="0000FF"/>
                </a:solidFill>
              </a:rPr>
              <a:t>）伝送路、（</a:t>
            </a:r>
            <a:r>
              <a:rPr kumimoji="1" lang="en-US" altLang="ja-JP" sz="1600" dirty="0" smtClean="0">
                <a:solidFill>
                  <a:srgbClr val="0000FF"/>
                </a:solidFill>
              </a:rPr>
              <a:t>c</a:t>
            </a:r>
            <a:r>
              <a:rPr lang="ja-JP" altLang="en-US" sz="1600" dirty="0" smtClean="0">
                <a:solidFill>
                  <a:srgbClr val="0000FF"/>
                </a:solidFill>
              </a:rPr>
              <a:t>）基地局</a:t>
            </a:r>
            <a:r>
              <a:rPr kumimoji="1" lang="ja-JP" altLang="en-US" sz="1600" dirty="0" smtClean="0">
                <a:solidFill>
                  <a:srgbClr val="0000FF"/>
                </a:solidFill>
              </a:rPr>
              <a:t>との連携計画も記載ください。</a:t>
            </a:r>
            <a:endParaRPr kumimoji="1" lang="ja-JP" altLang="en-US" sz="1600" dirty="0">
              <a:solidFill>
                <a:srgbClr val="0000FF"/>
              </a:solidFill>
            </a:endParaRPr>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smtClean="0">
                <a:solidFill>
                  <a:schemeClr val="bg1"/>
                </a:solidFill>
                <a:latin typeface="+mn-ea"/>
              </a:rPr>
              <a:t>・</a:t>
            </a:r>
            <a:r>
              <a:rPr lang="ja-JP" altLang="en-US" sz="1200" i="1" dirty="0">
                <a:solidFill>
                  <a:schemeClr val="bg1"/>
                </a:solidFill>
                <a:latin typeface="+mn-ea"/>
              </a:rPr>
              <a:t>研究開発の</a:t>
            </a:r>
            <a:r>
              <a:rPr lang="ja-JP" altLang="en-US" sz="1200" i="1" dirty="0" smtClean="0">
                <a:solidFill>
                  <a:schemeClr val="bg1"/>
                </a:solidFill>
                <a:latin typeface="+mn-ea"/>
              </a:rPr>
              <a:t>スケジュールを記載ください。</a:t>
            </a:r>
            <a:endParaRPr lang="en-US" altLang="ja-JP" sz="1200" i="1" dirty="0">
              <a:solidFill>
                <a:schemeClr val="bg1"/>
              </a:solidFill>
              <a:latin typeface="+mn-ea"/>
            </a:endParaRPr>
          </a:p>
        </p:txBody>
      </p:sp>
      <p:cxnSp>
        <p:nvCxnSpPr>
          <p:cNvPr id="30" name="直線コネクタ 29"/>
          <p:cNvCxnSpPr/>
          <p:nvPr/>
        </p:nvCxnSpPr>
        <p:spPr>
          <a:xfrm>
            <a:off x="2660930" y="159833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3932079" y="799026"/>
            <a:ext cx="730250" cy="300082"/>
          </a:xfrm>
          <a:prstGeom prst="rect">
            <a:avLst/>
          </a:prstGeom>
          <a:noFill/>
        </p:spPr>
        <p:txBody>
          <a:bodyPr wrap="square" rtlCol="0">
            <a:spAutoFit/>
          </a:bodyPr>
          <a:lstStyle/>
          <a:p>
            <a:r>
              <a:rPr lang="en-US" altLang="ja-JP" sz="1350" dirty="0" smtClean="0">
                <a:solidFill>
                  <a:prstClr val="black"/>
                </a:solidFill>
              </a:rPr>
              <a:t>2023.4</a:t>
            </a:r>
            <a:endParaRPr lang="ja-JP" altLang="en-US" sz="1350" dirty="0">
              <a:solidFill>
                <a:prstClr val="black"/>
              </a:solidFill>
            </a:endParaRPr>
          </a:p>
        </p:txBody>
      </p:sp>
      <p:sp>
        <p:nvSpPr>
          <p:cNvPr id="43" name="テキスト ボックス 42"/>
          <p:cNvSpPr txBox="1"/>
          <p:nvPr/>
        </p:nvSpPr>
        <p:spPr>
          <a:xfrm>
            <a:off x="3143269" y="795939"/>
            <a:ext cx="730250" cy="300082"/>
          </a:xfrm>
          <a:prstGeom prst="rect">
            <a:avLst/>
          </a:prstGeom>
          <a:noFill/>
        </p:spPr>
        <p:txBody>
          <a:bodyPr wrap="square" rtlCol="0">
            <a:spAutoFit/>
          </a:bodyPr>
          <a:lstStyle/>
          <a:p>
            <a:r>
              <a:rPr lang="en-US" altLang="ja-JP" sz="1350" dirty="0" smtClean="0">
                <a:solidFill>
                  <a:prstClr val="black"/>
                </a:solidFill>
              </a:rPr>
              <a:t>2022.4</a:t>
            </a:r>
            <a:endParaRPr lang="ja-JP" altLang="en-US" sz="1350" dirty="0">
              <a:solidFill>
                <a:prstClr val="black"/>
              </a:solidFill>
            </a:endParaRPr>
          </a:p>
        </p:txBody>
      </p:sp>
      <p:sp>
        <p:nvSpPr>
          <p:cNvPr id="44" name="テキスト ボックス 43"/>
          <p:cNvSpPr txBox="1"/>
          <p:nvPr/>
        </p:nvSpPr>
        <p:spPr>
          <a:xfrm>
            <a:off x="5509699" y="799026"/>
            <a:ext cx="730250" cy="300082"/>
          </a:xfrm>
          <a:prstGeom prst="rect">
            <a:avLst/>
          </a:prstGeom>
          <a:noFill/>
        </p:spPr>
        <p:txBody>
          <a:bodyPr wrap="square" rtlCol="0">
            <a:spAutoFit/>
          </a:bodyPr>
          <a:lstStyle/>
          <a:p>
            <a:r>
              <a:rPr lang="en-US" altLang="ja-JP" sz="1350" dirty="0" smtClean="0">
                <a:solidFill>
                  <a:prstClr val="black"/>
                </a:solidFill>
              </a:rPr>
              <a:t>2025.4</a:t>
            </a:r>
            <a:endParaRPr lang="ja-JP" altLang="en-US" sz="1350" dirty="0">
              <a:solidFill>
                <a:prstClr val="black"/>
              </a:solidFill>
            </a:endParaRPr>
          </a:p>
        </p:txBody>
      </p:sp>
      <p:sp>
        <p:nvSpPr>
          <p:cNvPr id="46" name="テキスト ボックス 45"/>
          <p:cNvSpPr txBox="1"/>
          <p:nvPr/>
        </p:nvSpPr>
        <p:spPr>
          <a:xfrm>
            <a:off x="4720889" y="795939"/>
            <a:ext cx="730250" cy="300082"/>
          </a:xfrm>
          <a:prstGeom prst="rect">
            <a:avLst/>
          </a:prstGeom>
          <a:noFill/>
        </p:spPr>
        <p:txBody>
          <a:bodyPr wrap="square" rtlCol="0">
            <a:spAutoFit/>
          </a:bodyPr>
          <a:lstStyle/>
          <a:p>
            <a:r>
              <a:rPr lang="en-US" altLang="ja-JP" sz="1350" dirty="0" smtClean="0">
                <a:solidFill>
                  <a:prstClr val="black"/>
                </a:solidFill>
              </a:rPr>
              <a:t>2024.4</a:t>
            </a:r>
            <a:endParaRPr lang="ja-JP" altLang="en-US" sz="1350" dirty="0">
              <a:solidFill>
                <a:prstClr val="black"/>
              </a:solidFill>
            </a:endParaRPr>
          </a:p>
        </p:txBody>
      </p:sp>
      <p:sp>
        <p:nvSpPr>
          <p:cNvPr id="48" name="テキスト ボックス 47"/>
          <p:cNvSpPr txBox="1"/>
          <p:nvPr/>
        </p:nvSpPr>
        <p:spPr>
          <a:xfrm>
            <a:off x="7087318" y="799391"/>
            <a:ext cx="730250" cy="300082"/>
          </a:xfrm>
          <a:prstGeom prst="rect">
            <a:avLst/>
          </a:prstGeom>
          <a:noFill/>
        </p:spPr>
        <p:txBody>
          <a:bodyPr wrap="square" rtlCol="0">
            <a:spAutoFit/>
          </a:bodyPr>
          <a:lstStyle/>
          <a:p>
            <a:r>
              <a:rPr lang="en-US" altLang="ja-JP" sz="1350" dirty="0" smtClean="0">
                <a:solidFill>
                  <a:prstClr val="black"/>
                </a:solidFill>
              </a:rPr>
              <a:t>2027.4</a:t>
            </a:r>
            <a:endParaRPr lang="ja-JP" altLang="en-US" sz="1350" dirty="0">
              <a:solidFill>
                <a:prstClr val="black"/>
              </a:solidFill>
            </a:endParaRPr>
          </a:p>
        </p:txBody>
      </p:sp>
      <p:sp>
        <p:nvSpPr>
          <p:cNvPr id="50" name="テキスト ボックス 49"/>
          <p:cNvSpPr txBox="1"/>
          <p:nvPr/>
        </p:nvSpPr>
        <p:spPr>
          <a:xfrm>
            <a:off x="6298509" y="796304"/>
            <a:ext cx="730250" cy="300082"/>
          </a:xfrm>
          <a:prstGeom prst="rect">
            <a:avLst/>
          </a:prstGeom>
          <a:noFill/>
        </p:spPr>
        <p:txBody>
          <a:bodyPr wrap="square" rtlCol="0">
            <a:spAutoFit/>
          </a:bodyPr>
          <a:lstStyle/>
          <a:p>
            <a:r>
              <a:rPr lang="en-US" altLang="ja-JP" sz="1350" dirty="0" smtClean="0">
                <a:solidFill>
                  <a:prstClr val="black"/>
                </a:solidFill>
              </a:rPr>
              <a:t>2026.4</a:t>
            </a:r>
            <a:endParaRPr lang="ja-JP" altLang="en-US" sz="1350" dirty="0">
              <a:solidFill>
                <a:prstClr val="black"/>
              </a:solidFill>
            </a:endParaRPr>
          </a:p>
        </p:txBody>
      </p:sp>
      <p:sp>
        <p:nvSpPr>
          <p:cNvPr id="51" name="テキスト ボックス 50"/>
          <p:cNvSpPr txBox="1"/>
          <p:nvPr/>
        </p:nvSpPr>
        <p:spPr>
          <a:xfrm>
            <a:off x="1935859" y="1208093"/>
            <a:ext cx="952651" cy="246221"/>
          </a:xfrm>
          <a:prstGeom prst="rect">
            <a:avLst/>
          </a:prstGeom>
          <a:noFill/>
        </p:spPr>
        <p:txBody>
          <a:bodyPr wrap="square" rtlCol="0">
            <a:spAutoFit/>
          </a:bodyPr>
          <a:lstStyle/>
          <a:p>
            <a:r>
              <a:rPr lang="ja-JP" altLang="en-US" sz="1000" dirty="0" smtClean="0">
                <a:solidFill>
                  <a:srgbClr val="0000FF"/>
                </a:solidFill>
              </a:rPr>
              <a:t>◆開始</a:t>
            </a:r>
            <a:endParaRPr lang="ja-JP" altLang="en-US" sz="1000" dirty="0">
              <a:solidFill>
                <a:srgbClr val="0000FF"/>
              </a:solidFill>
            </a:endParaRPr>
          </a:p>
        </p:txBody>
      </p:sp>
      <p:sp>
        <p:nvSpPr>
          <p:cNvPr id="52" name="テキスト ボックス 51"/>
          <p:cNvSpPr txBox="1"/>
          <p:nvPr/>
        </p:nvSpPr>
        <p:spPr>
          <a:xfrm>
            <a:off x="3150024" y="1189789"/>
            <a:ext cx="869592" cy="577081"/>
          </a:xfrm>
          <a:prstGeom prst="rect">
            <a:avLst/>
          </a:prstGeom>
          <a:noFill/>
        </p:spPr>
        <p:txBody>
          <a:bodyPr wrap="square" rtlCol="0">
            <a:spAutoFit/>
          </a:bodyPr>
          <a:lstStyle/>
          <a:p>
            <a:r>
              <a:rPr lang="ja-JP" altLang="en-US" sz="1050" dirty="0" smtClean="0">
                <a:solidFill>
                  <a:srgbClr val="0000FF"/>
                </a:solidFill>
              </a:rPr>
              <a:t>◆ステージ</a:t>
            </a:r>
            <a:endParaRPr lang="en-US" altLang="ja-JP" sz="1050" dirty="0" smtClean="0">
              <a:solidFill>
                <a:srgbClr val="0000FF"/>
              </a:solidFill>
            </a:endParaRPr>
          </a:p>
          <a:p>
            <a:r>
              <a:rPr lang="ja-JP" altLang="en-US" sz="1050" dirty="0" smtClean="0">
                <a:solidFill>
                  <a:srgbClr val="0000FF"/>
                </a:solidFill>
              </a:rPr>
              <a:t>ゲート</a:t>
            </a:r>
            <a:r>
              <a:rPr lang="ja-JP" altLang="en-US" sz="1050" dirty="0">
                <a:solidFill>
                  <a:srgbClr val="0000FF"/>
                </a:solidFill>
              </a:rPr>
              <a:t>審査</a:t>
            </a:r>
            <a:endParaRPr lang="en-US" altLang="ja-JP" sz="1050" dirty="0">
              <a:solidFill>
                <a:srgbClr val="0000FF"/>
              </a:solidFill>
            </a:endParaRPr>
          </a:p>
          <a:p>
            <a:r>
              <a:rPr lang="ja-JP" altLang="en-US" sz="1050" dirty="0">
                <a:solidFill>
                  <a:srgbClr val="0000FF"/>
                </a:solidFill>
              </a:rPr>
              <a:t>（１．５年後）</a:t>
            </a:r>
          </a:p>
        </p:txBody>
      </p:sp>
      <p:sp>
        <p:nvSpPr>
          <p:cNvPr id="53" name="テキスト ボックス 52"/>
          <p:cNvSpPr txBox="1"/>
          <p:nvPr/>
        </p:nvSpPr>
        <p:spPr>
          <a:xfrm>
            <a:off x="4283456" y="1208093"/>
            <a:ext cx="1491563" cy="415498"/>
          </a:xfrm>
          <a:prstGeom prst="rect">
            <a:avLst/>
          </a:prstGeom>
          <a:noFill/>
        </p:spPr>
        <p:txBody>
          <a:bodyPr wrap="square" rtlCol="0">
            <a:spAutoFit/>
          </a:bodyPr>
          <a:lstStyle/>
          <a:p>
            <a:r>
              <a:rPr lang="ja-JP" altLang="en-US" sz="1050" dirty="0" smtClean="0">
                <a:solidFill>
                  <a:srgbClr val="0000FF"/>
                </a:solidFill>
              </a:rPr>
              <a:t>◆事業終了、終了時継続評価（希望者のみ）</a:t>
            </a:r>
            <a:endParaRPr lang="ja-JP" altLang="en-US" sz="1050" dirty="0">
              <a:solidFill>
                <a:srgbClr val="0000FF"/>
              </a:solidFill>
            </a:endParaRPr>
          </a:p>
        </p:txBody>
      </p:sp>
      <p:sp>
        <p:nvSpPr>
          <p:cNvPr id="55" name="テキスト ボックス 54"/>
          <p:cNvSpPr txBox="1"/>
          <p:nvPr/>
        </p:nvSpPr>
        <p:spPr>
          <a:xfrm>
            <a:off x="6708955" y="1208093"/>
            <a:ext cx="1175413" cy="415498"/>
          </a:xfrm>
          <a:prstGeom prst="rect">
            <a:avLst/>
          </a:prstGeom>
          <a:noFill/>
        </p:spPr>
        <p:txBody>
          <a:bodyPr wrap="square" rtlCol="0">
            <a:spAutoFit/>
          </a:bodyPr>
          <a:lstStyle/>
          <a:p>
            <a:r>
              <a:rPr lang="ja-JP" altLang="en-US" sz="1050" dirty="0" smtClean="0">
                <a:solidFill>
                  <a:srgbClr val="0000FF"/>
                </a:solidFill>
              </a:rPr>
              <a:t>◆継続研究終了（希望者のみ）</a:t>
            </a:r>
            <a:endParaRPr lang="ja-JP" altLang="en-US" sz="1050" dirty="0">
              <a:solidFill>
                <a:srgbClr val="0000FF"/>
              </a:solidFill>
            </a:endParaRPr>
          </a:p>
        </p:txBody>
      </p:sp>
      <p:sp>
        <p:nvSpPr>
          <p:cNvPr id="56" name="テキスト ボックス 55"/>
          <p:cNvSpPr txBox="1"/>
          <p:nvPr/>
        </p:nvSpPr>
        <p:spPr>
          <a:xfrm>
            <a:off x="23937" y="6093296"/>
            <a:ext cx="2889663" cy="415498"/>
          </a:xfrm>
          <a:prstGeom prst="rect">
            <a:avLst/>
          </a:prstGeom>
          <a:noFill/>
        </p:spPr>
        <p:txBody>
          <a:bodyPr wrap="square" rtlCol="0">
            <a:spAutoFit/>
          </a:bodyPr>
          <a:lstStyle/>
          <a:p>
            <a:r>
              <a:rPr lang="en-US" altLang="ja-JP" sz="1050" dirty="0" smtClean="0">
                <a:solidFill>
                  <a:srgbClr val="0000FF"/>
                </a:solidFill>
              </a:rPr>
              <a:t>※</a:t>
            </a:r>
            <a:r>
              <a:rPr lang="ja-JP" altLang="en-US" sz="1050" dirty="0" smtClean="0">
                <a:solidFill>
                  <a:srgbClr val="0000FF"/>
                </a:solidFill>
              </a:rPr>
              <a:t>継続研究開発の実施を希望する場合には、</a:t>
            </a:r>
            <a:endParaRPr lang="en-US" altLang="ja-JP" sz="1050" dirty="0" smtClean="0">
              <a:solidFill>
                <a:srgbClr val="0000FF"/>
              </a:solidFill>
            </a:endParaRPr>
          </a:p>
          <a:p>
            <a:r>
              <a:rPr lang="ja-JP" altLang="en-US" sz="1050" dirty="0" smtClean="0">
                <a:solidFill>
                  <a:srgbClr val="0000FF"/>
                </a:solidFill>
              </a:rPr>
              <a:t>実施する可能性のある項目全てを必ず記載。</a:t>
            </a:r>
            <a:endParaRPr lang="ja-JP" altLang="en-US" sz="1050" dirty="0">
              <a:solidFill>
                <a:srgbClr val="0000FF"/>
              </a:solidFill>
            </a:endParaRP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smtClean="0">
                <a:solidFill>
                  <a:schemeClr val="tx1"/>
                </a:solidFill>
                <a:latin typeface="+mn-ea"/>
                <a:cs typeface="メイリオ" pitchFamily="50" charset="-128"/>
              </a:rPr>
              <a:t>6</a:t>
            </a:r>
            <a:endParaRPr lang="en-US" altLang="ja-JP" dirty="0">
              <a:solidFill>
                <a:schemeClr val="tx1"/>
              </a:solidFill>
              <a:latin typeface="+mn-ea"/>
              <a:cs typeface="メイリオ" pitchFamily="50" charset="-128"/>
            </a:endParaRP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smtClean="0">
                <a:latin typeface="+mn-ea"/>
              </a:rPr>
              <a:t>４．研究</a:t>
            </a:r>
            <a:r>
              <a:rPr lang="ja-JP" altLang="en-US" sz="2800" dirty="0">
                <a:latin typeface="+mn-ea"/>
              </a:rPr>
              <a:t>開発の</a:t>
            </a:r>
            <a:r>
              <a:rPr lang="ja-JP" altLang="en-US" sz="2800" dirty="0" smtClean="0">
                <a:latin typeface="+mn-ea"/>
              </a:rPr>
              <a:t>スケジュール</a:t>
            </a:r>
            <a:endParaRPr lang="ja-JP" altLang="en-US" sz="2800" dirty="0">
              <a:latin typeface="+mn-ea"/>
            </a:endParaRPr>
          </a:p>
        </p:txBody>
      </p:sp>
    </p:spTree>
    <p:extLst>
      <p:ext uri="{BB962C8B-B14F-4D97-AF65-F5344CB8AC3E}">
        <p14:creationId xmlns:p14="http://schemas.microsoft.com/office/powerpoint/2010/main" val="35320094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latin typeface="+mn-ea"/>
              </a:rPr>
              <a:t>５．研究開発の目標</a:t>
            </a:r>
            <a:endParaRPr kumimoji="1" lang="ja-JP" altLang="en-US" sz="2800" dirty="0">
              <a:latin typeface="+mn-ea"/>
            </a:endParaRP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r>
              <a:rPr lang="ja-JP" altLang="en-US" dirty="0" smtClean="0">
                <a:latin typeface="+mn-ea"/>
              </a:rPr>
              <a:t>）</a:t>
            </a:r>
            <a:endParaRPr lang="en-US" altLang="ja-JP" dirty="0">
              <a:latin typeface="+mn-ea"/>
            </a:endParaRPr>
          </a:p>
        </p:txBody>
      </p:sp>
      <p:sp>
        <p:nvSpPr>
          <p:cNvPr id="4" name="テキスト ボックス 21"/>
          <p:cNvSpPr txBox="1">
            <a:spLocks noChangeArrowheads="1"/>
          </p:cNvSpPr>
          <p:nvPr/>
        </p:nvSpPr>
        <p:spPr bwMode="auto">
          <a:xfrm>
            <a:off x="179512" y="1374341"/>
            <a:ext cx="4248472" cy="338554"/>
          </a:xfrm>
          <a:prstGeom prst="rect">
            <a:avLst/>
          </a:prstGeom>
          <a:noFill/>
          <a:ln w="9525">
            <a:noFill/>
            <a:miter lim="800000"/>
            <a:headEnd/>
            <a:tailEnd/>
          </a:ln>
        </p:spPr>
        <p:txBody>
          <a:bodyPr wrap="square">
            <a:spAutoFit/>
          </a:bodyPr>
          <a:lstStyle/>
          <a:p>
            <a:r>
              <a:rPr lang="ja-JP" altLang="ja-JP" sz="1600" dirty="0" smtClean="0">
                <a:latin typeface="+mn-ea"/>
                <a:cs typeface="Times New Roman" pitchFamily="18" charset="0"/>
              </a:rPr>
              <a:t>①</a:t>
            </a:r>
            <a:r>
              <a:rPr lang="ja-JP" altLang="en-US" sz="1600" dirty="0" smtClean="0">
                <a:latin typeface="+mn-ea"/>
                <a:cs typeface="Times New Roman" pitchFamily="18" charset="0"/>
              </a:rPr>
              <a:t>中間目標（事業開始から１．５年経過時点）</a:t>
            </a:r>
            <a:endParaRPr lang="en-US" altLang="ja-JP" sz="1600" dirty="0" smtClean="0">
              <a:latin typeface="+mn-ea"/>
            </a:endParaRPr>
          </a:p>
        </p:txBody>
      </p:sp>
      <p:sp>
        <p:nvSpPr>
          <p:cNvPr id="5" name="テキスト ボックス 21"/>
          <p:cNvSpPr txBox="1">
            <a:spLocks noChangeArrowheads="1"/>
          </p:cNvSpPr>
          <p:nvPr/>
        </p:nvSpPr>
        <p:spPr bwMode="auto">
          <a:xfrm>
            <a:off x="179512" y="2828280"/>
            <a:ext cx="2952328" cy="338554"/>
          </a:xfrm>
          <a:prstGeom prst="rect">
            <a:avLst/>
          </a:prstGeom>
          <a:noFill/>
          <a:ln w="9525">
            <a:noFill/>
            <a:miter lim="800000"/>
            <a:headEnd/>
            <a:tailEnd/>
          </a:ln>
        </p:spPr>
        <p:txBody>
          <a:bodyPr wrap="square">
            <a:spAutoFit/>
          </a:bodyPr>
          <a:lstStyle/>
          <a:p>
            <a:r>
              <a:rPr lang="ja-JP" altLang="en-US" sz="1600" dirty="0" smtClean="0">
                <a:latin typeface="+mn-ea"/>
                <a:cs typeface="Times New Roman" pitchFamily="18" charset="0"/>
              </a:rPr>
              <a:t>②最終</a:t>
            </a:r>
            <a:r>
              <a:rPr lang="ja-JP" altLang="en-US" sz="1600" dirty="0">
                <a:latin typeface="+mn-ea"/>
                <a:cs typeface="Times New Roman" pitchFamily="18" charset="0"/>
              </a:rPr>
              <a:t>目標</a:t>
            </a:r>
            <a:r>
              <a:rPr lang="ja-JP" altLang="en-US" sz="1600" dirty="0" smtClean="0">
                <a:latin typeface="+mn-ea"/>
                <a:cs typeface="Times New Roman" pitchFamily="18" charset="0"/>
              </a:rPr>
              <a:t>（３年</a:t>
            </a:r>
            <a:r>
              <a:rPr lang="ja-JP" altLang="en-US" sz="1600" dirty="0">
                <a:latin typeface="+mn-ea"/>
                <a:cs typeface="Times New Roman" pitchFamily="18" charset="0"/>
              </a:rPr>
              <a:t>経過時点）</a:t>
            </a:r>
            <a:endParaRPr lang="en-US" altLang="ja-JP" sz="1600" dirty="0">
              <a:latin typeface="+mn-ea"/>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7</a:t>
            </a:fld>
            <a:endParaRPr lang="en-US" altLang="ja-JP" dirty="0">
              <a:solidFill>
                <a:schemeClr val="tx1"/>
              </a:solidFill>
              <a:latin typeface="+mn-ea"/>
              <a:cs typeface="メイリオ"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448536842"/>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xmlns="" val="20000"/>
                    </a:ext>
                  </a:extLst>
                </a:gridCol>
                <a:gridCol w="6984776">
                  <a:extLst>
                    <a:ext uri="{9D8B030D-6E8A-4147-A177-3AD203B41FA5}">
                      <a16:colId xmlns:a16="http://schemas.microsoft.com/office/drawing/2014/main" xmlns=""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提案事業</a:t>
                      </a:r>
                      <a:r>
                        <a:rPr lang="ja-JP" sz="1100" spc="10" dirty="0" smtClean="0">
                          <a:effectLst/>
                        </a:rPr>
                        <a:t>の</a:t>
                      </a:r>
                      <a:r>
                        <a:rPr lang="zh-TW" altLang="en-US" sz="1100" spc="10" dirty="0" smtClean="0">
                          <a:effectLst/>
                        </a:rPr>
                        <a:t>性能</a:t>
                      </a:r>
                      <a:r>
                        <a:rPr lang="ja-JP" altLang="en-US" sz="1100" spc="10" dirty="0" smtClean="0">
                          <a:effectLst/>
                        </a:rPr>
                        <a:t>目標</a:t>
                      </a:r>
                      <a:endParaRPr lang="ja-JP" altLang="ja-JP" sz="1100" spc="1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sz="1100" spc="10" dirty="0" smtClean="0">
                          <a:effectLst/>
                        </a:rPr>
                        <a:t>○</a:t>
                      </a:r>
                      <a:r>
                        <a:rPr lang="ja-JP" altLang="ja-JP" sz="1100" spc="10" dirty="0" smtClean="0">
                          <a:effectLst/>
                        </a:rPr>
                        <a:t>○○○○○○○○○○○○○○</a:t>
                      </a:r>
                      <a:r>
                        <a:rPr lang="ja-JP" sz="1100" spc="10" dirty="0" smtClean="0">
                          <a:effectLst/>
                        </a:rPr>
                        <a:t>○○</a:t>
                      </a:r>
                      <a:r>
                        <a:rPr lang="ja-JP" altLang="ja-JP" sz="1100" spc="10" dirty="0" smtClean="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smtClean="0">
                <a:latin typeface="+mn-ea"/>
                <a:cs typeface="Times New Roman" pitchFamily="18" charset="0"/>
              </a:rPr>
              <a:t>【</a:t>
            </a:r>
            <a:r>
              <a:rPr lang="ja-JP" altLang="en-US" sz="1600" dirty="0" smtClean="0">
                <a:latin typeface="+mn-ea"/>
                <a:cs typeface="Times New Roman" pitchFamily="18" charset="0"/>
              </a:rPr>
              <a:t>目標</a:t>
            </a:r>
            <a:r>
              <a:rPr lang="en-US" altLang="ja-JP" sz="1600" dirty="0" smtClean="0">
                <a:latin typeface="+mn-ea"/>
                <a:cs typeface="Times New Roman" pitchFamily="18" charset="0"/>
              </a:rPr>
              <a:t>】</a:t>
            </a:r>
            <a:endParaRPr lang="en-US" altLang="ja-JP" sz="1600" dirty="0" smtClean="0">
              <a:latin typeface="+mn-ea"/>
            </a:endParaRPr>
          </a:p>
        </p:txBody>
      </p:sp>
      <p:sp>
        <p:nvSpPr>
          <p:cNvPr id="17" name="テキスト ボックス 16"/>
          <p:cNvSpPr txBox="1"/>
          <p:nvPr/>
        </p:nvSpPr>
        <p:spPr>
          <a:xfrm>
            <a:off x="7236296" y="4889654"/>
            <a:ext cx="1813612" cy="415498"/>
          </a:xfrm>
          <a:prstGeom prst="rect">
            <a:avLst/>
          </a:prstGeom>
          <a:noFill/>
        </p:spPr>
        <p:txBody>
          <a:bodyPr wrap="square" rtlCol="0">
            <a:spAutoFit/>
          </a:bodyPr>
          <a:lstStyle/>
          <a:p>
            <a:r>
              <a:rPr lang="en-US" altLang="ja-JP" sz="1050" dirty="0" smtClean="0">
                <a:solidFill>
                  <a:srgbClr val="0000FF"/>
                </a:solidFill>
              </a:rPr>
              <a:t>※</a:t>
            </a:r>
            <a:r>
              <a:rPr lang="ja-JP" altLang="en-US" sz="1050" dirty="0" smtClean="0">
                <a:solidFill>
                  <a:srgbClr val="0000FF"/>
                </a:solidFill>
              </a:rPr>
              <a:t>継続研究開発の実施を希望する場合には必ず記載。</a:t>
            </a:r>
            <a:endParaRPr lang="ja-JP" altLang="en-US" sz="1050" dirty="0">
              <a:solidFill>
                <a:srgbClr val="0000FF"/>
              </a:solidFill>
            </a:endParaRPr>
          </a:p>
        </p:txBody>
      </p:sp>
      <p:graphicFrame>
        <p:nvGraphicFramePr>
          <p:cNvPr id="18" name="表 17"/>
          <p:cNvGraphicFramePr>
            <a:graphicFrameLocks noGrp="1"/>
          </p:cNvGraphicFramePr>
          <p:nvPr>
            <p:extLst>
              <p:ext uri="{D42A27DB-BD31-4B8C-83A1-F6EECF244321}">
                <p14:modId xmlns:p14="http://schemas.microsoft.com/office/powerpoint/2010/main" val="302909150"/>
              </p:ext>
            </p:extLst>
          </p:nvPr>
        </p:nvGraphicFramePr>
        <p:xfrm>
          <a:off x="278344" y="3336280"/>
          <a:ext cx="8470120" cy="81280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xmlns="" val="20000"/>
                    </a:ext>
                  </a:extLst>
                </a:gridCol>
                <a:gridCol w="6984776">
                  <a:extLst>
                    <a:ext uri="{9D8B030D-6E8A-4147-A177-3AD203B41FA5}">
                      <a16:colId xmlns:a16="http://schemas.microsoft.com/office/drawing/2014/main" xmlns="" val="20001"/>
                    </a:ext>
                  </a:extLst>
                </a:gridCol>
              </a:tblGrid>
              <a:tr h="0">
                <a:tc>
                  <a:txBody>
                    <a:bodyPr/>
                    <a:lstStyle/>
                    <a:p>
                      <a:pPr algn="just" latinLnBrk="1">
                        <a:lnSpc>
                          <a:spcPts val="1580"/>
                        </a:lnSpc>
                        <a:spcAft>
                          <a:spcPts val="0"/>
                        </a:spcAft>
                      </a:pPr>
                      <a:r>
                        <a:rPr kumimoji="1" lang="ja-JP" altLang="en-US" sz="1100" kern="1200" spc="1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研究開発計画中の開発目標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smtClean="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1837149989"/>
                  </a:ext>
                </a:extLst>
              </a:tr>
              <a:tr h="0">
                <a:tc>
                  <a:txBody>
                    <a:bodyPr/>
                    <a:lstStyle/>
                    <a:p>
                      <a:pPr algn="just" latinLnBrk="1">
                        <a:lnSpc>
                          <a:spcPts val="1580"/>
                        </a:lnSpc>
                        <a:spcAft>
                          <a:spcPts val="0"/>
                        </a:spcAft>
                      </a:pPr>
                      <a:r>
                        <a:rPr kumimoji="1" lang="ja-JP" sz="1100" kern="1200" spc="1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a:t>
                      </a: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事業</a:t>
                      </a:r>
                      <a:r>
                        <a:rPr kumimoji="1" lang="ja-JP" sz="1100" kern="1200" spc="1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の</a:t>
                      </a:r>
                      <a:r>
                        <a:rPr kumimoji="1" lang="ja-JP" altLang="en-US" sz="1100" kern="1200" spc="10" dirty="0" smtClean="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smtClean="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
        <p:nvSpPr>
          <p:cNvPr id="22" name="テキスト ボックス 21"/>
          <p:cNvSpPr txBox="1">
            <a:spLocks noChangeArrowheads="1"/>
          </p:cNvSpPr>
          <p:nvPr/>
        </p:nvSpPr>
        <p:spPr bwMode="auto">
          <a:xfrm>
            <a:off x="179512" y="4818638"/>
            <a:ext cx="4114800"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a:t>
            </a:r>
            <a:r>
              <a:rPr lang="ja-JP" altLang="en-US" sz="1600" dirty="0" smtClean="0">
                <a:latin typeface="+mn-ea"/>
                <a:cs typeface="Times New Roman" pitchFamily="18" charset="0"/>
              </a:rPr>
              <a:t>継続研究</a:t>
            </a:r>
            <a:r>
              <a:rPr lang="ja-JP" altLang="en-US" sz="1600" dirty="0">
                <a:latin typeface="+mn-ea"/>
                <a:cs typeface="Times New Roman" pitchFamily="18" charset="0"/>
              </a:rPr>
              <a:t>開発</a:t>
            </a:r>
            <a:r>
              <a:rPr lang="ja-JP" altLang="en-US" sz="1600" dirty="0" smtClean="0">
                <a:latin typeface="+mn-ea"/>
                <a:cs typeface="Times New Roman" pitchFamily="18" charset="0"/>
              </a:rPr>
              <a:t>目標（</a:t>
            </a:r>
            <a:r>
              <a:rPr lang="en-US" altLang="ja-JP" sz="1600" dirty="0" smtClean="0">
                <a:latin typeface="+mn-ea"/>
                <a:cs typeface="Times New Roman" pitchFamily="18" charset="0"/>
              </a:rPr>
              <a:t>6</a:t>
            </a:r>
            <a:r>
              <a:rPr lang="ja-JP" altLang="en-US" sz="1600" dirty="0" smtClean="0">
                <a:latin typeface="+mn-ea"/>
                <a:cs typeface="Times New Roman" pitchFamily="18" charset="0"/>
              </a:rPr>
              <a:t>年経過時点（最長））</a:t>
            </a:r>
            <a:endParaRPr lang="en-US" altLang="ja-JP" sz="1600" dirty="0" smtClean="0">
              <a:latin typeface="+mn-ea"/>
            </a:endParaRPr>
          </a:p>
        </p:txBody>
      </p:sp>
      <p:graphicFrame>
        <p:nvGraphicFramePr>
          <p:cNvPr id="23" name="表 22"/>
          <p:cNvGraphicFramePr>
            <a:graphicFrameLocks noGrp="1"/>
          </p:cNvGraphicFramePr>
          <p:nvPr>
            <p:extLst>
              <p:ext uri="{D42A27DB-BD31-4B8C-83A1-F6EECF244321}">
                <p14:modId xmlns:p14="http://schemas.microsoft.com/office/powerpoint/2010/main" val="2376249467"/>
              </p:ext>
            </p:extLst>
          </p:nvPr>
        </p:nvGraphicFramePr>
        <p:xfrm>
          <a:off x="278344" y="5474598"/>
          <a:ext cx="8470120" cy="40640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xmlns="" val="20000"/>
                    </a:ext>
                  </a:extLst>
                </a:gridCol>
                <a:gridCol w="6984776">
                  <a:extLst>
                    <a:ext uri="{9D8B030D-6E8A-4147-A177-3AD203B41FA5}">
                      <a16:colId xmlns:a16="http://schemas.microsoft.com/office/drawing/2014/main" xmlns="" val="20001"/>
                    </a:ext>
                  </a:extLst>
                </a:gridCol>
              </a:tblGrid>
              <a:tr h="0">
                <a:tc>
                  <a:txBody>
                    <a:bodyPr/>
                    <a:lstStyle/>
                    <a:p>
                      <a:pPr algn="just" latinLnBrk="1">
                        <a:lnSpc>
                          <a:spcPts val="1580"/>
                        </a:lnSpc>
                        <a:spcAft>
                          <a:spcPts val="0"/>
                        </a:spcAft>
                      </a:pPr>
                      <a:r>
                        <a:rPr lang="ja-JP" sz="1100" spc="10" dirty="0">
                          <a:effectLst/>
                        </a:rPr>
                        <a:t>提案</a:t>
                      </a:r>
                      <a:r>
                        <a:rPr lang="ja-JP" sz="1100" spc="10" dirty="0" smtClean="0">
                          <a:effectLst/>
                        </a:rPr>
                        <a:t>事業</a:t>
                      </a:r>
                      <a:r>
                        <a:rPr kumimoji="1" lang="ja-JP" sz="1100" kern="1200" spc="10" dirty="0" smtClean="0">
                          <a:solidFill>
                            <a:schemeClr val="tx1"/>
                          </a:solidFill>
                          <a:effectLst/>
                          <a:latin typeface="+mn-lt"/>
                          <a:ea typeface="+mn-ea"/>
                          <a:cs typeface="+mn-cs"/>
                        </a:rPr>
                        <a:t>の</a:t>
                      </a:r>
                      <a:r>
                        <a:rPr kumimoji="1" lang="ja-JP" altLang="en-US" sz="1100" kern="1200" spc="10" dirty="0" smtClean="0">
                          <a:solidFill>
                            <a:schemeClr val="tx1"/>
                          </a:solidFill>
                          <a:effectLst/>
                          <a:latin typeface="+mn-lt"/>
                          <a:ea typeface="+mn-ea"/>
                          <a:cs typeface="+mn-cs"/>
                        </a:rPr>
                        <a:t>継続研究開発目標</a:t>
                      </a:r>
                      <a:endParaRPr kumimoji="1" lang="ja-JP" altLang="ja-JP" sz="1100" kern="1200" spc="10" dirty="0">
                        <a:solidFill>
                          <a:schemeClr val="tx1"/>
                        </a:solidFill>
                        <a:effectLst/>
                        <a:latin typeface="+mn-lt"/>
                        <a:ea typeface="+mn-ea"/>
                        <a:cs typeface="+mn-cs"/>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smtClean="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xmlns="" val="10002"/>
                  </a:ext>
                </a:extLst>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smtClean="0">
                <a:latin typeface="+mn-ea"/>
              </a:rPr>
              <a:t>６．技術のベンチマーク</a:t>
            </a:r>
            <a:endParaRPr kumimoji="1" lang="ja-JP" altLang="en-US" sz="2800" dirty="0">
              <a:latin typeface="+mn-ea"/>
            </a:endParaRP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solidFill>
                  <a:prstClr val="white"/>
                </a:solidFill>
                <a:latin typeface="ＭＳ Ｐゴシック" panose="020B0600070205080204" pitchFamily="50" charset="-128"/>
              </a:rPr>
              <a:t>・本研究</a:t>
            </a:r>
            <a:r>
              <a:rPr lang="ja-JP" altLang="en-US" dirty="0">
                <a:solidFill>
                  <a:prstClr val="white"/>
                </a:solidFill>
                <a:latin typeface="ＭＳ Ｐゴシック" panose="020B0600070205080204" pitchFamily="50" charset="-128"/>
              </a:rPr>
              <a:t>開発の目標が国内外の既存技術の性能や競争相手の性能と比較して優位であることを客観性のある数値で説明する等により、上記目標の妥当性を明示してください</a:t>
            </a:r>
            <a:r>
              <a:rPr lang="ja-JP" altLang="en-US" dirty="0" smtClean="0">
                <a:solidFill>
                  <a:prstClr val="white"/>
                </a:solidFill>
                <a:latin typeface="ＭＳ Ｐゴシック" panose="020B0600070205080204" pitchFamily="50" charset="-128"/>
              </a:rPr>
              <a:t>。</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smtClean="0">
                <a:solidFill>
                  <a:srgbClr val="0070C0"/>
                </a:solidFill>
                <a:latin typeface="+mn-ea"/>
              </a:rPr>
              <a:t>※RA</a:t>
            </a:r>
            <a:r>
              <a:rPr kumimoji="0" lang="ja-JP" altLang="en-US" sz="1050" dirty="0" smtClean="0">
                <a:solidFill>
                  <a:srgbClr val="0070C0"/>
                </a:solidFill>
                <a:latin typeface="+mn-ea"/>
              </a:rPr>
              <a:t>（</a:t>
            </a:r>
            <a:r>
              <a:rPr kumimoji="0" lang="en-US" altLang="ja-JP" sz="1050" dirty="0" smtClean="0">
                <a:solidFill>
                  <a:srgbClr val="0070C0"/>
                </a:solidFill>
                <a:latin typeface="+mn-ea"/>
              </a:rPr>
              <a:t>Run After</a:t>
            </a:r>
            <a:r>
              <a:rPr kumimoji="0" lang="ja-JP" altLang="en-US" sz="1050" dirty="0" smtClean="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3548291556"/>
              </p:ext>
            </p:extLst>
          </p:nvPr>
        </p:nvGraphicFramePr>
        <p:xfrm>
          <a:off x="418083" y="1474308"/>
          <a:ext cx="8143873" cy="4229100"/>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xmlns="" val="2803489474"/>
                    </a:ext>
                  </a:extLst>
                </a:gridCol>
                <a:gridCol w="1463675">
                  <a:extLst>
                    <a:ext uri="{9D8B030D-6E8A-4147-A177-3AD203B41FA5}">
                      <a16:colId xmlns:a16="http://schemas.microsoft.com/office/drawing/2014/main" xmlns="" val="118530061"/>
                    </a:ext>
                  </a:extLst>
                </a:gridCol>
                <a:gridCol w="549275">
                  <a:extLst>
                    <a:ext uri="{9D8B030D-6E8A-4147-A177-3AD203B41FA5}">
                      <a16:colId xmlns:a16="http://schemas.microsoft.com/office/drawing/2014/main" xmlns="" val="825099589"/>
                    </a:ext>
                  </a:extLst>
                </a:gridCol>
                <a:gridCol w="583406">
                  <a:extLst>
                    <a:ext uri="{9D8B030D-6E8A-4147-A177-3AD203B41FA5}">
                      <a16:colId xmlns:a16="http://schemas.microsoft.com/office/drawing/2014/main" xmlns="" val="3395987384"/>
                    </a:ext>
                  </a:extLst>
                </a:gridCol>
                <a:gridCol w="583406">
                  <a:extLst>
                    <a:ext uri="{9D8B030D-6E8A-4147-A177-3AD203B41FA5}">
                      <a16:colId xmlns:a16="http://schemas.microsoft.com/office/drawing/2014/main" xmlns="" val="2007639533"/>
                    </a:ext>
                  </a:extLst>
                </a:gridCol>
                <a:gridCol w="583406">
                  <a:extLst>
                    <a:ext uri="{9D8B030D-6E8A-4147-A177-3AD203B41FA5}">
                      <a16:colId xmlns:a16="http://schemas.microsoft.com/office/drawing/2014/main" xmlns="" val="3402258326"/>
                    </a:ext>
                  </a:extLst>
                </a:gridCol>
                <a:gridCol w="583406">
                  <a:extLst>
                    <a:ext uri="{9D8B030D-6E8A-4147-A177-3AD203B41FA5}">
                      <a16:colId xmlns:a16="http://schemas.microsoft.com/office/drawing/2014/main" xmlns="" val="3611286997"/>
                    </a:ext>
                  </a:extLst>
                </a:gridCol>
                <a:gridCol w="583406">
                  <a:extLst>
                    <a:ext uri="{9D8B030D-6E8A-4147-A177-3AD203B41FA5}">
                      <a16:colId xmlns:a16="http://schemas.microsoft.com/office/drawing/2014/main" xmlns="" val="1824946101"/>
                    </a:ext>
                  </a:extLst>
                </a:gridCol>
                <a:gridCol w="583406">
                  <a:extLst>
                    <a:ext uri="{9D8B030D-6E8A-4147-A177-3AD203B41FA5}">
                      <a16:colId xmlns:a16="http://schemas.microsoft.com/office/drawing/2014/main" xmlns="" val="2426479071"/>
                    </a:ext>
                  </a:extLst>
                </a:gridCol>
                <a:gridCol w="583406">
                  <a:extLst>
                    <a:ext uri="{9D8B030D-6E8A-4147-A177-3AD203B41FA5}">
                      <a16:colId xmlns:a16="http://schemas.microsoft.com/office/drawing/2014/main" xmlns="" val="3815965121"/>
                    </a:ext>
                  </a:extLst>
                </a:gridCol>
                <a:gridCol w="583406">
                  <a:extLst>
                    <a:ext uri="{9D8B030D-6E8A-4147-A177-3AD203B41FA5}">
                      <a16:colId xmlns:a16="http://schemas.microsoft.com/office/drawing/2014/main" xmlns=""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技術</a:t>
                      </a:r>
                      <a:endParaRPr lang="ja-JP" sz="1050" kern="100">
                        <a:effectLst/>
                      </a:endParaRPr>
                    </a:p>
                    <a:p>
                      <a:pPr algn="ctr">
                        <a:lnSpc>
                          <a:spcPts val="1000"/>
                        </a:lnSpc>
                        <a:spcAft>
                          <a:spcPts val="0"/>
                        </a:spcAft>
                      </a:pPr>
                      <a:r>
                        <a:rPr lang="ja-JP" sz="1000" kern="100" spc="60">
                          <a:effectLst/>
                        </a:rPr>
                        <a:t>保有者</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年月</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smtClean="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smtClean="0">
                          <a:effectLst/>
                        </a:rPr>
                        <a:t>市場</a:t>
                      </a:r>
                      <a:r>
                        <a:rPr lang="ja-JP" sz="1000" kern="100" spc="60" dirty="0">
                          <a:effectLst/>
                        </a:rPr>
                        <a:t>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smtClean="0">
                          <a:effectLst/>
                        </a:rPr>
                        <a:t>）</a:t>
                      </a:r>
                      <a:r>
                        <a:rPr lang="en-US" altLang="ja-JP" sz="1000" kern="100" spc="60" dirty="0" smtClean="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2020/5</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20**/*</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smtClean="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smtClean="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308912868"/>
                  </a:ext>
                </a:extLst>
              </a:tr>
              <a:tr h="307975">
                <a:tc rowSpan="4">
                  <a:txBody>
                    <a:bodyPr/>
                    <a:lstStyle/>
                    <a:p>
                      <a:pPr algn="just">
                        <a:lnSpc>
                          <a:spcPts val="1200"/>
                        </a:lnSpc>
                        <a:spcAft>
                          <a:spcPts val="0"/>
                        </a:spcAft>
                      </a:pPr>
                      <a:r>
                        <a:rPr lang="en-US" sz="1000" kern="100" spc="6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2020/5</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85833917"/>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1661007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76133152"/>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smtClean="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33915625"/>
                  </a:ext>
                </a:extLst>
              </a:tr>
              <a:tr h="307975">
                <a:tc rowSpan="4">
                  <a:txBody>
                    <a:bodyPr/>
                    <a:lstStyle/>
                    <a:p>
                      <a:pPr algn="just">
                        <a:lnSpc>
                          <a:spcPts val="1200"/>
                        </a:lnSpc>
                        <a:spcAft>
                          <a:spcPts val="0"/>
                        </a:spcAft>
                      </a:pPr>
                      <a:r>
                        <a:rPr lang="en-US" sz="1000" kern="100" spc="6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2020/5</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600003859"/>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213269900"/>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89198925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smtClean="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477610761"/>
                  </a:ext>
                </a:extLst>
              </a:tr>
            </a:tbl>
          </a:graphicData>
        </a:graphic>
      </p:graphicFrame>
    </p:spTree>
    <p:extLst>
      <p:ext uri="{BB962C8B-B14F-4D97-AF65-F5344CB8AC3E}">
        <p14:creationId xmlns:p14="http://schemas.microsoft.com/office/powerpoint/2010/main" val="40554794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smtClean="0">
                <a:latin typeface="+mn-ea"/>
              </a:rPr>
              <a:t>７．実用化・事業化</a:t>
            </a:r>
            <a:r>
              <a:rPr kumimoji="1" lang="ja-JP" altLang="en-US" sz="2800" dirty="0" smtClean="0">
                <a:latin typeface="+mn-ea"/>
              </a:rPr>
              <a:t>の体制</a:t>
            </a:r>
            <a:endParaRPr kumimoji="1" lang="ja-JP" altLang="en-US" sz="2800" dirty="0">
              <a:latin typeface="+mn-ea"/>
            </a:endParaRP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smtClean="0">
                <a:solidFill>
                  <a:prstClr val="white"/>
                </a:solidFill>
                <a:latin typeface="+mn-ea"/>
              </a:rPr>
              <a:t>スライド</a:t>
            </a:r>
            <a:r>
              <a:rPr lang="en-US" altLang="ja-JP" dirty="0" smtClean="0">
                <a:solidFill>
                  <a:prstClr val="white"/>
                </a:solidFill>
                <a:latin typeface="+mn-ea"/>
              </a:rPr>
              <a:t>4</a:t>
            </a:r>
            <a:r>
              <a:rPr lang="ja-JP" altLang="en-US" dirty="0" smtClean="0">
                <a:solidFill>
                  <a:prstClr val="white"/>
                </a:solidFill>
                <a:latin typeface="+mn-ea"/>
              </a:rPr>
              <a:t>「研究</a:t>
            </a:r>
            <a:r>
              <a:rPr lang="ja-JP" altLang="en-US" dirty="0">
                <a:solidFill>
                  <a:prstClr val="white"/>
                </a:solidFill>
                <a:latin typeface="+mn-ea"/>
              </a:rPr>
              <a:t>開発の</a:t>
            </a:r>
            <a:r>
              <a:rPr lang="ja-JP" altLang="en-US" dirty="0" smtClean="0">
                <a:solidFill>
                  <a:prstClr val="white"/>
                </a:solidFill>
                <a:latin typeface="+mn-ea"/>
              </a:rPr>
              <a:t>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smtClean="0">
                <a:solidFill>
                  <a:srgbClr val="3333CC"/>
                </a:solidFill>
                <a:latin typeface="+mn-ea"/>
              </a:rPr>
              <a:t>また</a:t>
            </a:r>
            <a:r>
              <a:rPr lang="ja-JP" altLang="en-US" sz="1200" dirty="0">
                <a:solidFill>
                  <a:srgbClr val="3333CC"/>
                </a:solidFill>
                <a:latin typeface="+mn-ea"/>
              </a:rPr>
              <a:t>、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r>
              <a:rPr lang="ja-JP" altLang="en-US" sz="1200" dirty="0" smtClean="0">
                <a:solidFill>
                  <a:srgbClr val="3333CC"/>
                </a:solidFill>
                <a:latin typeface="+mn-ea"/>
              </a:rPr>
              <a:t>。</a:t>
            </a:r>
            <a:endParaRPr lang="ja-JP" altLang="en-US" sz="1200" dirty="0">
              <a:solidFill>
                <a:srgbClr val="3333CC"/>
              </a:solidFill>
              <a:latin typeface="+mn-e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3991</TotalTime>
  <Words>3196</Words>
  <Application>Microsoft Office PowerPoint</Application>
  <PresentationFormat>画面に合わせる (4:3)</PresentationFormat>
  <Paragraphs>440</Paragraphs>
  <Slides>14</Slides>
  <Notes>3</Notes>
  <HiddenSlides>0</HiddenSlides>
  <MMClips>0</MMClips>
  <ScaleCrop>false</ScaleCrop>
  <HeadingPairs>
    <vt:vector size="6" baseType="variant">
      <vt:variant>
        <vt:lpstr>使用されているフォント</vt:lpstr>
      </vt:variant>
      <vt:variant>
        <vt:i4>9</vt:i4>
      </vt:variant>
      <vt:variant>
        <vt:lpstr>テーマ</vt:lpstr>
      </vt:variant>
      <vt:variant>
        <vt:i4>2</vt:i4>
      </vt:variant>
      <vt:variant>
        <vt:lpstr>スライド タイトル</vt:lpstr>
      </vt:variant>
      <vt:variant>
        <vt:i4>14</vt:i4>
      </vt:variant>
    </vt:vector>
  </HeadingPairs>
  <TitlesOfParts>
    <vt:vector size="25" baseType="lpstr">
      <vt:lpstr>ＭＳ Ｐゴシック</vt:lpstr>
      <vt:lpstr>ＭＳ 明朝</vt:lpstr>
      <vt:lpstr>新細明體</vt:lpstr>
      <vt:lpstr>TmsRmn</vt:lpstr>
      <vt:lpstr>メイリオ</vt:lpstr>
      <vt:lpstr>Arial</vt:lpstr>
      <vt:lpstr>Calibri</vt:lpstr>
      <vt:lpstr>Times New Roman</vt:lpstr>
      <vt:lpstr>Wingdings</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PowerPoint プレゼンテーション</vt:lpstr>
      <vt:lpstr>（機関名：（株）〇〇〇〇）</vt:lpstr>
      <vt:lpstr>PowerPoint プレゼンテーション</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
  <cp:lastModifiedBy>NEDO</cp:lastModifiedBy>
  <cp:revision>165</cp:revision>
  <cp:lastPrinted>2020-03-18T14:11:40Z</cp:lastPrinted>
  <dcterms:created xsi:type="dcterms:W3CDTF">2014-02-21T12:36:22Z</dcterms:created>
  <dcterms:modified xsi:type="dcterms:W3CDTF">2020-04-13T02:36:37Z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