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5"/>
  </p:notesMasterIdLst>
  <p:sldIdLst>
    <p:sldId id="262" r:id="rId2"/>
    <p:sldId id="270" r:id="rId3"/>
    <p:sldId id="263" r:id="rId4"/>
    <p:sldId id="271" r:id="rId5"/>
    <p:sldId id="264" r:id="rId6"/>
    <p:sldId id="272" r:id="rId7"/>
    <p:sldId id="269" r:id="rId8"/>
    <p:sldId id="267" r:id="rId9"/>
    <p:sldId id="276" r:id="rId10"/>
    <p:sldId id="273" r:id="rId11"/>
    <p:sldId id="274" r:id="rId12"/>
    <p:sldId id="268" r:id="rId13"/>
    <p:sldId id="277" r:id="rId14"/>
  </p:sldIdLst>
  <p:sldSz cx="9144000" cy="6858000" type="screen4x3"/>
  <p:notesSz cx="7099300"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630"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143" cy="513284"/>
          </a:xfrm>
          <a:prstGeom prst="rect">
            <a:avLst/>
          </a:prstGeom>
        </p:spPr>
        <p:txBody>
          <a:bodyPr vert="horz" lIns="94640" tIns="47320" rIns="94640" bIns="47320"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1503" y="0"/>
            <a:ext cx="3076143" cy="513284"/>
          </a:xfrm>
          <a:prstGeom prst="rect">
            <a:avLst/>
          </a:prstGeom>
        </p:spPr>
        <p:txBody>
          <a:bodyPr vert="horz" lIns="94640" tIns="47320" rIns="94640" bIns="47320" rtlCol="0"/>
          <a:lstStyle>
            <a:lvl1pPr algn="r">
              <a:defRPr sz="1200"/>
            </a:lvl1pPr>
          </a:lstStyle>
          <a:p>
            <a:fld id="{6242F766-F3D5-4D60-A923-2555C7DFA534}" type="datetimeFigureOut">
              <a:rPr kumimoji="1" lang="ja-JP" altLang="en-US" smtClean="0"/>
              <a:t>2020/5/22</a:t>
            </a:fld>
            <a:endParaRPr kumimoji="1" lang="ja-JP" altLang="en-US"/>
          </a:p>
        </p:txBody>
      </p:sp>
      <p:sp>
        <p:nvSpPr>
          <p:cNvPr id="4" name="スライド イメージ プレースホルダー 3"/>
          <p:cNvSpPr>
            <a:spLocks noGrp="1" noRot="1" noChangeAspect="1"/>
          </p:cNvSpPr>
          <p:nvPr>
            <p:ph type="sldImg" idx="2"/>
          </p:nvPr>
        </p:nvSpPr>
        <p:spPr>
          <a:xfrm>
            <a:off x="1246188" y="1279525"/>
            <a:ext cx="4606925" cy="3454400"/>
          </a:xfrm>
          <a:prstGeom prst="rect">
            <a:avLst/>
          </a:prstGeom>
          <a:noFill/>
          <a:ln w="12700">
            <a:solidFill>
              <a:prstClr val="black"/>
            </a:solidFill>
          </a:ln>
        </p:spPr>
        <p:txBody>
          <a:bodyPr vert="horz" lIns="94640" tIns="47320" rIns="94640" bIns="47320" rtlCol="0" anchor="ctr"/>
          <a:lstStyle/>
          <a:p>
            <a:endParaRPr lang="ja-JP" altLang="en-US"/>
          </a:p>
        </p:txBody>
      </p:sp>
      <p:sp>
        <p:nvSpPr>
          <p:cNvPr id="5" name="ノート プレースホルダー 4"/>
          <p:cNvSpPr>
            <a:spLocks noGrp="1"/>
          </p:cNvSpPr>
          <p:nvPr>
            <p:ph type="body" sz="quarter" idx="3"/>
          </p:nvPr>
        </p:nvSpPr>
        <p:spPr>
          <a:xfrm>
            <a:off x="710262" y="4925235"/>
            <a:ext cx="5678778" cy="4029439"/>
          </a:xfrm>
          <a:prstGeom prst="rect">
            <a:avLst/>
          </a:prstGeom>
        </p:spPr>
        <p:txBody>
          <a:bodyPr vert="horz" lIns="94640" tIns="47320" rIns="94640" bIns="473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721330"/>
            <a:ext cx="3076143" cy="513284"/>
          </a:xfrm>
          <a:prstGeom prst="rect">
            <a:avLst/>
          </a:prstGeom>
        </p:spPr>
        <p:txBody>
          <a:bodyPr vert="horz" lIns="94640" tIns="47320" rIns="94640" bIns="473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1503" y="9721330"/>
            <a:ext cx="3076143" cy="513284"/>
          </a:xfrm>
          <a:prstGeom prst="rect">
            <a:avLst/>
          </a:prstGeom>
        </p:spPr>
        <p:txBody>
          <a:bodyPr vert="horz" lIns="94640" tIns="47320" rIns="94640" bIns="47320" rtlCol="0" anchor="b"/>
          <a:lstStyle>
            <a:lvl1pPr algn="r">
              <a:defRPr sz="1200"/>
            </a:lvl1pPr>
          </a:lstStyle>
          <a:p>
            <a:fld id="{95B8F454-B155-4B05-B90D-609CAA5441CD}" type="slidenum">
              <a:rPr kumimoji="1" lang="ja-JP" altLang="en-US" smtClean="0"/>
              <a:t>‹#›</a:t>
            </a:fld>
            <a:endParaRPr kumimoji="1" lang="ja-JP" altLang="en-US"/>
          </a:p>
        </p:txBody>
      </p:sp>
    </p:spTree>
    <p:extLst>
      <p:ext uri="{BB962C8B-B14F-4D97-AF65-F5344CB8AC3E}">
        <p14:creationId xmlns:p14="http://schemas.microsoft.com/office/powerpoint/2010/main" val="185641022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5B8F454-B155-4B05-B90D-609CAA5441CD}" type="slidenum">
              <a:rPr kumimoji="1" lang="ja-JP" altLang="en-US" smtClean="0"/>
              <a:t>5</a:t>
            </a:fld>
            <a:endParaRPr kumimoji="1" lang="ja-JP" altLang="en-US"/>
          </a:p>
        </p:txBody>
      </p:sp>
    </p:spTree>
    <p:extLst>
      <p:ext uri="{BB962C8B-B14F-4D97-AF65-F5344CB8AC3E}">
        <p14:creationId xmlns:p14="http://schemas.microsoft.com/office/powerpoint/2010/main" val="41906890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2020/5/22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1958683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2020/5/22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34530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2020/5/22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87659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2020/5/22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12362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2020/5/22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77654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2020/5/22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64554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1257EDD-F118-48BA-9665-6966C160534D}" type="datetimeFigureOut">
              <a:rPr kumimoji="1" lang="ja-JP" altLang="en-US" smtClean="0"/>
              <a:pPr/>
              <a:t>2020/5/22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477353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1257EDD-F118-48BA-9665-6966C160534D}" type="datetimeFigureOut">
              <a:rPr kumimoji="1" lang="ja-JP" altLang="en-US" smtClean="0"/>
              <a:pPr/>
              <a:t>2020/5/22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95030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1257EDD-F118-48BA-9665-6966C160534D}" type="datetimeFigureOut">
              <a:rPr kumimoji="1" lang="ja-JP" altLang="en-US" smtClean="0"/>
              <a:pPr/>
              <a:t>2020/5/22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462329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2020/5/22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051437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2020/5/22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371698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257EDD-F118-48BA-9665-6966C160534D}" type="datetimeFigureOut">
              <a:rPr kumimoji="1" lang="ja-JP" altLang="en-US" smtClean="0"/>
              <a:pPr/>
              <a:t>2020/5/22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038503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3" y="1422068"/>
            <a:ext cx="8655556" cy="2359764"/>
          </a:xfrm>
        </p:spPr>
        <p:txBody>
          <a:bodyPr>
            <a:noAutofit/>
          </a:bodyPr>
          <a:lstStyle/>
          <a:p>
            <a:pPr algn="l">
              <a:lnSpc>
                <a:spcPts val="2500"/>
              </a:lnSpc>
            </a:pPr>
            <a:r>
              <a:rPr lang="ja-JP" altLang="en-US" sz="2000" b="1" dirty="0">
                <a:latin typeface="ＭＳ Ｐゴシック" panose="020B0600070205080204" pitchFamily="50" charset="-128"/>
                <a:ea typeface="ＭＳ Ｐゴシック" panose="020B0600070205080204" pitchFamily="50" charset="-128"/>
              </a:rPr>
              <a:t>　次世代複合材創製・成形技術</a:t>
            </a:r>
            <a:r>
              <a:rPr lang="ja-JP" altLang="en-US" sz="2000" b="1" dirty="0" smtClean="0">
                <a:latin typeface="ＭＳ Ｐゴシック" panose="020B0600070205080204" pitchFamily="50" charset="-128"/>
                <a:ea typeface="ＭＳ Ｐゴシック" panose="020B0600070205080204" pitchFamily="50" charset="-128"/>
              </a:rPr>
              <a:t>開発</a:t>
            </a:r>
            <a:r>
              <a:rPr lang="en-US" altLang="ja-JP" sz="2000" b="1" dirty="0" smtClean="0">
                <a:latin typeface="ＭＳ Ｐゴシック" panose="020B0600070205080204" pitchFamily="50" charset="-128"/>
                <a:ea typeface="ＭＳ Ｐゴシック" panose="020B0600070205080204" pitchFamily="50" charset="-128"/>
              </a:rPr>
              <a:t/>
            </a:r>
            <a:br>
              <a:rPr lang="en-US" altLang="ja-JP" sz="2000" b="1" dirty="0" smtClean="0">
                <a:latin typeface="ＭＳ Ｐゴシック" panose="020B0600070205080204" pitchFamily="50" charset="-128"/>
                <a:ea typeface="ＭＳ Ｐゴシック" panose="020B0600070205080204" pitchFamily="50" charset="-128"/>
              </a:rPr>
            </a:br>
            <a:r>
              <a:rPr lang="ja-JP" altLang="en-US" sz="1800" b="1" dirty="0">
                <a:latin typeface="ＭＳ Ｐゴシック" panose="020B0600070205080204" pitchFamily="50" charset="-128"/>
                <a:ea typeface="ＭＳ Ｐゴシック" panose="020B0600070205080204" pitchFamily="50" charset="-128"/>
              </a:rPr>
              <a:t>　</a:t>
            </a:r>
            <a:r>
              <a:rPr lang="ja-JP" altLang="en-US" sz="1800" b="1" dirty="0" smtClean="0">
                <a:latin typeface="ＭＳ Ｐゴシック" panose="020B0600070205080204" pitchFamily="50" charset="-128"/>
                <a:ea typeface="ＭＳ Ｐゴシック" panose="020B0600070205080204" pitchFamily="50" charset="-128"/>
              </a:rPr>
              <a:t>　　研究</a:t>
            </a:r>
            <a:r>
              <a:rPr lang="ja-JP" altLang="en-US" sz="1800" b="1" dirty="0">
                <a:latin typeface="ＭＳ Ｐゴシック" panose="020B0600070205080204" pitchFamily="50" charset="-128"/>
                <a:ea typeface="ＭＳ Ｐゴシック" panose="020B0600070205080204" pitchFamily="50" charset="-128"/>
              </a:rPr>
              <a:t>開発</a:t>
            </a:r>
            <a:r>
              <a:rPr lang="ja-JP" altLang="en-US" sz="1800" b="1" dirty="0" smtClean="0">
                <a:latin typeface="ＭＳ Ｐゴシック" panose="020B0600070205080204" pitchFamily="50" charset="-128"/>
                <a:ea typeface="ＭＳ Ｐゴシック" panose="020B0600070205080204" pitchFamily="50" charset="-128"/>
              </a:rPr>
              <a:t>項目②　</a:t>
            </a:r>
            <a:r>
              <a:rPr lang="ja-JP" altLang="en-US" sz="1800" b="1" dirty="0">
                <a:latin typeface="ＭＳ Ｐゴシック" panose="020B0600070205080204" pitchFamily="50" charset="-128"/>
              </a:rPr>
              <a:t>熱可塑性ＣＦＲＰを活用した航空機用軽量機体部材</a:t>
            </a:r>
            <a:r>
              <a:rPr lang="ja-JP" altLang="en-US" sz="1800" b="1" dirty="0" smtClean="0">
                <a:latin typeface="ＭＳ Ｐゴシック" panose="020B0600070205080204" pitchFamily="50" charset="-128"/>
              </a:rPr>
              <a:t>の</a:t>
            </a:r>
            <a:r>
              <a:rPr lang="en-US" altLang="ja-JP" sz="1800" b="1" dirty="0" smtClean="0">
                <a:latin typeface="ＭＳ Ｐゴシック" panose="020B0600070205080204" pitchFamily="50" charset="-128"/>
              </a:rPr>
              <a:t/>
            </a:r>
            <a:br>
              <a:rPr lang="en-US" altLang="ja-JP" sz="1800" b="1" dirty="0" smtClean="0">
                <a:latin typeface="ＭＳ Ｐゴシック" panose="020B0600070205080204" pitchFamily="50" charset="-128"/>
              </a:rPr>
            </a:br>
            <a:r>
              <a:rPr lang="ja-JP" altLang="en-US" sz="1800" b="1" dirty="0">
                <a:latin typeface="ＭＳ Ｐゴシック" panose="020B0600070205080204" pitchFamily="50" charset="-128"/>
              </a:rPr>
              <a:t>　</a:t>
            </a:r>
            <a:r>
              <a:rPr lang="ja-JP" altLang="en-US" sz="1800" b="1" dirty="0" smtClean="0">
                <a:latin typeface="ＭＳ Ｐゴシック" panose="020B0600070205080204" pitchFamily="50" charset="-128"/>
              </a:rPr>
              <a:t>　　　　　　　　　　　　　 高レート</a:t>
            </a:r>
            <a:r>
              <a:rPr lang="ja-JP" altLang="en-US" sz="1800" b="1" dirty="0">
                <a:latin typeface="ＭＳ Ｐゴシック" panose="020B0600070205080204" pitchFamily="50" charset="-128"/>
              </a:rPr>
              <a:t>成形技術の開発</a:t>
            </a:r>
            <a:r>
              <a:rPr lang="ja-JP" altLang="en-US" sz="1800" b="1" dirty="0" smtClean="0">
                <a:latin typeface="ＭＳ Ｐゴシック" panose="020B0600070205080204" pitchFamily="50" charset="-128"/>
                <a:ea typeface="ＭＳ Ｐゴシック" panose="020B0600070205080204" pitchFamily="50" charset="-128"/>
              </a:rPr>
              <a:t>　　　</a:t>
            </a:r>
            <a:r>
              <a:rPr lang="en-US" altLang="ja-JP" sz="1800" b="1" dirty="0" smtClean="0">
                <a:latin typeface="ＭＳ Ｐゴシック" panose="020B0600070205080204" pitchFamily="50" charset="-128"/>
                <a:ea typeface="ＭＳ Ｐゴシック" panose="020B0600070205080204" pitchFamily="50" charset="-128"/>
              </a:rPr>
              <a:t/>
            </a:r>
            <a:br>
              <a:rPr lang="en-US" altLang="ja-JP" sz="1800" b="1" dirty="0" smtClean="0">
                <a:latin typeface="ＭＳ Ｐゴシック" panose="020B0600070205080204" pitchFamily="50" charset="-128"/>
                <a:ea typeface="ＭＳ Ｐゴシック" panose="020B0600070205080204" pitchFamily="50" charset="-128"/>
              </a:rPr>
            </a:br>
            <a:r>
              <a:rPr lang="ja-JP" altLang="en-US" sz="1800" b="1" dirty="0" smtClean="0">
                <a:latin typeface="ＭＳ Ｐゴシック" panose="020B0600070205080204" pitchFamily="50" charset="-128"/>
                <a:ea typeface="ＭＳ Ｐゴシック" panose="020B0600070205080204" pitchFamily="50" charset="-128"/>
              </a:rPr>
              <a:t>　　　研究</a:t>
            </a:r>
            <a:r>
              <a:rPr lang="ja-JP" altLang="en-US" sz="1800" b="1" dirty="0">
                <a:latin typeface="ＭＳ Ｐゴシック" panose="020B0600070205080204" pitchFamily="50" charset="-128"/>
                <a:ea typeface="ＭＳ Ｐゴシック" panose="020B0600070205080204" pitchFamily="50" charset="-128"/>
              </a:rPr>
              <a:t>開発</a:t>
            </a:r>
            <a:r>
              <a:rPr lang="ja-JP" altLang="en-US" sz="1800" b="1" dirty="0" smtClean="0">
                <a:latin typeface="ＭＳ Ｐゴシック" panose="020B0600070205080204" pitchFamily="50" charset="-128"/>
                <a:ea typeface="ＭＳ Ｐゴシック" panose="020B0600070205080204" pitchFamily="50" charset="-128"/>
              </a:rPr>
              <a:t>項目③　</a:t>
            </a:r>
            <a:r>
              <a:rPr lang="ja-JP" altLang="en-US" sz="1800" b="1" dirty="0">
                <a:latin typeface="ＭＳ Ｐゴシック" panose="020B0600070205080204" pitchFamily="50" charset="-128"/>
              </a:rPr>
              <a:t>航空機部品における複合部材間および他材料間</a:t>
            </a:r>
            <a:r>
              <a:rPr lang="ja-JP" altLang="en-US" sz="1800" b="1" dirty="0" smtClean="0">
                <a:latin typeface="ＭＳ Ｐゴシック" panose="020B0600070205080204" pitchFamily="50" charset="-128"/>
              </a:rPr>
              <a:t>の</a:t>
            </a:r>
            <a:r>
              <a:rPr lang="en-US" altLang="ja-JP" sz="1800" b="1" dirty="0" smtClean="0">
                <a:latin typeface="ＭＳ Ｐゴシック" panose="020B0600070205080204" pitchFamily="50" charset="-128"/>
              </a:rPr>
              <a:t/>
            </a:r>
            <a:br>
              <a:rPr lang="en-US" altLang="ja-JP" sz="1800" b="1" dirty="0" smtClean="0">
                <a:latin typeface="ＭＳ Ｐゴシック" panose="020B0600070205080204" pitchFamily="50" charset="-128"/>
              </a:rPr>
            </a:br>
            <a:r>
              <a:rPr lang="ja-JP" altLang="en-US" sz="1800" b="1" dirty="0">
                <a:latin typeface="ＭＳ Ｐゴシック" panose="020B0600070205080204" pitchFamily="50" charset="-128"/>
              </a:rPr>
              <a:t>　</a:t>
            </a:r>
            <a:r>
              <a:rPr lang="ja-JP" altLang="en-US" sz="1800" b="1" dirty="0" smtClean="0">
                <a:latin typeface="ＭＳ Ｐゴシック" panose="020B0600070205080204" pitchFamily="50" charset="-128"/>
              </a:rPr>
              <a:t>　　　　　　　　　　　　　 高強度</a:t>
            </a:r>
            <a:r>
              <a:rPr lang="ja-JP" altLang="en-US" sz="1800" b="1" dirty="0">
                <a:latin typeface="ＭＳ Ｐゴシック" panose="020B0600070205080204" pitchFamily="50" charset="-128"/>
              </a:rPr>
              <a:t>高速接合組立技術の開発</a:t>
            </a:r>
            <a:r>
              <a:rPr lang="en-US" altLang="ja-JP" sz="1800" b="1" dirty="0" smtClean="0">
                <a:latin typeface="ＭＳ Ｐゴシック" panose="020B0600070205080204" pitchFamily="50" charset="-128"/>
                <a:ea typeface="ＭＳ Ｐゴシック" panose="020B0600070205080204" pitchFamily="50" charset="-128"/>
              </a:rPr>
              <a:t/>
            </a:r>
            <a:br>
              <a:rPr lang="en-US" altLang="ja-JP" sz="1800" b="1" dirty="0" smtClean="0">
                <a:latin typeface="ＭＳ Ｐゴシック" panose="020B0600070205080204" pitchFamily="50" charset="-128"/>
                <a:ea typeface="ＭＳ Ｐゴシック" panose="020B0600070205080204" pitchFamily="50" charset="-128"/>
              </a:rPr>
            </a:br>
            <a:r>
              <a:rPr lang="ja-JP" altLang="en-US" sz="1800" b="1" dirty="0" smtClean="0">
                <a:latin typeface="ＭＳ Ｐゴシック" panose="020B0600070205080204" pitchFamily="50" charset="-128"/>
                <a:ea typeface="ＭＳ Ｐゴシック" panose="020B0600070205080204" pitchFamily="50" charset="-128"/>
              </a:rPr>
              <a:t>　　　　</a:t>
            </a:r>
            <a:endParaRPr lang="ja-JP" altLang="en-US" sz="1800" b="1" dirty="0">
              <a:latin typeface="ＭＳ Ｐゴシック" panose="020B0600070205080204" pitchFamily="50" charset="-128"/>
              <a:ea typeface="ＭＳ Ｐゴシック" panose="020B0600070205080204" pitchFamily="50" charset="-128"/>
            </a:endParaRPr>
          </a:p>
        </p:txBody>
      </p:sp>
      <p:sp>
        <p:nvSpPr>
          <p:cNvPr id="3" name="サブタイトル 2"/>
          <p:cNvSpPr>
            <a:spLocks noGrp="1"/>
          </p:cNvSpPr>
          <p:nvPr>
            <p:ph type="subTitle" idx="1"/>
          </p:nvPr>
        </p:nvSpPr>
        <p:spPr>
          <a:xfrm>
            <a:off x="1403648" y="5013176"/>
            <a:ext cx="6400800" cy="1129680"/>
          </a:xfrm>
        </p:spPr>
        <p:txBody>
          <a:bodyPr>
            <a:normAutofit/>
          </a:bodyPr>
          <a:lstStyle/>
          <a:p>
            <a:r>
              <a:rPr kumimoji="1" lang="ja-JP" altLang="en-US" sz="3600" dirty="0" smtClean="0"/>
              <a:t>〇〇〇〇</a:t>
            </a:r>
            <a:endParaRPr kumimoji="1" lang="ja-JP" altLang="en-US" sz="3600" dirty="0"/>
          </a:p>
        </p:txBody>
      </p:sp>
      <p:sp>
        <p:nvSpPr>
          <p:cNvPr id="6" name="テキスト ボックス 5"/>
          <p:cNvSpPr txBox="1"/>
          <p:nvPr/>
        </p:nvSpPr>
        <p:spPr>
          <a:xfrm>
            <a:off x="4355976" y="5787291"/>
            <a:ext cx="4447045" cy="646331"/>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buFont typeface="Arial" pitchFamily="34" charset="0"/>
              <a:buChar char="•"/>
            </a:pPr>
            <a:r>
              <a:rPr kumimoji="1" lang="ja-JP" altLang="en-US" sz="1200" i="1" dirty="0" smtClean="0">
                <a:solidFill>
                  <a:srgbClr val="0000FF"/>
                </a:solidFill>
              </a:rPr>
              <a:t>提案される企業名を記載してください</a:t>
            </a:r>
            <a:endParaRPr kumimoji="1" lang="en-US" altLang="ja-JP" sz="1200" i="1" dirty="0" smtClean="0">
              <a:solidFill>
                <a:srgbClr val="0000FF"/>
              </a:solidFill>
            </a:endParaRPr>
          </a:p>
          <a:p>
            <a:pPr marL="87313" indent="-87313">
              <a:buFont typeface="Arial" pitchFamily="34" charset="0"/>
              <a:buChar char="•"/>
            </a:pPr>
            <a:r>
              <a:rPr lang="ja-JP" altLang="en-US" sz="1200" i="1" dirty="0">
                <a:solidFill>
                  <a:srgbClr val="0000FF"/>
                </a:solidFill>
              </a:rPr>
              <a:t>共同</a:t>
            </a:r>
            <a:r>
              <a:rPr lang="ja-JP" altLang="en-US" sz="1200" i="1" dirty="0" smtClean="0">
                <a:solidFill>
                  <a:srgbClr val="0000FF"/>
                </a:solidFill>
              </a:rPr>
              <a:t>提案の場合、代表機関を一番上に記述し、共同提案者を下に併記してください（委託先、共同研究先は記載不要です）</a:t>
            </a:r>
            <a:endParaRPr kumimoji="1" lang="ja-JP" altLang="en-US" sz="1200" i="1" dirty="0">
              <a:solidFill>
                <a:srgbClr val="0000FF"/>
              </a:solidFill>
            </a:endParaRPr>
          </a:p>
        </p:txBody>
      </p:sp>
      <p:sp>
        <p:nvSpPr>
          <p:cNvPr id="9" name="テキスト ボックス 8"/>
          <p:cNvSpPr txBox="1"/>
          <p:nvPr/>
        </p:nvSpPr>
        <p:spPr>
          <a:xfrm>
            <a:off x="3941379" y="149731"/>
            <a:ext cx="5085146" cy="1200329"/>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buFont typeface="Arial" pitchFamily="34" charset="0"/>
              <a:buChar char="•"/>
            </a:pPr>
            <a:r>
              <a:rPr lang="ja-JP" altLang="en-US" sz="1200" i="1" smtClean="0">
                <a:solidFill>
                  <a:srgbClr val="0000FF"/>
                </a:solidFill>
              </a:rPr>
              <a:t>本ひな形に</a:t>
            </a:r>
            <a:r>
              <a:rPr lang="ja-JP" altLang="en-US" sz="1200" i="1" dirty="0" smtClean="0">
                <a:solidFill>
                  <a:srgbClr val="0000FF"/>
                </a:solidFill>
              </a:rPr>
              <a:t>従い、提案する研究開発の説明資料を作成してください。</a:t>
            </a:r>
            <a:endParaRPr lang="en-US" altLang="ja-JP" sz="1200" i="1" dirty="0" smtClean="0">
              <a:solidFill>
                <a:srgbClr val="0000FF"/>
              </a:solidFill>
            </a:endParaRPr>
          </a:p>
          <a:p>
            <a:pPr marL="87313" indent="-87313">
              <a:buFont typeface="Arial" pitchFamily="34" charset="0"/>
              <a:buChar char="•"/>
            </a:pPr>
            <a:r>
              <a:rPr lang="ja-JP" altLang="en-US" sz="1200" i="1" dirty="0" smtClean="0">
                <a:solidFill>
                  <a:srgbClr val="0000FF"/>
                </a:solidFill>
              </a:rPr>
              <a:t>採択審査委員会におけるヒアリング審査において、本資料を用いた説明を依頼する場合がございます</a:t>
            </a:r>
            <a:endParaRPr lang="en-US" altLang="ja-JP" sz="1200" i="1" dirty="0" smtClean="0">
              <a:solidFill>
                <a:srgbClr val="0000FF"/>
              </a:solidFill>
            </a:endParaRPr>
          </a:p>
          <a:p>
            <a:pPr marL="87313" indent="-87313">
              <a:buFont typeface="Arial" pitchFamily="34" charset="0"/>
              <a:buChar char="•"/>
            </a:pPr>
            <a:r>
              <a:rPr lang="ja-JP" altLang="en-US" sz="1200" i="1" dirty="0" smtClean="0">
                <a:solidFill>
                  <a:srgbClr val="0000FF"/>
                </a:solidFill>
              </a:rPr>
              <a:t>青字の説明書きを参考に記載してください</a:t>
            </a:r>
            <a:endParaRPr lang="en-US" altLang="ja-JP" sz="1200" i="1" dirty="0" smtClean="0">
              <a:solidFill>
                <a:srgbClr val="0000FF"/>
              </a:solidFill>
            </a:endParaRPr>
          </a:p>
          <a:p>
            <a:pPr marL="87313" indent="-87313">
              <a:buFont typeface="Arial" pitchFamily="34" charset="0"/>
              <a:buChar char="•"/>
            </a:pPr>
            <a:r>
              <a:rPr lang="ja-JP" altLang="en-US" sz="1200" i="1" dirty="0" smtClean="0">
                <a:solidFill>
                  <a:srgbClr val="0000FF"/>
                </a:solidFill>
              </a:rPr>
              <a:t>特に記載がない限り、ページは極力追加しないでください。</a:t>
            </a:r>
            <a:endParaRPr lang="en-US" altLang="ja-JP" sz="1200" i="1" dirty="0" smtClean="0">
              <a:solidFill>
                <a:srgbClr val="0000FF"/>
              </a:solidFill>
            </a:endParaRPr>
          </a:p>
          <a:p>
            <a:pPr marL="87313" indent="-87313">
              <a:buFont typeface="Arial" pitchFamily="34" charset="0"/>
              <a:buChar char="•"/>
            </a:pPr>
            <a:r>
              <a:rPr kumimoji="1" lang="ja-JP" altLang="en-US" sz="1200" i="1" dirty="0" smtClean="0">
                <a:solidFill>
                  <a:srgbClr val="0000FF"/>
                </a:solidFill>
              </a:rPr>
              <a:t>作成時は説明書きを削除してください</a:t>
            </a:r>
            <a:endParaRPr kumimoji="1" lang="ja-JP" altLang="en-US" sz="1200" i="1" dirty="0">
              <a:solidFill>
                <a:srgbClr val="0000FF"/>
              </a:solidFill>
            </a:endParaRPr>
          </a:p>
        </p:txBody>
      </p:sp>
      <p:sp>
        <p:nvSpPr>
          <p:cNvPr id="10" name="テキスト ボックス 9"/>
          <p:cNvSpPr txBox="1"/>
          <p:nvPr/>
        </p:nvSpPr>
        <p:spPr>
          <a:xfrm>
            <a:off x="179512" y="182562"/>
            <a:ext cx="2952327" cy="523220"/>
          </a:xfrm>
          <a:prstGeom prst="rect">
            <a:avLst/>
          </a:prstGeom>
          <a:noFill/>
          <a:ln>
            <a:noFill/>
          </a:ln>
        </p:spPr>
        <p:txBody>
          <a:bodyPr wrap="square" rtlCol="0">
            <a:spAutoFit/>
          </a:bodyPr>
          <a:lstStyle/>
          <a:p>
            <a:r>
              <a:rPr kumimoji="1" lang="ja-JP" altLang="en-US" sz="1400" smtClean="0">
                <a:latin typeface="+mn-ea"/>
              </a:rPr>
              <a:t>（ひな形１）</a:t>
            </a:r>
            <a:r>
              <a:rPr lang="ja-JP" altLang="en-US" sz="1400" u="sng" dirty="0">
                <a:latin typeface="+mn-ea"/>
              </a:rPr>
              <a:t>研究開発テーマ説明資料</a:t>
            </a:r>
          </a:p>
          <a:p>
            <a:endParaRPr kumimoji="1" lang="ja-JP" altLang="en-US" sz="1400" dirty="0">
              <a:latin typeface="+mn-ea"/>
            </a:endParaRPr>
          </a:p>
        </p:txBody>
      </p:sp>
      <p:sp>
        <p:nvSpPr>
          <p:cNvPr id="11"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12" name="テキスト ボックス 11"/>
          <p:cNvSpPr txBox="1"/>
          <p:nvPr/>
        </p:nvSpPr>
        <p:spPr>
          <a:xfrm>
            <a:off x="4503065" y="3212327"/>
            <a:ext cx="2993206" cy="276999"/>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buFont typeface="Arial" pitchFamily="34" charset="0"/>
              <a:buChar char="•"/>
            </a:pPr>
            <a:r>
              <a:rPr lang="ja-JP" altLang="en-US" sz="1200" i="1" dirty="0" smtClean="0">
                <a:solidFill>
                  <a:srgbClr val="0000FF"/>
                </a:solidFill>
              </a:rPr>
              <a:t>提案の研究開発項目を残してください</a:t>
            </a:r>
            <a:endParaRPr lang="ja-JP" altLang="en-US" sz="1200" i="1" dirty="0">
              <a:solidFill>
                <a:srgbClr val="0000FF"/>
              </a:solidFill>
            </a:endParaRPr>
          </a:p>
        </p:txBody>
      </p:sp>
      <p:sp>
        <p:nvSpPr>
          <p:cNvPr id="13" name="テキスト ボックス 12"/>
          <p:cNvSpPr txBox="1"/>
          <p:nvPr/>
        </p:nvSpPr>
        <p:spPr>
          <a:xfrm>
            <a:off x="1763688" y="3781832"/>
            <a:ext cx="5833566" cy="369332"/>
          </a:xfrm>
          <a:prstGeom prst="rect">
            <a:avLst/>
          </a:prstGeom>
          <a:solidFill>
            <a:srgbClr val="FFCCCC">
              <a:alpha val="73725"/>
            </a:srgbClr>
          </a:solidFill>
        </p:spPr>
        <p:style>
          <a:lnRef idx="3">
            <a:schemeClr val="lt1"/>
          </a:lnRef>
          <a:fillRef idx="1">
            <a:schemeClr val="accent1"/>
          </a:fillRef>
          <a:effectRef idx="1">
            <a:schemeClr val="accent1"/>
          </a:effectRef>
          <a:fontRef idx="minor">
            <a:schemeClr val="lt1"/>
          </a:fontRef>
        </p:style>
        <p:txBody>
          <a:bodyPr wrap="square" rtlCol="0">
            <a:spAutoFit/>
          </a:bodyPr>
          <a:lstStyle/>
          <a:p>
            <a:r>
              <a:rPr kumimoji="1" lang="ja-JP" altLang="en-US" i="1" dirty="0" smtClean="0">
                <a:solidFill>
                  <a:srgbClr val="FF0000"/>
                </a:solidFill>
              </a:rPr>
              <a:t>提出物は　</a:t>
            </a:r>
            <a:r>
              <a:rPr kumimoji="1" lang="en-US" altLang="ja-JP" i="1" dirty="0" smtClean="0">
                <a:solidFill>
                  <a:srgbClr val="FF0000"/>
                </a:solidFill>
              </a:rPr>
              <a:t>2 </a:t>
            </a:r>
            <a:r>
              <a:rPr kumimoji="1" lang="ja-JP" altLang="en-US" i="1" dirty="0" smtClean="0">
                <a:solidFill>
                  <a:srgbClr val="FF0000"/>
                </a:solidFill>
              </a:rPr>
              <a:t>スライド </a:t>
            </a:r>
            <a:r>
              <a:rPr kumimoji="1" lang="en-US" altLang="ja-JP" i="1" dirty="0" smtClean="0">
                <a:solidFill>
                  <a:srgbClr val="FF0000"/>
                </a:solidFill>
              </a:rPr>
              <a:t>in 1</a:t>
            </a:r>
            <a:r>
              <a:rPr kumimoji="1" lang="ja-JP" altLang="en-US" i="1" dirty="0" smtClean="0">
                <a:solidFill>
                  <a:srgbClr val="FF0000"/>
                </a:solidFill>
              </a:rPr>
              <a:t>ページ、両面で印刷してください</a:t>
            </a:r>
            <a:endParaRPr kumimoji="1" lang="ja-JP" altLang="en-US" i="1"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3779912"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smtClean="0"/>
              <a:t>想定される成果</a:t>
            </a:r>
            <a:endParaRPr kumimoji="1" lang="ja-JP" altLang="en-US" sz="2800" dirty="0"/>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10</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179512" y="719827"/>
            <a:ext cx="8496943" cy="1477328"/>
          </a:xfrm>
          <a:prstGeom prst="rect">
            <a:avLst/>
          </a:prstGeom>
        </p:spPr>
        <p:txBody>
          <a:bodyPr wrap="square">
            <a:spAutoFit/>
          </a:bodyPr>
          <a:lstStyle/>
          <a:p>
            <a:pPr marL="87313" indent="-87313">
              <a:buFont typeface="Arial" pitchFamily="34" charset="0"/>
              <a:buChar char="•"/>
            </a:pPr>
            <a:r>
              <a:rPr lang="ja-JP" altLang="en-US" i="1" dirty="0">
                <a:solidFill>
                  <a:srgbClr val="0000FF"/>
                </a:solidFill>
              </a:rPr>
              <a:t>提案の内容を実施することによりアウトプットされる具体的な技術や成果等</a:t>
            </a:r>
            <a:r>
              <a:rPr lang="ja-JP" altLang="en-US" i="1" dirty="0" smtClean="0">
                <a:solidFill>
                  <a:srgbClr val="0000FF"/>
                </a:solidFill>
              </a:rPr>
              <a:t>をわかりやすく説明してください。</a:t>
            </a:r>
            <a:endParaRPr lang="ja-JP" altLang="en-US" i="1" dirty="0">
              <a:solidFill>
                <a:srgbClr val="0000FF"/>
              </a:solidFill>
            </a:endParaRPr>
          </a:p>
          <a:p>
            <a:pPr marL="87313" indent="-87313">
              <a:buFont typeface="Arial" pitchFamily="34" charset="0"/>
              <a:buChar char="•"/>
            </a:pPr>
            <a:r>
              <a:rPr lang="ja-JP" altLang="en-US" i="1" dirty="0">
                <a:solidFill>
                  <a:srgbClr val="0000FF"/>
                </a:solidFill>
              </a:rPr>
              <a:t>初年度及び本プロジェクトの節目となる３年目（</a:t>
            </a:r>
            <a:r>
              <a:rPr lang="en-US" altLang="ja-JP" i="1" dirty="0">
                <a:solidFill>
                  <a:srgbClr val="0000FF"/>
                </a:solidFill>
              </a:rPr>
              <a:t>2022</a:t>
            </a:r>
            <a:r>
              <a:rPr lang="ja-JP" altLang="en-US" i="1" dirty="0">
                <a:solidFill>
                  <a:srgbClr val="0000FF"/>
                </a:solidFill>
              </a:rPr>
              <a:t>年度）、５年目（</a:t>
            </a:r>
            <a:r>
              <a:rPr lang="en-US" altLang="ja-JP" i="1" dirty="0">
                <a:solidFill>
                  <a:srgbClr val="0000FF"/>
                </a:solidFill>
              </a:rPr>
              <a:t>2024</a:t>
            </a:r>
            <a:r>
              <a:rPr lang="ja-JP" altLang="en-US" i="1" dirty="0">
                <a:solidFill>
                  <a:srgbClr val="0000FF"/>
                </a:solidFill>
              </a:rPr>
              <a:t>年度</a:t>
            </a:r>
            <a:r>
              <a:rPr lang="ja-JP" altLang="en-US" i="1" dirty="0" smtClean="0">
                <a:solidFill>
                  <a:srgbClr val="0000FF"/>
                </a:solidFill>
              </a:rPr>
              <a:t>）の</a:t>
            </a:r>
            <a:r>
              <a:rPr lang="ja-JP" altLang="en-US" i="1" dirty="0">
                <a:solidFill>
                  <a:srgbClr val="0000FF"/>
                </a:solidFill>
              </a:rPr>
              <a:t>イメージがわかるように記載してください</a:t>
            </a:r>
            <a:r>
              <a:rPr lang="ja-JP" altLang="en-US" i="1" dirty="0" smtClean="0">
                <a:solidFill>
                  <a:srgbClr val="0000FF"/>
                </a:solidFill>
              </a:rPr>
              <a:t>。なお</a:t>
            </a:r>
            <a:r>
              <a:rPr lang="ja-JP" altLang="en-US" i="1" dirty="0">
                <a:solidFill>
                  <a:srgbClr val="0000FF"/>
                </a:solidFill>
              </a:rPr>
              <a:t>、提案期間</a:t>
            </a:r>
            <a:r>
              <a:rPr lang="ja-JP" altLang="en-US" i="1" dirty="0" smtClean="0">
                <a:solidFill>
                  <a:srgbClr val="0000FF"/>
                </a:solidFill>
              </a:rPr>
              <a:t>が５年</a:t>
            </a:r>
            <a:r>
              <a:rPr lang="ja-JP" altLang="en-US" i="1" dirty="0">
                <a:solidFill>
                  <a:srgbClr val="0000FF"/>
                </a:solidFill>
              </a:rPr>
              <a:t>未満の場合は、研究期間に応じて中間・最終目標年度を適宜設定して記載してください。</a:t>
            </a:r>
          </a:p>
        </p:txBody>
      </p:sp>
    </p:spTree>
    <p:extLst>
      <p:ext uri="{BB962C8B-B14F-4D97-AF65-F5344CB8AC3E}">
        <p14:creationId xmlns:p14="http://schemas.microsoft.com/office/powerpoint/2010/main" val="1803283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6444208"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smtClean="0"/>
              <a:t>研究開発成果の企業化計画</a:t>
            </a:r>
            <a:endParaRPr kumimoji="1" lang="ja-JP" altLang="en-US" sz="2800" dirty="0"/>
          </a:p>
        </p:txBody>
      </p:sp>
      <p:sp>
        <p:nvSpPr>
          <p:cNvPr id="7"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11</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179511" y="884103"/>
            <a:ext cx="8847013" cy="1754326"/>
          </a:xfrm>
          <a:prstGeom prst="rect">
            <a:avLst/>
          </a:prstGeom>
        </p:spPr>
        <p:txBody>
          <a:bodyPr wrap="square">
            <a:spAutoFit/>
          </a:bodyPr>
          <a:lstStyle/>
          <a:p>
            <a:pPr marL="87313" indent="-87313"/>
            <a:r>
              <a:rPr lang="ja-JP" altLang="en-US" i="1" dirty="0" smtClean="0">
                <a:solidFill>
                  <a:srgbClr val="0000FF"/>
                </a:solidFill>
              </a:rPr>
              <a:t>・添付資料２の企業化計画書より、研究開発成果の実用化</a:t>
            </a:r>
            <a:r>
              <a:rPr lang="ja-JP" altLang="en-US" i="1" dirty="0">
                <a:solidFill>
                  <a:srgbClr val="0000FF"/>
                </a:solidFill>
              </a:rPr>
              <a:t>・事業化の</a:t>
            </a:r>
            <a:r>
              <a:rPr lang="ja-JP" altLang="en-US" i="1" dirty="0" smtClean="0">
                <a:solidFill>
                  <a:srgbClr val="0000FF"/>
                </a:solidFill>
              </a:rPr>
              <a:t>見込みを説明してください</a:t>
            </a:r>
            <a:r>
              <a:rPr lang="ja-JP" altLang="en-US" i="1" dirty="0">
                <a:solidFill>
                  <a:srgbClr val="0000FF"/>
                </a:solidFill>
              </a:rPr>
              <a:t>（現時点での実用化に向けた戦略・方針</a:t>
            </a:r>
            <a:r>
              <a:rPr lang="ja-JP" altLang="en-US" i="1" dirty="0" smtClean="0">
                <a:solidFill>
                  <a:srgbClr val="0000FF"/>
                </a:solidFill>
              </a:rPr>
              <a:t>）</a:t>
            </a:r>
            <a:endParaRPr lang="en-US" altLang="ja-JP" i="1" dirty="0" smtClean="0">
              <a:solidFill>
                <a:srgbClr val="0000FF"/>
              </a:solidFill>
            </a:endParaRPr>
          </a:p>
          <a:p>
            <a:pPr marL="87313" indent="-87313"/>
            <a:r>
              <a:rPr lang="ja-JP" altLang="en-US" i="1" dirty="0" smtClean="0">
                <a:solidFill>
                  <a:srgbClr val="0000FF"/>
                </a:solidFill>
              </a:rPr>
              <a:t>・研究開発に取り組んだ動機、実用化能力等の成功すると考えた理由をわかりやすく説明をしてください。</a:t>
            </a:r>
            <a:endParaRPr lang="en-US" altLang="ja-JP" i="1" dirty="0" smtClean="0">
              <a:solidFill>
                <a:srgbClr val="0000FF"/>
              </a:solidFill>
            </a:endParaRPr>
          </a:p>
          <a:p>
            <a:pPr marL="87313" indent="-87313"/>
            <a:r>
              <a:rPr lang="ja-JP" altLang="en-US" i="1" dirty="0">
                <a:solidFill>
                  <a:srgbClr val="0000FF"/>
                </a:solidFill>
              </a:rPr>
              <a:t>・</a:t>
            </a:r>
            <a:r>
              <a:rPr lang="ja-JP" altLang="en-US" i="1" dirty="0" smtClean="0">
                <a:solidFill>
                  <a:srgbClr val="0000FF"/>
                </a:solidFill>
              </a:rPr>
              <a:t>何時ごろまでに、どの</a:t>
            </a:r>
            <a:r>
              <a:rPr lang="ja-JP" altLang="en-US" i="1" dirty="0">
                <a:solidFill>
                  <a:srgbClr val="0000FF"/>
                </a:solidFill>
              </a:rPr>
              <a:t>ように実用化・事業化する</a:t>
            </a:r>
            <a:r>
              <a:rPr lang="ja-JP" altLang="en-US" i="1" dirty="0" smtClean="0">
                <a:solidFill>
                  <a:srgbClr val="0000FF"/>
                </a:solidFill>
              </a:rPr>
              <a:t>計画であるかわかりやすく説明をしてください。</a:t>
            </a:r>
            <a:endParaRPr lang="en-US" altLang="ja-JP" i="1" dirty="0">
              <a:solidFill>
                <a:srgbClr val="0000FF"/>
              </a:solidFill>
            </a:endParaRPr>
          </a:p>
        </p:txBody>
      </p:sp>
    </p:spTree>
    <p:extLst>
      <p:ext uri="{BB962C8B-B14F-4D97-AF65-F5344CB8AC3E}">
        <p14:creationId xmlns:p14="http://schemas.microsoft.com/office/powerpoint/2010/main" val="16253447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4644008"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smtClean="0"/>
              <a:t>市場規模・動向・競争力</a:t>
            </a:r>
            <a:endParaRPr kumimoji="1" lang="ja-JP" altLang="en-US" sz="2800" dirty="0"/>
          </a:p>
        </p:txBody>
      </p:sp>
      <p:sp>
        <p:nvSpPr>
          <p:cNvPr id="7"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12</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179511" y="884103"/>
            <a:ext cx="8847013" cy="646331"/>
          </a:xfrm>
          <a:prstGeom prst="rect">
            <a:avLst/>
          </a:prstGeom>
        </p:spPr>
        <p:txBody>
          <a:bodyPr wrap="square">
            <a:spAutoFit/>
          </a:bodyPr>
          <a:lstStyle/>
          <a:p>
            <a:pPr marL="87313" indent="-87313"/>
            <a:r>
              <a:rPr lang="ja-JP" altLang="en-US" i="1" dirty="0">
                <a:solidFill>
                  <a:srgbClr val="0000FF"/>
                </a:solidFill>
              </a:rPr>
              <a:t>・添付資料２の企業化計画書</a:t>
            </a:r>
            <a:r>
              <a:rPr lang="ja-JP" altLang="en-US" i="1" dirty="0" smtClean="0">
                <a:solidFill>
                  <a:srgbClr val="0000FF"/>
                </a:solidFill>
              </a:rPr>
              <a:t>より、研究開発成果の事業化時の市場規模、動向及び成果の競争力について示してください。</a:t>
            </a:r>
            <a:endParaRPr lang="en-US" altLang="ja-JP" i="1" dirty="0">
              <a:solidFill>
                <a:srgbClr val="0000FF"/>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4644008"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smtClean="0"/>
              <a:t>売上見通し</a:t>
            </a:r>
            <a:endParaRPr kumimoji="1" lang="ja-JP" altLang="en-US" sz="2800" dirty="0"/>
          </a:p>
        </p:txBody>
      </p:sp>
      <p:sp>
        <p:nvSpPr>
          <p:cNvPr id="7"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13</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179511" y="884103"/>
            <a:ext cx="8847013" cy="646331"/>
          </a:xfrm>
          <a:prstGeom prst="rect">
            <a:avLst/>
          </a:prstGeom>
        </p:spPr>
        <p:txBody>
          <a:bodyPr wrap="square">
            <a:spAutoFit/>
          </a:bodyPr>
          <a:lstStyle/>
          <a:p>
            <a:pPr marL="87313" indent="-87313"/>
            <a:r>
              <a:rPr lang="ja-JP" altLang="en-US" i="1" dirty="0">
                <a:solidFill>
                  <a:srgbClr val="0000FF"/>
                </a:solidFill>
              </a:rPr>
              <a:t>・添付資料２の企業化計画書</a:t>
            </a:r>
            <a:r>
              <a:rPr lang="ja-JP" altLang="en-US" i="1" dirty="0" smtClean="0">
                <a:solidFill>
                  <a:srgbClr val="0000FF"/>
                </a:solidFill>
              </a:rPr>
              <a:t>より、研究開発成果の事業化時の売り上げ見通し（（販売開始から５年）およびその根拠について示してください。</a:t>
            </a:r>
            <a:endParaRPr lang="en-US" altLang="ja-JP" i="1" dirty="0">
              <a:solidFill>
                <a:srgbClr val="0000FF"/>
              </a:solidFill>
            </a:endParaRPr>
          </a:p>
        </p:txBody>
      </p:sp>
    </p:spTree>
    <p:extLst>
      <p:ext uri="{BB962C8B-B14F-4D97-AF65-F5344CB8AC3E}">
        <p14:creationId xmlns:p14="http://schemas.microsoft.com/office/powerpoint/2010/main" val="3166759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475657" y="404664"/>
            <a:ext cx="7577893" cy="276999"/>
          </a:xfrm>
          <a:prstGeom prst="rect">
            <a:avLst/>
          </a:prstGeom>
          <a:noFill/>
          <a:ln>
            <a:solidFill>
              <a:schemeClr val="tx1"/>
            </a:solidFill>
          </a:ln>
        </p:spPr>
        <p:txBody>
          <a:bodyPr wrap="square" rtlCol="0" anchor="ctr">
            <a:spAutoFit/>
          </a:bodyPr>
          <a:lstStyle/>
          <a:p>
            <a:r>
              <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参画</a:t>
            </a:r>
            <a:r>
              <a:rPr lang="ja-JP" altLang="en-US" sz="12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機関：</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株</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（委託先：○○</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株</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）、（共同研究先：</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△△大学△△研究室）</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85"/>
          <p:cNvSpPr>
            <a:spLocks noChangeArrowheads="1"/>
          </p:cNvSpPr>
          <p:nvPr/>
        </p:nvSpPr>
        <p:spPr bwMode="auto">
          <a:xfrm>
            <a:off x="1475657" y="9865"/>
            <a:ext cx="7577894" cy="347676"/>
          </a:xfrm>
          <a:prstGeom prst="rect">
            <a:avLst/>
          </a:prstGeom>
          <a:noFill/>
          <a:ln w="9525">
            <a:solidFill>
              <a:srgbClr val="000000"/>
            </a:solidFill>
            <a:miter lim="800000"/>
            <a:headEnd/>
            <a:tailEnd/>
          </a:ln>
        </p:spPr>
        <p:txBody>
          <a:bodyPr lIns="74295" tIns="8890" rIns="74295" bIns="8890" anchor="ctr"/>
          <a:lstStyle/>
          <a:p>
            <a:pPr algn="ctr">
              <a:spcBef>
                <a:spcPct val="0"/>
              </a:spcBef>
            </a:pPr>
            <a:r>
              <a:rPr lang="ja-JP" altLang="en-US" sz="1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研究</a:t>
            </a:r>
            <a:r>
              <a:rPr lang="ja-JP" altLang="en-US" sz="14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開発項目○：○○○○○○○○○○○○○○○の研究開発</a:t>
            </a:r>
            <a:endParaRPr lang="ja-JP" altLang="en-US" sz="1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9"/>
          <p:cNvSpPr>
            <a:spLocks noChangeArrowheads="1"/>
          </p:cNvSpPr>
          <p:nvPr/>
        </p:nvSpPr>
        <p:spPr bwMode="auto">
          <a:xfrm>
            <a:off x="135133" y="1076730"/>
            <a:ext cx="4376715" cy="5655598"/>
          </a:xfrm>
          <a:prstGeom prst="rect">
            <a:avLst/>
          </a:prstGeom>
          <a:noFill/>
          <a:ln w="9525">
            <a:solidFill>
              <a:schemeClr val="tx1"/>
            </a:solidFill>
            <a:miter lim="800000"/>
            <a:headEnd/>
            <a:tailEnd/>
          </a:ln>
        </p:spPr>
        <p:txBody>
          <a:bodyPr wrap="square" tIns="144000" anchor="ctr" anchorCtr="0"/>
          <a:lstStyle/>
          <a:p>
            <a:pPr marL="61913" indent="-61913" fontAlgn="auto">
              <a:lnSpc>
                <a:spcPct val="100000"/>
              </a:lnSpc>
              <a:spcBef>
                <a:spcPts val="600"/>
              </a:spcBef>
              <a:spcAft>
                <a:spcPts val="0"/>
              </a:spcAft>
              <a:defRPr/>
            </a:pP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Rectangle 11"/>
          <p:cNvSpPr>
            <a:spLocks noChangeArrowheads="1"/>
          </p:cNvSpPr>
          <p:nvPr/>
        </p:nvSpPr>
        <p:spPr bwMode="auto">
          <a:xfrm>
            <a:off x="81726" y="890678"/>
            <a:ext cx="1152000" cy="229704"/>
          </a:xfrm>
          <a:prstGeom prst="rect">
            <a:avLst/>
          </a:prstGeom>
          <a:solidFill>
            <a:schemeClr val="bg1"/>
          </a:solidFill>
          <a:ln w="25400" algn="ctr">
            <a:solidFill>
              <a:schemeClr val="tx1"/>
            </a:solidFill>
            <a:miter lim="800000"/>
            <a:headEnd/>
            <a:tailEnd/>
          </a:ln>
        </p:spPr>
        <p:txBody>
          <a:bodyPr wrap="square" lIns="44601" tIns="22301" rIns="44601" bIns="22301" anchor="ctr">
            <a:spAutoFit/>
          </a:bodyPr>
          <a:lstStyle/>
          <a:p>
            <a:pPr algn="ctr" defTabSz="446088">
              <a:lnSpc>
                <a:spcPct val="100000"/>
              </a:lnSpc>
              <a:spcBef>
                <a:spcPct val="0"/>
              </a:spcBef>
            </a:pPr>
            <a:r>
              <a:rPr lang="ja-JP" altLang="en-US" sz="12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背景・目的</a:t>
            </a:r>
          </a:p>
        </p:txBody>
      </p:sp>
      <p:sp>
        <p:nvSpPr>
          <p:cNvPr id="9" name="Rectangle 9"/>
          <p:cNvSpPr>
            <a:spLocks noChangeArrowheads="1"/>
          </p:cNvSpPr>
          <p:nvPr/>
        </p:nvSpPr>
        <p:spPr bwMode="auto">
          <a:xfrm>
            <a:off x="334050" y="4040345"/>
            <a:ext cx="3925998" cy="2532732"/>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square" tIns="144000" anchor="ctr" anchorCtr="0"/>
          <a:lstStyle/>
          <a:p>
            <a:pPr fontAlgn="auto">
              <a:lnSpc>
                <a:spcPct val="100000"/>
              </a:lnSpc>
              <a:spcBef>
                <a:spcPts val="600"/>
              </a:spcBef>
              <a:spcAft>
                <a:spcPts val="0"/>
              </a:spcAft>
              <a:defRPr/>
            </a:pP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研究開発の背景・目的（解決を目指す社会課題、実用化を目指す新たな製品・サービス等）を分かりやすくイメージできる図を挿入してください。</a:t>
            </a: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Rectangle 9"/>
          <p:cNvSpPr>
            <a:spLocks noChangeArrowheads="1"/>
          </p:cNvSpPr>
          <p:nvPr/>
        </p:nvSpPr>
        <p:spPr bwMode="auto">
          <a:xfrm>
            <a:off x="4676836" y="1079597"/>
            <a:ext cx="4376715" cy="5652507"/>
          </a:xfrm>
          <a:prstGeom prst="rect">
            <a:avLst/>
          </a:prstGeom>
          <a:noFill/>
          <a:ln w="9525">
            <a:solidFill>
              <a:schemeClr val="tx1"/>
            </a:solidFill>
            <a:miter lim="800000"/>
            <a:headEnd/>
            <a:tailEnd/>
          </a:ln>
        </p:spPr>
        <p:txBody>
          <a:bodyPr wrap="square" tIns="144000" anchor="ctr" anchorCtr="0"/>
          <a:lstStyle/>
          <a:p>
            <a:pPr marL="61913" indent="-61913" fontAlgn="auto">
              <a:lnSpc>
                <a:spcPct val="100000"/>
              </a:lnSpc>
              <a:spcBef>
                <a:spcPts val="600"/>
              </a:spcBef>
              <a:spcAft>
                <a:spcPts val="0"/>
              </a:spcAft>
              <a:defRPr/>
            </a:pP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Rectangle 11"/>
          <p:cNvSpPr>
            <a:spLocks noChangeArrowheads="1"/>
          </p:cNvSpPr>
          <p:nvPr/>
        </p:nvSpPr>
        <p:spPr bwMode="auto">
          <a:xfrm>
            <a:off x="4607969" y="890678"/>
            <a:ext cx="1404000" cy="229704"/>
          </a:xfrm>
          <a:prstGeom prst="rect">
            <a:avLst/>
          </a:prstGeom>
          <a:solidFill>
            <a:schemeClr val="bg1"/>
          </a:solidFill>
          <a:ln w="25400" algn="ctr">
            <a:solidFill>
              <a:schemeClr val="tx1"/>
            </a:solidFill>
            <a:miter lim="800000"/>
            <a:headEnd/>
            <a:tailEnd/>
          </a:ln>
        </p:spPr>
        <p:txBody>
          <a:bodyPr wrap="square" lIns="44601" tIns="22301" rIns="44601" bIns="22301" anchor="ctr">
            <a:spAutoFit/>
          </a:bodyPr>
          <a:lstStyle/>
          <a:p>
            <a:pPr algn="ctr" defTabSz="446088">
              <a:lnSpc>
                <a:spcPct val="100000"/>
              </a:lnSpc>
              <a:spcBef>
                <a:spcPct val="0"/>
              </a:spcBef>
            </a:pPr>
            <a:r>
              <a:rPr lang="ja-JP" altLang="en-US" sz="12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研究</a:t>
            </a:r>
            <a:r>
              <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開発</a:t>
            </a:r>
            <a:r>
              <a:rPr lang="ja-JP" altLang="en-US" sz="12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の概要</a:t>
            </a:r>
          </a:p>
        </p:txBody>
      </p:sp>
      <p:sp>
        <p:nvSpPr>
          <p:cNvPr id="12" name="テキスト ボックス 11"/>
          <p:cNvSpPr txBox="1"/>
          <p:nvPr/>
        </p:nvSpPr>
        <p:spPr>
          <a:xfrm>
            <a:off x="202295" y="1161228"/>
            <a:ext cx="4321149" cy="2862322"/>
          </a:xfrm>
          <a:prstGeom prst="rect">
            <a:avLst/>
          </a:prstGeom>
          <a:noFill/>
        </p:spPr>
        <p:txBody>
          <a:bodyPr wrap="square" rtlCol="0">
            <a:spAutoFit/>
          </a:bodyPr>
          <a:lstStyle/>
          <a:p>
            <a:pPr marL="92075" indent="-92075" defTabSz="4127500">
              <a:buFont typeface="Arial" panose="020B0604020202020204" pitchFamily="34" charset="0"/>
              <a:buChar cha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defTabSz="4127500">
              <a:buFont typeface="Arial" panose="020B0604020202020204" pitchFamily="34" charset="0"/>
              <a:buChar char="•"/>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defTabSz="4127500">
              <a:buFont typeface="Arial" panose="020B0604020202020204" pitchFamily="34" charset="0"/>
              <a:buChar char="•"/>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defTabSz="4127500">
              <a:buFont typeface="Arial" panose="020B0604020202020204" pitchFamily="34" charset="0"/>
              <a:buChar char="•"/>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p:cNvSpPr txBox="1"/>
          <p:nvPr/>
        </p:nvSpPr>
        <p:spPr>
          <a:xfrm>
            <a:off x="4832020" y="1161228"/>
            <a:ext cx="4266427" cy="2862322"/>
          </a:xfrm>
          <a:prstGeom prst="rect">
            <a:avLst/>
          </a:prstGeom>
          <a:noFill/>
        </p:spPr>
        <p:txBody>
          <a:bodyPr wrap="square" rtlCol="0">
            <a:spAutoFit/>
          </a:bodyPr>
          <a:lstStyle/>
          <a:p>
            <a:pPr marL="92075" indent="-92075">
              <a:buFont typeface="Arial" panose="020B0604020202020204" pitchFamily="34" charset="0"/>
              <a:buChar cha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buFont typeface="Arial" panose="020B0604020202020204" pitchFamily="34" charset="0"/>
              <a:buChar char="•"/>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buFont typeface="Arial" panose="020B0604020202020204" pitchFamily="34" charset="0"/>
              <a:buChar char="•"/>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buFont typeface="Arial" panose="020B0604020202020204" pitchFamily="34" charset="0"/>
              <a:buChar char="•"/>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Rectangle 9"/>
          <p:cNvSpPr>
            <a:spLocks noChangeArrowheads="1"/>
          </p:cNvSpPr>
          <p:nvPr/>
        </p:nvSpPr>
        <p:spPr bwMode="auto">
          <a:xfrm>
            <a:off x="4902194" y="4040345"/>
            <a:ext cx="3925998" cy="2532732"/>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square" tIns="144000" anchor="ctr" anchorCtr="0"/>
          <a:lstStyle/>
          <a:p>
            <a:pPr fontAlgn="auto">
              <a:lnSpc>
                <a:spcPct val="100000"/>
              </a:lnSpc>
              <a:spcBef>
                <a:spcPts val="600"/>
              </a:spcBef>
              <a:spcAft>
                <a:spcPts val="0"/>
              </a:spcAft>
              <a:defRPr/>
            </a:pP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開発に取り組む技術の原理・手法や開発内容、応用シーン等を分かりやすくイメージできる図を挿入してください。</a:t>
            </a: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p:cNvSpPr txBox="1"/>
          <p:nvPr/>
        </p:nvSpPr>
        <p:spPr>
          <a:xfrm>
            <a:off x="6011969" y="737332"/>
            <a:ext cx="3041581" cy="276999"/>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buFont typeface="Arial" pitchFamily="34" charset="0"/>
              <a:buChar char="•"/>
            </a:pPr>
            <a:r>
              <a:rPr lang="ja-JP" altLang="en-US" sz="1200" i="1" dirty="0" smtClean="0">
                <a:solidFill>
                  <a:srgbClr val="0000FF"/>
                </a:solidFill>
              </a:rPr>
              <a:t>提案概要資料を</a:t>
            </a:r>
            <a:r>
              <a:rPr lang="en-US" altLang="ja-JP" sz="1200" i="1" dirty="0" smtClean="0">
                <a:solidFill>
                  <a:srgbClr val="0000FF"/>
                </a:solidFill>
              </a:rPr>
              <a:t>1</a:t>
            </a:r>
            <a:r>
              <a:rPr lang="ja-JP" altLang="en-US" sz="1200" i="1" dirty="0" smtClean="0">
                <a:solidFill>
                  <a:srgbClr val="0000FF"/>
                </a:solidFill>
              </a:rPr>
              <a:t>ページで作成してください。</a:t>
            </a:r>
            <a:endParaRPr lang="ja-JP" altLang="en-US" sz="1200" i="1" dirty="0">
              <a:solidFill>
                <a:srgbClr val="0000FF"/>
              </a:solidFill>
            </a:endParaRPr>
          </a:p>
        </p:txBody>
      </p:sp>
      <p:sp>
        <p:nvSpPr>
          <p:cNvPr id="18" name="タイトル 1"/>
          <p:cNvSpPr>
            <a:spLocks noGrp="1"/>
          </p:cNvSpPr>
          <p:nvPr>
            <p:ph type="title"/>
          </p:nvPr>
        </p:nvSpPr>
        <p:spPr>
          <a:xfrm>
            <a:off x="48589" y="31227"/>
            <a:ext cx="1296144" cy="562074"/>
          </a:xfrm>
          <a:ln>
            <a:solidFill>
              <a:schemeClr val="tx1"/>
            </a:solidFill>
          </a:ln>
        </p:spPr>
        <p:style>
          <a:lnRef idx="2">
            <a:schemeClr val="accent5"/>
          </a:lnRef>
          <a:fillRef idx="1">
            <a:schemeClr val="lt1"/>
          </a:fillRef>
          <a:effectRef idx="0">
            <a:schemeClr val="accent5"/>
          </a:effectRef>
          <a:fontRef idx="minor">
            <a:schemeClr val="dk1"/>
          </a:fontRef>
        </p:style>
        <p:txBody>
          <a:bodyPr>
            <a:noAutofit/>
          </a:bodyPr>
          <a:lstStyle/>
          <a:p>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提案概要</a:t>
            </a:r>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749570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2878175"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smtClean="0"/>
              <a:t>研究開発の目的</a:t>
            </a:r>
            <a:endParaRPr kumimoji="1" lang="ja-JP" altLang="en-US" sz="2800" dirty="0"/>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3</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4221354" y="116632"/>
            <a:ext cx="4572000" cy="646331"/>
          </a:xfrm>
          <a:prstGeom prst="rect">
            <a:avLst/>
          </a:prstGeom>
        </p:spPr>
        <p:txBody>
          <a:bodyPr>
            <a:spAutoFit/>
          </a:bodyPr>
          <a:lstStyle/>
          <a:p>
            <a:pPr marL="87313" indent="-87313">
              <a:buFont typeface="Arial" pitchFamily="34" charset="0"/>
              <a:buChar char="•"/>
            </a:pPr>
            <a:r>
              <a:rPr lang="ja-JP" altLang="en-US" i="1" dirty="0">
                <a:solidFill>
                  <a:srgbClr val="0000FF"/>
                </a:solidFill>
              </a:rPr>
              <a:t>提案する研究開発の目的を記載してください。設定した目的の背景も説明してください</a:t>
            </a:r>
            <a:endParaRPr lang="en-US" altLang="ja-JP" i="1" dirty="0">
              <a:solidFill>
                <a:srgbClr val="0000F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514806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smtClean="0"/>
              <a:t>目的に向かって解決すべき課題</a:t>
            </a:r>
            <a:endParaRPr kumimoji="1" lang="ja-JP" altLang="en-US" sz="2800" dirty="0"/>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4</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323528" y="980728"/>
            <a:ext cx="5758308" cy="369332"/>
          </a:xfrm>
          <a:prstGeom prst="rect">
            <a:avLst/>
          </a:prstGeom>
        </p:spPr>
        <p:txBody>
          <a:bodyPr wrap="none">
            <a:spAutoFit/>
          </a:bodyPr>
          <a:lstStyle/>
          <a:p>
            <a:r>
              <a:rPr lang="ja-JP" altLang="ja-JP" i="1" kern="100" dirty="0">
                <a:solidFill>
                  <a:srgbClr val="0000FF"/>
                </a:solidFill>
                <a:latin typeface="+mj-ea"/>
                <a:ea typeface="+mj-ea"/>
                <a:cs typeface="Times New Roman" panose="02020603050405020304" pitchFamily="18" charset="0"/>
              </a:rPr>
              <a:t>目的に向かって解決すべき課題を明確</a:t>
            </a:r>
            <a:r>
              <a:rPr lang="ja-JP" altLang="ja-JP" i="1" kern="100" dirty="0" smtClean="0">
                <a:solidFill>
                  <a:srgbClr val="0000FF"/>
                </a:solidFill>
                <a:latin typeface="+mj-ea"/>
                <a:ea typeface="+mj-ea"/>
                <a:cs typeface="Times New Roman" panose="02020603050405020304" pitchFamily="18" charset="0"/>
              </a:rPr>
              <a:t>に</a:t>
            </a:r>
            <a:r>
              <a:rPr lang="ja-JP" altLang="en-US" i="1" kern="100" dirty="0" smtClean="0">
                <a:solidFill>
                  <a:srgbClr val="0000FF"/>
                </a:solidFill>
                <a:latin typeface="+mj-ea"/>
                <a:ea typeface="+mj-ea"/>
                <a:cs typeface="Times New Roman" panose="02020603050405020304" pitchFamily="18" charset="0"/>
              </a:rPr>
              <a:t>説明</a:t>
            </a:r>
            <a:r>
              <a:rPr lang="ja-JP" altLang="ja-JP" i="1" kern="100" dirty="0" smtClean="0">
                <a:solidFill>
                  <a:srgbClr val="0000FF"/>
                </a:solidFill>
                <a:latin typeface="+mj-ea"/>
                <a:ea typeface="+mj-ea"/>
                <a:cs typeface="Times New Roman" panose="02020603050405020304" pitchFamily="18" charset="0"/>
              </a:rPr>
              <a:t>し</a:t>
            </a:r>
            <a:r>
              <a:rPr lang="ja-JP" altLang="en-US" i="1" kern="100" dirty="0" smtClean="0">
                <a:solidFill>
                  <a:srgbClr val="0000FF"/>
                </a:solidFill>
                <a:latin typeface="+mj-ea"/>
                <a:ea typeface="+mj-ea"/>
                <a:cs typeface="Times New Roman" panose="02020603050405020304" pitchFamily="18" charset="0"/>
              </a:rPr>
              <a:t>てください</a:t>
            </a:r>
            <a:endParaRPr lang="ja-JP" altLang="en-US" dirty="0">
              <a:latin typeface="+mj-ea"/>
              <a:ea typeface="+mj-ea"/>
            </a:endParaRPr>
          </a:p>
        </p:txBody>
      </p:sp>
    </p:spTree>
    <p:extLst>
      <p:ext uri="{BB962C8B-B14F-4D97-AF65-F5344CB8AC3E}">
        <p14:creationId xmlns:p14="http://schemas.microsoft.com/office/powerpoint/2010/main" val="1080644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22" y="4199"/>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smtClean="0"/>
              <a:t>研究開発の内容・目標</a:t>
            </a:r>
            <a:endParaRPr kumimoji="1" lang="ja-JP" altLang="en-US" sz="2800" dirty="0"/>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5</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107596" y="836712"/>
            <a:ext cx="9024703" cy="1754326"/>
          </a:xfrm>
          <a:prstGeom prst="rect">
            <a:avLst/>
          </a:prstGeom>
        </p:spPr>
        <p:txBody>
          <a:bodyPr wrap="square">
            <a:spAutoFit/>
          </a:bodyPr>
          <a:lstStyle/>
          <a:p>
            <a:pPr marL="87313" indent="-87313"/>
            <a:r>
              <a:rPr lang="ja-JP" altLang="en-US" i="1" dirty="0">
                <a:solidFill>
                  <a:srgbClr val="0000FF"/>
                </a:solidFill>
              </a:rPr>
              <a:t>・提案する研究開発の</a:t>
            </a:r>
            <a:r>
              <a:rPr lang="ja-JP" altLang="en-US" i="1" dirty="0" smtClean="0">
                <a:solidFill>
                  <a:srgbClr val="0000FF"/>
                </a:solidFill>
              </a:rPr>
              <a:t>内容、</a:t>
            </a:r>
            <a:r>
              <a:rPr lang="ja-JP" altLang="en-US" i="1" dirty="0">
                <a:solidFill>
                  <a:srgbClr val="0000FF"/>
                </a:solidFill>
              </a:rPr>
              <a:t>研究項目の</a:t>
            </a:r>
            <a:r>
              <a:rPr lang="ja-JP" altLang="en-US" i="1" dirty="0" smtClean="0">
                <a:solidFill>
                  <a:srgbClr val="0000FF"/>
                </a:solidFill>
              </a:rPr>
              <a:t>関係性等を簡潔</a:t>
            </a:r>
            <a:r>
              <a:rPr lang="ja-JP" altLang="en-US" i="1" dirty="0">
                <a:solidFill>
                  <a:srgbClr val="0000FF"/>
                </a:solidFill>
              </a:rPr>
              <a:t>に記載してください</a:t>
            </a:r>
            <a:endParaRPr lang="en-US" altLang="ja-JP" i="1" dirty="0">
              <a:solidFill>
                <a:srgbClr val="0000FF"/>
              </a:solidFill>
            </a:endParaRPr>
          </a:p>
          <a:p>
            <a:pPr marL="87313" indent="-87313"/>
            <a:r>
              <a:rPr lang="ja-JP" altLang="en-US" i="1" dirty="0">
                <a:solidFill>
                  <a:srgbClr val="0000FF"/>
                </a:solidFill>
              </a:rPr>
              <a:t>・適宜図表などを用いて、技術課題の具体的な解決手法をわかりやすく示して</a:t>
            </a:r>
            <a:r>
              <a:rPr lang="ja-JP" altLang="en-US" i="1" dirty="0" smtClean="0">
                <a:solidFill>
                  <a:srgbClr val="0000FF"/>
                </a:solidFill>
              </a:rPr>
              <a:t>ください</a:t>
            </a:r>
            <a:endParaRPr lang="en-US" altLang="ja-JP" i="1" dirty="0" smtClean="0">
              <a:solidFill>
                <a:srgbClr val="0000FF"/>
              </a:solidFill>
            </a:endParaRPr>
          </a:p>
          <a:p>
            <a:pPr marL="87313" indent="-87313">
              <a:buFont typeface="Arial" pitchFamily="34" charset="0"/>
              <a:buChar char="•"/>
            </a:pPr>
            <a:r>
              <a:rPr lang="ja-JP" altLang="en-US" i="1" dirty="0" smtClean="0">
                <a:solidFill>
                  <a:srgbClr val="0000FF"/>
                </a:solidFill>
              </a:rPr>
              <a:t>適宜</a:t>
            </a:r>
            <a:r>
              <a:rPr lang="ja-JP" altLang="en-US" i="1" dirty="0">
                <a:solidFill>
                  <a:srgbClr val="0000FF"/>
                </a:solidFill>
              </a:rPr>
              <a:t>、表などを活用してわかりやすく記載してください。</a:t>
            </a:r>
            <a:endParaRPr lang="en-US" altLang="ja-JP" i="1" dirty="0">
              <a:solidFill>
                <a:srgbClr val="0000FF"/>
              </a:solidFill>
            </a:endParaRPr>
          </a:p>
          <a:p>
            <a:pPr marL="87313" indent="-87313"/>
            <a:endParaRPr lang="en-US" altLang="ja-JP" i="1" dirty="0" smtClean="0">
              <a:solidFill>
                <a:srgbClr val="0000FF"/>
              </a:solidFill>
            </a:endParaRPr>
          </a:p>
          <a:p>
            <a:pPr marL="87313" indent="-87313"/>
            <a:endParaRPr lang="en-US" altLang="ja-JP" i="1" dirty="0" smtClean="0">
              <a:solidFill>
                <a:srgbClr val="0000FF"/>
              </a:solidFill>
            </a:endParaRPr>
          </a:p>
          <a:p>
            <a:pPr marL="87313" indent="-87313"/>
            <a:r>
              <a:rPr lang="ja-JP" altLang="en-US" i="1" dirty="0" smtClean="0">
                <a:solidFill>
                  <a:srgbClr val="0000FF"/>
                </a:solidFill>
              </a:rPr>
              <a:t>・</a:t>
            </a:r>
            <a:r>
              <a:rPr lang="ja-JP" altLang="en-US" i="1" dirty="0">
                <a:solidFill>
                  <a:srgbClr val="0000FF"/>
                </a:solidFill>
              </a:rPr>
              <a:t>初年度の実施内容と達成目標は区分して記載してください</a:t>
            </a:r>
            <a:r>
              <a:rPr lang="ja-JP" altLang="en-US" i="1" dirty="0" smtClean="0">
                <a:solidFill>
                  <a:srgbClr val="0000FF"/>
                </a:solidFill>
              </a:rPr>
              <a:t>。</a:t>
            </a:r>
            <a:endParaRPr lang="ja-JP" altLang="en-US" i="1" dirty="0">
              <a:solidFill>
                <a:srgbClr val="0000FF"/>
              </a:solidFill>
            </a:endParaRPr>
          </a:p>
        </p:txBody>
      </p:sp>
      <p:sp>
        <p:nvSpPr>
          <p:cNvPr id="8" name="テキスト ボックス 21"/>
          <p:cNvSpPr txBox="1">
            <a:spLocks noChangeArrowheads="1"/>
          </p:cNvSpPr>
          <p:nvPr/>
        </p:nvSpPr>
        <p:spPr bwMode="auto">
          <a:xfrm>
            <a:off x="107596" y="5237253"/>
            <a:ext cx="8544168" cy="1015663"/>
          </a:xfrm>
          <a:prstGeom prst="rect">
            <a:avLst/>
          </a:prstGeom>
          <a:noFill/>
          <a:ln w="9525">
            <a:noFill/>
            <a:miter lim="800000"/>
            <a:headEnd/>
            <a:tailEnd/>
          </a:ln>
        </p:spPr>
        <p:txBody>
          <a:bodyPr wrap="square">
            <a:spAutoFit/>
          </a:bodyPr>
          <a:lstStyle/>
          <a:p>
            <a:r>
              <a:rPr lang="ja-JP" altLang="ja-JP" sz="2000" dirty="0" smtClean="0">
                <a:latin typeface="+mj-ea"/>
                <a:cs typeface="Times New Roman" pitchFamily="18" charset="0"/>
              </a:rPr>
              <a:t>①</a:t>
            </a:r>
            <a:r>
              <a:rPr lang="ja-JP" altLang="en-US" sz="2000" dirty="0" smtClean="0">
                <a:latin typeface="+mj-ea"/>
                <a:cs typeface="Times New Roman" pitchFamily="18" charset="0"/>
              </a:rPr>
              <a:t>初年度目標（</a:t>
            </a:r>
            <a:r>
              <a:rPr lang="en-US" altLang="ja-JP" sz="2000" dirty="0" smtClean="0">
                <a:latin typeface="+mj-ea"/>
                <a:cs typeface="Times New Roman" pitchFamily="18" charset="0"/>
              </a:rPr>
              <a:t>2020</a:t>
            </a:r>
            <a:r>
              <a:rPr lang="ja-JP" altLang="en-US" sz="2000" dirty="0" smtClean="0">
                <a:latin typeface="+mj-ea"/>
                <a:cs typeface="Times New Roman" pitchFamily="18" charset="0"/>
              </a:rPr>
              <a:t>年度）</a:t>
            </a:r>
            <a:endParaRPr lang="en-US" altLang="ja-JP" sz="2000" dirty="0" smtClean="0">
              <a:latin typeface="+mj-ea"/>
              <a:cs typeface="Times New Roman" pitchFamily="18" charset="0"/>
            </a:endParaRPr>
          </a:p>
          <a:p>
            <a:r>
              <a:rPr lang="ja-JP" altLang="en-US" sz="2000" dirty="0" smtClean="0">
                <a:latin typeface="+mj-ea"/>
                <a:cs typeface="Times New Roman" pitchFamily="18" charset="0"/>
              </a:rPr>
              <a:t>②中間目標（</a:t>
            </a:r>
            <a:r>
              <a:rPr lang="en-US" altLang="ja-JP" sz="2000" dirty="0" smtClean="0">
                <a:latin typeface="+mj-ea"/>
                <a:cs typeface="Times New Roman" pitchFamily="18" charset="0"/>
              </a:rPr>
              <a:t>2022</a:t>
            </a:r>
            <a:r>
              <a:rPr lang="ja-JP" altLang="en-US" sz="2000" dirty="0" smtClean="0">
                <a:latin typeface="+mj-ea"/>
                <a:cs typeface="Times New Roman" pitchFamily="18" charset="0"/>
              </a:rPr>
              <a:t>年度）</a:t>
            </a:r>
            <a:endParaRPr lang="en-US" altLang="ja-JP" sz="2000" dirty="0" smtClean="0">
              <a:latin typeface="+mj-ea"/>
              <a:cs typeface="Times New Roman" pitchFamily="18" charset="0"/>
            </a:endParaRPr>
          </a:p>
          <a:p>
            <a:r>
              <a:rPr lang="ja-JP" altLang="en-US" sz="2000" dirty="0" smtClean="0">
                <a:latin typeface="+mj-ea"/>
                <a:cs typeface="Times New Roman" pitchFamily="18" charset="0"/>
              </a:rPr>
              <a:t>③最終目標</a:t>
            </a:r>
            <a:r>
              <a:rPr lang="ja-JP" altLang="en-US" sz="2000" dirty="0">
                <a:latin typeface="+mj-ea"/>
                <a:cs typeface="Times New Roman" pitchFamily="18" charset="0"/>
              </a:rPr>
              <a:t>（</a:t>
            </a:r>
            <a:r>
              <a:rPr lang="en-US" altLang="ja-JP" sz="2000" dirty="0">
                <a:latin typeface="+mj-ea"/>
                <a:cs typeface="Times New Roman" pitchFamily="18" charset="0"/>
              </a:rPr>
              <a:t>2024</a:t>
            </a:r>
            <a:r>
              <a:rPr lang="ja-JP" altLang="en-US" sz="2000" dirty="0">
                <a:latin typeface="+mj-ea"/>
                <a:cs typeface="Times New Roman" pitchFamily="18" charset="0"/>
              </a:rPr>
              <a:t>年度</a:t>
            </a:r>
            <a:r>
              <a:rPr lang="ja-JP" altLang="en-US" sz="2000" dirty="0" smtClean="0">
                <a:latin typeface="+mj-ea"/>
                <a:cs typeface="Times New Roman" pitchFamily="18" charset="0"/>
              </a:rPr>
              <a:t>）</a:t>
            </a:r>
            <a:endParaRPr lang="en-US" altLang="ja-JP" sz="2000" dirty="0" smtClean="0">
              <a:latin typeface="+mj-ea"/>
              <a:cs typeface="Times New Roman" pitchFamily="18" charset="0"/>
            </a:endParaRPr>
          </a:p>
        </p:txBody>
      </p:sp>
      <p:sp>
        <p:nvSpPr>
          <p:cNvPr id="9" name="正方形/長方形 8"/>
          <p:cNvSpPr/>
          <p:nvPr/>
        </p:nvSpPr>
        <p:spPr>
          <a:xfrm>
            <a:off x="107596" y="4079255"/>
            <a:ext cx="8818729" cy="1200329"/>
          </a:xfrm>
          <a:prstGeom prst="rect">
            <a:avLst/>
          </a:prstGeom>
        </p:spPr>
        <p:txBody>
          <a:bodyPr wrap="square">
            <a:spAutoFit/>
          </a:bodyPr>
          <a:lstStyle/>
          <a:p>
            <a:pPr marL="87313" indent="-87313">
              <a:buFont typeface="Arial" pitchFamily="34" charset="0"/>
              <a:buChar char="•"/>
            </a:pPr>
            <a:r>
              <a:rPr lang="ja-JP" altLang="en-US" i="1" dirty="0">
                <a:solidFill>
                  <a:srgbClr val="0000FF"/>
                </a:solidFill>
              </a:rPr>
              <a:t>提案する研究開発の目標を具体的かつ定量的に記載してください</a:t>
            </a:r>
            <a:endParaRPr lang="en-US" altLang="ja-JP" i="1" dirty="0">
              <a:solidFill>
                <a:srgbClr val="0000FF"/>
              </a:solidFill>
            </a:endParaRPr>
          </a:p>
          <a:p>
            <a:pPr marL="87313" indent="-87313"/>
            <a:r>
              <a:rPr lang="ja-JP" altLang="en-US" i="1" dirty="0">
                <a:solidFill>
                  <a:srgbClr val="0000FF"/>
                </a:solidFill>
              </a:rPr>
              <a:t>　（極力、目標仕様等の具体的な数値を記載してください）</a:t>
            </a:r>
            <a:endParaRPr lang="en-US" altLang="ja-JP" i="1" dirty="0">
              <a:solidFill>
                <a:srgbClr val="0000FF"/>
              </a:solidFill>
            </a:endParaRPr>
          </a:p>
          <a:p>
            <a:r>
              <a:rPr lang="ja-JP" altLang="en-US" i="1" kern="100" dirty="0" smtClean="0">
                <a:solidFill>
                  <a:srgbClr val="0000FF"/>
                </a:solidFill>
                <a:latin typeface="TmsRmn"/>
                <a:ea typeface="ＭＳ 明朝" panose="02020609040205080304" pitchFamily="17" charset="-128"/>
                <a:cs typeface="Times New Roman" panose="02020603050405020304" pitchFamily="18" charset="0"/>
              </a:rPr>
              <a:t>・</a:t>
            </a:r>
            <a:r>
              <a:rPr lang="ja-JP" altLang="ja-JP" i="1" kern="100" dirty="0" smtClean="0">
                <a:solidFill>
                  <a:srgbClr val="0000FF"/>
                </a:solidFill>
                <a:latin typeface="TmsRmn"/>
                <a:ea typeface="ＭＳ 明朝" panose="02020609040205080304" pitchFamily="17" charset="-128"/>
                <a:cs typeface="Times New Roman" panose="02020603050405020304" pitchFamily="18" charset="0"/>
              </a:rPr>
              <a:t>提案</a:t>
            </a:r>
            <a:r>
              <a:rPr lang="ja-JP" altLang="ja-JP" i="1" kern="100" dirty="0">
                <a:solidFill>
                  <a:srgbClr val="0000FF"/>
                </a:solidFill>
                <a:latin typeface="TmsRmn"/>
                <a:ea typeface="ＭＳ 明朝" panose="02020609040205080304" pitchFamily="17" charset="-128"/>
                <a:cs typeface="Times New Roman" panose="02020603050405020304" pitchFamily="18" charset="0"/>
              </a:rPr>
              <a:t>期間</a:t>
            </a:r>
            <a:r>
              <a:rPr lang="ja-JP" altLang="ja-JP" i="1" kern="100" dirty="0" smtClean="0">
                <a:solidFill>
                  <a:srgbClr val="0000FF"/>
                </a:solidFill>
                <a:latin typeface="TmsRmn"/>
                <a:ea typeface="ＭＳ 明朝" panose="02020609040205080304" pitchFamily="17" charset="-128"/>
                <a:cs typeface="Times New Roman" panose="02020603050405020304" pitchFamily="18" charset="0"/>
              </a:rPr>
              <a:t>が</a:t>
            </a:r>
            <a:r>
              <a:rPr lang="en-US" altLang="ja-JP" i="1" kern="100" dirty="0" smtClean="0">
                <a:solidFill>
                  <a:srgbClr val="0000FF"/>
                </a:solidFill>
                <a:latin typeface="TmsRmn"/>
                <a:ea typeface="ＭＳ 明朝" panose="02020609040205080304" pitchFamily="17" charset="-128"/>
                <a:cs typeface="Times New Roman" panose="02020603050405020304" pitchFamily="18" charset="0"/>
              </a:rPr>
              <a:t>5</a:t>
            </a:r>
            <a:r>
              <a:rPr lang="ja-JP" altLang="ja-JP" i="1" kern="100" dirty="0" smtClean="0">
                <a:solidFill>
                  <a:srgbClr val="0000FF"/>
                </a:solidFill>
                <a:latin typeface="TmsRmn"/>
                <a:ea typeface="ＭＳ 明朝" panose="02020609040205080304" pitchFamily="17" charset="-128"/>
                <a:cs typeface="Times New Roman" panose="02020603050405020304" pitchFamily="18" charset="0"/>
              </a:rPr>
              <a:t>年</a:t>
            </a:r>
            <a:r>
              <a:rPr lang="ja-JP" altLang="ja-JP" i="1" kern="100" dirty="0">
                <a:solidFill>
                  <a:srgbClr val="0000FF"/>
                </a:solidFill>
                <a:latin typeface="TmsRmn"/>
                <a:ea typeface="ＭＳ 明朝" panose="02020609040205080304" pitchFamily="17" charset="-128"/>
                <a:cs typeface="Times New Roman" panose="02020603050405020304" pitchFamily="18" charset="0"/>
              </a:rPr>
              <a:t>未満の場合は、研究期間に応じて中間・最終目標年度を適宜設定してください。</a:t>
            </a:r>
            <a:endParaRPr lang="ja-JP"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テキスト ボックス 53"/>
          <p:cNvSpPr txBox="1"/>
          <p:nvPr/>
        </p:nvSpPr>
        <p:spPr>
          <a:xfrm>
            <a:off x="692760" y="2467455"/>
            <a:ext cx="7800365" cy="3193793"/>
          </a:xfrm>
          <a:prstGeom prst="rect">
            <a:avLst/>
          </a:prstGeom>
          <a:solidFill>
            <a:schemeClr val="tx2">
              <a:lumMod val="20000"/>
              <a:lumOff val="80000"/>
            </a:schemeClr>
          </a:solidFill>
        </p:spPr>
        <p:style>
          <a:lnRef idx="3">
            <a:schemeClr val="lt1"/>
          </a:lnRef>
          <a:fillRef idx="1">
            <a:schemeClr val="accent1"/>
          </a:fillRef>
          <a:effectRef idx="1">
            <a:schemeClr val="accent1"/>
          </a:effectRef>
          <a:fontRef idx="minor">
            <a:schemeClr val="lt1"/>
          </a:fontRef>
        </p:style>
        <p:txBody>
          <a:bodyPr wrap="square" rtlCol="0">
            <a:noAutofit/>
          </a:bodyPr>
          <a:lstStyle/>
          <a:p>
            <a:pPr marL="87313" indent="-87313">
              <a:buFont typeface="Arial" pitchFamily="34" charset="0"/>
              <a:buChar char="•"/>
            </a:pPr>
            <a:r>
              <a:rPr lang="ja-JP" altLang="en-US" sz="1200" i="1" dirty="0" smtClean="0">
                <a:solidFill>
                  <a:srgbClr val="0000FF"/>
                </a:solidFill>
              </a:rPr>
              <a:t>ベンチマークのイメージ（提案技術の技術目標を示し、優位性がわかるようにしてください）</a:t>
            </a:r>
            <a:endParaRPr lang="en-US" altLang="ja-JP" sz="1200" i="1" dirty="0" smtClean="0">
              <a:solidFill>
                <a:srgbClr val="0000FF"/>
              </a:solidFill>
            </a:endParaRPr>
          </a:p>
        </p:txBody>
      </p:sp>
      <p:sp>
        <p:nvSpPr>
          <p:cNvPr id="2" name="タイトル 1"/>
          <p:cNvSpPr>
            <a:spLocks noGrp="1"/>
          </p:cNvSpPr>
          <p:nvPr>
            <p:ph type="title"/>
          </p:nvPr>
        </p:nvSpPr>
        <p:spPr>
          <a:xfrm>
            <a:off x="0" y="17846"/>
            <a:ext cx="3779912"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smtClean="0"/>
              <a:t>提案技術の優位性</a:t>
            </a:r>
            <a:endParaRPr kumimoji="1" lang="ja-JP" altLang="en-US" sz="2800" dirty="0"/>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6</a:t>
            </a:fld>
            <a:endParaRPr lang="en-US" altLang="ja-JP" dirty="0">
              <a:solidFill>
                <a:schemeClr val="tx1"/>
              </a:solidFill>
              <a:latin typeface="メイリオ" pitchFamily="50" charset="-128"/>
              <a:ea typeface="メイリオ" pitchFamily="50" charset="-128"/>
              <a:cs typeface="メイリオ" pitchFamily="50" charset="-128"/>
            </a:endParaRPr>
          </a:p>
        </p:txBody>
      </p:sp>
      <p:cxnSp>
        <p:nvCxnSpPr>
          <p:cNvPr id="5" name="直線矢印コネクタ 4"/>
          <p:cNvCxnSpPr/>
          <p:nvPr/>
        </p:nvCxnSpPr>
        <p:spPr>
          <a:xfrm flipV="1">
            <a:off x="5364088" y="2812394"/>
            <a:ext cx="0" cy="21867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p:cNvCxnSpPr/>
          <p:nvPr/>
        </p:nvCxnSpPr>
        <p:spPr>
          <a:xfrm>
            <a:off x="5364088" y="4999167"/>
            <a:ext cx="262498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円/楕円 8"/>
          <p:cNvSpPr/>
          <p:nvPr/>
        </p:nvSpPr>
        <p:spPr>
          <a:xfrm rot="20700000">
            <a:off x="5751922" y="4172965"/>
            <a:ext cx="1008112" cy="368623"/>
          </a:xfrm>
          <a:prstGeom prst="ellipse">
            <a:avLst/>
          </a:prstGeom>
          <a:solidFill>
            <a:srgbClr val="FFC000">
              <a:alpha val="34000"/>
            </a:srgb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lnSpcReduction="20000"/>
          </a:bodyPr>
          <a:lstStyle/>
          <a:p>
            <a:pPr algn="ctr"/>
            <a:endParaRPr kumimoji="1" lang="ja-JP" altLang="en-US" sz="1400"/>
          </a:p>
        </p:txBody>
      </p:sp>
      <p:sp>
        <p:nvSpPr>
          <p:cNvPr id="10" name="円/楕円 9"/>
          <p:cNvSpPr/>
          <p:nvPr/>
        </p:nvSpPr>
        <p:spPr>
          <a:xfrm rot="20700000">
            <a:off x="6494104" y="3676581"/>
            <a:ext cx="1008112" cy="368623"/>
          </a:xfrm>
          <a:prstGeom prst="ellipse">
            <a:avLst/>
          </a:prstGeom>
          <a:solidFill>
            <a:srgbClr val="FFC000">
              <a:alpha val="34000"/>
            </a:srgb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lnSpcReduction="20000"/>
          </a:bodyPr>
          <a:lstStyle/>
          <a:p>
            <a:pPr algn="ctr"/>
            <a:endParaRPr kumimoji="1" lang="ja-JP" altLang="en-US" sz="1400"/>
          </a:p>
        </p:txBody>
      </p:sp>
      <p:sp>
        <p:nvSpPr>
          <p:cNvPr id="12" name="円/楕円 11"/>
          <p:cNvSpPr/>
          <p:nvPr/>
        </p:nvSpPr>
        <p:spPr>
          <a:xfrm>
            <a:off x="7308304" y="3214842"/>
            <a:ext cx="144016" cy="144016"/>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kumimoji="1" lang="ja-JP" altLang="en-US" sz="1400"/>
          </a:p>
        </p:txBody>
      </p:sp>
      <p:sp>
        <p:nvSpPr>
          <p:cNvPr id="13" name="テキスト ボックス 12"/>
          <p:cNvSpPr txBox="1"/>
          <p:nvPr/>
        </p:nvSpPr>
        <p:spPr>
          <a:xfrm>
            <a:off x="7347619" y="5000026"/>
            <a:ext cx="752773" cy="307777"/>
          </a:xfrm>
          <a:prstGeom prst="rect">
            <a:avLst/>
          </a:prstGeom>
          <a:noFill/>
        </p:spPr>
        <p:txBody>
          <a:bodyPr wrap="square" rtlCol="0">
            <a:normAutofit/>
          </a:bodyPr>
          <a:lstStyle/>
          <a:p>
            <a:r>
              <a:rPr kumimoji="1" lang="ja-JP" altLang="en-US" sz="1400" dirty="0" smtClean="0"/>
              <a:t>指標</a:t>
            </a:r>
            <a:r>
              <a:rPr lang="ja-JP" altLang="en-US" sz="1400" dirty="0"/>
              <a:t>Ｘ</a:t>
            </a:r>
            <a:endParaRPr kumimoji="1" lang="ja-JP" altLang="en-US" sz="1400" dirty="0"/>
          </a:p>
        </p:txBody>
      </p:sp>
      <p:sp>
        <p:nvSpPr>
          <p:cNvPr id="14" name="テキスト ボックス 13"/>
          <p:cNvSpPr txBox="1"/>
          <p:nvPr/>
        </p:nvSpPr>
        <p:spPr>
          <a:xfrm>
            <a:off x="4999120" y="2914055"/>
            <a:ext cx="400110" cy="889605"/>
          </a:xfrm>
          <a:prstGeom prst="rect">
            <a:avLst/>
          </a:prstGeom>
          <a:noFill/>
        </p:spPr>
        <p:txBody>
          <a:bodyPr vert="eaVert" wrap="square" rtlCol="0">
            <a:normAutofit/>
          </a:bodyPr>
          <a:lstStyle/>
          <a:p>
            <a:r>
              <a:rPr kumimoji="1" lang="ja-JP" altLang="en-US" sz="1400" dirty="0" smtClean="0"/>
              <a:t>指標Ｙ</a:t>
            </a:r>
            <a:endParaRPr kumimoji="1" lang="ja-JP" altLang="en-US" sz="1400" dirty="0"/>
          </a:p>
        </p:txBody>
      </p:sp>
      <p:sp>
        <p:nvSpPr>
          <p:cNvPr id="22" name="テキスト ボックス 21"/>
          <p:cNvSpPr txBox="1"/>
          <p:nvPr/>
        </p:nvSpPr>
        <p:spPr>
          <a:xfrm>
            <a:off x="6987000" y="2884402"/>
            <a:ext cx="1113392" cy="307777"/>
          </a:xfrm>
          <a:prstGeom prst="rect">
            <a:avLst/>
          </a:prstGeom>
          <a:noFill/>
        </p:spPr>
        <p:txBody>
          <a:bodyPr wrap="square" rtlCol="0">
            <a:normAutofit/>
          </a:bodyPr>
          <a:lstStyle/>
          <a:p>
            <a:r>
              <a:rPr kumimoji="1" lang="ja-JP" altLang="en-US" sz="1400" dirty="0" smtClean="0">
                <a:solidFill>
                  <a:srgbClr val="FF0000"/>
                </a:solidFill>
              </a:rPr>
              <a:t>提案技術</a:t>
            </a:r>
            <a:endParaRPr kumimoji="1" lang="ja-JP" altLang="en-US" sz="1400" dirty="0">
              <a:solidFill>
                <a:srgbClr val="FF0000"/>
              </a:solidFill>
            </a:endParaRPr>
          </a:p>
        </p:txBody>
      </p:sp>
      <p:sp>
        <p:nvSpPr>
          <p:cNvPr id="24" name="二等辺三角形 23"/>
          <p:cNvSpPr/>
          <p:nvPr/>
        </p:nvSpPr>
        <p:spPr>
          <a:xfrm>
            <a:off x="7092280" y="3772108"/>
            <a:ext cx="104701" cy="108012"/>
          </a:xfrm>
          <a:prstGeom prst="triangle">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kumimoji="1" lang="ja-JP" altLang="en-US" sz="1400"/>
          </a:p>
        </p:txBody>
      </p:sp>
      <p:sp>
        <p:nvSpPr>
          <p:cNvPr id="25" name="テキスト ボックス 24"/>
          <p:cNvSpPr txBox="1"/>
          <p:nvPr/>
        </p:nvSpPr>
        <p:spPr>
          <a:xfrm>
            <a:off x="7181956" y="3656059"/>
            <a:ext cx="1113392" cy="307777"/>
          </a:xfrm>
          <a:prstGeom prst="rect">
            <a:avLst/>
          </a:prstGeom>
          <a:noFill/>
        </p:spPr>
        <p:txBody>
          <a:bodyPr wrap="square" rtlCol="0">
            <a:normAutofit/>
          </a:bodyPr>
          <a:lstStyle/>
          <a:p>
            <a:r>
              <a:rPr kumimoji="1" lang="en-US" altLang="ja-JP" sz="1400" dirty="0" smtClean="0"/>
              <a:t>A</a:t>
            </a:r>
            <a:r>
              <a:rPr kumimoji="1" lang="ja-JP" altLang="en-US" sz="1400" dirty="0" smtClean="0"/>
              <a:t>製○○</a:t>
            </a:r>
            <a:endParaRPr kumimoji="1" lang="ja-JP" altLang="en-US" sz="1400" dirty="0"/>
          </a:p>
        </p:txBody>
      </p:sp>
      <p:sp>
        <p:nvSpPr>
          <p:cNvPr id="26" name="テキスト ボックス 25"/>
          <p:cNvSpPr txBox="1"/>
          <p:nvPr/>
        </p:nvSpPr>
        <p:spPr>
          <a:xfrm>
            <a:off x="6372200" y="4341803"/>
            <a:ext cx="1113392" cy="307777"/>
          </a:xfrm>
          <a:prstGeom prst="rect">
            <a:avLst/>
          </a:prstGeom>
          <a:noFill/>
        </p:spPr>
        <p:txBody>
          <a:bodyPr wrap="square" rtlCol="0">
            <a:normAutofit/>
          </a:bodyPr>
          <a:lstStyle/>
          <a:p>
            <a:r>
              <a:rPr kumimoji="1" lang="en-US" altLang="ja-JP" sz="1400" dirty="0" smtClean="0"/>
              <a:t>B</a:t>
            </a:r>
            <a:r>
              <a:rPr kumimoji="1" lang="ja-JP" altLang="en-US" sz="1400" dirty="0" smtClean="0"/>
              <a:t>製○○</a:t>
            </a:r>
            <a:endParaRPr kumimoji="1" lang="ja-JP" altLang="en-US" sz="1400" dirty="0"/>
          </a:p>
        </p:txBody>
      </p:sp>
      <p:sp>
        <p:nvSpPr>
          <p:cNvPr id="29" name="ひし形 28"/>
          <p:cNvSpPr/>
          <p:nvPr/>
        </p:nvSpPr>
        <p:spPr>
          <a:xfrm>
            <a:off x="6391568" y="4235837"/>
            <a:ext cx="144016" cy="144016"/>
          </a:xfrm>
          <a:prstGeom prst="diamond">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kumimoji="1" lang="ja-JP" altLang="en-US" sz="1400"/>
          </a:p>
        </p:txBody>
      </p:sp>
      <p:sp>
        <p:nvSpPr>
          <p:cNvPr id="30" name="テキスト ボックス 29"/>
          <p:cNvSpPr txBox="1"/>
          <p:nvPr/>
        </p:nvSpPr>
        <p:spPr>
          <a:xfrm>
            <a:off x="6225074" y="3429000"/>
            <a:ext cx="1113392" cy="307777"/>
          </a:xfrm>
          <a:prstGeom prst="rect">
            <a:avLst/>
          </a:prstGeom>
          <a:noFill/>
        </p:spPr>
        <p:txBody>
          <a:bodyPr wrap="square" rtlCol="0">
            <a:normAutofit/>
          </a:bodyPr>
          <a:lstStyle/>
          <a:p>
            <a:r>
              <a:rPr kumimoji="1" lang="ja-JP" altLang="en-US" sz="1400" dirty="0" smtClean="0"/>
              <a:t>技術</a:t>
            </a:r>
            <a:r>
              <a:rPr kumimoji="1" lang="en-US" altLang="ja-JP" sz="1400" dirty="0" smtClean="0"/>
              <a:t>α</a:t>
            </a:r>
            <a:endParaRPr kumimoji="1" lang="ja-JP" altLang="en-US" sz="1400" dirty="0"/>
          </a:p>
        </p:txBody>
      </p:sp>
      <p:sp>
        <p:nvSpPr>
          <p:cNvPr id="31" name="テキスト ボックス 30"/>
          <p:cNvSpPr txBox="1"/>
          <p:nvPr/>
        </p:nvSpPr>
        <p:spPr>
          <a:xfrm>
            <a:off x="5399231" y="3999372"/>
            <a:ext cx="1113392" cy="307777"/>
          </a:xfrm>
          <a:prstGeom prst="rect">
            <a:avLst/>
          </a:prstGeom>
          <a:noFill/>
        </p:spPr>
        <p:txBody>
          <a:bodyPr wrap="square" rtlCol="0">
            <a:normAutofit/>
          </a:bodyPr>
          <a:lstStyle/>
          <a:p>
            <a:r>
              <a:rPr kumimoji="1" lang="ja-JP" altLang="en-US" sz="1400" dirty="0" smtClean="0"/>
              <a:t>技術</a:t>
            </a:r>
            <a:r>
              <a:rPr kumimoji="1" lang="en-US" altLang="ja-JP" sz="1400" dirty="0" smtClean="0"/>
              <a:t>β</a:t>
            </a:r>
            <a:endParaRPr kumimoji="1" lang="ja-JP" altLang="en-US" sz="1400" dirty="0"/>
          </a:p>
        </p:txBody>
      </p:sp>
      <p:sp>
        <p:nvSpPr>
          <p:cNvPr id="33" name="テキスト ボックス 32"/>
          <p:cNvSpPr txBox="1"/>
          <p:nvPr/>
        </p:nvSpPr>
        <p:spPr>
          <a:xfrm>
            <a:off x="5699282" y="4569914"/>
            <a:ext cx="1113392" cy="307777"/>
          </a:xfrm>
          <a:prstGeom prst="rect">
            <a:avLst/>
          </a:prstGeom>
          <a:noFill/>
        </p:spPr>
        <p:txBody>
          <a:bodyPr wrap="square" rtlCol="0">
            <a:normAutofit/>
          </a:bodyPr>
          <a:lstStyle/>
          <a:p>
            <a:r>
              <a:rPr kumimoji="1" lang="en-US" altLang="ja-JP" sz="1400" dirty="0" smtClean="0"/>
              <a:t>C</a:t>
            </a:r>
            <a:r>
              <a:rPr kumimoji="1" lang="ja-JP" altLang="en-US" sz="1400" dirty="0" smtClean="0"/>
              <a:t>製○○</a:t>
            </a:r>
            <a:endParaRPr kumimoji="1" lang="ja-JP" altLang="en-US" sz="1400" dirty="0"/>
          </a:p>
        </p:txBody>
      </p:sp>
      <p:sp>
        <p:nvSpPr>
          <p:cNvPr id="34" name="円/楕円 33"/>
          <p:cNvSpPr>
            <a:spLocks noChangeAspect="1"/>
          </p:cNvSpPr>
          <p:nvPr/>
        </p:nvSpPr>
        <p:spPr>
          <a:xfrm>
            <a:off x="6111963" y="4363399"/>
            <a:ext cx="126734" cy="126734"/>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kumimoji="1" lang="ja-JP" altLang="en-US" sz="1400"/>
          </a:p>
        </p:txBody>
      </p:sp>
      <p:graphicFrame>
        <p:nvGraphicFramePr>
          <p:cNvPr id="52" name="表 51"/>
          <p:cNvGraphicFramePr>
            <a:graphicFrameLocks noGrp="1"/>
          </p:cNvGraphicFramePr>
          <p:nvPr>
            <p:extLst/>
          </p:nvPr>
        </p:nvGraphicFramePr>
        <p:xfrm>
          <a:off x="899592" y="3140968"/>
          <a:ext cx="3757455" cy="1785920"/>
        </p:xfrm>
        <a:graphic>
          <a:graphicData uri="http://schemas.openxmlformats.org/drawingml/2006/table">
            <a:tbl>
              <a:tblPr firstRow="1" bandRow="1">
                <a:tableStyleId>{5C22544A-7EE6-4342-B048-85BDC9FD1C3A}</a:tableStyleId>
              </a:tblPr>
              <a:tblGrid>
                <a:gridCol w="751491"/>
                <a:gridCol w="904693"/>
                <a:gridCol w="864096"/>
                <a:gridCol w="648072"/>
                <a:gridCol w="589103"/>
              </a:tblGrid>
              <a:tr h="251347">
                <a:tc>
                  <a:txBody>
                    <a:bodyPr/>
                    <a:lstStyle/>
                    <a:p>
                      <a:pPr algn="ctr"/>
                      <a:endParaRPr kumimoji="1" lang="ja-JP" altLang="en-US" sz="1200" dirty="0"/>
                    </a:p>
                  </a:txBody>
                  <a:tcPr/>
                </a:tc>
                <a:tc>
                  <a:txBody>
                    <a:bodyPr/>
                    <a:lstStyle/>
                    <a:p>
                      <a:pPr algn="ctr"/>
                      <a:r>
                        <a:rPr kumimoji="1" lang="ja-JP" altLang="en-US" sz="1200" dirty="0" smtClean="0"/>
                        <a:t>提案技術</a:t>
                      </a:r>
                      <a:endParaRPr kumimoji="1" lang="ja-JP" altLang="en-US" sz="1200" dirty="0"/>
                    </a:p>
                  </a:txBody>
                  <a:tcPr/>
                </a:tc>
                <a:tc>
                  <a:txBody>
                    <a:bodyPr/>
                    <a:lstStyle/>
                    <a:p>
                      <a:pPr algn="ctr"/>
                      <a:r>
                        <a:rPr kumimoji="1" lang="ja-JP" altLang="en-US" sz="1200" dirty="0" smtClean="0"/>
                        <a:t>保有技術</a:t>
                      </a:r>
                      <a:endParaRPr kumimoji="1" lang="en-US" altLang="ja-JP" sz="1200" dirty="0" smtClean="0"/>
                    </a:p>
                    <a:p>
                      <a:pPr algn="ctr"/>
                      <a:r>
                        <a:rPr kumimoji="1" lang="ja-JP" altLang="en-US" sz="1200" dirty="0" smtClean="0"/>
                        <a:t>（現状）</a:t>
                      </a:r>
                      <a:endParaRPr kumimoji="1" lang="ja-JP" altLang="en-US" sz="1200" dirty="0"/>
                    </a:p>
                  </a:txBody>
                  <a:tcPr/>
                </a:tc>
                <a:tc>
                  <a:txBody>
                    <a:bodyPr/>
                    <a:lstStyle/>
                    <a:p>
                      <a:pPr algn="ctr"/>
                      <a:r>
                        <a:rPr kumimoji="1" lang="ja-JP" altLang="en-US" sz="1200" dirty="0" smtClean="0"/>
                        <a:t>技術</a:t>
                      </a:r>
                      <a:r>
                        <a:rPr kumimoji="1" lang="en-US" altLang="ja-JP" sz="1200" dirty="0" smtClean="0"/>
                        <a:t>α</a:t>
                      </a:r>
                      <a:endParaRPr kumimoji="1" lang="ja-JP" altLang="en-US" sz="1200" dirty="0"/>
                    </a:p>
                  </a:txBody>
                  <a:tcPr/>
                </a:tc>
                <a:tc>
                  <a:txBody>
                    <a:bodyPr/>
                    <a:lstStyle/>
                    <a:p>
                      <a:pPr algn="ctr"/>
                      <a:r>
                        <a:rPr kumimoji="1" lang="ja-JP" altLang="en-US" sz="1200" dirty="0" smtClean="0"/>
                        <a:t>技術</a:t>
                      </a:r>
                      <a:r>
                        <a:rPr kumimoji="1" lang="en-US" altLang="ja-JP" sz="1200" dirty="0" smtClean="0"/>
                        <a:t>β</a:t>
                      </a:r>
                      <a:endParaRPr kumimoji="1" lang="ja-JP" altLang="en-US" sz="1200" dirty="0"/>
                    </a:p>
                  </a:txBody>
                  <a:tcPr/>
                </a:tc>
              </a:tr>
              <a:tr h="332180">
                <a:tc>
                  <a:txBody>
                    <a:bodyPr/>
                    <a:lstStyle/>
                    <a:p>
                      <a:pPr algn="ctr"/>
                      <a:r>
                        <a:rPr kumimoji="1" lang="ja-JP" altLang="en-US" sz="1200" dirty="0" smtClean="0"/>
                        <a:t>指標</a:t>
                      </a:r>
                      <a:r>
                        <a:rPr kumimoji="1" lang="en-US" altLang="ja-JP" sz="1200" dirty="0" smtClean="0"/>
                        <a:t>X</a:t>
                      </a: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r>
              <a:tr h="332180">
                <a:tc>
                  <a:txBody>
                    <a:bodyPr/>
                    <a:lstStyle/>
                    <a:p>
                      <a:pPr algn="ctr"/>
                      <a:r>
                        <a:rPr kumimoji="1" lang="ja-JP" altLang="en-US" sz="1200" dirty="0" smtClean="0"/>
                        <a:t>指標</a:t>
                      </a:r>
                      <a:r>
                        <a:rPr kumimoji="1" lang="en-US" altLang="ja-JP" sz="1200" dirty="0" smtClean="0"/>
                        <a:t>Y</a:t>
                      </a:r>
                      <a:endParaRPr kumimoji="1" lang="ja-JP" altLang="en-US" sz="1200" dirty="0"/>
                    </a:p>
                  </a:txBody>
                  <a:tcPr>
                    <a:solidFill>
                      <a:srgbClr val="FFFF00"/>
                    </a:solidFill>
                  </a:tcPr>
                </a:tc>
                <a:tc>
                  <a:txBody>
                    <a:bodyPr/>
                    <a:lstStyle/>
                    <a:p>
                      <a:pPr algn="ctr"/>
                      <a:r>
                        <a:rPr kumimoji="1" lang="en-US" altLang="ja-JP" sz="1200" dirty="0" smtClean="0">
                          <a:solidFill>
                            <a:srgbClr val="FF0000"/>
                          </a:solidFill>
                        </a:rPr>
                        <a:t>100Hz</a:t>
                      </a:r>
                      <a:endParaRPr kumimoji="1" lang="ja-JP" altLang="en-US" sz="1200" dirty="0">
                        <a:solidFill>
                          <a:srgbClr val="FF0000"/>
                        </a:solidFill>
                      </a:endParaRPr>
                    </a:p>
                  </a:txBody>
                  <a:tcPr>
                    <a:solidFill>
                      <a:srgbClr val="FFFF00"/>
                    </a:solidFill>
                  </a:tcPr>
                </a:tc>
                <a:tc>
                  <a:txBody>
                    <a:bodyPr/>
                    <a:lstStyle/>
                    <a:p>
                      <a:pPr algn="ctr"/>
                      <a:r>
                        <a:rPr kumimoji="1" lang="en-US" altLang="ja-JP" sz="1200" dirty="0" smtClean="0"/>
                        <a:t>50Hz</a:t>
                      </a:r>
                      <a:endParaRPr kumimoji="1" lang="ja-JP" altLang="en-US" sz="1200" dirty="0"/>
                    </a:p>
                  </a:txBody>
                  <a:tcPr>
                    <a:solidFill>
                      <a:srgbClr val="FFFF00"/>
                    </a:solidFill>
                  </a:tcPr>
                </a:tc>
                <a:tc>
                  <a:txBody>
                    <a:bodyPr/>
                    <a:lstStyle/>
                    <a:p>
                      <a:pPr algn="ctr"/>
                      <a:r>
                        <a:rPr kumimoji="1" lang="en-US" altLang="ja-JP" sz="1200" dirty="0" smtClean="0"/>
                        <a:t>40Hz</a:t>
                      </a:r>
                      <a:endParaRPr kumimoji="1" lang="ja-JP" altLang="en-US" sz="1200" dirty="0"/>
                    </a:p>
                  </a:txBody>
                  <a:tcPr>
                    <a:solidFill>
                      <a:srgbClr val="FFFF00"/>
                    </a:solidFill>
                  </a:tcPr>
                </a:tc>
                <a:tc>
                  <a:txBody>
                    <a:bodyPr/>
                    <a:lstStyle/>
                    <a:p>
                      <a:pPr algn="ctr"/>
                      <a:r>
                        <a:rPr kumimoji="1" lang="en-US" altLang="ja-JP" sz="1200" dirty="0" smtClean="0"/>
                        <a:t>60Hz</a:t>
                      </a:r>
                      <a:endParaRPr kumimoji="1" lang="ja-JP" altLang="en-US" sz="1200" dirty="0"/>
                    </a:p>
                  </a:txBody>
                  <a:tcPr>
                    <a:solidFill>
                      <a:srgbClr val="FFFF00"/>
                    </a:solidFill>
                  </a:tcPr>
                </a:tc>
              </a:tr>
              <a:tr h="332180">
                <a:tc>
                  <a:txBody>
                    <a:bodyPr/>
                    <a:lstStyle/>
                    <a:p>
                      <a:pPr algn="ctr"/>
                      <a:r>
                        <a:rPr kumimoji="1" lang="ja-JP" altLang="en-US" sz="1200" dirty="0" smtClean="0"/>
                        <a:t>指標</a:t>
                      </a:r>
                      <a:r>
                        <a:rPr kumimoji="1" lang="en-US" altLang="ja-JP" sz="1200" dirty="0" smtClean="0"/>
                        <a:t>Z</a:t>
                      </a: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r>
              <a:tr h="332180">
                <a:tc>
                  <a:txBody>
                    <a:bodyPr/>
                    <a:lstStyle/>
                    <a:p>
                      <a:pPr algn="ctr"/>
                      <a:r>
                        <a:rPr kumimoji="1" lang="ja-JP" altLang="en-US" sz="1200" dirty="0" smtClean="0"/>
                        <a:t>・・・</a:t>
                      </a: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r>
            </a:tbl>
          </a:graphicData>
        </a:graphic>
      </p:graphicFrame>
      <p:sp>
        <p:nvSpPr>
          <p:cNvPr id="53" name="正方形/長方形 52"/>
          <p:cNvSpPr/>
          <p:nvPr/>
        </p:nvSpPr>
        <p:spPr>
          <a:xfrm>
            <a:off x="1624268" y="3129292"/>
            <a:ext cx="936104" cy="179759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kumimoji="1" lang="ja-JP" altLang="en-US"/>
          </a:p>
        </p:txBody>
      </p:sp>
      <p:sp>
        <p:nvSpPr>
          <p:cNvPr id="55" name="テキスト ボックス 54"/>
          <p:cNvSpPr txBox="1"/>
          <p:nvPr/>
        </p:nvSpPr>
        <p:spPr>
          <a:xfrm>
            <a:off x="2452139" y="4962654"/>
            <a:ext cx="749564" cy="338554"/>
          </a:xfrm>
          <a:prstGeom prst="rect">
            <a:avLst/>
          </a:prstGeom>
          <a:noFill/>
        </p:spPr>
        <p:txBody>
          <a:bodyPr wrap="square" rtlCol="0">
            <a:normAutofit/>
          </a:bodyPr>
          <a:lstStyle/>
          <a:p>
            <a:r>
              <a:rPr kumimoji="1" lang="ja-JP" altLang="en-US" sz="1600" dirty="0" smtClean="0"/>
              <a:t>例①</a:t>
            </a:r>
            <a:endParaRPr kumimoji="1" lang="ja-JP" altLang="en-US" sz="1600" dirty="0"/>
          </a:p>
        </p:txBody>
      </p:sp>
      <p:sp>
        <p:nvSpPr>
          <p:cNvPr id="56" name="テキスト ボックス 55"/>
          <p:cNvSpPr txBox="1"/>
          <p:nvPr/>
        </p:nvSpPr>
        <p:spPr>
          <a:xfrm>
            <a:off x="6224349" y="5205211"/>
            <a:ext cx="749564" cy="338554"/>
          </a:xfrm>
          <a:prstGeom prst="rect">
            <a:avLst/>
          </a:prstGeom>
          <a:noFill/>
        </p:spPr>
        <p:txBody>
          <a:bodyPr wrap="square" rtlCol="0">
            <a:normAutofit/>
          </a:bodyPr>
          <a:lstStyle/>
          <a:p>
            <a:r>
              <a:rPr kumimoji="1" lang="ja-JP" altLang="en-US" sz="1600" dirty="0" smtClean="0"/>
              <a:t>例②</a:t>
            </a:r>
            <a:endParaRPr kumimoji="1" lang="ja-JP" altLang="en-US" sz="1600" dirty="0"/>
          </a:p>
        </p:txBody>
      </p:sp>
      <p:sp>
        <p:nvSpPr>
          <p:cNvPr id="58" name="円/楕円 57"/>
          <p:cNvSpPr>
            <a:spLocks noChangeAspect="1"/>
          </p:cNvSpPr>
          <p:nvPr/>
        </p:nvSpPr>
        <p:spPr>
          <a:xfrm>
            <a:off x="6792016" y="3854905"/>
            <a:ext cx="132495" cy="13249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kumimoji="1" lang="ja-JP" altLang="en-US" sz="1400"/>
          </a:p>
        </p:txBody>
      </p:sp>
      <p:sp>
        <p:nvSpPr>
          <p:cNvPr id="61" name="テキスト ボックス 60"/>
          <p:cNvSpPr txBox="1"/>
          <p:nvPr/>
        </p:nvSpPr>
        <p:spPr>
          <a:xfrm>
            <a:off x="6807207" y="4011684"/>
            <a:ext cx="1488141" cy="410731"/>
          </a:xfrm>
          <a:prstGeom prst="rect">
            <a:avLst/>
          </a:prstGeom>
          <a:noFill/>
        </p:spPr>
        <p:txBody>
          <a:bodyPr wrap="square" rtlCol="0">
            <a:noAutofit/>
          </a:bodyPr>
          <a:lstStyle/>
          <a:p>
            <a:r>
              <a:rPr kumimoji="1" lang="ja-JP" altLang="en-US" sz="1400" dirty="0" smtClean="0"/>
              <a:t>保有技術（現状）</a:t>
            </a:r>
            <a:endParaRPr kumimoji="1" lang="ja-JP" altLang="en-US" sz="1400" dirty="0"/>
          </a:p>
        </p:txBody>
      </p:sp>
      <p:sp>
        <p:nvSpPr>
          <p:cNvPr id="3" name="正方形/長方形 2"/>
          <p:cNvSpPr/>
          <p:nvPr/>
        </p:nvSpPr>
        <p:spPr>
          <a:xfrm>
            <a:off x="426786" y="719827"/>
            <a:ext cx="8249669" cy="646331"/>
          </a:xfrm>
          <a:prstGeom prst="rect">
            <a:avLst/>
          </a:prstGeom>
        </p:spPr>
        <p:txBody>
          <a:bodyPr wrap="square">
            <a:spAutoFit/>
          </a:bodyPr>
          <a:lstStyle/>
          <a:p>
            <a:pPr marL="87313" indent="-87313">
              <a:buFont typeface="Arial" pitchFamily="34" charset="0"/>
              <a:buChar char="•"/>
            </a:pPr>
            <a:r>
              <a:rPr lang="ja-JP" altLang="en-US" i="1" dirty="0">
                <a:solidFill>
                  <a:srgbClr val="0000FF"/>
                </a:solidFill>
              </a:rPr>
              <a:t>提案する研究開発の背景、課題、ベンチマーク、狙いを記載してください。</a:t>
            </a:r>
            <a:endParaRPr lang="en-US" altLang="ja-JP" i="1" dirty="0">
              <a:solidFill>
                <a:srgbClr val="0000FF"/>
              </a:solidFill>
            </a:endParaRPr>
          </a:p>
          <a:p>
            <a:pPr marL="87313" indent="-87313">
              <a:buFont typeface="Arial" pitchFamily="34" charset="0"/>
              <a:buChar char="•"/>
            </a:pPr>
            <a:r>
              <a:rPr lang="ja-JP" altLang="en-US" i="1" dirty="0">
                <a:solidFill>
                  <a:srgbClr val="0000FF"/>
                </a:solidFill>
              </a:rPr>
              <a:t>定量的な技術目標と設定の背景を示してください。</a:t>
            </a:r>
            <a:endParaRPr lang="en-US" altLang="ja-JP" i="1" dirty="0">
              <a:solidFill>
                <a:srgbClr val="0000FF"/>
              </a:solidFill>
            </a:endParaRPr>
          </a:p>
        </p:txBody>
      </p:sp>
    </p:spTree>
    <p:extLst>
      <p:ext uri="{BB962C8B-B14F-4D97-AF65-F5344CB8AC3E}">
        <p14:creationId xmlns:p14="http://schemas.microsoft.com/office/powerpoint/2010/main" val="38579791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882" y="0"/>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smtClean="0"/>
              <a:t>実施体制・役割</a:t>
            </a:r>
            <a:endParaRPr kumimoji="1" lang="ja-JP" altLang="en-US" sz="2800" dirty="0"/>
          </a:p>
        </p:txBody>
      </p:sp>
      <p:sp>
        <p:nvSpPr>
          <p:cNvPr id="31"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7</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6" name="Rectangle 17"/>
          <p:cNvSpPr>
            <a:spLocks noChangeArrowheads="1"/>
          </p:cNvSpPr>
          <p:nvPr/>
        </p:nvSpPr>
        <p:spPr bwMode="auto">
          <a:xfrm>
            <a:off x="1665833" y="843072"/>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37" name="Rectangle 21"/>
          <p:cNvSpPr>
            <a:spLocks noChangeArrowheads="1"/>
          </p:cNvSpPr>
          <p:nvPr/>
        </p:nvSpPr>
        <p:spPr bwMode="auto">
          <a:xfrm>
            <a:off x="2334171" y="130027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6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800" b="0" i="0" u="none" strike="noStrike" cap="none" normalizeH="0" baseline="0" smtClean="0">
                <a:ln>
                  <a:noFill/>
                </a:ln>
                <a:solidFill>
                  <a:schemeClr val="tx1"/>
                </a:solidFill>
                <a:effectLst/>
                <a:latin typeface="Arial" panose="020B0604020202020204" pitchFamily="34" charset="0"/>
              </a:rPr>
              <a:t/>
            </a:r>
            <a:br>
              <a:rPr kumimoji="0" lang="ja-JP" altLang="ja-JP" sz="1800" b="0" i="0" u="none" strike="noStrike" cap="none" normalizeH="0" baseline="0" smtClean="0">
                <a:ln>
                  <a:noFill/>
                </a:ln>
                <a:solidFill>
                  <a:schemeClr val="tx1"/>
                </a:solidFill>
                <a:effectLst/>
                <a:latin typeface="Arial" panose="020B0604020202020204" pitchFamily="34" charset="0"/>
              </a:rPr>
            </a:br>
            <a:endParaRPr kumimoji="0" lang="ja-JP" altLang="ja-JP"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40" name="Rectangle 28"/>
          <p:cNvSpPr>
            <a:spLocks noChangeArrowheads="1"/>
          </p:cNvSpPr>
          <p:nvPr/>
        </p:nvSpPr>
        <p:spPr bwMode="auto">
          <a:xfrm>
            <a:off x="2334171" y="130027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7" name="正方形/長方形 16"/>
          <p:cNvSpPr/>
          <p:nvPr/>
        </p:nvSpPr>
        <p:spPr>
          <a:xfrm>
            <a:off x="322617" y="1071672"/>
            <a:ext cx="8703908" cy="646331"/>
          </a:xfrm>
          <a:prstGeom prst="rect">
            <a:avLst/>
          </a:prstGeom>
        </p:spPr>
        <p:txBody>
          <a:bodyPr wrap="square">
            <a:spAutoFit/>
          </a:bodyPr>
          <a:lstStyle/>
          <a:p>
            <a:pPr marL="87313" indent="-87313"/>
            <a:r>
              <a:rPr lang="ja-JP" altLang="en-US" i="1" dirty="0">
                <a:solidFill>
                  <a:srgbClr val="0000FF"/>
                </a:solidFill>
              </a:rPr>
              <a:t>・提案する研究開発を実施する体制とそれぞれの役割を下図のように記載してください（提案書に記載する実施体制の転記あるいは簡略化したもので構いません）</a:t>
            </a:r>
            <a:endParaRPr lang="en-US" altLang="ja-JP" i="1" dirty="0">
              <a:solidFill>
                <a:srgbClr val="0000FF"/>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4047" y="-6399"/>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smtClean="0"/>
              <a:t>研究開発スケジュール</a:t>
            </a:r>
            <a:endParaRPr kumimoji="1" lang="ja-JP" altLang="en-US" sz="2800" dirty="0"/>
          </a:p>
        </p:txBody>
      </p:sp>
      <p:graphicFrame>
        <p:nvGraphicFramePr>
          <p:cNvPr id="9" name="表 8"/>
          <p:cNvGraphicFramePr>
            <a:graphicFrameLocks noGrp="1"/>
          </p:cNvGraphicFramePr>
          <p:nvPr>
            <p:extLst>
              <p:ext uri="{D42A27DB-BD31-4B8C-83A1-F6EECF244321}">
                <p14:modId xmlns:p14="http://schemas.microsoft.com/office/powerpoint/2010/main" val="1446840952"/>
              </p:ext>
            </p:extLst>
          </p:nvPr>
        </p:nvGraphicFramePr>
        <p:xfrm>
          <a:off x="755576" y="2276872"/>
          <a:ext cx="7632848" cy="4464496"/>
        </p:xfrm>
        <a:graphic>
          <a:graphicData uri="http://schemas.openxmlformats.org/drawingml/2006/table">
            <a:tbl>
              <a:tblPr>
                <a:tableStyleId>{5940675A-B579-460E-94D1-54222C63F5DA}</a:tableStyleId>
              </a:tblPr>
              <a:tblGrid>
                <a:gridCol w="2376264"/>
                <a:gridCol w="1080120"/>
                <a:gridCol w="1080120"/>
                <a:gridCol w="1080120"/>
                <a:gridCol w="1008112"/>
                <a:gridCol w="1008112"/>
              </a:tblGrid>
              <a:tr h="745837">
                <a:tc>
                  <a:txBody>
                    <a:bodyPr/>
                    <a:lstStyle/>
                    <a:p>
                      <a:pPr algn="ctr" fontAlgn="ctr"/>
                      <a:endParaRPr lang="en-US" sz="1600" b="0" i="0" u="none" strike="noStrike" dirty="0">
                        <a:solidFill>
                          <a:srgbClr val="000000"/>
                        </a:solidFill>
                        <a:latin typeface="ＭＳ Ｐゴシック"/>
                      </a:endParaRPr>
                    </a:p>
                  </a:txBody>
                  <a:tcPr marL="0" marR="0" marT="0" marB="0" anchor="ctr"/>
                </a:tc>
                <a:tc>
                  <a:txBody>
                    <a:bodyPr/>
                    <a:lstStyle/>
                    <a:p>
                      <a:pPr algn="ctr" fontAlgn="ctr"/>
                      <a:r>
                        <a:rPr lang="en-US" altLang="ja-JP" sz="1600" u="none" strike="noStrike" dirty="0" smtClean="0"/>
                        <a:t>2020FY</a:t>
                      </a:r>
                      <a:endParaRPr lang="en-US" sz="1600" u="none" strike="noStrike" dirty="0" smtClean="0"/>
                    </a:p>
                  </a:txBody>
                  <a:tcPr marL="0" marR="0" marT="0" marB="0" anchor="ctr"/>
                </a:tc>
                <a:tc>
                  <a:txBody>
                    <a:bodyPr/>
                    <a:lstStyle/>
                    <a:p>
                      <a:pPr algn="ctr" fontAlgn="ctr"/>
                      <a:r>
                        <a:rPr lang="en-US" altLang="ja-JP" sz="1600" u="none" strike="noStrike" dirty="0" smtClean="0"/>
                        <a:t>2021FY</a:t>
                      </a:r>
                      <a:endParaRPr lang="en-US" sz="1600" u="none" strike="noStrike" dirty="0" smtClean="0"/>
                    </a:p>
                  </a:txBody>
                  <a:tcPr marL="0" marR="0" marT="0" marB="0" anchor="ctr"/>
                </a:tc>
                <a:tc>
                  <a:txBody>
                    <a:bodyPr/>
                    <a:lstStyle/>
                    <a:p>
                      <a:pPr algn="ctr" fontAlgn="ctr"/>
                      <a:r>
                        <a:rPr lang="en-US" altLang="ja-JP" sz="1600" u="none" strike="noStrike" dirty="0" smtClean="0"/>
                        <a:t>2022FY</a:t>
                      </a:r>
                      <a:endParaRPr lang="en-US" sz="1600" b="1" i="0" u="none" strike="noStrike" dirty="0">
                        <a:solidFill>
                          <a:srgbClr val="000000"/>
                        </a:solidFill>
                        <a:latin typeface="ＭＳ Ｐゴシック"/>
                      </a:endParaRPr>
                    </a:p>
                  </a:txBody>
                  <a:tcPr marL="0" marR="0" marT="0" marB="0" anchor="ctr"/>
                </a:tc>
                <a:tc>
                  <a:txBody>
                    <a:bodyPr/>
                    <a:lstStyle/>
                    <a:p>
                      <a:pPr algn="ctr" fontAlgn="ctr"/>
                      <a:r>
                        <a:rPr lang="en-US" altLang="ja-JP" sz="1600" u="none" strike="noStrike" dirty="0" smtClean="0"/>
                        <a:t>2023FY</a:t>
                      </a:r>
                      <a:endParaRPr lang="en-US" sz="1600" b="1" i="0" u="none" strike="noStrike" dirty="0">
                        <a:solidFill>
                          <a:srgbClr val="000000"/>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600" u="none" strike="noStrike" dirty="0" smtClean="0"/>
                        <a:t>2024FY</a:t>
                      </a:r>
                      <a:endParaRPr lang="en-US" altLang="ja-JP" sz="1600" b="1" i="0" u="none" strike="noStrike" dirty="0" smtClean="0">
                        <a:solidFill>
                          <a:srgbClr val="000000"/>
                        </a:solidFill>
                        <a:latin typeface="ＭＳ Ｐゴシック"/>
                      </a:endParaRPr>
                    </a:p>
                  </a:txBody>
                  <a:tcPr marL="0" marR="0" marT="0" marB="0" anchor="ctr"/>
                </a:tc>
              </a:tr>
              <a:tr h="985631">
                <a:tc>
                  <a:txBody>
                    <a:bodyPr/>
                    <a:lstStyle/>
                    <a:p>
                      <a:pPr algn="ctr" fontAlgn="ctr"/>
                      <a:r>
                        <a:rPr lang="ja-JP" altLang="en-US" sz="1600" b="0" i="0" u="none" strike="noStrike" dirty="0" smtClean="0">
                          <a:solidFill>
                            <a:srgbClr val="0000FF"/>
                          </a:solidFill>
                          <a:latin typeface="ＭＳ Ｐゴシック"/>
                        </a:rPr>
                        <a:t>●●の開発</a:t>
                      </a:r>
                      <a:endParaRPr lang="en-US" altLang="ja-JP" sz="1600" b="0" i="0" u="none" strike="noStrike" dirty="0" smtClean="0">
                        <a:solidFill>
                          <a:srgbClr val="0000FF"/>
                        </a:solidFill>
                        <a:latin typeface="ＭＳ Ｐゴシック"/>
                      </a:endParaRPr>
                    </a:p>
                    <a:p>
                      <a:pPr algn="ctr" fontAlgn="ctr"/>
                      <a:r>
                        <a:rPr lang="ja-JP" altLang="en-US" sz="1600" b="0" i="0" u="none" strike="noStrike" dirty="0" smtClean="0">
                          <a:solidFill>
                            <a:srgbClr val="0000FF"/>
                          </a:solidFill>
                          <a:latin typeface="ＭＳ Ｐゴシック"/>
                        </a:rPr>
                        <a:t>（担当：□□）</a:t>
                      </a:r>
                      <a:endParaRPr lang="en-US" altLang="ja-JP" sz="1600" b="0" i="0" u="none" strike="noStrike" dirty="0" smtClean="0">
                        <a:solidFill>
                          <a:srgbClr val="0000FF"/>
                        </a:solidFill>
                        <a:latin typeface="ＭＳ Ｐゴシック"/>
                      </a:endParaRPr>
                    </a:p>
                  </a:txBody>
                  <a:tcPr marL="0" marR="0" marT="0" marB="0" anchor="ctr"/>
                </a:tc>
                <a:tc>
                  <a:txBody>
                    <a:bodyPr/>
                    <a:lstStyle/>
                    <a:p>
                      <a:pPr algn="l" fontAlgn="ctr"/>
                      <a:r>
                        <a:rPr lang="ja-JP" altLang="en-US" sz="1600" u="none" strike="noStrike" dirty="0"/>
                        <a:t>　</a:t>
                      </a:r>
                      <a:endParaRPr lang="ja-JP" altLang="en-US" sz="1600" b="0" i="0" u="none" strike="noStrike" dirty="0">
                        <a:solidFill>
                          <a:srgbClr val="000000"/>
                        </a:solidFill>
                        <a:latin typeface="ＭＳ Ｐゴシック"/>
                      </a:endParaRPr>
                    </a:p>
                  </a:txBody>
                  <a:tcPr marL="0" marR="0" marT="0" marB="0"/>
                </a:tc>
                <a:tc>
                  <a:txBody>
                    <a:bodyPr/>
                    <a:lstStyle/>
                    <a:p>
                      <a:pPr algn="l" fontAlgn="ctr"/>
                      <a:r>
                        <a:rPr lang="ja-JP" altLang="en-US" sz="1600" u="none" strike="noStrike" dirty="0"/>
                        <a:t>　</a:t>
                      </a:r>
                      <a:endParaRPr lang="ja-JP" altLang="en-US" sz="1600" b="0" i="0" u="none" strike="noStrike" dirty="0">
                        <a:solidFill>
                          <a:srgbClr val="000000"/>
                        </a:solidFill>
                        <a:latin typeface="ＭＳ Ｐゴシック"/>
                      </a:endParaRPr>
                    </a:p>
                  </a:txBody>
                  <a:tcPr marL="0" marR="0" marT="0" marB="0" anchor="ctr"/>
                </a:tc>
                <a:tc>
                  <a:txBody>
                    <a:bodyPr/>
                    <a:lstStyle/>
                    <a:p>
                      <a:pPr algn="l" fontAlgn="ctr"/>
                      <a:r>
                        <a:rPr lang="ja-JP" altLang="en-US" sz="1600" u="none" strike="noStrike" dirty="0"/>
                        <a:t>　</a:t>
                      </a:r>
                      <a:endParaRPr lang="ja-JP" altLang="en-US" sz="1600" b="0" i="0" u="none" strike="noStrike" dirty="0">
                        <a:solidFill>
                          <a:srgbClr val="000000"/>
                        </a:solidFill>
                        <a:latin typeface="ＭＳ Ｐゴシック"/>
                      </a:endParaRPr>
                    </a:p>
                  </a:txBody>
                  <a:tcPr marL="0" marR="0" marT="0" marB="0" anchor="ctr"/>
                </a:tc>
                <a:tc>
                  <a:txBody>
                    <a:bodyPr/>
                    <a:lstStyle/>
                    <a:p>
                      <a:pPr algn="l" fontAlgn="ctr"/>
                      <a:r>
                        <a:rPr lang="ja-JP" altLang="en-US" sz="1600" u="none" strike="noStrike" dirty="0"/>
                        <a:t>　</a:t>
                      </a: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r>
              <a:tr h="1167236">
                <a:tc>
                  <a:txBody>
                    <a:bodyPr/>
                    <a:lstStyle/>
                    <a:p>
                      <a:pPr algn="ctr" fontAlgn="ctr"/>
                      <a:r>
                        <a:rPr lang="ja-JP" altLang="en-US" sz="1600" b="0" i="0" u="none" strike="noStrike" dirty="0" smtClean="0">
                          <a:solidFill>
                            <a:srgbClr val="0000FF"/>
                          </a:solidFill>
                          <a:latin typeface="ＭＳ Ｐゴシック"/>
                        </a:rPr>
                        <a:t>●●の開発</a:t>
                      </a:r>
                      <a:endParaRPr lang="en-US" altLang="ja-JP" sz="1600" b="0" i="0" u="none" strike="noStrike" dirty="0" smtClean="0">
                        <a:solidFill>
                          <a:srgbClr val="0000FF"/>
                        </a:solidFill>
                        <a:latin typeface="ＭＳ Ｐゴシック"/>
                      </a:endParaRPr>
                    </a:p>
                    <a:p>
                      <a:pPr algn="ctr" fontAlgn="ctr"/>
                      <a:r>
                        <a:rPr lang="ja-JP" altLang="en-US" sz="1600" b="0" i="0" u="none" strike="noStrike" dirty="0" smtClean="0">
                          <a:solidFill>
                            <a:srgbClr val="0000FF"/>
                          </a:solidFill>
                          <a:latin typeface="ＭＳ Ｐゴシック"/>
                        </a:rPr>
                        <a:t>（担当：△△）</a:t>
                      </a:r>
                      <a:endParaRPr lang="ja-JP" altLang="en-US" sz="1600" b="0" i="0" u="none" strike="noStrike" dirty="0">
                        <a:solidFill>
                          <a:srgbClr val="0000FF"/>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r>
              <a:tr h="821726">
                <a:tc>
                  <a:txBody>
                    <a:bodyPr/>
                    <a:lstStyle/>
                    <a:p>
                      <a:pPr algn="ctr" fontAlgn="ctr"/>
                      <a:r>
                        <a:rPr lang="ja-JP" altLang="en-US" sz="1600" b="0" i="0" u="none" strike="noStrike" dirty="0" smtClean="0">
                          <a:solidFill>
                            <a:srgbClr val="0000FF"/>
                          </a:solidFill>
                          <a:latin typeface="ＭＳ Ｐゴシック"/>
                        </a:rPr>
                        <a:t>●●の実証</a:t>
                      </a:r>
                      <a:endParaRPr lang="en-US" altLang="ja-JP" sz="1600" b="0" i="0" u="none" strike="noStrike" dirty="0" smtClean="0">
                        <a:solidFill>
                          <a:srgbClr val="0000FF"/>
                        </a:solidFill>
                        <a:latin typeface="ＭＳ Ｐゴシック"/>
                      </a:endParaRPr>
                    </a:p>
                    <a:p>
                      <a:pPr algn="ctr" fontAlgn="ctr"/>
                      <a:r>
                        <a:rPr lang="ja-JP" altLang="en-US" sz="1600" b="0" i="0" u="none" strike="noStrike" dirty="0" smtClean="0">
                          <a:solidFill>
                            <a:srgbClr val="0000FF"/>
                          </a:solidFill>
                          <a:latin typeface="ＭＳ Ｐゴシック"/>
                        </a:rPr>
                        <a:t>（担当：△△）</a:t>
                      </a: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r>
              <a:tr h="744066">
                <a:tc>
                  <a:txBody>
                    <a:bodyPr/>
                    <a:lstStyle/>
                    <a:p>
                      <a:pPr algn="ctr" fontAlgn="ctr"/>
                      <a:r>
                        <a:rPr lang="ja-JP" altLang="en-US" sz="1600" b="0" i="0" u="none" strike="noStrike" dirty="0" smtClean="0">
                          <a:solidFill>
                            <a:srgbClr val="000000"/>
                          </a:solidFill>
                          <a:latin typeface="ＭＳ Ｐゴシック"/>
                        </a:rPr>
                        <a:t>予算</a:t>
                      </a:r>
                      <a:endParaRPr lang="en-US" altLang="ja-JP" sz="1600" b="0" i="0" u="none" strike="noStrike" dirty="0" smtClean="0">
                        <a:solidFill>
                          <a:srgbClr val="000000"/>
                        </a:solidFill>
                        <a:latin typeface="ＭＳ Ｐゴシック"/>
                      </a:endParaRPr>
                    </a:p>
                    <a:p>
                      <a:pPr algn="ctr" fontAlgn="ctr"/>
                      <a:r>
                        <a:rPr lang="ja-JP" altLang="en-US" sz="1600" b="0" i="0" u="none" strike="noStrike" dirty="0" smtClean="0">
                          <a:solidFill>
                            <a:srgbClr val="000000"/>
                          </a:solidFill>
                          <a:latin typeface="ＭＳ Ｐゴシック"/>
                        </a:rPr>
                        <a:t>（百万円）</a:t>
                      </a:r>
                      <a:endParaRPr lang="en-US" altLang="ja-JP" sz="1600" b="0" i="0" u="none" strike="noStrike" dirty="0" smtClean="0">
                        <a:solidFill>
                          <a:srgbClr val="000000"/>
                        </a:solidFill>
                        <a:latin typeface="ＭＳ Ｐゴシック"/>
                      </a:endParaRPr>
                    </a:p>
                  </a:txBody>
                  <a:tcPr marL="0" marR="0" marT="0" marB="0" anchor="ctr"/>
                </a:tc>
                <a:tc>
                  <a:txBody>
                    <a:bodyPr/>
                    <a:lstStyle/>
                    <a:p>
                      <a:pPr algn="ctr" fontAlgn="ctr"/>
                      <a:r>
                        <a:rPr lang="ja-JP" altLang="en-US" sz="1600" b="0" i="0" u="none" strike="noStrike" dirty="0" smtClean="0">
                          <a:solidFill>
                            <a:srgbClr val="000000"/>
                          </a:solidFill>
                          <a:latin typeface="ＭＳ Ｐゴシック"/>
                        </a:rPr>
                        <a:t>〇〇</a:t>
                      </a:r>
                      <a:endParaRPr lang="zh-TW" altLang="en-US" sz="1600" b="0" i="0" u="none" strike="noStrike" dirty="0">
                        <a:solidFill>
                          <a:srgbClr val="000000"/>
                        </a:solidFill>
                        <a:latin typeface="ＭＳ Ｐゴシック"/>
                      </a:endParaRPr>
                    </a:p>
                  </a:txBody>
                  <a:tcPr marL="0" marR="0" marT="0" marB="0" anchor="ctr"/>
                </a:tc>
                <a:tc>
                  <a:txBody>
                    <a:bodyPr/>
                    <a:lstStyle/>
                    <a:p>
                      <a:pPr algn="ctr" fontAlgn="ctr"/>
                      <a:r>
                        <a:rPr lang="ja-JP" altLang="en-US" sz="1600" b="0" i="0" u="none" strike="noStrike" dirty="0" smtClean="0">
                          <a:solidFill>
                            <a:srgbClr val="000000"/>
                          </a:solidFill>
                          <a:latin typeface="ＭＳ Ｐゴシック"/>
                        </a:rPr>
                        <a:t>〇〇</a:t>
                      </a:r>
                      <a:endParaRPr lang="en-US" altLang="ja-JP" sz="1600" b="0" i="0" u="none" strike="noStrike" dirty="0" smtClean="0">
                        <a:solidFill>
                          <a:srgbClr val="000000"/>
                        </a:solidFill>
                        <a:latin typeface="ＭＳ Ｐゴシック"/>
                      </a:endParaRPr>
                    </a:p>
                  </a:txBody>
                  <a:tcPr marL="0" marR="0" marT="0" marB="0" anchor="ctr"/>
                </a:tc>
                <a:tc>
                  <a:txBody>
                    <a:bodyPr/>
                    <a:lstStyle/>
                    <a:p>
                      <a:pPr algn="ctr" fontAlgn="ctr"/>
                      <a:r>
                        <a:rPr lang="ja-JP" altLang="en-US" sz="1600" b="0" i="0" u="none" strike="noStrike" dirty="0" smtClean="0">
                          <a:solidFill>
                            <a:srgbClr val="000000"/>
                          </a:solidFill>
                          <a:latin typeface="ＭＳ Ｐゴシック"/>
                        </a:rPr>
                        <a:t>〇〇</a:t>
                      </a:r>
                      <a:endParaRPr lang="ja-JP" altLang="en-US" sz="1600" b="0" i="0" u="none" strike="noStrike" dirty="0">
                        <a:solidFill>
                          <a:srgbClr val="000000"/>
                        </a:solidFill>
                        <a:latin typeface="ＭＳ Ｐゴシック"/>
                      </a:endParaRPr>
                    </a:p>
                  </a:txBody>
                  <a:tcPr marL="0" marR="0" marT="0" marB="0" anchor="ctr"/>
                </a:tc>
                <a:tc>
                  <a:txBody>
                    <a:bodyPr/>
                    <a:lstStyle/>
                    <a:p>
                      <a:pPr algn="ctr" fontAlgn="ctr"/>
                      <a:r>
                        <a:rPr lang="ja-JP" altLang="en-US" sz="1600" b="0" i="0" u="none" strike="noStrike" dirty="0" smtClean="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r>
            </a:tbl>
          </a:graphicData>
        </a:graphic>
      </p:graphicFrame>
      <p:sp>
        <p:nvSpPr>
          <p:cNvPr id="25" name="ホームベース 24"/>
          <p:cNvSpPr/>
          <p:nvPr/>
        </p:nvSpPr>
        <p:spPr>
          <a:xfrm>
            <a:off x="6373553" y="4288432"/>
            <a:ext cx="1654830" cy="648072"/>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a:t>
            </a:r>
            <a:r>
              <a:rPr lang="ja-JP" altLang="en-US" sz="1600" dirty="0" smtClean="0">
                <a:solidFill>
                  <a:srgbClr val="0000FF"/>
                </a:solidFill>
              </a:rPr>
              <a:t>●の</a:t>
            </a:r>
            <a:r>
              <a:rPr lang="ja-JP" altLang="en-US" sz="1600" dirty="0">
                <a:solidFill>
                  <a:srgbClr val="0000FF"/>
                </a:solidFill>
              </a:rPr>
              <a:t>開発</a:t>
            </a:r>
          </a:p>
        </p:txBody>
      </p:sp>
      <p:sp>
        <p:nvSpPr>
          <p:cNvPr id="26" name="ホームベース 25"/>
          <p:cNvSpPr/>
          <p:nvPr/>
        </p:nvSpPr>
        <p:spPr>
          <a:xfrm>
            <a:off x="4211958" y="3212976"/>
            <a:ext cx="1440161" cy="648072"/>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a:t>
            </a:r>
            <a:r>
              <a:rPr lang="ja-JP" altLang="en-US" sz="1600" dirty="0" smtClean="0">
                <a:solidFill>
                  <a:srgbClr val="0000FF"/>
                </a:solidFill>
              </a:rPr>
              <a:t>●の</a:t>
            </a:r>
            <a:r>
              <a:rPr lang="ja-JP" altLang="en-US" sz="1600" dirty="0">
                <a:solidFill>
                  <a:srgbClr val="0000FF"/>
                </a:solidFill>
              </a:rPr>
              <a:t>開発</a:t>
            </a:r>
          </a:p>
        </p:txBody>
      </p:sp>
      <p:sp>
        <p:nvSpPr>
          <p:cNvPr id="27" name="ホームベース 26"/>
          <p:cNvSpPr/>
          <p:nvPr/>
        </p:nvSpPr>
        <p:spPr>
          <a:xfrm>
            <a:off x="4211958" y="4293096"/>
            <a:ext cx="2160241" cy="648072"/>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a:t>
            </a:r>
            <a:r>
              <a:rPr lang="ja-JP" altLang="en-US" sz="1600" dirty="0" smtClean="0">
                <a:solidFill>
                  <a:srgbClr val="0000FF"/>
                </a:solidFill>
              </a:rPr>
              <a:t>●の</a:t>
            </a:r>
            <a:r>
              <a:rPr lang="ja-JP" altLang="en-US" sz="1600" dirty="0">
                <a:solidFill>
                  <a:srgbClr val="0000FF"/>
                </a:solidFill>
              </a:rPr>
              <a:t>開発</a:t>
            </a:r>
          </a:p>
        </p:txBody>
      </p:sp>
      <p:sp>
        <p:nvSpPr>
          <p:cNvPr id="18"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8</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19" name="ホームベース 18"/>
          <p:cNvSpPr/>
          <p:nvPr/>
        </p:nvSpPr>
        <p:spPr>
          <a:xfrm>
            <a:off x="7092279" y="5256135"/>
            <a:ext cx="1296144" cy="648072"/>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a:t>
            </a:r>
            <a:r>
              <a:rPr lang="ja-JP" altLang="en-US" sz="1600" dirty="0" smtClean="0">
                <a:solidFill>
                  <a:srgbClr val="0000FF"/>
                </a:solidFill>
              </a:rPr>
              <a:t>●の</a:t>
            </a:r>
            <a:endParaRPr lang="en-US" altLang="ja-JP" sz="1600" dirty="0" smtClean="0">
              <a:solidFill>
                <a:srgbClr val="0000FF"/>
              </a:solidFill>
            </a:endParaRPr>
          </a:p>
          <a:p>
            <a:pPr marL="90488" indent="-90488">
              <a:defRPr/>
            </a:pPr>
            <a:r>
              <a:rPr lang="ja-JP" altLang="en-US" sz="1600" dirty="0" smtClean="0">
                <a:solidFill>
                  <a:srgbClr val="0000FF"/>
                </a:solidFill>
              </a:rPr>
              <a:t>開発実証</a:t>
            </a:r>
            <a:endParaRPr lang="ja-JP" altLang="en-US" sz="1600" dirty="0">
              <a:solidFill>
                <a:srgbClr val="0000FF"/>
              </a:solidFill>
            </a:endParaRPr>
          </a:p>
        </p:txBody>
      </p:sp>
      <p:sp>
        <p:nvSpPr>
          <p:cNvPr id="13" name="二等辺三角形 12"/>
          <p:cNvSpPr/>
          <p:nvPr/>
        </p:nvSpPr>
        <p:spPr>
          <a:xfrm flipV="1">
            <a:off x="6012160" y="2043306"/>
            <a:ext cx="254124" cy="233566"/>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 name="テキスト ボックス 13"/>
          <p:cNvSpPr txBox="1">
            <a:spLocks noChangeArrowheads="1"/>
          </p:cNvSpPr>
          <p:nvPr/>
        </p:nvSpPr>
        <p:spPr bwMode="auto">
          <a:xfrm>
            <a:off x="5654829" y="1709950"/>
            <a:ext cx="1005403" cy="338554"/>
          </a:xfrm>
          <a:prstGeom prst="rect">
            <a:avLst/>
          </a:prstGeom>
          <a:noFill/>
          <a:ln w="9525">
            <a:noFill/>
            <a:miter lim="800000"/>
            <a:headEnd/>
            <a:tailEnd/>
          </a:ln>
        </p:spPr>
        <p:txBody>
          <a:bodyPr wrap="none">
            <a:spAutoFit/>
          </a:bodyPr>
          <a:lstStyle/>
          <a:p>
            <a:r>
              <a:rPr lang="ja-JP" altLang="en-US" sz="1600" dirty="0" smtClean="0"/>
              <a:t>中間評価</a:t>
            </a:r>
            <a:endParaRPr lang="ja-JP" altLang="en-US" sz="1600" dirty="0"/>
          </a:p>
        </p:txBody>
      </p:sp>
      <p:sp>
        <p:nvSpPr>
          <p:cNvPr id="15" name="ホームベース 14"/>
          <p:cNvSpPr/>
          <p:nvPr/>
        </p:nvSpPr>
        <p:spPr>
          <a:xfrm>
            <a:off x="5761308" y="3233647"/>
            <a:ext cx="1861365" cy="602725"/>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smtClean="0">
                <a:solidFill>
                  <a:srgbClr val="0000FF"/>
                </a:solidFill>
              </a:rPr>
              <a:t>○○の</a:t>
            </a:r>
            <a:r>
              <a:rPr lang="ja-JP" altLang="en-US" sz="1600" dirty="0">
                <a:solidFill>
                  <a:srgbClr val="0000FF"/>
                </a:solidFill>
              </a:rPr>
              <a:t>開発</a:t>
            </a:r>
          </a:p>
        </p:txBody>
      </p:sp>
      <p:sp>
        <p:nvSpPr>
          <p:cNvPr id="3" name="正方形/長方形 2"/>
          <p:cNvSpPr/>
          <p:nvPr/>
        </p:nvSpPr>
        <p:spPr>
          <a:xfrm>
            <a:off x="38527" y="624483"/>
            <a:ext cx="8987997" cy="923330"/>
          </a:xfrm>
          <a:prstGeom prst="rect">
            <a:avLst/>
          </a:prstGeom>
        </p:spPr>
        <p:txBody>
          <a:bodyPr wrap="square">
            <a:spAutoFit/>
          </a:bodyPr>
          <a:lstStyle/>
          <a:p>
            <a:pPr marL="87313" indent="-87313"/>
            <a:r>
              <a:rPr lang="ja-JP" altLang="en-US" i="1" dirty="0">
                <a:solidFill>
                  <a:srgbClr val="0000FF"/>
                </a:solidFill>
              </a:rPr>
              <a:t>・研究開発のスケジュールを下表のように記載してください</a:t>
            </a:r>
            <a:endParaRPr lang="en-US" altLang="ja-JP" i="1" dirty="0">
              <a:solidFill>
                <a:srgbClr val="0000FF"/>
              </a:solidFill>
            </a:endParaRPr>
          </a:p>
          <a:p>
            <a:pPr marL="87313" indent="-87313"/>
            <a:r>
              <a:rPr lang="ja-JP" altLang="en-US" i="1" dirty="0" smtClean="0">
                <a:solidFill>
                  <a:srgbClr val="0000FF"/>
                </a:solidFill>
              </a:rPr>
              <a:t>・</a:t>
            </a:r>
            <a:r>
              <a:rPr lang="ja-JP" altLang="en-US" i="1" dirty="0">
                <a:solidFill>
                  <a:srgbClr val="0000FF"/>
                </a:solidFill>
              </a:rPr>
              <a:t>適宜、行を追加して</a:t>
            </a:r>
            <a:r>
              <a:rPr lang="ja-JP" altLang="en-US" i="1" dirty="0" smtClean="0">
                <a:solidFill>
                  <a:srgbClr val="0000FF"/>
                </a:solidFill>
              </a:rPr>
              <a:t>ください</a:t>
            </a:r>
            <a:r>
              <a:rPr lang="ja-JP" altLang="en-US" i="1" dirty="0">
                <a:solidFill>
                  <a:srgbClr val="0000FF"/>
                </a:solidFill>
              </a:rPr>
              <a:t>　（同様の内容であれば下表のフォーマットに限定しません</a:t>
            </a:r>
            <a:r>
              <a:rPr lang="ja-JP" altLang="en-US" i="1" dirty="0" smtClean="0">
                <a:solidFill>
                  <a:srgbClr val="0000FF"/>
                </a:solidFill>
              </a:rPr>
              <a:t>）</a:t>
            </a:r>
            <a:endParaRPr lang="en-US" altLang="ja-JP" i="1" dirty="0" smtClean="0">
              <a:solidFill>
                <a:srgbClr val="0000FF"/>
              </a:solidFill>
            </a:endParaRPr>
          </a:p>
          <a:p>
            <a:pPr marL="87313" indent="-87313"/>
            <a:r>
              <a:rPr lang="ja-JP" altLang="en-US" i="1" dirty="0" smtClean="0">
                <a:solidFill>
                  <a:srgbClr val="0000FF"/>
                </a:solidFill>
              </a:rPr>
              <a:t>・予算は</a:t>
            </a:r>
            <a:r>
              <a:rPr lang="en-US" altLang="ja-JP" i="1" dirty="0" smtClean="0">
                <a:solidFill>
                  <a:srgbClr val="0000FF"/>
                </a:solidFill>
              </a:rPr>
              <a:t>NEDO</a:t>
            </a:r>
            <a:r>
              <a:rPr lang="ja-JP" altLang="en-US" i="1" dirty="0" smtClean="0">
                <a:solidFill>
                  <a:srgbClr val="0000FF"/>
                </a:solidFill>
              </a:rPr>
              <a:t>負担額を記載ください。</a:t>
            </a:r>
            <a:endParaRPr lang="en-US" altLang="ja-JP" i="1" dirty="0">
              <a:solidFill>
                <a:srgbClr val="0000FF"/>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4736"/>
            <a:ext cx="4572000"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smtClean="0"/>
              <a:t>研究開発予算実施機関内訳</a:t>
            </a:r>
            <a:endParaRPr kumimoji="1" lang="ja-JP" altLang="en-US" sz="2800" dirty="0"/>
          </a:p>
        </p:txBody>
      </p:sp>
      <p:sp>
        <p:nvSpPr>
          <p:cNvPr id="18"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9</a:t>
            </a:fld>
            <a:endParaRPr lang="en-US" altLang="ja-JP" dirty="0">
              <a:solidFill>
                <a:schemeClr val="tx1"/>
              </a:solidFill>
              <a:latin typeface="メイリオ" pitchFamily="50" charset="-128"/>
              <a:ea typeface="メイリオ" pitchFamily="50" charset="-128"/>
              <a:cs typeface="メイリオ"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3214628668"/>
              </p:ext>
            </p:extLst>
          </p:nvPr>
        </p:nvGraphicFramePr>
        <p:xfrm>
          <a:off x="323527" y="692696"/>
          <a:ext cx="8496945" cy="6268476"/>
        </p:xfrm>
        <a:graphic>
          <a:graphicData uri="http://schemas.openxmlformats.org/drawingml/2006/table">
            <a:tbl>
              <a:tblPr>
                <a:tableStyleId>{5940675A-B579-460E-94D1-54222C63F5DA}</a:tableStyleId>
              </a:tblPr>
              <a:tblGrid>
                <a:gridCol w="1296144"/>
                <a:gridCol w="1806213"/>
                <a:gridCol w="899098"/>
                <a:gridCol w="899098"/>
                <a:gridCol w="899098"/>
                <a:gridCol w="899098"/>
                <a:gridCol w="899098"/>
                <a:gridCol w="899098"/>
              </a:tblGrid>
              <a:tr h="432048">
                <a:tc gridSpan="2">
                  <a:txBody>
                    <a:bodyPr/>
                    <a:lstStyle/>
                    <a:p>
                      <a:pPr algn="ctr" fontAlgn="ctr"/>
                      <a:endParaRPr lang="en-US" sz="1600" b="0" i="0" u="none" strike="noStrike" dirty="0">
                        <a:solidFill>
                          <a:schemeClr val="tx1"/>
                        </a:solidFill>
                        <a:latin typeface="ＭＳ Ｐゴシック"/>
                      </a:endParaRPr>
                    </a:p>
                  </a:txBody>
                  <a:tcPr marL="0" marR="0" marT="0" marB="0" anchor="ctr"/>
                </a:tc>
                <a:tc hMerge="1">
                  <a:txBody>
                    <a:bodyPr/>
                    <a:lstStyle/>
                    <a:p>
                      <a:endParaRPr kumimoji="1" lang="ja-JP" altLang="en-US"/>
                    </a:p>
                  </a:txBody>
                  <a:tcPr/>
                </a:tc>
                <a:tc>
                  <a:txBody>
                    <a:bodyPr/>
                    <a:lstStyle/>
                    <a:p>
                      <a:pPr algn="ctr" fontAlgn="ctr"/>
                      <a:r>
                        <a:rPr lang="en-US" altLang="ja-JP" sz="1600" u="none" strike="noStrike" dirty="0" smtClean="0">
                          <a:solidFill>
                            <a:schemeClr val="tx1"/>
                          </a:solidFill>
                        </a:rPr>
                        <a:t>2020FY</a:t>
                      </a:r>
                      <a:endParaRPr lang="en-US" sz="1600" u="none" strike="noStrike" dirty="0" smtClean="0">
                        <a:solidFill>
                          <a:schemeClr val="tx1"/>
                        </a:solidFill>
                      </a:endParaRPr>
                    </a:p>
                  </a:txBody>
                  <a:tcPr marL="0" marR="0" marT="0" marB="0" anchor="ctr"/>
                </a:tc>
                <a:tc>
                  <a:txBody>
                    <a:bodyPr/>
                    <a:lstStyle/>
                    <a:p>
                      <a:pPr algn="ctr" fontAlgn="ctr"/>
                      <a:r>
                        <a:rPr lang="en-US" altLang="ja-JP" sz="1600" u="none" strike="noStrike" dirty="0" smtClean="0">
                          <a:solidFill>
                            <a:schemeClr val="tx1"/>
                          </a:solidFill>
                        </a:rPr>
                        <a:t>2021FY</a:t>
                      </a:r>
                      <a:endParaRPr lang="en-US" sz="1600" u="none" strike="noStrike" dirty="0" smtClean="0">
                        <a:solidFill>
                          <a:schemeClr val="tx1"/>
                        </a:solidFill>
                      </a:endParaRPr>
                    </a:p>
                  </a:txBody>
                  <a:tcPr marL="0" marR="0" marT="0" marB="0" anchor="ctr"/>
                </a:tc>
                <a:tc>
                  <a:txBody>
                    <a:bodyPr/>
                    <a:lstStyle/>
                    <a:p>
                      <a:pPr algn="ctr" fontAlgn="ctr"/>
                      <a:r>
                        <a:rPr lang="en-US" altLang="ja-JP" sz="1600" u="none" strike="noStrike" dirty="0" smtClean="0">
                          <a:solidFill>
                            <a:schemeClr val="tx1"/>
                          </a:solidFill>
                        </a:rPr>
                        <a:t>2022FY</a:t>
                      </a:r>
                      <a:endParaRPr lang="en-US" sz="1600" b="1" i="0" u="none" strike="noStrike" dirty="0">
                        <a:solidFill>
                          <a:schemeClr val="tx1"/>
                        </a:solidFill>
                        <a:latin typeface="ＭＳ Ｐゴシック"/>
                      </a:endParaRPr>
                    </a:p>
                  </a:txBody>
                  <a:tcPr marL="0" marR="0" marT="0" marB="0" anchor="ctr"/>
                </a:tc>
                <a:tc>
                  <a:txBody>
                    <a:bodyPr/>
                    <a:lstStyle/>
                    <a:p>
                      <a:pPr algn="ctr" fontAlgn="ctr"/>
                      <a:r>
                        <a:rPr lang="en-US" altLang="ja-JP" sz="1600" u="none" strike="noStrike" dirty="0" smtClean="0">
                          <a:solidFill>
                            <a:schemeClr val="tx1"/>
                          </a:solidFill>
                        </a:rPr>
                        <a:t>2023FY</a:t>
                      </a:r>
                      <a:endParaRPr lang="en-US" sz="1600" b="1"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600" u="none" strike="noStrike" dirty="0" smtClean="0">
                          <a:solidFill>
                            <a:schemeClr val="tx1"/>
                          </a:solidFill>
                        </a:rPr>
                        <a:t>2024FY</a:t>
                      </a:r>
                      <a:endParaRPr lang="en-US" altLang="ja-JP" sz="1600" b="1" i="0" u="none" strike="noStrike" dirty="0" smtClean="0">
                        <a:solidFill>
                          <a:schemeClr val="tx1"/>
                        </a:solidFill>
                        <a:latin typeface="ＭＳ Ｐゴシック"/>
                      </a:endParaRPr>
                    </a:p>
                  </a:txBody>
                  <a:tcPr marL="0" marR="0" marT="0" marB="0" anchor="ctr"/>
                </a:tc>
                <a:tc>
                  <a:txBody>
                    <a:bodyPr/>
                    <a:lstStyle/>
                    <a:p>
                      <a:pPr algn="ctr" fontAlgn="ctr"/>
                      <a:r>
                        <a:rPr lang="ja-JP" altLang="en-US" sz="1600" b="0" i="0" u="none" strike="noStrike" dirty="0" smtClean="0">
                          <a:solidFill>
                            <a:schemeClr val="tx1"/>
                          </a:solidFill>
                          <a:latin typeface="ＭＳ Ｐゴシック"/>
                        </a:rPr>
                        <a:t>機関合計</a:t>
                      </a:r>
                      <a:endParaRPr lang="en-US" altLang="ja-JP" sz="1600" b="0" i="0" u="none" strike="noStrike" dirty="0">
                        <a:solidFill>
                          <a:schemeClr val="tx1"/>
                        </a:solidFill>
                        <a:latin typeface="ＭＳ Ｐゴシック"/>
                      </a:endParaRPr>
                    </a:p>
                  </a:txBody>
                  <a:tcPr marL="0" marR="0" marT="0" marB="0" anchor="ctr">
                    <a:solidFill>
                      <a:schemeClr val="bg1">
                        <a:lumMod val="85000"/>
                      </a:schemeClr>
                    </a:solidFill>
                  </a:tcPr>
                </a:tc>
              </a:tr>
              <a:tr h="432048">
                <a:tc gridSpan="8">
                  <a:txBody>
                    <a:bodyPr/>
                    <a:lstStyle/>
                    <a:p>
                      <a:pPr algn="l" fontAlgn="ctr"/>
                      <a:r>
                        <a:rPr lang="ja-JP" altLang="en-US" sz="1600" b="0" i="0" u="none" strike="noStrike" dirty="0" smtClean="0">
                          <a:solidFill>
                            <a:schemeClr val="tx1"/>
                          </a:solidFill>
                          <a:latin typeface="ＭＳ Ｐゴシック"/>
                        </a:rPr>
                        <a:t>研究項目①</a:t>
                      </a:r>
                      <a:endParaRPr lang="en-US" sz="1600" b="0" i="0" u="none" strike="noStrike" dirty="0">
                        <a:solidFill>
                          <a:schemeClr val="tx1"/>
                        </a:solidFill>
                        <a:latin typeface="ＭＳ Ｐゴシック"/>
                      </a:endParaRPr>
                    </a:p>
                  </a:txBody>
                  <a:tcPr marL="0" marR="0" marT="0" marB="0" anchor="ctr"/>
                </a:tc>
                <a:tc hMerge="1">
                  <a:txBody>
                    <a:bodyPr/>
                    <a:lstStyle/>
                    <a:p>
                      <a:endParaRPr kumimoji="1" lang="ja-JP" altLang="en-US"/>
                    </a:p>
                  </a:txBody>
                  <a:tcPr/>
                </a:tc>
                <a:tc hMerge="1">
                  <a:txBody>
                    <a:bodyPr/>
                    <a:lstStyle/>
                    <a:p>
                      <a:pPr algn="ctr" fontAlgn="ctr"/>
                      <a:endParaRPr lang="en-US" sz="1600" u="none" strike="noStrike" dirty="0" smtClean="0">
                        <a:solidFill>
                          <a:schemeClr val="tx1"/>
                        </a:solidFill>
                      </a:endParaRPr>
                    </a:p>
                  </a:txBody>
                  <a:tcPr marL="0" marR="0" marT="0" marB="0" anchor="ctr"/>
                </a:tc>
                <a:tc hMerge="1">
                  <a:txBody>
                    <a:bodyPr/>
                    <a:lstStyle/>
                    <a:p>
                      <a:pPr algn="ctr" fontAlgn="ctr"/>
                      <a:endParaRPr lang="en-US" sz="1600" u="none" strike="noStrike" dirty="0" smtClean="0">
                        <a:solidFill>
                          <a:schemeClr val="tx1"/>
                        </a:solidFill>
                      </a:endParaRPr>
                    </a:p>
                  </a:txBody>
                  <a:tcPr marL="0" marR="0" marT="0" marB="0" anchor="ctr"/>
                </a:tc>
                <a:tc hMerge="1">
                  <a:txBody>
                    <a:bodyPr/>
                    <a:lstStyle/>
                    <a:p>
                      <a:pPr algn="ctr" fontAlgn="ctr"/>
                      <a:endParaRPr lang="en-US" sz="1600" b="1" i="0" u="none" strike="noStrike" dirty="0">
                        <a:solidFill>
                          <a:schemeClr val="tx1"/>
                        </a:solidFill>
                        <a:latin typeface="ＭＳ Ｐゴシック"/>
                      </a:endParaRPr>
                    </a:p>
                  </a:txBody>
                  <a:tcPr marL="0" marR="0" marT="0" marB="0" anchor="ctr"/>
                </a:tc>
                <a:tc hMerge="1">
                  <a:txBody>
                    <a:bodyPr/>
                    <a:lstStyle/>
                    <a:p>
                      <a:pPr algn="ctr" fontAlgn="ctr"/>
                      <a:endParaRPr lang="en-US" sz="1600" b="1" i="0" u="none" strike="noStrike" dirty="0">
                        <a:solidFill>
                          <a:schemeClr val="tx1"/>
                        </a:solidFill>
                        <a:latin typeface="ＭＳ Ｐゴシック"/>
                      </a:endParaRPr>
                    </a:p>
                  </a:txBody>
                  <a:tcPr marL="0" marR="0" marT="0"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ja-JP" sz="1600" b="1" i="0" u="none" strike="noStrike" dirty="0" smtClean="0">
                        <a:solidFill>
                          <a:schemeClr val="tx1"/>
                        </a:solidFill>
                        <a:latin typeface="ＭＳ Ｐゴシック"/>
                      </a:endParaRPr>
                    </a:p>
                  </a:txBody>
                  <a:tcPr marL="0" marR="0" marT="0" marB="0" anchor="ctr"/>
                </a:tc>
                <a:tc hMerge="1">
                  <a:txBody>
                    <a:bodyPr/>
                    <a:lstStyle/>
                    <a:p>
                      <a:pPr algn="ctr" fontAlgn="ctr"/>
                      <a:endParaRPr lang="en-US" altLang="ja-JP" sz="1600" b="0" i="0" u="none" strike="noStrike" dirty="0">
                        <a:solidFill>
                          <a:schemeClr val="tx1"/>
                        </a:solidFill>
                        <a:latin typeface="ＭＳ Ｐゴシック"/>
                      </a:endParaRPr>
                    </a:p>
                  </a:txBody>
                  <a:tcPr marL="0" marR="0" marT="0" marB="0" anchor="ctr">
                    <a:solidFill>
                      <a:schemeClr val="bg1">
                        <a:lumMod val="85000"/>
                      </a:schemeClr>
                    </a:solidFill>
                  </a:tcPr>
                </a:tc>
              </a:tr>
              <a:tr h="608652">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助成先</a:t>
                      </a:r>
                      <a:endParaRPr lang="en-US" altLang="ja-JP" sz="1600" b="0" i="0" u="none" strike="noStrike" dirty="0" smtClean="0">
                        <a:solidFill>
                          <a:schemeClr val="tx1"/>
                        </a:solidFill>
                        <a:latin typeface="ＭＳ Ｐゴシック"/>
                      </a:endParaRPr>
                    </a:p>
                  </a:txBody>
                  <a:tcPr marL="0" marR="0" marT="0" marB="0" anchor="ctr"/>
                </a:tc>
                <a:tc>
                  <a:txBody>
                    <a:bodyPr/>
                    <a:lstStyle/>
                    <a:p>
                      <a:pPr algn="l" fontAlgn="ctr"/>
                      <a:r>
                        <a:rPr lang="ja-JP" altLang="en-US" sz="1600" b="0" i="0" u="none" strike="noStrike" dirty="0" smtClean="0">
                          <a:solidFill>
                            <a:schemeClr val="tx1"/>
                          </a:solidFill>
                          <a:latin typeface="ＭＳ Ｐゴシック"/>
                        </a:rPr>
                        <a:t>○○株式会社</a:t>
                      </a:r>
                      <a:endParaRPr lang="en-US" altLang="ja-JP"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solidFill>
                      <a:schemeClr val="bg1">
                        <a:lumMod val="85000"/>
                      </a:schemeClr>
                    </a:solidFill>
                  </a:tcPr>
                </a:tc>
              </a:tr>
              <a:tr h="608652">
                <a:tc>
                  <a:txBody>
                    <a:bodyPr/>
                    <a:lstStyle/>
                    <a:p>
                      <a:pPr algn="ctr" fontAlgn="ctr"/>
                      <a:r>
                        <a:rPr lang="ja-JP" altLang="en-US" sz="1600" b="0" i="0" u="none" strike="noStrike" dirty="0" smtClean="0">
                          <a:solidFill>
                            <a:schemeClr val="tx1"/>
                          </a:solidFill>
                          <a:latin typeface="ＭＳ Ｐゴシック"/>
                        </a:rPr>
                        <a:t>委託先</a:t>
                      </a:r>
                      <a:endParaRPr lang="ja-JP" altLang="en-US" sz="1600" b="0" i="0" u="none" strike="noStrike" dirty="0">
                        <a:solidFill>
                          <a:schemeClr val="tx1"/>
                        </a:solidFill>
                        <a:latin typeface="ＭＳ Ｐゴシック"/>
                      </a:endParaRPr>
                    </a:p>
                  </a:txBody>
                  <a:tcPr marL="0" marR="0" marT="0"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○○株式会社</a:t>
                      </a:r>
                      <a:endParaRPr lang="en-US" altLang="ja-JP" sz="1600" b="0" i="0" u="none" strike="noStrike" dirty="0" smtClean="0">
                        <a:solidFill>
                          <a:schemeClr val="tx1"/>
                        </a:solidFill>
                        <a:latin typeface="ＭＳ Ｐゴシック"/>
                      </a:endParaRPr>
                    </a:p>
                  </a:txBody>
                  <a:tcPr marL="0" marR="0" marT="0" marB="0" anchor="ctr"/>
                </a:tc>
                <a:tc>
                  <a:txBody>
                    <a:bodyPr/>
                    <a:lstStyle/>
                    <a:p>
                      <a:pPr algn="ctr" fontAlgn="ctr"/>
                      <a:r>
                        <a:rPr lang="ja-JP" altLang="en-US" sz="1600" b="0" i="0" u="none" strike="noStrike" dirty="0" smtClean="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smtClean="0">
                          <a:solidFill>
                            <a:schemeClr val="tx1"/>
                          </a:solidFill>
                          <a:latin typeface="ＭＳ Ｐゴシック"/>
                        </a:rPr>
                        <a:t>（〇〇）</a:t>
                      </a:r>
                      <a:endParaRPr lang="en-US" altLang="ja-JP" sz="1600" b="0" i="0" u="none" strike="noStrike" dirty="0" smtClean="0">
                        <a:solidFill>
                          <a:schemeClr val="tx1"/>
                        </a:solidFill>
                        <a:latin typeface="ＭＳ Ｐゴシック"/>
                      </a:endParaRPr>
                    </a:p>
                  </a:txBody>
                  <a:tcPr marL="0" marR="0" marT="0" marB="0" anchor="ctr"/>
                </a:tc>
                <a:tc>
                  <a:txBody>
                    <a:bodyPr/>
                    <a:lstStyle/>
                    <a:p>
                      <a:pPr algn="ctr" fontAlgn="ctr"/>
                      <a:r>
                        <a:rPr lang="ja-JP" altLang="en-US" sz="1600" b="0" i="0" u="none" strike="noStrike" dirty="0" smtClean="0">
                          <a:solidFill>
                            <a:schemeClr val="tx1"/>
                          </a:solidFill>
                          <a:latin typeface="ＭＳ Ｐゴシック"/>
                        </a:rPr>
                        <a:t>（〇〇）</a:t>
                      </a:r>
                      <a:endParaRPr lang="ja-JP" altLang="en-US"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smtClean="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solidFill>
                      <a:schemeClr val="bg1">
                        <a:lumMod val="85000"/>
                      </a:schemeClr>
                    </a:solidFill>
                  </a:tcPr>
                </a:tc>
              </a:tr>
              <a:tr h="608652">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共同研究先</a:t>
                      </a:r>
                    </a:p>
                  </a:txBody>
                  <a:tcPr marL="0" marR="0" marT="0" marB="0" anchor="ctr"/>
                </a:tc>
                <a:tc>
                  <a:txBody>
                    <a:bodyPr/>
                    <a:lstStyle/>
                    <a:p>
                      <a:pPr algn="l" fontAlgn="ctr"/>
                      <a:r>
                        <a:rPr lang="ja-JP" altLang="en-US" sz="1600" b="0" i="0" u="none" strike="noStrike" dirty="0" smtClean="0">
                          <a:solidFill>
                            <a:schemeClr val="tx1"/>
                          </a:solidFill>
                          <a:latin typeface="ＭＳ Ｐゴシック"/>
                        </a:rPr>
                        <a:t>○○大学〇〇研究室</a:t>
                      </a:r>
                      <a:endParaRPr lang="en-US" altLang="ja-JP" sz="1600" b="0" i="0" u="none" strike="noStrike" dirty="0" smtClean="0">
                        <a:solidFill>
                          <a:schemeClr val="tx1"/>
                        </a:solidFill>
                        <a:latin typeface="ＭＳ Ｐゴシック"/>
                      </a:endParaRPr>
                    </a:p>
                  </a:txBody>
                  <a:tcPr marL="0" marR="0" marT="0" marB="0" anchor="ctr"/>
                </a:tc>
                <a:tc>
                  <a:txBody>
                    <a:bodyPr/>
                    <a:lstStyle/>
                    <a:p>
                      <a:pPr algn="ctr" fontAlgn="ctr"/>
                      <a:r>
                        <a:rPr lang="ja-JP" altLang="en-US" sz="1600" b="0" i="0" u="none" strike="noStrike" dirty="0" smtClean="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smtClean="0">
                          <a:solidFill>
                            <a:schemeClr val="tx1"/>
                          </a:solidFill>
                          <a:latin typeface="ＭＳ Ｐゴシック"/>
                        </a:rPr>
                        <a:t>（〇〇）</a:t>
                      </a:r>
                      <a:endParaRPr lang="en-US" altLang="ja-JP" sz="1600" b="0" i="0" u="none" strike="noStrike" dirty="0" smtClean="0">
                        <a:solidFill>
                          <a:schemeClr val="tx1"/>
                        </a:solidFill>
                        <a:latin typeface="ＭＳ Ｐゴシック"/>
                      </a:endParaRPr>
                    </a:p>
                  </a:txBody>
                  <a:tcPr marL="0" marR="0" marT="0" marB="0" anchor="ctr"/>
                </a:tc>
                <a:tc>
                  <a:txBody>
                    <a:bodyPr/>
                    <a:lstStyle/>
                    <a:p>
                      <a:pPr algn="ctr" fontAlgn="ctr"/>
                      <a:r>
                        <a:rPr lang="ja-JP" altLang="en-US" sz="1600" b="0" i="0" u="none" strike="noStrike" dirty="0" smtClean="0">
                          <a:solidFill>
                            <a:schemeClr val="tx1"/>
                          </a:solidFill>
                          <a:latin typeface="ＭＳ Ｐゴシック"/>
                        </a:rPr>
                        <a:t>（〇〇）</a:t>
                      </a:r>
                      <a:endParaRPr lang="ja-JP" altLang="en-US"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smtClean="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solidFill>
                      <a:schemeClr val="bg1">
                        <a:lumMod val="85000"/>
                      </a:schemeClr>
                    </a:solidFill>
                  </a:tcPr>
                </a:tc>
              </a:tr>
              <a:tr h="504056">
                <a:tc gridSpan="8">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研究項目②</a:t>
                      </a:r>
                    </a:p>
                  </a:txBody>
                  <a:tcPr marL="0" marR="0" marT="0" marB="0" anchor="ctr"/>
                </a:tc>
                <a:tc hMerge="1">
                  <a:txBody>
                    <a:bodyPr/>
                    <a:lstStyle/>
                    <a:p>
                      <a:pPr algn="l" fontAlgn="ctr"/>
                      <a:endParaRPr lang="en-US" altLang="ja-JP" sz="1600" b="0" i="0" u="none" strike="noStrike" dirty="0" smtClean="0">
                        <a:solidFill>
                          <a:schemeClr val="tx1"/>
                        </a:solidFill>
                        <a:latin typeface="ＭＳ Ｐゴシック"/>
                      </a:endParaRPr>
                    </a:p>
                  </a:txBody>
                  <a:tcPr marL="0" marR="0" marT="0"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600" b="0" i="0" u="none" strike="noStrike" dirty="0" smtClean="0">
                        <a:solidFill>
                          <a:schemeClr val="tx1"/>
                        </a:solidFill>
                        <a:latin typeface="ＭＳ Ｐゴシック"/>
                      </a:endParaRPr>
                    </a:p>
                  </a:txBody>
                  <a:tcPr marL="0" marR="0" marT="0"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600" b="0" i="0" u="none" strike="noStrike" dirty="0" smtClean="0">
                        <a:solidFill>
                          <a:schemeClr val="tx1"/>
                        </a:solidFill>
                        <a:latin typeface="ＭＳ Ｐゴシック"/>
                      </a:endParaRPr>
                    </a:p>
                  </a:txBody>
                  <a:tcPr marL="0" marR="0" marT="0"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600" b="0" i="0" u="none" strike="noStrike" dirty="0" smtClean="0">
                        <a:solidFill>
                          <a:schemeClr val="tx1"/>
                        </a:solidFill>
                        <a:latin typeface="ＭＳ Ｐゴシック"/>
                      </a:endParaRPr>
                    </a:p>
                  </a:txBody>
                  <a:tcPr marL="0" marR="0" marT="0"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600" b="0" i="0" u="none" strike="noStrike" dirty="0" smtClean="0">
                        <a:solidFill>
                          <a:schemeClr val="tx1"/>
                        </a:solidFill>
                        <a:latin typeface="ＭＳ Ｐゴシック"/>
                      </a:endParaRPr>
                    </a:p>
                  </a:txBody>
                  <a:tcPr marL="0" marR="0" marT="0"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600" b="0" i="0" u="none" strike="noStrike" dirty="0" smtClean="0">
                        <a:solidFill>
                          <a:schemeClr val="tx1"/>
                        </a:solidFill>
                        <a:latin typeface="ＭＳ Ｐゴシック"/>
                      </a:endParaRPr>
                    </a:p>
                  </a:txBody>
                  <a:tcPr marL="0" marR="0" marT="0"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600" b="0" i="0" u="none" strike="noStrike" dirty="0" smtClean="0">
                        <a:solidFill>
                          <a:schemeClr val="tx1"/>
                        </a:solidFill>
                        <a:latin typeface="ＭＳ Ｐゴシック"/>
                      </a:endParaRPr>
                    </a:p>
                  </a:txBody>
                  <a:tcPr marL="0" marR="0" marT="0" marB="0" anchor="ctr">
                    <a:solidFill>
                      <a:schemeClr val="bg1">
                        <a:lumMod val="85000"/>
                      </a:schemeClr>
                    </a:solidFill>
                  </a:tcPr>
                </a:tc>
              </a:tr>
              <a:tr h="694324">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助成先</a:t>
                      </a:r>
                      <a:endParaRPr lang="en-US" altLang="ja-JP" sz="1600" b="0" i="0" u="none" strike="noStrike" dirty="0" smtClean="0">
                        <a:solidFill>
                          <a:schemeClr val="tx1"/>
                        </a:solidFill>
                        <a:latin typeface="ＭＳ Ｐゴシック"/>
                      </a:endParaRPr>
                    </a:p>
                  </a:txBody>
                  <a:tcPr marL="0" marR="0" marT="0" marB="0" anchor="ctr"/>
                </a:tc>
                <a:tc>
                  <a:txBody>
                    <a:bodyPr/>
                    <a:lstStyle/>
                    <a:p>
                      <a:pPr algn="l" fontAlgn="ctr"/>
                      <a:r>
                        <a:rPr lang="ja-JP" altLang="en-US" sz="1600" b="0" i="0" u="none" strike="noStrike" dirty="0" smtClean="0">
                          <a:solidFill>
                            <a:schemeClr val="tx1"/>
                          </a:solidFill>
                          <a:latin typeface="ＭＳ Ｐゴシック"/>
                        </a:rPr>
                        <a:t>○○株式会社</a:t>
                      </a:r>
                      <a:endParaRPr lang="en-US" altLang="ja-JP" sz="1600" b="0" i="0" u="none" strike="noStrike" dirty="0" smtClean="0">
                        <a:solidFill>
                          <a:schemeClr val="tx1"/>
                        </a:solidFill>
                        <a:latin typeface="ＭＳ Ｐゴシック"/>
                      </a:endParaRPr>
                    </a:p>
                  </a:txBody>
                  <a:tcPr marL="0" marR="0" marT="0" marB="0" anchor="ctr"/>
                </a:tc>
                <a:tc>
                  <a:txBody>
                    <a:bodyPr/>
                    <a:lstStyle/>
                    <a:p>
                      <a:pPr algn="ctr" fontAlgn="ctr"/>
                      <a:r>
                        <a:rPr lang="ja-JP" altLang="en-US" sz="1600" b="0" i="0" u="none" strike="noStrike" dirty="0" smtClean="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smtClean="0">
                          <a:solidFill>
                            <a:schemeClr val="tx1"/>
                          </a:solidFill>
                          <a:latin typeface="ＭＳ Ｐゴシック"/>
                        </a:rPr>
                        <a:t>〇〇</a:t>
                      </a:r>
                      <a:endParaRPr lang="en-US" altLang="ja-JP" sz="1600" b="0" i="0" u="none" strike="noStrike" dirty="0" smtClean="0">
                        <a:solidFill>
                          <a:schemeClr val="tx1"/>
                        </a:solidFill>
                        <a:latin typeface="ＭＳ Ｐゴシック"/>
                      </a:endParaRPr>
                    </a:p>
                  </a:txBody>
                  <a:tcPr marL="0" marR="0" marT="0" marB="0" anchor="ctr"/>
                </a:tc>
                <a:tc>
                  <a:txBody>
                    <a:bodyPr/>
                    <a:lstStyle/>
                    <a:p>
                      <a:pPr algn="ctr" fontAlgn="ctr"/>
                      <a:r>
                        <a:rPr lang="ja-JP" altLang="en-US" sz="1600" b="0" i="0" u="none" strike="noStrike" dirty="0" smtClean="0">
                          <a:solidFill>
                            <a:schemeClr val="tx1"/>
                          </a:solidFill>
                          <a:latin typeface="ＭＳ Ｐゴシック"/>
                        </a:rPr>
                        <a:t>〇〇</a:t>
                      </a:r>
                      <a:endParaRPr lang="ja-JP" altLang="en-US"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smtClean="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solidFill>
                      <a:schemeClr val="bg1">
                        <a:lumMod val="85000"/>
                      </a:schemeClr>
                    </a:solidFill>
                  </a:tcPr>
                </a:tc>
              </a:tr>
              <a:tr h="648072">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共同研究先</a:t>
                      </a:r>
                    </a:p>
                  </a:txBody>
                  <a:tcPr marL="0" marR="0" marT="0" marB="0" anchor="ctr"/>
                </a:tc>
                <a:tc>
                  <a:txBody>
                    <a:bodyPr/>
                    <a:lstStyle/>
                    <a:p>
                      <a:pPr algn="l" fontAlgn="ctr"/>
                      <a:r>
                        <a:rPr lang="ja-JP" altLang="en-US" sz="1600" b="0" i="0" u="none" strike="noStrike" dirty="0" smtClean="0">
                          <a:solidFill>
                            <a:schemeClr val="tx1"/>
                          </a:solidFill>
                          <a:latin typeface="ＭＳ Ｐゴシック"/>
                        </a:rPr>
                        <a:t>○○大学</a:t>
                      </a:r>
                      <a:endParaRPr lang="en-US" altLang="ja-JP" sz="1600" b="0" i="0" u="none" strike="noStrike" dirty="0" smtClean="0">
                        <a:solidFill>
                          <a:schemeClr val="tx1"/>
                        </a:solidFill>
                        <a:latin typeface="ＭＳ Ｐゴシック"/>
                      </a:endParaRPr>
                    </a:p>
                  </a:txBody>
                  <a:tcPr marL="0" marR="0" marT="0" marB="0" anchor="ctr"/>
                </a:tc>
                <a:tc>
                  <a:txBody>
                    <a:bodyPr/>
                    <a:lstStyle/>
                    <a:p>
                      <a:pPr algn="ctr" fontAlgn="ctr"/>
                      <a:r>
                        <a:rPr lang="ja-JP" altLang="en-US" sz="1600" b="0" i="0" u="none" strike="noStrike" dirty="0" smtClean="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smtClean="0">
                          <a:solidFill>
                            <a:schemeClr val="tx1"/>
                          </a:solidFill>
                          <a:latin typeface="ＭＳ Ｐゴシック"/>
                        </a:rPr>
                        <a:t>（〇〇）</a:t>
                      </a:r>
                      <a:endParaRPr lang="en-US" altLang="ja-JP" sz="1600" b="0" i="0" u="none" strike="noStrike" dirty="0" smtClean="0">
                        <a:solidFill>
                          <a:schemeClr val="tx1"/>
                        </a:solidFill>
                        <a:latin typeface="ＭＳ Ｐゴシック"/>
                      </a:endParaRPr>
                    </a:p>
                  </a:txBody>
                  <a:tcPr marL="0" marR="0" marT="0" marB="0" anchor="ctr"/>
                </a:tc>
                <a:tc>
                  <a:txBody>
                    <a:bodyPr/>
                    <a:lstStyle/>
                    <a:p>
                      <a:pPr algn="ctr" fontAlgn="ctr"/>
                      <a:r>
                        <a:rPr lang="ja-JP" altLang="en-US" sz="1600" b="0" i="0" u="none" strike="noStrike" dirty="0" smtClean="0">
                          <a:solidFill>
                            <a:schemeClr val="tx1"/>
                          </a:solidFill>
                          <a:latin typeface="ＭＳ Ｐゴシック"/>
                        </a:rPr>
                        <a:t>（〇〇）</a:t>
                      </a:r>
                      <a:endParaRPr lang="ja-JP" altLang="en-US"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smtClean="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solidFill>
                      <a:schemeClr val="bg1">
                        <a:lumMod val="85000"/>
                      </a:schemeClr>
                    </a:solidFill>
                  </a:tcPr>
                </a:tc>
              </a:tr>
              <a:tr h="744066">
                <a:tc gridSpan="2">
                  <a:txBody>
                    <a:bodyPr/>
                    <a:lstStyle/>
                    <a:p>
                      <a:pPr algn="ctr" fontAlgn="ctr"/>
                      <a:r>
                        <a:rPr lang="ja-JP" altLang="en-US" sz="1600" b="0" i="0" u="none" strike="noStrike" dirty="0" smtClean="0">
                          <a:solidFill>
                            <a:schemeClr val="tx1"/>
                          </a:solidFill>
                          <a:latin typeface="ＭＳ Ｐゴシック"/>
                        </a:rPr>
                        <a:t>助成対象額の合計</a:t>
                      </a:r>
                      <a:endParaRPr lang="en-US" altLang="ja-JP" sz="1600" b="0" i="0" u="none" strike="noStrike" dirty="0" smtClean="0">
                        <a:solidFill>
                          <a:schemeClr val="tx1"/>
                        </a:solidFill>
                        <a:latin typeface="ＭＳ Ｐゴシック"/>
                      </a:endParaRPr>
                    </a:p>
                    <a:p>
                      <a:pPr algn="ctr" fontAlgn="ctr"/>
                      <a:r>
                        <a:rPr lang="en-US" altLang="ja-JP" sz="1600" b="0" i="0" u="none" strike="noStrike" dirty="0" smtClean="0">
                          <a:solidFill>
                            <a:schemeClr val="tx1"/>
                          </a:solidFill>
                          <a:latin typeface="ＭＳ Ｐゴシック"/>
                        </a:rPr>
                        <a:t>[</a:t>
                      </a:r>
                      <a:r>
                        <a:rPr lang="ja-JP" altLang="en-US" sz="1600" b="0" i="0" u="none" strike="noStrike" dirty="0" smtClean="0">
                          <a:solidFill>
                            <a:schemeClr val="tx1"/>
                          </a:solidFill>
                          <a:latin typeface="ＭＳ Ｐゴシック"/>
                        </a:rPr>
                        <a:t> （）内は内数として取り扱う </a:t>
                      </a:r>
                      <a:r>
                        <a:rPr lang="en-US" altLang="ja-JP" sz="1600" b="0" i="0" u="none" strike="noStrike" dirty="0" smtClean="0">
                          <a:solidFill>
                            <a:schemeClr val="tx1"/>
                          </a:solidFill>
                          <a:latin typeface="ＭＳ Ｐゴシック"/>
                        </a:rPr>
                        <a:t>]</a:t>
                      </a:r>
                      <a:endParaRPr lang="ja-JP" altLang="en-US" sz="1600" b="0" i="0" u="none" strike="noStrike" dirty="0">
                        <a:solidFill>
                          <a:schemeClr val="tx1"/>
                        </a:solidFill>
                        <a:latin typeface="ＭＳ Ｐゴシック"/>
                      </a:endParaRPr>
                    </a:p>
                  </a:txBody>
                  <a:tcPr marL="0" marR="0" marT="0" marB="0" anchor="ctr">
                    <a:solidFill>
                      <a:schemeClr val="bg1">
                        <a:lumMod val="85000"/>
                      </a:schemeClr>
                    </a:solidFill>
                  </a:tcPr>
                </a:tc>
                <a:tc hMerge="1">
                  <a:txBody>
                    <a:bodyPr/>
                    <a:lstStyle/>
                    <a:p>
                      <a:endParaRPr kumimoji="1" lang="ja-JP" altLang="en-US"/>
                    </a:p>
                  </a:txBody>
                  <a:tcPr/>
                </a:tc>
                <a:tc>
                  <a:txBody>
                    <a:bodyPr/>
                    <a:lstStyle/>
                    <a:p>
                      <a:pPr algn="ctr" fontAlgn="ctr"/>
                      <a:r>
                        <a:rPr lang="ja-JP" altLang="en-US" sz="1600" b="0" i="0" u="none" strike="noStrike" dirty="0" smtClean="0">
                          <a:solidFill>
                            <a:schemeClr val="tx1"/>
                          </a:solidFill>
                          <a:latin typeface="ＭＳ Ｐゴシック"/>
                        </a:rPr>
                        <a:t>○○</a:t>
                      </a:r>
                      <a:endParaRPr lang="zh-TW" altLang="en-US" sz="1600" b="0" i="0" u="none" strike="noStrike" dirty="0">
                        <a:solidFill>
                          <a:schemeClr val="tx1"/>
                        </a:solidFill>
                        <a:latin typeface="ＭＳ Ｐゴシック"/>
                      </a:endParaRPr>
                    </a:p>
                  </a:txBody>
                  <a:tcPr marL="0" marR="0" marT="0" marB="0" anchor="ctr">
                    <a:solidFill>
                      <a:schemeClr val="bg1">
                        <a:lumMod val="85000"/>
                      </a:schemeClr>
                    </a:solidFill>
                  </a:tcPr>
                </a:tc>
                <a:tc>
                  <a:txBody>
                    <a:bodyPr/>
                    <a:lstStyle/>
                    <a:p>
                      <a:pPr algn="ctr" fontAlgn="ctr"/>
                      <a:r>
                        <a:rPr lang="ja-JP" altLang="en-US" sz="1600" b="0" i="0" u="none" strike="noStrike" dirty="0" smtClean="0">
                          <a:solidFill>
                            <a:schemeClr val="tx1"/>
                          </a:solidFill>
                          <a:latin typeface="ＭＳ Ｐゴシック"/>
                        </a:rPr>
                        <a:t>○○</a:t>
                      </a:r>
                      <a:endParaRPr lang="en-US" altLang="ja-JP" sz="1600" b="0" i="0" u="none" strike="noStrike" dirty="0" smtClean="0">
                        <a:solidFill>
                          <a:schemeClr val="tx1"/>
                        </a:solidFill>
                        <a:latin typeface="ＭＳ Ｐゴシック"/>
                      </a:endParaRPr>
                    </a:p>
                  </a:txBody>
                  <a:tcPr marL="0" marR="0" marT="0" marB="0" anchor="ctr">
                    <a:solidFill>
                      <a:schemeClr val="bg1">
                        <a:lumMod val="85000"/>
                      </a:schemeClr>
                    </a:solidFill>
                  </a:tcPr>
                </a:tc>
                <a:tc>
                  <a:txBody>
                    <a:bodyPr/>
                    <a:lstStyle/>
                    <a:p>
                      <a:pPr algn="ctr" fontAlgn="ctr"/>
                      <a:r>
                        <a:rPr lang="ja-JP" altLang="en-US" sz="1600" b="0" i="0" u="none" strike="noStrike" dirty="0" smtClean="0">
                          <a:solidFill>
                            <a:schemeClr val="tx1"/>
                          </a:solidFill>
                          <a:latin typeface="ＭＳ Ｐゴシック"/>
                        </a:rPr>
                        <a:t>○○</a:t>
                      </a:r>
                      <a:endParaRPr lang="ja-JP" altLang="en-US" sz="1600" b="0" i="0" u="none" strike="noStrike" dirty="0">
                        <a:solidFill>
                          <a:schemeClr val="tx1"/>
                        </a:solidFill>
                        <a:latin typeface="ＭＳ Ｐゴシック"/>
                      </a:endParaRPr>
                    </a:p>
                  </a:txBody>
                  <a:tcPr marL="0" marR="0" marT="0" marB="0" anchor="ctr">
                    <a:solidFill>
                      <a:schemeClr val="bg1">
                        <a:lumMod val="85000"/>
                      </a:schemeClr>
                    </a:solidFill>
                  </a:tcPr>
                </a:tc>
                <a:tc>
                  <a:txBody>
                    <a:bodyPr/>
                    <a:lstStyle/>
                    <a:p>
                      <a:pPr algn="ctr" fontAlgn="ctr"/>
                      <a:r>
                        <a:rPr lang="ja-JP" altLang="en-US" sz="1600" b="0" i="0" u="none" strike="noStrike" dirty="0" smtClean="0">
                          <a:solidFill>
                            <a:schemeClr val="tx1"/>
                          </a:solidFill>
                          <a:latin typeface="ＭＳ Ｐゴシック"/>
                        </a:rPr>
                        <a:t>○○</a:t>
                      </a:r>
                      <a:endParaRPr lang="zh-TW" altLang="en-US" sz="1600" b="0" i="0" u="none" strike="noStrike" dirty="0">
                        <a:solidFill>
                          <a:schemeClr val="tx1"/>
                        </a:solidFill>
                        <a:latin typeface="ＭＳ Ｐゴシック"/>
                      </a:endParaRP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a:t>
                      </a:r>
                      <a:endParaRPr lang="zh-TW" altLang="en-US" sz="1600" b="0" i="0" u="none" strike="noStrike" dirty="0" smtClean="0">
                        <a:solidFill>
                          <a:schemeClr val="tx1"/>
                        </a:solidFill>
                        <a:latin typeface="ＭＳ Ｐゴシック"/>
                      </a:endParaRP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a:t>
                      </a:r>
                      <a:endParaRPr lang="zh-TW" altLang="en-US" sz="1600" b="0" i="0" u="none" strike="noStrike" dirty="0" smtClean="0">
                        <a:solidFill>
                          <a:schemeClr val="tx1"/>
                        </a:solidFill>
                        <a:latin typeface="ＭＳ Ｐゴシック"/>
                      </a:endParaRPr>
                    </a:p>
                  </a:txBody>
                  <a:tcPr marL="0" marR="0" marT="0" marB="0" anchor="ctr">
                    <a:solidFill>
                      <a:schemeClr val="bg1">
                        <a:lumMod val="85000"/>
                      </a:schemeClr>
                    </a:solidFill>
                  </a:tcPr>
                </a:tc>
              </a:tr>
              <a:tr h="192038">
                <a:tc gridSpan="2">
                  <a:txBody>
                    <a:bodyPr/>
                    <a:lstStyle/>
                    <a:p>
                      <a:pPr algn="ctr" fontAlgn="ctr"/>
                      <a:endParaRPr lang="ja-JP" altLang="en-US" sz="1600" b="0" i="0" u="none" strike="noStrike" dirty="0">
                        <a:solidFill>
                          <a:schemeClr val="tx1"/>
                        </a:solidFill>
                        <a:latin typeface="ＭＳ Ｐゴシック"/>
                      </a:endParaRPr>
                    </a:p>
                  </a:txBody>
                  <a:tcPr marL="0" marR="0" marT="0" marB="0" anchor="ctr">
                    <a:solidFill>
                      <a:schemeClr val="bg1"/>
                    </a:solidFill>
                  </a:tcPr>
                </a:tc>
                <a:tc hMerge="1">
                  <a:txBody>
                    <a:bodyPr/>
                    <a:lstStyle/>
                    <a:p>
                      <a:endParaRPr kumimoji="1" lang="ja-JP" altLang="en-US"/>
                    </a:p>
                  </a:txBody>
                  <a:tcPr/>
                </a:tc>
                <a:tc>
                  <a:txBody>
                    <a:bodyPr/>
                    <a:lstStyle/>
                    <a:p>
                      <a:pPr algn="ctr" fontAlgn="ctr"/>
                      <a:endParaRPr lang="zh-TW" altLang="en-US" sz="1600" b="0" i="0" u="none" strike="noStrike" dirty="0">
                        <a:solidFill>
                          <a:schemeClr val="tx1"/>
                        </a:solidFill>
                        <a:latin typeface="ＭＳ Ｐゴシック"/>
                      </a:endParaRPr>
                    </a:p>
                  </a:txBody>
                  <a:tcPr marL="0" marR="0" marT="0" marB="0" anchor="ctr">
                    <a:solidFill>
                      <a:schemeClr val="bg1"/>
                    </a:solidFill>
                  </a:tcPr>
                </a:tc>
                <a:tc>
                  <a:txBody>
                    <a:bodyPr/>
                    <a:lstStyle/>
                    <a:p>
                      <a:pPr algn="ctr" fontAlgn="ctr"/>
                      <a:endParaRPr lang="en-US" altLang="ja-JP" sz="1600" b="0" i="0" u="none" strike="noStrike" dirty="0" smtClean="0">
                        <a:solidFill>
                          <a:schemeClr val="tx1"/>
                        </a:solidFill>
                        <a:latin typeface="ＭＳ Ｐゴシック"/>
                      </a:endParaRPr>
                    </a:p>
                  </a:txBody>
                  <a:tcPr marL="0" marR="0" marT="0" marB="0" anchor="ctr">
                    <a:solidFill>
                      <a:schemeClr val="bg1"/>
                    </a:solidFill>
                  </a:tcPr>
                </a:tc>
                <a:tc>
                  <a:txBody>
                    <a:bodyPr/>
                    <a:lstStyle/>
                    <a:p>
                      <a:pPr algn="ctr" fontAlgn="ctr"/>
                      <a:endParaRPr lang="ja-JP" altLang="en-US" sz="1600" b="0" i="0" u="none" strike="noStrike" dirty="0">
                        <a:solidFill>
                          <a:schemeClr val="tx1"/>
                        </a:solidFill>
                        <a:latin typeface="ＭＳ Ｐゴシック"/>
                      </a:endParaRPr>
                    </a:p>
                  </a:txBody>
                  <a:tcPr marL="0" marR="0" marT="0" marB="0" anchor="ctr">
                    <a:solidFill>
                      <a:schemeClr val="bg1"/>
                    </a:solidFill>
                  </a:tcPr>
                </a:tc>
                <a:tc>
                  <a:txBody>
                    <a:bodyPr/>
                    <a:lstStyle/>
                    <a:p>
                      <a:pPr algn="ctr" fontAlgn="ctr"/>
                      <a:endParaRPr lang="zh-TW" altLang="en-US" sz="1600" b="0" i="0" u="none" strike="noStrike" dirty="0">
                        <a:solidFill>
                          <a:schemeClr val="tx1"/>
                        </a:solidFill>
                        <a:latin typeface="ＭＳ Ｐゴシック"/>
                      </a:endParaRPr>
                    </a:p>
                  </a:txBody>
                  <a:tcPr marL="0" marR="0" marT="0" marB="0" anchor="ctr">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600" b="0" i="0" u="none" strike="noStrike" dirty="0" smtClean="0">
                        <a:solidFill>
                          <a:schemeClr val="tx1"/>
                        </a:solidFill>
                        <a:latin typeface="ＭＳ Ｐゴシック"/>
                      </a:endParaRPr>
                    </a:p>
                  </a:txBody>
                  <a:tcPr marL="0" marR="0" marT="0" marB="0" anchor="ctr">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600" b="0" i="0" u="none" strike="noStrike" dirty="0" smtClean="0">
                        <a:solidFill>
                          <a:schemeClr val="tx1"/>
                        </a:solidFill>
                        <a:latin typeface="ＭＳ Ｐゴシック"/>
                      </a:endParaRPr>
                    </a:p>
                  </a:txBody>
                  <a:tcPr marL="0" marR="0" marT="0" marB="0" anchor="ctr">
                    <a:solidFill>
                      <a:schemeClr val="bg1"/>
                    </a:solidFill>
                  </a:tcPr>
                </a:tc>
              </a:tr>
              <a:tr h="744066">
                <a:tc gridSpan="2">
                  <a:txBody>
                    <a:bodyPr/>
                    <a:lstStyle/>
                    <a:p>
                      <a:pPr algn="ctr" fontAlgn="ctr"/>
                      <a:r>
                        <a:rPr lang="ja-JP" altLang="en-US" sz="1600" b="0" i="0" u="none" strike="noStrike" dirty="0" smtClean="0">
                          <a:solidFill>
                            <a:schemeClr val="tx1"/>
                          </a:solidFill>
                          <a:latin typeface="ＭＳ Ｐゴシック"/>
                        </a:rPr>
                        <a:t>ＮＥＤＯ負担総額</a:t>
                      </a:r>
                      <a:endParaRPr lang="ja-JP" altLang="en-US" sz="1600" b="0" i="0" u="none" strike="noStrike" dirty="0">
                        <a:solidFill>
                          <a:schemeClr val="tx1"/>
                        </a:solidFill>
                        <a:latin typeface="ＭＳ Ｐゴシック"/>
                      </a:endParaRPr>
                    </a:p>
                  </a:txBody>
                  <a:tcPr marL="0" marR="0" marT="0" marB="0" anchor="ctr">
                    <a:solidFill>
                      <a:schemeClr val="bg1">
                        <a:lumMod val="85000"/>
                      </a:schemeClr>
                    </a:solidFill>
                  </a:tcPr>
                </a:tc>
                <a:tc hMerge="1">
                  <a:txBody>
                    <a:bodyPr/>
                    <a:lstStyle/>
                    <a:p>
                      <a:pPr algn="ctr" fontAlgn="ctr"/>
                      <a:endParaRPr lang="en-US" altLang="ja-JP" sz="1600" b="0" i="0" u="none" strike="noStrike" dirty="0" smtClean="0">
                        <a:solidFill>
                          <a:schemeClr val="tx1"/>
                        </a:solidFill>
                        <a:latin typeface="ＭＳ Ｐゴシック"/>
                      </a:endParaRPr>
                    </a:p>
                  </a:txBody>
                  <a:tcPr marL="0" marR="0" marT="0" marB="0" anchor="ctr"/>
                </a:tc>
                <a:tc>
                  <a:txBody>
                    <a:bodyPr/>
                    <a:lstStyle/>
                    <a:p>
                      <a:pPr algn="ctr" fontAlgn="ctr"/>
                      <a:r>
                        <a:rPr lang="ja-JP" altLang="en-US" sz="1600" b="0" i="0" u="none" strike="noStrike" dirty="0" smtClean="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solidFill>
                      <a:schemeClr val="bg1">
                        <a:lumMod val="85000"/>
                      </a:schemeClr>
                    </a:solidFill>
                  </a:tcPr>
                </a:tc>
                <a:tc>
                  <a:txBody>
                    <a:bodyPr/>
                    <a:lstStyle/>
                    <a:p>
                      <a:pPr algn="ctr" fontAlgn="ctr"/>
                      <a:r>
                        <a:rPr lang="ja-JP" altLang="en-US" sz="1600" b="0" i="0" u="none" strike="noStrike" dirty="0" smtClean="0">
                          <a:solidFill>
                            <a:schemeClr val="tx1"/>
                          </a:solidFill>
                          <a:latin typeface="ＭＳ Ｐゴシック"/>
                        </a:rPr>
                        <a:t>〇〇</a:t>
                      </a:r>
                      <a:endParaRPr lang="en-US" altLang="ja-JP" sz="1600" b="0" i="0" u="none" strike="noStrike" dirty="0" smtClean="0">
                        <a:solidFill>
                          <a:schemeClr val="tx1"/>
                        </a:solidFill>
                        <a:latin typeface="ＭＳ Ｐゴシック"/>
                      </a:endParaRPr>
                    </a:p>
                  </a:txBody>
                  <a:tcPr marL="0" marR="0" marT="0" marB="0" anchor="ctr">
                    <a:solidFill>
                      <a:schemeClr val="bg1">
                        <a:lumMod val="85000"/>
                      </a:schemeClr>
                    </a:solidFill>
                  </a:tcPr>
                </a:tc>
                <a:tc>
                  <a:txBody>
                    <a:bodyPr/>
                    <a:lstStyle/>
                    <a:p>
                      <a:pPr algn="ctr" fontAlgn="ctr"/>
                      <a:r>
                        <a:rPr lang="ja-JP" altLang="en-US" sz="1600" b="0" i="0" u="none" strike="noStrike" dirty="0" smtClean="0">
                          <a:solidFill>
                            <a:schemeClr val="tx1"/>
                          </a:solidFill>
                          <a:latin typeface="ＭＳ Ｐゴシック"/>
                        </a:rPr>
                        <a:t>〇〇</a:t>
                      </a:r>
                      <a:endParaRPr lang="ja-JP" altLang="en-US" sz="1600" b="0" i="0" u="none" strike="noStrike" dirty="0">
                        <a:solidFill>
                          <a:schemeClr val="tx1"/>
                        </a:solidFill>
                        <a:latin typeface="ＭＳ Ｐゴシック"/>
                      </a:endParaRPr>
                    </a:p>
                  </a:txBody>
                  <a:tcPr marL="0" marR="0" marT="0" marB="0" anchor="ctr">
                    <a:solidFill>
                      <a:schemeClr val="bg1">
                        <a:lumMod val="85000"/>
                      </a:schemeClr>
                    </a:solidFill>
                  </a:tcPr>
                </a:tc>
                <a:tc>
                  <a:txBody>
                    <a:bodyPr/>
                    <a:lstStyle/>
                    <a:p>
                      <a:pPr algn="ctr" fontAlgn="ctr"/>
                      <a:r>
                        <a:rPr lang="ja-JP" altLang="en-US" sz="1600" b="0" i="0" u="none" strike="noStrike" dirty="0" smtClean="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solidFill>
                      <a:schemeClr val="bg1">
                        <a:lumMod val="85000"/>
                      </a:schemeClr>
                    </a:solidFill>
                  </a:tcPr>
                </a:tc>
              </a:tr>
            </a:tbl>
          </a:graphicData>
        </a:graphic>
      </p:graphicFrame>
    </p:spTree>
    <p:extLst>
      <p:ext uri="{BB962C8B-B14F-4D97-AF65-F5344CB8AC3E}">
        <p14:creationId xmlns:p14="http://schemas.microsoft.com/office/powerpoint/2010/main" val="36497276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1802</Words>
  <Application>Microsoft Office PowerPoint</Application>
  <PresentationFormat>画面に合わせる (4:3)</PresentationFormat>
  <Paragraphs>198</Paragraphs>
  <Slides>13</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13</vt:i4>
      </vt:variant>
    </vt:vector>
  </HeadingPairs>
  <TitlesOfParts>
    <vt:vector size="23" baseType="lpstr">
      <vt:lpstr>Meiryo UI</vt:lpstr>
      <vt:lpstr>ＭＳ Ｐゴシック</vt:lpstr>
      <vt:lpstr>ＭＳ 明朝</vt:lpstr>
      <vt:lpstr>新細明體</vt:lpstr>
      <vt:lpstr>TmsRmn</vt:lpstr>
      <vt:lpstr>メイリオ</vt:lpstr>
      <vt:lpstr>Arial</vt:lpstr>
      <vt:lpstr>Calibri</vt:lpstr>
      <vt:lpstr>Times New Roman</vt:lpstr>
      <vt:lpstr>Office ​​テーマ</vt:lpstr>
      <vt:lpstr>　次世代複合材創製・成形技術開発 　　　研究開発項目②　熱可塑性ＣＦＲＰを活用した航空機用軽量機体部材の 　　　　　　　　　　　　　　 高レート成形技術の開発　　　 　　　研究開発項目③　航空機部品における複合部材間および他材料間の 　　　　　　　　　　　　　　 高強度高速接合組立技術の開発 　　　　</vt:lpstr>
      <vt:lpstr>提案概要</vt:lpstr>
      <vt:lpstr>研究開発の目的</vt:lpstr>
      <vt:lpstr>目的に向かって解決すべき課題</vt:lpstr>
      <vt:lpstr>研究開発の内容・目標</vt:lpstr>
      <vt:lpstr>提案技術の優位性</vt:lpstr>
      <vt:lpstr>実施体制・役割</vt:lpstr>
      <vt:lpstr>研究開発スケジュール</vt:lpstr>
      <vt:lpstr>研究開発予算実施機関内訳</vt:lpstr>
      <vt:lpstr>想定される成果</vt:lpstr>
      <vt:lpstr>研究開発成果の企業化計画</vt:lpstr>
      <vt:lpstr>市場規模・動向・競争力</vt:lpstr>
      <vt:lpstr>売上見通し</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2020-01-17T11:12:53Z</dcterms:created>
  <dcterms:modified xsi:type="dcterms:W3CDTF">2020-05-22T01:03:17Z</dcterms:modified>
</cp:coreProperties>
</file>