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8"/>
  </p:notesMasterIdLst>
  <p:sldIdLst>
    <p:sldId id="342" r:id="rId2"/>
    <p:sldId id="343" r:id="rId3"/>
    <p:sldId id="344" r:id="rId4"/>
    <p:sldId id="345" r:id="rId5"/>
    <p:sldId id="346" r:id="rId6"/>
    <p:sldId id="347" r:id="rId7"/>
    <p:sldId id="348" r:id="rId8"/>
    <p:sldId id="350" r:id="rId9"/>
    <p:sldId id="349" r:id="rId10"/>
    <p:sldId id="351" r:id="rId11"/>
    <p:sldId id="352" r:id="rId12"/>
    <p:sldId id="353" r:id="rId13"/>
    <p:sldId id="354" r:id="rId14"/>
    <p:sldId id="355" r:id="rId15"/>
    <p:sldId id="356" r:id="rId16"/>
    <p:sldId id="357"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AC00"/>
    <a:srgbClr val="CC9900"/>
    <a:srgbClr val="0000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1219" y="72"/>
      </p:cViewPr>
      <p:guideLst/>
    </p:cSldViewPr>
  </p:slideViewPr>
  <p:notesTextViewPr>
    <p:cViewPr>
      <p:scale>
        <a:sx n="1" d="1"/>
        <a:sy n="1" d="1"/>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C775B651-1A37-404E-B649-5FC253100923}" type="datetimeFigureOut">
              <a:rPr kumimoji="1" lang="ja-JP" altLang="en-US" smtClean="0"/>
              <a:t>2020/5/26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4842221-659B-4082-9491-3F7DB3F19371}" type="slidenum">
              <a:rPr kumimoji="1" lang="ja-JP" altLang="en-US" smtClean="0"/>
              <a:t>‹#›</a:t>
            </a:fld>
            <a:endParaRPr kumimoji="1" lang="ja-JP" altLang="en-US"/>
          </a:p>
        </p:txBody>
      </p:sp>
    </p:spTree>
    <p:extLst>
      <p:ext uri="{BB962C8B-B14F-4D97-AF65-F5344CB8AC3E}">
        <p14:creationId xmlns:p14="http://schemas.microsoft.com/office/powerpoint/2010/main" val="6724733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05347DF-8913-4325-AA4E-E47D044EE22F}" type="datetime1">
              <a:rPr kumimoji="1" lang="ja-JP" altLang="en-US" smtClean="0"/>
              <a:t>2020/5/26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2304856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4B8CF0-11E6-43AC-8E07-C8F94B4BC5B2}" type="datetime1">
              <a:rPr kumimoji="1" lang="ja-JP" altLang="en-US" smtClean="0"/>
              <a:t>2020/5/26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744681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71CAF2-CBC6-4585-8619-B8DCBCEE950F}" type="datetime1">
              <a:rPr kumimoji="1" lang="ja-JP" altLang="en-US" smtClean="0"/>
              <a:t>2020/5/26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745407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5136347-0E06-42CE-BED1-142253846785}" type="datetime1">
              <a:rPr kumimoji="1" lang="ja-JP" altLang="en-US" smtClean="0"/>
              <a:t>2020/5/26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85935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1E6D94-4F2F-4B11-A693-3B06FA91213E}" type="datetime1">
              <a:rPr kumimoji="1" lang="ja-JP" altLang="en-US" smtClean="0"/>
              <a:t>2020/5/26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77526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2867467-5588-4379-A262-34B41C76A655}" type="datetime1">
              <a:rPr kumimoji="1" lang="ja-JP" altLang="en-US" smtClean="0"/>
              <a:t>2020/5/26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304328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CFE513E-C795-4B88-B482-71E8EFF59F94}" type="datetime1">
              <a:rPr kumimoji="1" lang="ja-JP" altLang="en-US" smtClean="0"/>
              <a:t>2020/5/26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290540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A3F17E9-8997-4C62-8B5B-C37101885C72}" type="datetime1">
              <a:rPr kumimoji="1" lang="ja-JP" altLang="en-US" smtClean="0"/>
              <a:t>2020/5/26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4016288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7CC46-D22E-4CF8-B608-505C825E93A1}" type="datetime1">
              <a:rPr kumimoji="1" lang="ja-JP" altLang="en-US" smtClean="0"/>
              <a:t>2020/5/26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956329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EAD010E-DA49-4588-879B-ECC366C2E8F8}" type="datetime1">
              <a:rPr kumimoji="1" lang="ja-JP" altLang="en-US" smtClean="0"/>
              <a:t>2020/5/26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208999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3171B2E-1D09-4364-AD9F-D338DE2AC402}" type="datetime1">
              <a:rPr kumimoji="1" lang="ja-JP" altLang="en-US" smtClean="0"/>
              <a:t>2020/5/26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988684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6C738B-257E-401D-AC85-F31887EAC496}" type="datetime1">
              <a:rPr kumimoji="1" lang="ja-JP" altLang="en-US" smtClean="0"/>
              <a:t>2020/5/26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826944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a:t>
            </a:fld>
            <a:endParaRPr kumimoji="1" lang="ja-JP" altLang="en-US"/>
          </a:p>
        </p:txBody>
      </p:sp>
      <p:sp>
        <p:nvSpPr>
          <p:cNvPr id="5" name="テキスト ボックス 4"/>
          <p:cNvSpPr txBox="1"/>
          <p:nvPr/>
        </p:nvSpPr>
        <p:spPr>
          <a:xfrm>
            <a:off x="174316" y="152400"/>
            <a:ext cx="5314275" cy="707886"/>
          </a:xfrm>
          <a:prstGeom prst="rect">
            <a:avLst/>
          </a:prstGeom>
          <a:noFill/>
        </p:spPr>
        <p:txBody>
          <a:bodyPr wrap="non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バイオジェット燃料生産技術開発事業</a:t>
            </a:r>
            <a:b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実証を通じたサプライチェーンモデルの</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構築</a:t>
            </a:r>
            <a:endParaRPr lang="zh-TW"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20700" y="2265232"/>
            <a:ext cx="8128000" cy="584775"/>
          </a:xfrm>
          <a:prstGeom prst="rect">
            <a:avLst/>
          </a:prstGeom>
          <a:solidFill>
            <a:schemeClr val="accent6">
              <a:lumMod val="20000"/>
              <a:lumOff val="80000"/>
            </a:schemeClr>
          </a:solidFill>
        </p:spPr>
        <p:txBody>
          <a:bodyPr wrap="square" rtlCol="0" anchor="ctr">
            <a:spAutoFit/>
          </a:bodyPr>
          <a:lstStyle/>
          <a:p>
            <a:pPr algn="ctr"/>
            <a:r>
              <a:rPr kumimoji="1"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320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助成事業の名称</a:t>
            </a:r>
            <a:r>
              <a:rPr kumimoji="1"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2939038" y="4691537"/>
            <a:ext cx="3441968" cy="400110"/>
          </a:xfrm>
          <a:prstGeom prst="rect">
            <a:avLst/>
          </a:prstGeom>
          <a:noFill/>
        </p:spPr>
        <p:txBody>
          <a:bodyPr wrap="none" rtlCol="0">
            <a:spAutoFit/>
          </a:bodyPr>
          <a:lstStyle/>
          <a:p>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年●●月●●日（●）</a:t>
            </a:r>
            <a:endParaRPr lang="zh-TW"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2939038" y="5300479"/>
            <a:ext cx="3518912" cy="400110"/>
          </a:xfrm>
          <a:prstGeom prst="rect">
            <a:avLst/>
          </a:prstGeom>
          <a:noFill/>
        </p:spPr>
        <p:txBody>
          <a:bodyPr wrap="non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株式会社（法人名）</a:t>
            </a:r>
            <a:endParaRPr lang="zh-TW"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2939038" y="5700589"/>
            <a:ext cx="3518912" cy="400110"/>
          </a:xfrm>
          <a:prstGeom prst="rect">
            <a:avLst/>
          </a:prstGeom>
          <a:noFill/>
        </p:spPr>
        <p:txBody>
          <a:bodyPr wrap="non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株式会社（法人名）</a:t>
            </a:r>
            <a:endParaRPr lang="zh-TW"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2939038" y="6080573"/>
            <a:ext cx="3518912" cy="400110"/>
          </a:xfrm>
          <a:prstGeom prst="rect">
            <a:avLst/>
          </a:prstGeom>
          <a:noFill/>
        </p:spPr>
        <p:txBody>
          <a:bodyPr wrap="non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株式会社（法人名）</a:t>
            </a:r>
            <a:endParaRPr lang="zh-TW"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901640" y="3229991"/>
            <a:ext cx="7747060" cy="1631216"/>
          </a:xfrm>
          <a:prstGeom prst="rect">
            <a:avLst/>
          </a:prstGeom>
          <a:noFill/>
        </p:spPr>
        <p:txBody>
          <a:bodyPr wrap="square" rtlCol="0">
            <a:spAutoFit/>
          </a:bodyPr>
          <a:lstStyle/>
          <a:p>
            <a:pPr marL="342900" indent="-342900">
              <a:buFont typeface="Wingdings" panose="05000000000000000000" pitchFamily="2" charset="2"/>
              <a:buChar char="Ø"/>
            </a:pPr>
            <a:r>
              <a:rPr lang="ja-JP"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本様式に従い、提案書の内容について図表など補記したうえでプレゼン資料の作成をお願いします。</a:t>
            </a:r>
            <a:endParaRPr lang="en-US" altLang="ja-JP"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buFont typeface="Wingdings" panose="05000000000000000000" pitchFamily="2" charset="2"/>
              <a:buChar char="Ø"/>
            </a:pPr>
            <a:r>
              <a:rPr lang="ja-JP"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頁は適宜追加してください。</a:t>
            </a:r>
            <a:endParaRPr lang="en-US" altLang="ja-JP"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buFont typeface="Wingdings" panose="05000000000000000000" pitchFamily="2" charset="2"/>
              <a:buChar char="Ø"/>
            </a:pPr>
            <a:r>
              <a:rPr lang="ja-JP"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フォントは</a:t>
            </a:r>
            <a:r>
              <a:rPr lang="en-US" altLang="ja-JP"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ポイントを最小とします。</a:t>
            </a:r>
            <a:endParaRPr lang="en-US" altLang="ja-JP"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buFont typeface="Wingdings" panose="05000000000000000000" pitchFamily="2" charset="2"/>
              <a:buChar char="Ø"/>
            </a:pPr>
            <a:r>
              <a:rPr lang="ja-JP"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全ページで２０枚以内としてください。</a:t>
            </a:r>
            <a:endParaRPr lang="zh-TW"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7333640" y="707922"/>
            <a:ext cx="1477323" cy="400110"/>
          </a:xfrm>
          <a:prstGeom prst="rect">
            <a:avLst/>
          </a:prstGeom>
          <a:noFill/>
          <a:ln w="28575">
            <a:solidFill>
              <a:srgbClr val="00B0F0"/>
            </a:solidFill>
          </a:ln>
        </p:spPr>
        <p:txBody>
          <a:bodyPr wrap="square" rtlCol="0">
            <a:spAutoFit/>
          </a:bodyPr>
          <a:lstStyle/>
          <a:p>
            <a:r>
              <a:rPr lang="ja-JP" altLang="en-US" sz="20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添付資料５</a:t>
            </a:r>
            <a:endParaRPr lang="zh-TW" altLang="en-US" sz="20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10000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10</a:t>
            </a:fld>
            <a:endParaRPr kumimoji="1" lang="ja-JP" altLang="en-US"/>
          </a:p>
        </p:txBody>
      </p:sp>
      <p:sp>
        <p:nvSpPr>
          <p:cNvPr id="5" name="テキスト ボックス 4"/>
          <p:cNvSpPr txBox="1"/>
          <p:nvPr/>
        </p:nvSpPr>
        <p:spPr>
          <a:xfrm>
            <a:off x="98116" y="4773"/>
            <a:ext cx="5009705" cy="461665"/>
          </a:xfrm>
          <a:prstGeom prst="rect">
            <a:avLst/>
          </a:prstGeom>
          <a:noFill/>
        </p:spPr>
        <p:txBody>
          <a:bodyPr wrap="none" rtlCol="0">
            <a:spAutoFit/>
          </a:bodyPr>
          <a:lstStyle/>
          <a:p>
            <a:r>
              <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400" b="1"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助成事業に要する費用の内訳等</a:t>
            </a: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　事業者毎に作成ください）</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669851599"/>
              </p:ext>
            </p:extLst>
          </p:nvPr>
        </p:nvGraphicFramePr>
        <p:xfrm>
          <a:off x="98116" y="1735583"/>
          <a:ext cx="8995084" cy="4644897"/>
        </p:xfrm>
        <a:graphic>
          <a:graphicData uri="http://schemas.openxmlformats.org/drawingml/2006/table">
            <a:tbl>
              <a:tblPr firstRow="1" bandRow="1">
                <a:tableStyleId>{E8B1032C-EA38-4F05-BA0D-38AFFFC7BED3}</a:tableStyleId>
              </a:tblPr>
              <a:tblGrid>
                <a:gridCol w="2046588"/>
                <a:gridCol w="1067424"/>
                <a:gridCol w="1108877"/>
                <a:gridCol w="1005243"/>
                <a:gridCol w="941738"/>
                <a:gridCol w="941738"/>
                <a:gridCol w="941738"/>
                <a:gridCol w="941738"/>
              </a:tblGrid>
              <a:tr h="346966">
                <a:tc>
                  <a:txBody>
                    <a:bodyPr/>
                    <a:lstStyle/>
                    <a:p>
                      <a:pPr algn="ctr"/>
                      <a:r>
                        <a:rPr kumimoji="1" lang="ja-JP" altLang="en-US" sz="1200" b="0" dirty="0" smtClean="0"/>
                        <a:t>項目</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事業期間全体</a:t>
                      </a:r>
                    </a:p>
                    <a:p>
                      <a:pPr algn="ctr"/>
                      <a:r>
                        <a:rPr kumimoji="1" lang="ja-JP" altLang="en-US" sz="900" b="0" dirty="0" smtClean="0"/>
                        <a:t>（助成対象費用）</a:t>
                      </a:r>
                      <a:endParaRPr kumimoji="1" lang="ja-JP" altLang="en-US" sz="9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100" b="0" dirty="0" smtClean="0"/>
                        <a:t>事業期間全体</a:t>
                      </a:r>
                      <a:endParaRPr kumimoji="1" lang="en-US" altLang="ja-JP" sz="1100" b="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（助成金の額）</a:t>
                      </a:r>
                      <a:endParaRPr kumimoji="1" lang="ja-JP" altLang="en-US" sz="1100" b="0" dirty="0" smtClean="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b="0" dirty="0" smtClean="0"/>
                        <a:t>2020</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b="0" dirty="0" smtClean="0"/>
                        <a:t>2021</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b="0" dirty="0" smtClean="0"/>
                        <a:t>2022</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b="0" dirty="0" smtClean="0"/>
                        <a:t>2023</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b="0" dirty="0" smtClean="0"/>
                        <a:t>2024</a:t>
                      </a:r>
                      <a:endParaRPr kumimoji="1" lang="ja-JP" altLang="en-US" sz="1200" b="0" dirty="0">
                        <a:latin typeface="ＭＳ ゴシック" panose="020B0609070205080204" pitchFamily="49" charset="-128"/>
                        <a:ea typeface="ＭＳ ゴシック" panose="020B0609070205080204" pitchFamily="49" charset="-128"/>
                      </a:endParaRPr>
                    </a:p>
                  </a:txBody>
                  <a:tcPr anchor="ctr"/>
                </a:tc>
              </a:tr>
              <a:tr h="286257">
                <a:tc>
                  <a:txBody>
                    <a:bodyPr/>
                    <a:lstStyle/>
                    <a:p>
                      <a:r>
                        <a:rPr kumimoji="1" lang="en-US" altLang="ja-JP" sz="1200" dirty="0" smtClean="0"/>
                        <a:t>Ⅰ</a:t>
                      </a:r>
                      <a:r>
                        <a:rPr kumimoji="1" lang="ja-JP" altLang="en-US" sz="1200" dirty="0" err="1" smtClean="0"/>
                        <a:t>．</a:t>
                      </a:r>
                      <a:r>
                        <a:rPr kumimoji="1" lang="ja-JP" altLang="en-US" sz="1200" dirty="0" smtClean="0"/>
                        <a:t>機械装置等費</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617426">
                <a:tc>
                  <a:txBody>
                    <a:bodyPr/>
                    <a:lstStyle/>
                    <a:p>
                      <a:r>
                        <a:rPr kumimoji="1" lang="ja-JP" altLang="en-US" sz="1200" dirty="0" smtClean="0"/>
                        <a:t> １．土木・建築工事費</a:t>
                      </a:r>
                      <a:endParaRPr kumimoji="1" lang="en-US" altLang="ja-JP" sz="1200" dirty="0" smtClean="0"/>
                    </a:p>
                    <a:p>
                      <a:r>
                        <a:rPr kumimoji="1" lang="ja-JP" altLang="en-US" sz="1200" dirty="0" smtClean="0"/>
                        <a:t> ２．</a:t>
                      </a:r>
                      <a:r>
                        <a:rPr kumimoji="1" lang="ja-JP" altLang="en-US" sz="1050" dirty="0" smtClean="0"/>
                        <a:t>機械装置等製作・購入費</a:t>
                      </a:r>
                      <a:endParaRPr kumimoji="1" lang="en-US" altLang="ja-JP" sz="1050" dirty="0" smtClean="0"/>
                    </a:p>
                    <a:p>
                      <a:r>
                        <a:rPr kumimoji="1" lang="ja-JP" altLang="en-US" sz="1200" dirty="0" smtClean="0"/>
                        <a:t> ３．保守・改造修理費</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362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Ⅱ</a:t>
                      </a:r>
                      <a:r>
                        <a:rPr kumimoji="1" lang="ja-JP" altLang="en-US" sz="1200" dirty="0" err="1" smtClean="0"/>
                        <a:t>．</a:t>
                      </a:r>
                      <a:r>
                        <a:rPr kumimoji="1" lang="ja-JP" altLang="en-US" sz="1200" dirty="0" smtClean="0"/>
                        <a:t>労務費</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381000">
                <a:tc>
                  <a:txBody>
                    <a:bodyPr/>
                    <a:lstStyle/>
                    <a:p>
                      <a:r>
                        <a:rPr kumimoji="1" lang="en-US" altLang="ja-JP" sz="1200" dirty="0" smtClean="0"/>
                        <a:t> </a:t>
                      </a:r>
                      <a:r>
                        <a:rPr kumimoji="1" lang="ja-JP" altLang="en-US" sz="1200" dirty="0" smtClean="0"/>
                        <a:t>１．研究員費</a:t>
                      </a:r>
                      <a:endParaRPr kumimoji="1" lang="en-US" altLang="ja-JP" sz="1200" dirty="0" smtClean="0"/>
                    </a:p>
                    <a:p>
                      <a:r>
                        <a:rPr kumimoji="1" lang="en-US" altLang="ja-JP" sz="1200" baseline="0" dirty="0" smtClean="0"/>
                        <a:t> </a:t>
                      </a:r>
                      <a:r>
                        <a:rPr kumimoji="1" lang="ja-JP" altLang="en-US" sz="1200" baseline="0" dirty="0" smtClean="0"/>
                        <a:t>２．補助員費</a:t>
                      </a:r>
                      <a:endParaRPr kumimoji="1" lang="en-US" altLang="ja-JP" sz="1200" baseline="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54000">
                <a:tc>
                  <a:txBody>
                    <a:bodyPr/>
                    <a:lstStyle/>
                    <a:p>
                      <a:r>
                        <a:rPr kumimoji="1" lang="en-US" altLang="ja-JP" sz="1200" dirty="0" smtClean="0"/>
                        <a:t>Ⅲ</a:t>
                      </a:r>
                      <a:r>
                        <a:rPr kumimoji="1" lang="ja-JP" altLang="en-US" sz="1200" dirty="0" err="1" smtClean="0"/>
                        <a:t>．</a:t>
                      </a:r>
                      <a:r>
                        <a:rPr kumimoji="1" lang="ja-JP" altLang="en-US" sz="1200" dirty="0" smtClean="0"/>
                        <a:t>その他経費</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617426">
                <a:tc>
                  <a:txBody>
                    <a:bodyPr/>
                    <a:lstStyle/>
                    <a:p>
                      <a:r>
                        <a:rPr kumimoji="1" lang="en-US" altLang="ja-JP" sz="1200" baseline="0" dirty="0" smtClean="0"/>
                        <a:t> </a:t>
                      </a:r>
                      <a:r>
                        <a:rPr kumimoji="1" lang="ja-JP" altLang="en-US" sz="1200" baseline="0" dirty="0" smtClean="0"/>
                        <a:t>１．消耗品費</a:t>
                      </a:r>
                      <a:endParaRPr kumimoji="1" lang="en-US" altLang="ja-JP" sz="1200" baseline="0" dirty="0" smtClean="0"/>
                    </a:p>
                    <a:p>
                      <a:r>
                        <a:rPr kumimoji="1" lang="en-US" altLang="ja-JP" sz="1200" baseline="0" dirty="0" smtClean="0"/>
                        <a:t> </a:t>
                      </a:r>
                      <a:r>
                        <a:rPr kumimoji="1" lang="ja-JP" altLang="en-US" sz="1200" baseline="0" dirty="0" smtClean="0"/>
                        <a:t>２．旅費</a:t>
                      </a:r>
                      <a:endParaRPr kumimoji="1" lang="en-US" altLang="ja-JP" sz="1200" baseline="0" dirty="0" smtClean="0"/>
                    </a:p>
                    <a:p>
                      <a:r>
                        <a:rPr kumimoji="1" lang="en-US" altLang="ja-JP" sz="1200" baseline="0" dirty="0" smtClean="0"/>
                        <a:t> </a:t>
                      </a:r>
                      <a:r>
                        <a:rPr kumimoji="1" lang="ja-JP" altLang="en-US" sz="1200" baseline="0" dirty="0" smtClean="0"/>
                        <a:t>３．外注費</a:t>
                      </a:r>
                      <a:endParaRPr kumimoji="1" lang="en-US" altLang="ja-JP" sz="1200" baseline="0" dirty="0" smtClean="0"/>
                    </a:p>
                    <a:p>
                      <a:r>
                        <a:rPr kumimoji="1" lang="en-US" altLang="ja-JP" sz="1200" baseline="0" dirty="0" smtClean="0"/>
                        <a:t> </a:t>
                      </a:r>
                      <a:r>
                        <a:rPr kumimoji="1" lang="ja-JP" altLang="en-US" sz="1200" baseline="0" dirty="0" smtClean="0"/>
                        <a:t>４．諸経費</a:t>
                      </a:r>
                      <a:endParaRPr kumimoji="1" lang="ja-JP" altLang="en-US"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p>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42389">
                <a:tc>
                  <a:txBody>
                    <a:bodyPr/>
                    <a:lstStyle/>
                    <a:p>
                      <a:r>
                        <a:rPr kumimoji="1" lang="en-US" altLang="ja-JP" sz="1200" dirty="0" smtClean="0"/>
                        <a:t>Ⅳ</a:t>
                      </a:r>
                      <a:r>
                        <a:rPr kumimoji="1" lang="ja-JP" altLang="en-US" sz="1200" dirty="0" err="1" smtClean="0"/>
                        <a:t>．</a:t>
                      </a:r>
                      <a:r>
                        <a:rPr kumimoji="1" lang="ja-JP" altLang="en-US" sz="1200" dirty="0" smtClean="0"/>
                        <a:t>委託費・共同研究費</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453415">
                <a:tc>
                  <a:txBody>
                    <a:bodyPr/>
                    <a:lstStyle/>
                    <a:p>
                      <a:r>
                        <a:rPr kumimoji="1" lang="en-US" altLang="ja-JP" sz="1200" dirty="0" smtClean="0"/>
                        <a:t> </a:t>
                      </a:r>
                      <a:r>
                        <a:rPr kumimoji="1" lang="ja-JP" altLang="en-US" sz="1200" dirty="0" smtClean="0"/>
                        <a:t>１．委託費・共同研究費</a:t>
                      </a:r>
                      <a:endParaRPr kumimoji="1" lang="en-US" altLang="ja-JP" sz="1200" dirty="0" smtClean="0"/>
                    </a:p>
                    <a:p>
                      <a:r>
                        <a:rPr kumimoji="1" lang="en-US" altLang="ja-JP" sz="1200" dirty="0" smtClean="0"/>
                        <a:t> </a:t>
                      </a:r>
                      <a:r>
                        <a:rPr kumimoji="1" lang="ja-JP" altLang="en-US" sz="1200" dirty="0" smtClean="0"/>
                        <a:t>２．学術機関等に対する</a:t>
                      </a:r>
                      <a:endParaRPr kumimoji="1" lang="en-US" altLang="ja-JP" sz="1200" dirty="0" smtClean="0"/>
                    </a:p>
                    <a:p>
                      <a:r>
                        <a:rPr kumimoji="1" lang="en-US" altLang="ja-JP" sz="1200" dirty="0" smtClean="0"/>
                        <a:t>       </a:t>
                      </a:r>
                      <a:r>
                        <a:rPr kumimoji="1" lang="ja-JP" altLang="en-US" sz="1200" dirty="0" smtClean="0"/>
                        <a:t>共同研究費</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p>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227874">
                <a:tc>
                  <a:txBody>
                    <a:bodyPr/>
                    <a:lstStyle/>
                    <a:p>
                      <a:r>
                        <a:rPr kumimoji="1" lang="ja-JP" altLang="en-US" sz="1200" dirty="0" smtClean="0"/>
                        <a:t>合計（</a:t>
                      </a:r>
                      <a:r>
                        <a:rPr kumimoji="1" lang="en-US" altLang="ja-JP" sz="1200" dirty="0" smtClean="0"/>
                        <a:t>Ⅰ</a:t>
                      </a:r>
                      <a:r>
                        <a:rPr kumimoji="1" lang="ja-JP" altLang="en-US" sz="1200" dirty="0" smtClean="0"/>
                        <a:t>＋</a:t>
                      </a:r>
                      <a:r>
                        <a:rPr kumimoji="1" lang="en-US" altLang="ja-JP" sz="1200" dirty="0" smtClean="0"/>
                        <a:t>Ⅱ</a:t>
                      </a:r>
                      <a:r>
                        <a:rPr kumimoji="1" lang="ja-JP" altLang="en-US" sz="1200" dirty="0" smtClean="0"/>
                        <a:t>＋</a:t>
                      </a:r>
                      <a:r>
                        <a:rPr kumimoji="1" lang="en-US" altLang="ja-JP" sz="1200" dirty="0" smtClean="0"/>
                        <a:t>Ⅲ</a:t>
                      </a:r>
                      <a:r>
                        <a:rPr kumimoji="1" lang="ja-JP" altLang="en-US" sz="1200" dirty="0" smtClean="0"/>
                        <a:t>＋</a:t>
                      </a:r>
                      <a:r>
                        <a:rPr kumimoji="1" lang="en-US" altLang="ja-JP" sz="1200" dirty="0" smtClean="0"/>
                        <a:t>Ⅳ</a:t>
                      </a:r>
                      <a:r>
                        <a:rPr kumimoji="1" lang="ja-JP" altLang="en-US" sz="1200" dirty="0" smtClean="0"/>
                        <a:t>）</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r h="122803">
                <a:tc>
                  <a:txBody>
                    <a:bodyPr/>
                    <a:lstStyle/>
                    <a:p>
                      <a:r>
                        <a:rPr kumimoji="1" lang="en-US" altLang="ja-JP" sz="1200" dirty="0" smtClean="0"/>
                        <a:t>※</a:t>
                      </a:r>
                      <a:r>
                        <a:rPr kumimoji="1" lang="ja-JP" altLang="en-US" sz="1200" dirty="0" smtClean="0"/>
                        <a:t>助成金の額</a:t>
                      </a:r>
                      <a:endParaRPr kumimoji="1" lang="ja-JP" altLang="en-US" sz="1200" dirty="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c>
                  <a:txBody>
                    <a:bodyPr/>
                    <a:lstStyle/>
                    <a:p>
                      <a:pPr algn="r"/>
                      <a:r>
                        <a:rPr kumimoji="1" lang="en-US" altLang="ja-JP" sz="1200" dirty="0" smtClean="0"/>
                        <a:t>0</a:t>
                      </a:r>
                      <a:endParaRPr kumimoji="1" lang="en-US" altLang="ja-JP" sz="1200" dirty="0" smtClean="0">
                        <a:solidFill>
                          <a:srgbClr val="002060"/>
                        </a:solidFill>
                        <a:latin typeface="ＭＳ ゴシック" panose="020B0609070205080204" pitchFamily="49" charset="-128"/>
                        <a:ea typeface="ＭＳ ゴシック" panose="020B0609070205080204" pitchFamily="49" charset="-128"/>
                      </a:endParaRPr>
                    </a:p>
                  </a:txBody>
                  <a:tcPr/>
                </a:tc>
              </a:tr>
            </a:tbl>
          </a:graphicData>
        </a:graphic>
      </p:graphicFrame>
      <p:sp>
        <p:nvSpPr>
          <p:cNvPr id="23" name="テキスト ボックス 22"/>
          <p:cNvSpPr txBox="1"/>
          <p:nvPr/>
        </p:nvSpPr>
        <p:spPr>
          <a:xfrm>
            <a:off x="345499" y="1130188"/>
            <a:ext cx="8613049" cy="276999"/>
          </a:xfrm>
          <a:prstGeom prst="rect">
            <a:avLst/>
          </a:prstGeom>
          <a:noFill/>
        </p:spPr>
        <p:txBody>
          <a:bodyPr wrap="square" lIns="0" tIns="0" rIns="0" bIns="0" rtlCol="0">
            <a:spAutoFit/>
          </a:bodyPr>
          <a:lstStyle/>
          <a:p>
            <a:pPr algn="l" fontAlgn="auto">
              <a:spcBef>
                <a:spcPts val="0"/>
              </a:spcBef>
              <a:spcAft>
                <a:spcPts val="0"/>
              </a:spcAft>
            </a:pP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助成先総括表</a:t>
            </a:r>
            <a:r>
              <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を記載してください</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委託先、共同研究先</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総括表</a:t>
            </a:r>
            <a:r>
              <a:rPr lang="ja-JP" altLang="en-US"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は記載不要です。</a:t>
            </a:r>
            <a:endParaRPr lang="en-US"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8139093" y="1477375"/>
            <a:ext cx="954107" cy="276999"/>
          </a:xfrm>
          <a:prstGeom prst="rect">
            <a:avLst/>
          </a:prstGeom>
        </p:spPr>
        <p:txBody>
          <a:bodyPr wrap="none">
            <a:spAutoFit/>
          </a:bodyPr>
          <a:lstStyle/>
          <a:p>
            <a:pPr fontAlgn="auto">
              <a:spcBef>
                <a:spcPts val="0"/>
              </a:spcBef>
              <a:spcAft>
                <a:spcPts val="0"/>
              </a:spcAft>
            </a:pPr>
            <a:r>
              <a:rPr lang="en-US" altLang="ja-JP" sz="1200" i="0" dirty="0">
                <a:latin typeface="ＭＳ ゴシック" panose="020B0609070205080204" pitchFamily="49" charset="-128"/>
                <a:ea typeface="ＭＳ ゴシック" panose="020B0609070205080204" pitchFamily="49" charset="-128"/>
              </a:rPr>
              <a:t>(</a:t>
            </a:r>
            <a:r>
              <a:rPr lang="ja-JP" altLang="en-US" sz="1200" i="0" dirty="0">
                <a:latin typeface="ＭＳ ゴシック" panose="020B0609070205080204" pitchFamily="49" charset="-128"/>
                <a:ea typeface="ＭＳ ゴシック" panose="020B0609070205080204" pitchFamily="49" charset="-128"/>
              </a:rPr>
              <a:t>単位：円</a:t>
            </a:r>
            <a:r>
              <a:rPr lang="en-US" altLang="ja-JP" sz="1200" i="0" dirty="0">
                <a:latin typeface="ＭＳ ゴシック" panose="020B0609070205080204" pitchFamily="49" charset="-128"/>
                <a:ea typeface="ＭＳ ゴシック" panose="020B0609070205080204" pitchFamily="49" charset="-128"/>
              </a:rPr>
              <a:t>)</a:t>
            </a:r>
          </a:p>
        </p:txBody>
      </p:sp>
      <p:sp>
        <p:nvSpPr>
          <p:cNvPr id="25" name="正方形/長方形 24"/>
          <p:cNvSpPr/>
          <p:nvPr/>
        </p:nvSpPr>
        <p:spPr>
          <a:xfrm>
            <a:off x="82727" y="6515830"/>
            <a:ext cx="1723549" cy="276999"/>
          </a:xfrm>
          <a:prstGeom prst="rect">
            <a:avLst/>
          </a:prstGeom>
        </p:spPr>
        <p:txBody>
          <a:bodyPr wrap="none">
            <a:spAutoFit/>
          </a:bodyPr>
          <a:lstStyle/>
          <a:p>
            <a:pPr algn="l" fontAlgn="auto">
              <a:spcBef>
                <a:spcPts val="0"/>
              </a:spcBef>
              <a:spcAft>
                <a:spcPts val="0"/>
              </a:spcAft>
            </a:pPr>
            <a:r>
              <a:rPr lang="ja-JP" altLang="en-US" sz="1200" i="0" dirty="0">
                <a:latin typeface="ＭＳ ゴシック" panose="020B0609070205080204" pitchFamily="49" charset="-128"/>
                <a:ea typeface="ＭＳ ゴシック" panose="020B0609070205080204" pitchFamily="49" charset="-128"/>
              </a:rPr>
              <a:t>＜</a:t>
            </a:r>
            <a:r>
              <a:rPr lang="en-US" altLang="ja-JP" sz="1200" i="0" dirty="0">
                <a:latin typeface="ＭＳ ゴシック" panose="020B0609070205080204" pitchFamily="49" charset="-128"/>
                <a:ea typeface="ＭＳ ゴシック" panose="020B0609070205080204" pitchFamily="49" charset="-128"/>
              </a:rPr>
              <a:t>※</a:t>
            </a:r>
            <a:r>
              <a:rPr lang="ja-JP" altLang="en-US" sz="1200" i="0" dirty="0">
                <a:latin typeface="ＭＳ ゴシック" panose="020B0609070205080204" pitchFamily="49" charset="-128"/>
                <a:ea typeface="ＭＳ ゴシック" panose="020B0609070205080204" pitchFamily="49" charset="-128"/>
              </a:rPr>
              <a:t>補助率　○／○＞</a:t>
            </a:r>
            <a:endParaRPr lang="en-US" altLang="ja-JP" sz="1200" i="0" dirty="0">
              <a:latin typeface="ＭＳ ゴシック" panose="020B0609070205080204" pitchFamily="49" charset="-128"/>
              <a:ea typeface="ＭＳ ゴシック" panose="020B0609070205080204" pitchFamily="49" charset="-128"/>
            </a:endParaRPr>
          </a:p>
        </p:txBody>
      </p:sp>
      <p:sp>
        <p:nvSpPr>
          <p:cNvPr id="20" name="正方形/長方形 19"/>
          <p:cNvSpPr/>
          <p:nvPr/>
        </p:nvSpPr>
        <p:spPr>
          <a:xfrm>
            <a:off x="98116" y="1472466"/>
            <a:ext cx="1261884" cy="276999"/>
          </a:xfrm>
          <a:prstGeom prst="rect">
            <a:avLst/>
          </a:prstGeom>
        </p:spPr>
        <p:txBody>
          <a:bodyPr wrap="none">
            <a:spAutoFit/>
          </a:bodyPr>
          <a:lstStyle/>
          <a:p>
            <a:pPr fontAlgn="auto">
              <a:spcBef>
                <a:spcPts val="0"/>
              </a:spcBef>
              <a:spcAft>
                <a:spcPts val="0"/>
              </a:spcAft>
            </a:pPr>
            <a:r>
              <a:rPr lang="ja-JP" altLang="en-US" sz="1200" i="0" dirty="0" smtClean="0">
                <a:latin typeface="ＭＳ ゴシック" panose="020B0609070205080204" pitchFamily="49" charset="-128"/>
                <a:ea typeface="ＭＳ ゴシック" panose="020B0609070205080204" pitchFamily="49" charset="-128"/>
              </a:rPr>
              <a:t>●●●株式会社</a:t>
            </a:r>
            <a:endParaRPr lang="en-US" altLang="ja-JP" sz="1200" i="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44296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11</a:t>
            </a:fld>
            <a:endParaRPr kumimoji="1" lang="ja-JP" altLang="en-US"/>
          </a:p>
        </p:txBody>
      </p:sp>
      <p:sp>
        <p:nvSpPr>
          <p:cNvPr id="5" name="テキスト ボックス 4"/>
          <p:cNvSpPr txBox="1"/>
          <p:nvPr/>
        </p:nvSpPr>
        <p:spPr>
          <a:xfrm>
            <a:off x="98116" y="4773"/>
            <a:ext cx="3300904" cy="523220"/>
          </a:xfrm>
          <a:prstGeom prst="rect">
            <a:avLst/>
          </a:prstGeom>
          <a:noFill/>
        </p:spPr>
        <p:txBody>
          <a:bodyPr wrap="none" rtlCol="0">
            <a:spAutoFit/>
          </a:bodyPr>
          <a:lstStyle/>
          <a:p>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2800" b="1"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研究</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開発</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取組</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327751" y="1305095"/>
            <a:ext cx="8613049" cy="1938992"/>
          </a:xfrm>
          <a:prstGeom prst="rect">
            <a:avLst/>
          </a:prstGeom>
          <a:noFill/>
        </p:spPr>
        <p:txBody>
          <a:bodyPr wrap="square" lIns="0" tIns="0" rIns="0" bIns="0" rtlCol="0">
            <a:spAutoFit/>
          </a:bodyPr>
          <a:lstStyle/>
          <a:p>
            <a:pPr marL="285750" indent="-285750" algn="l" fontAlgn="auto">
              <a:spcBef>
                <a:spcPts val="0"/>
              </a:spcBef>
              <a:spcAft>
                <a:spcPts val="0"/>
              </a:spcAft>
              <a:buFont typeface="Wingdings" panose="05000000000000000000" pitchFamily="2" charset="2"/>
              <a:buChar char="Ø"/>
            </a:pP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実用化</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を目指す上での開発計画、投資計画、実用化能力を説明記載してください</a:t>
            </a: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研究開発を考えるに至った経緯（動機</a:t>
            </a:r>
            <a:r>
              <a:rPr lang="ja-JP" altLang="ja-JP" i="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事業として成功すると考えた理由</a:t>
            </a:r>
          </a:p>
          <a:p>
            <a:pPr marL="285750" indent="-285750" algn="l" fontAlgn="auto">
              <a:spcBef>
                <a:spcPts val="0"/>
              </a:spcBef>
              <a:spcAft>
                <a:spcPts val="0"/>
              </a:spcAft>
              <a:buFont typeface="Wingdings" panose="05000000000000000000" pitchFamily="2" charset="2"/>
              <a:buChar char="Ø"/>
            </a:pP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の新規性、独創性、他との競争力、生産計画、販売計画など具体的に述べてください</a:t>
            </a: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14372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12</a:t>
            </a:fld>
            <a:endParaRPr kumimoji="1" lang="ja-JP" altLang="en-US"/>
          </a:p>
        </p:txBody>
      </p:sp>
      <p:sp>
        <p:nvSpPr>
          <p:cNvPr id="5" name="テキスト ボックス 4"/>
          <p:cNvSpPr txBox="1"/>
          <p:nvPr/>
        </p:nvSpPr>
        <p:spPr>
          <a:xfrm>
            <a:off x="98116" y="4773"/>
            <a:ext cx="3416320"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６</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．研究</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開発</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取組</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242957" y="1266996"/>
            <a:ext cx="8613049" cy="1938992"/>
          </a:xfrm>
          <a:prstGeom prst="rect">
            <a:avLst/>
          </a:prstGeom>
          <a:noFill/>
        </p:spPr>
        <p:txBody>
          <a:bodyPr wrap="square" lIns="0" tIns="0" rIns="0" bIns="0" rtlCol="0">
            <a:spAutoFit/>
          </a:bodyPr>
          <a:lstStyle/>
          <a:p>
            <a:pPr marL="285750" indent="-285750" algn="l" fontAlgn="auto">
              <a:spcBef>
                <a:spcPts val="0"/>
              </a:spcBef>
              <a:spcAft>
                <a:spcPts val="0"/>
              </a:spcAft>
              <a:buFont typeface="Wingdings" panose="05000000000000000000" pitchFamily="2" charset="2"/>
              <a:buChar char="Ø"/>
            </a:pP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実用化</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を目指す上での開発計画、投資計画、実用化能力を説明記載してください。</a:t>
            </a:r>
            <a:endParaRPr lang="ja-JP" altLang="ja-JP"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b="1"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事業化のスケジュール</a:t>
            </a:r>
          </a:p>
          <a:p>
            <a:pPr marL="171450" indent="-171450" algn="l" fontAlgn="auto">
              <a:spcBef>
                <a:spcPts val="0"/>
              </a:spcBef>
              <a:spcAft>
                <a:spcPts val="0"/>
              </a:spcAft>
              <a:buFont typeface="Wingdings" panose="05000000000000000000" pitchFamily="2" charset="2"/>
              <a:buChar char="Ø"/>
            </a:pPr>
            <a:r>
              <a:rPr lang="ja-JP" altLang="ja-JP" sz="12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助成</a:t>
            </a:r>
            <a:r>
              <a:rPr lang="ja-JP" altLang="ja-JP" sz="12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期間終了後５年間の事業化計画を、生産・販売・市場獲得などの具体的な事業化の段階に区分し、事業化の各段階が明瞭となるよう線表で記述してください</a:t>
            </a:r>
            <a:r>
              <a:rPr lang="ja-JP" altLang="ja-JP" sz="12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gn="l" fontAlgn="auto">
              <a:spcBef>
                <a:spcPts val="0"/>
              </a:spcBef>
              <a:spcAft>
                <a:spcPts val="0"/>
              </a:spcAft>
              <a:buFont typeface="Wingdings" panose="05000000000000000000" pitchFamily="2" charset="2"/>
              <a:buChar char="Ø"/>
            </a:pPr>
            <a:r>
              <a:rPr lang="ja-JP" altLang="ja-JP" sz="12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事業化</a:t>
            </a:r>
            <a:r>
              <a:rPr lang="ja-JP" altLang="ja-JP" sz="12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の各段階において、事業化の中断や延期など、事業化全体の計画変更を考慮する必要がある重大な障害を予想し、記述してください</a:t>
            </a:r>
            <a:r>
              <a:rPr lang="ja-JP" altLang="ja-JP" sz="12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gn="l" fontAlgn="auto">
              <a:spcBef>
                <a:spcPts val="0"/>
              </a:spcBef>
              <a:spcAft>
                <a:spcPts val="0"/>
              </a:spcAft>
              <a:buFont typeface="Wingdings" panose="05000000000000000000" pitchFamily="2" charset="2"/>
              <a:buChar char="Ø"/>
            </a:pPr>
            <a:r>
              <a:rPr lang="ja-JP" altLang="ja-JP" sz="12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12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、重大な障害が回避し得ない場合、どの時点で計画変更の判断を下すのかを、線表に記入してください</a:t>
            </a:r>
            <a:r>
              <a:rPr lang="ja-JP" altLang="ja-JP" sz="12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gn="l" fontAlgn="auto">
              <a:spcBef>
                <a:spcPts val="0"/>
              </a:spcBef>
              <a:spcAft>
                <a:spcPts val="0"/>
              </a:spcAft>
              <a:buFont typeface="Wingdings" panose="05000000000000000000" pitchFamily="2" charset="2"/>
              <a:buChar char="Ø"/>
            </a:pPr>
            <a:r>
              <a:rPr lang="ja-JP" altLang="ja-JP" sz="12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生産</a:t>
            </a:r>
            <a:r>
              <a:rPr lang="ja-JP" altLang="ja-JP" sz="12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・販売の一部又は全部を自社で行わない場合は、委託先の選定、協力体制等を具体的に記述してください。</a:t>
            </a:r>
            <a:endParaRPr lang="ja-JP" altLang="ja-JP" sz="1200"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1560157959"/>
              </p:ext>
            </p:extLst>
          </p:nvPr>
        </p:nvGraphicFramePr>
        <p:xfrm>
          <a:off x="141356" y="3425568"/>
          <a:ext cx="8817192" cy="2291080"/>
        </p:xfrm>
        <a:graphic>
          <a:graphicData uri="http://schemas.openxmlformats.org/drawingml/2006/table">
            <a:tbl>
              <a:tblPr firstRow="1" bandRow="1">
                <a:tableStyleId>{E8B1032C-EA38-4F05-BA0D-38AFFFC7BED3}</a:tableStyleId>
              </a:tblPr>
              <a:tblGrid>
                <a:gridCol w="1382406"/>
                <a:gridCol w="1159251"/>
                <a:gridCol w="1159251"/>
                <a:gridCol w="1159251"/>
                <a:gridCol w="1319011"/>
                <a:gridCol w="1319011"/>
                <a:gridCol w="1319011"/>
              </a:tblGrid>
              <a:tr h="370840">
                <a:tc>
                  <a:txBody>
                    <a:bodyPr/>
                    <a:lstStyle/>
                    <a:p>
                      <a:pPr algn="ctr"/>
                      <a:r>
                        <a:rPr kumimoji="1" lang="ja-JP" altLang="en-US" sz="1200" kern="100" dirty="0" smtClean="0">
                          <a:effectLst/>
                        </a:rPr>
                        <a:t>年度</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dirty="0" smtClean="0"/>
                        <a:t>2024</a:t>
                      </a:r>
                      <a:r>
                        <a:rPr kumimoji="1" lang="ja-JP" altLang="en-US" sz="1200" dirty="0" smtClean="0"/>
                        <a:t>年度</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dirty="0" smtClean="0"/>
                        <a:t>2025</a:t>
                      </a:r>
                      <a:r>
                        <a:rPr kumimoji="1" lang="ja-JP" altLang="en-US" sz="1200" dirty="0" smtClean="0"/>
                        <a:t>年度</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dirty="0" smtClean="0"/>
                        <a:t>2026</a:t>
                      </a:r>
                      <a:r>
                        <a:rPr kumimoji="1" lang="ja-JP" altLang="en-US" sz="1200" dirty="0" smtClean="0"/>
                        <a:t>年度</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dirty="0" smtClean="0"/>
                        <a:t>2027</a:t>
                      </a:r>
                      <a:r>
                        <a:rPr kumimoji="1" lang="ja-JP" altLang="en-US" sz="1200" dirty="0" smtClean="0"/>
                        <a:t>年度</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dirty="0" smtClean="0"/>
                        <a:t>2028</a:t>
                      </a:r>
                      <a:r>
                        <a:rPr kumimoji="1" lang="ja-JP" altLang="en-US" sz="1200" dirty="0" smtClean="0"/>
                        <a:t>年度</a:t>
                      </a:r>
                      <a:endParaRPr kumimoji="1" lang="ja-JP" altLang="en-US" sz="12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200" dirty="0" smtClean="0"/>
                        <a:t>2029</a:t>
                      </a:r>
                      <a:r>
                        <a:rPr kumimoji="1" lang="ja-JP" altLang="en-US" sz="1200" dirty="0"/>
                        <a:t>年度</a:t>
                      </a:r>
                      <a:endParaRPr kumimoji="1" lang="en-US" altLang="ja-JP" sz="1200" dirty="0" smtClean="0">
                        <a:latin typeface="ＭＳ ゴシック" panose="020B0609070205080204" pitchFamily="49" charset="-128"/>
                        <a:ea typeface="ＭＳ ゴシック" panose="020B0609070205080204" pitchFamily="49" charset="-128"/>
                      </a:endParaRPr>
                    </a:p>
                  </a:txBody>
                  <a:tcPr anchor="ctr"/>
                </a:tc>
              </a:tr>
              <a:tr h="370840">
                <a:tc>
                  <a:txBody>
                    <a:bodyPr/>
                    <a:lstStyle/>
                    <a:p>
                      <a:pPr algn="just">
                        <a:spcAft>
                          <a:spcPts val="0"/>
                        </a:spcAft>
                      </a:pPr>
                      <a:r>
                        <a:rPr lang="ja-JP" altLang="ja-JP" sz="1200" kern="100" dirty="0" smtClean="0">
                          <a:effectLst/>
                        </a:rPr>
                        <a:t>製品設計</a:t>
                      </a:r>
                    </a:p>
                    <a:p>
                      <a:pPr algn="just">
                        <a:spcAft>
                          <a:spcPts val="0"/>
                        </a:spcAft>
                      </a:pPr>
                      <a:r>
                        <a:rPr lang="en-US" altLang="ja-JP" sz="1200" kern="100" dirty="0" smtClean="0">
                          <a:effectLst/>
                        </a:rPr>
                        <a:t> </a:t>
                      </a:r>
                      <a:endParaRPr lang="ja-JP" altLang="ja-JP" sz="1200" kern="100" dirty="0" smtClean="0">
                        <a:effectLst/>
                      </a:endParaRPr>
                    </a:p>
                    <a:p>
                      <a:pPr algn="just">
                        <a:spcAft>
                          <a:spcPts val="0"/>
                        </a:spcAft>
                      </a:pPr>
                      <a:r>
                        <a:rPr lang="ja-JP" altLang="ja-JP" sz="1200" kern="100" dirty="0" smtClean="0">
                          <a:effectLst/>
                        </a:rPr>
                        <a:t>設備投資</a:t>
                      </a:r>
                    </a:p>
                    <a:p>
                      <a:pPr algn="just">
                        <a:spcAft>
                          <a:spcPts val="0"/>
                        </a:spcAft>
                      </a:pPr>
                      <a:r>
                        <a:rPr lang="en-US" altLang="ja-JP" sz="1200" kern="100" dirty="0" smtClean="0">
                          <a:effectLst/>
                        </a:rPr>
                        <a:t> </a:t>
                      </a:r>
                      <a:endParaRPr lang="ja-JP" altLang="ja-JP" sz="1200" kern="100" dirty="0" smtClean="0">
                        <a:effectLst/>
                      </a:endParaRPr>
                    </a:p>
                    <a:p>
                      <a:pPr algn="just">
                        <a:spcAft>
                          <a:spcPts val="0"/>
                        </a:spcAft>
                      </a:pPr>
                      <a:r>
                        <a:rPr lang="ja-JP" altLang="ja-JP" sz="1200" kern="100" dirty="0" smtClean="0">
                          <a:effectLst/>
                        </a:rPr>
                        <a:t>生産</a:t>
                      </a:r>
                    </a:p>
                    <a:p>
                      <a:pPr algn="just">
                        <a:spcAft>
                          <a:spcPts val="0"/>
                        </a:spcAft>
                      </a:pPr>
                      <a:r>
                        <a:rPr lang="en-US" altLang="ja-JP" sz="1200" kern="100" dirty="0" smtClean="0">
                          <a:effectLst/>
                        </a:rPr>
                        <a:t> </a:t>
                      </a:r>
                      <a:endParaRPr lang="ja-JP" altLang="ja-JP" sz="1200" kern="100" dirty="0" smtClean="0">
                        <a:effectLst/>
                      </a:endParaRPr>
                    </a:p>
                    <a:p>
                      <a:pPr algn="just">
                        <a:spcAft>
                          <a:spcPts val="0"/>
                        </a:spcAft>
                      </a:pPr>
                      <a:r>
                        <a:rPr lang="ja-JP" altLang="ja-JP" sz="1200" kern="100" dirty="0" smtClean="0">
                          <a:effectLst/>
                        </a:rPr>
                        <a:t>販売</a:t>
                      </a:r>
                    </a:p>
                    <a:p>
                      <a:pPr algn="just">
                        <a:spcAft>
                          <a:spcPts val="0"/>
                        </a:spcAft>
                      </a:pPr>
                      <a:r>
                        <a:rPr lang="en-US" altLang="ja-JP" sz="1200" kern="100" dirty="0" smtClean="0">
                          <a:effectLst/>
                        </a:rPr>
                        <a:t> </a:t>
                      </a:r>
                      <a:endParaRPr lang="ja-JP" altLang="ja-JP" sz="1200" kern="100" dirty="0" smtClean="0">
                        <a:effectLst/>
                      </a:endParaRPr>
                    </a:p>
                    <a:p>
                      <a:pPr algn="just">
                        <a:spcAft>
                          <a:spcPts val="0"/>
                        </a:spcAft>
                      </a:pPr>
                      <a:r>
                        <a:rPr lang="ja-JP" altLang="ja-JP" sz="1200" kern="100" dirty="0" smtClean="0">
                          <a:effectLst/>
                        </a:rPr>
                        <a:t>収益発生</a:t>
                      </a:r>
                    </a:p>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r>
            </a:tbl>
          </a:graphicData>
        </a:graphic>
      </p:graphicFrame>
      <p:cxnSp>
        <p:nvCxnSpPr>
          <p:cNvPr id="23" name="直線コネクタ 22"/>
          <p:cNvCxnSpPr/>
          <p:nvPr/>
        </p:nvCxnSpPr>
        <p:spPr>
          <a:xfrm>
            <a:off x="1759426" y="3975100"/>
            <a:ext cx="10541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2559526" y="4301067"/>
            <a:ext cx="10541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3628097" y="4660900"/>
            <a:ext cx="53213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4121627" y="5046134"/>
            <a:ext cx="4827771"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577543" y="5410200"/>
            <a:ext cx="3371854"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5583320" y="5416274"/>
            <a:ext cx="1569660" cy="276999"/>
          </a:xfrm>
          <a:prstGeom prst="rect">
            <a:avLst/>
          </a:prstGeom>
        </p:spPr>
        <p:txBody>
          <a:bodyPr wrap="none">
            <a:spAutoFit/>
          </a:bodyPr>
          <a:lstStyle/>
          <a:p>
            <a:pPr fontAlgn="auto">
              <a:spcBef>
                <a:spcPts val="0"/>
              </a:spcBef>
              <a:spcAft>
                <a:spcPts val="0"/>
              </a:spcAft>
            </a:pPr>
            <a:r>
              <a:rPr lang="ja-JP" altLang="en-US" sz="1200" b="1"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◇続行／中断を判断</a:t>
            </a:r>
          </a:p>
        </p:txBody>
      </p:sp>
      <p:sp>
        <p:nvSpPr>
          <p:cNvPr id="29" name="正方形/長方形 28"/>
          <p:cNvSpPr/>
          <p:nvPr/>
        </p:nvSpPr>
        <p:spPr>
          <a:xfrm>
            <a:off x="487374" y="5758349"/>
            <a:ext cx="4572000" cy="1015663"/>
          </a:xfrm>
          <a:prstGeom prst="rect">
            <a:avLst/>
          </a:prstGeom>
        </p:spPr>
        <p:txBody>
          <a:bodyPr>
            <a:spAutoFit/>
          </a:bodyPr>
          <a:lstStyle/>
          <a:p>
            <a:pPr algn="just" fontAlgn="auto">
              <a:spcBef>
                <a:spcPts val="0"/>
              </a:spcBef>
              <a:spcAft>
                <a:spcPts val="0"/>
              </a:spcAft>
            </a:pPr>
            <a:r>
              <a:rPr lang="ja-JP" altLang="ja-JP" sz="1200" b="1" kern="100" dirty="0">
                <a:latin typeface="メイリオ" panose="020B0604030504040204" pitchFamily="50" charset="-128"/>
                <a:ea typeface="メイリオ" panose="020B0604030504040204" pitchFamily="50" charset="-128"/>
                <a:cs typeface="メイリオ" panose="020B0604030504040204" pitchFamily="50" charset="-128"/>
              </a:rPr>
              <a:t>予想される重大な障害：</a:t>
            </a:r>
            <a:endParaRPr lang="ja-JP" altLang="ja-JP" sz="1200" i="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fontAlgn="auto">
              <a:spcBef>
                <a:spcPts val="0"/>
              </a:spcBef>
              <a:spcAft>
                <a:spcPts val="0"/>
              </a:spcAft>
            </a:pPr>
            <a:r>
              <a:rPr lang="ja-JP" altLang="ja-JP" sz="1200" b="1" kern="100" dirty="0">
                <a:latin typeface="メイリオ" panose="020B0604030504040204" pitchFamily="50" charset="-128"/>
                <a:ea typeface="メイリオ" panose="020B0604030504040204" pitchFamily="50" charset="-128"/>
                <a:cs typeface="メイリオ" panose="020B0604030504040204" pitchFamily="50" charset="-128"/>
              </a:rPr>
              <a:t>製品設計段階：～～～～～～</a:t>
            </a:r>
            <a:endParaRPr lang="ja-JP" altLang="ja-JP" sz="1200" i="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fontAlgn="auto">
              <a:spcBef>
                <a:spcPts val="0"/>
              </a:spcBef>
              <a:spcAft>
                <a:spcPts val="0"/>
              </a:spcAft>
            </a:pPr>
            <a:r>
              <a:rPr lang="ja-JP" altLang="ja-JP" sz="1200" b="1" kern="100" dirty="0">
                <a:latin typeface="メイリオ" panose="020B0604030504040204" pitchFamily="50" charset="-128"/>
                <a:ea typeface="メイリオ" panose="020B0604030504040204" pitchFamily="50" charset="-128"/>
                <a:cs typeface="メイリオ" panose="020B0604030504040204" pitchFamily="50" charset="-128"/>
              </a:rPr>
              <a:t>設備投資</a:t>
            </a:r>
            <a:r>
              <a:rPr lang="en-US" altLang="ja-JP" sz="1200" b="1"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kern="1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200" i="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fontAlgn="auto">
              <a:spcBef>
                <a:spcPts val="0"/>
              </a:spcBef>
              <a:spcAft>
                <a:spcPts val="0"/>
              </a:spcAft>
            </a:pPr>
            <a:r>
              <a:rPr lang="ja-JP" altLang="ja-JP" sz="1200" b="1" kern="100" dirty="0">
                <a:latin typeface="メイリオ" panose="020B0604030504040204" pitchFamily="50" charset="-128"/>
                <a:ea typeface="メイリオ" panose="020B0604030504040204" pitchFamily="50" charset="-128"/>
                <a:cs typeface="メイリオ" panose="020B0604030504040204" pitchFamily="50" charset="-128"/>
              </a:rPr>
              <a:t>生産</a:t>
            </a:r>
            <a:r>
              <a:rPr lang="en-US" altLang="ja-JP" sz="1200" b="1"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kern="1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200" i="0" kern="100" dirty="0">
              <a:latin typeface="メイリオ" panose="020B0604030504040204" pitchFamily="50" charset="-128"/>
              <a:ea typeface="メイリオ" panose="020B0604030504040204" pitchFamily="50" charset="-128"/>
              <a:cs typeface="メイリオ" panose="020B0604030504040204" pitchFamily="50" charset="-128"/>
            </a:endParaRPr>
          </a:p>
          <a:p>
            <a:pPr algn="just" fontAlgn="auto">
              <a:spcBef>
                <a:spcPts val="0"/>
              </a:spcBef>
              <a:spcAft>
                <a:spcPts val="0"/>
              </a:spcAft>
            </a:pPr>
            <a:r>
              <a:rPr lang="ja-JP" altLang="ja-JP" sz="1200" b="1" kern="100" dirty="0">
                <a:latin typeface="メイリオ" panose="020B0604030504040204" pitchFamily="50" charset="-128"/>
                <a:ea typeface="メイリオ" panose="020B0604030504040204" pitchFamily="50" charset="-128"/>
                <a:cs typeface="メイリオ" panose="020B0604030504040204" pitchFamily="50" charset="-128"/>
              </a:rPr>
              <a:t>販売</a:t>
            </a:r>
            <a:r>
              <a:rPr lang="en-US" altLang="ja-JP" sz="1200" b="1"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kern="1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200" i="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56881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13</a:t>
            </a:fld>
            <a:endParaRPr kumimoji="1" lang="ja-JP" altLang="en-US"/>
          </a:p>
        </p:txBody>
      </p:sp>
      <p:sp>
        <p:nvSpPr>
          <p:cNvPr id="5" name="テキスト ボックス 4"/>
          <p:cNvSpPr txBox="1"/>
          <p:nvPr/>
        </p:nvSpPr>
        <p:spPr>
          <a:xfrm>
            <a:off x="98116" y="4773"/>
            <a:ext cx="4134465"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７．市場の動向・競争力</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345499" y="1173555"/>
            <a:ext cx="8613049" cy="5262979"/>
          </a:xfrm>
          <a:prstGeom prst="rect">
            <a:avLst/>
          </a:prstGeom>
          <a:noFill/>
        </p:spPr>
        <p:txBody>
          <a:bodyPr wrap="square" lIns="0" tIns="0" rIns="0" bIns="0" rtlCol="0">
            <a:spAutoFit/>
          </a:bodyPr>
          <a:lstStyle/>
          <a:p>
            <a:pPr algn="l" fontAlgn="auto">
              <a:spcBef>
                <a:spcPts val="0"/>
              </a:spcBef>
              <a:spcAft>
                <a:spcPts val="0"/>
              </a:spcAft>
            </a:pPr>
            <a:r>
              <a:rPr lang="en-US" altLang="ja-JP"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ja-JP"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市場規模（現状と将来見通し）／産業創出効果</a:t>
            </a:r>
          </a:p>
          <a:p>
            <a:pPr marL="285750" indent="-285750" algn="l" fontAlgn="auto">
              <a:spcBef>
                <a:spcPts val="0"/>
              </a:spcBef>
              <a:spcAft>
                <a:spcPts val="0"/>
              </a:spcAft>
              <a:buFont typeface="Wingdings" panose="05000000000000000000" pitchFamily="2" charset="2"/>
              <a:buChar char="Ø"/>
            </a:pP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販売</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開始後</a:t>
            </a:r>
            <a:r>
              <a:rPr lang="en-US"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年経過までの国内と海外の市場規模推移（百万円）を示し、その根拠を記述してください。提案者のみの市場シェアにこだわらず開発した製品の市場規模として捉えてください</a:t>
            </a: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lgn="l" fontAlgn="auto">
              <a:spcBef>
                <a:spcPts val="0"/>
              </a:spcBef>
              <a:spcAft>
                <a:spcPts val="0"/>
              </a:spcAft>
              <a:buFont typeface="Wingdings" panose="05000000000000000000" pitchFamily="2" charset="2"/>
              <a:buChar char="Ø"/>
            </a:pP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、市場における提案者のシェアの推移を見通し、その根拠を記述してください</a:t>
            </a:r>
            <a:r>
              <a:rPr lang="ja-JP" altLang="ja-JP"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p>
          <a:p>
            <a:pPr algn="l" fontAlgn="auto">
              <a:spcBef>
                <a:spcPts val="0"/>
              </a:spcBef>
              <a:spcAft>
                <a:spcPts val="0"/>
              </a:spcAft>
            </a:pPr>
            <a:r>
              <a:rPr lang="en-US" altLang="ja-JP"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市場</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規模</a:t>
            </a: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提案者のシェア</a:t>
            </a: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年目（　年度）</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○○○百万円</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年目（　年度）</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○○○百万円</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年目（　年度）</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○○○百万円</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市場規模算出の根拠：～～～～～～～～～～～～～～～～～～～～～～～～～～～</a:t>
            </a: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シェア見通しの根拠：～～～～～～～～～～～～～～～～～～～～～～～～～～～</a:t>
            </a: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indent="269240" algn="l" fontAlgn="auto">
              <a:spcBef>
                <a:spcPts val="0"/>
              </a:spcBef>
              <a:spcAft>
                <a:spcPts val="0"/>
              </a:spcAft>
            </a:pPr>
            <a:endParaRPr lang="ja-JP" altLang="ja-JP" b="1" i="0" kern="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62953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14</a:t>
            </a:fld>
            <a:endParaRPr kumimoji="1" lang="ja-JP" altLang="en-US"/>
          </a:p>
        </p:txBody>
      </p:sp>
      <p:sp>
        <p:nvSpPr>
          <p:cNvPr id="5" name="テキスト ボックス 4"/>
          <p:cNvSpPr txBox="1"/>
          <p:nvPr/>
        </p:nvSpPr>
        <p:spPr>
          <a:xfrm>
            <a:off x="98116" y="4773"/>
            <a:ext cx="4134465"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７．市場の動向・競争力</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265475" y="1326126"/>
            <a:ext cx="8613049" cy="2215991"/>
          </a:xfrm>
          <a:prstGeom prst="rect">
            <a:avLst/>
          </a:prstGeom>
          <a:noFill/>
        </p:spPr>
        <p:txBody>
          <a:bodyPr wrap="square" lIns="0" tIns="0" rIns="0" bIns="0" rtlCol="0">
            <a:spAutoFit/>
          </a:bodyPr>
          <a:lstStyle/>
          <a:p>
            <a:pPr algn="l" fontAlgn="auto">
              <a:spcBef>
                <a:spcPts val="0"/>
              </a:spcBef>
              <a:spcAft>
                <a:spcPts val="0"/>
              </a:spcAft>
            </a:pP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競合が想定される他社の開発動向とそれに対する優位性の根拠</a:t>
            </a:r>
          </a:p>
          <a:p>
            <a:pPr marL="285750" indent="-285750" algn="l" fontAlgn="auto">
              <a:spcBef>
                <a:spcPts val="0"/>
              </a:spcBef>
              <a:spcAft>
                <a:spcPts val="0"/>
              </a:spcAft>
              <a:buFont typeface="Wingdings" panose="05000000000000000000" pitchFamily="2" charset="2"/>
              <a:buChar char="Ø"/>
            </a:pP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競合</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が想定される他社の製品・サービスに対し、予想される価格・仕様などを考慮して、自社製品・サービスの優位性の根拠を記述してください。</a:t>
            </a:r>
            <a:endParaRPr lang="ja-JP" altLang="ja-JP"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ja-JP"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価格競争力</a:t>
            </a:r>
          </a:p>
          <a:p>
            <a:pPr marL="285750" indent="-285750" algn="l" fontAlgn="auto">
              <a:spcBef>
                <a:spcPts val="0"/>
              </a:spcBef>
              <a:spcAft>
                <a:spcPts val="0"/>
              </a:spcAft>
              <a:buFont typeface="Wingdings" panose="05000000000000000000" pitchFamily="2" charset="2"/>
              <a:buChar char="Ø"/>
            </a:pP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競合</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製品・サービスの市場価格と自社製品価格の比較、損益分岐点など、価格競争力の算出根拠を記述してください。</a:t>
            </a:r>
            <a:endParaRPr lang="ja-JP" altLang="ja-JP"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indent="269240" algn="l" fontAlgn="auto">
              <a:spcBef>
                <a:spcPts val="0"/>
              </a:spcBef>
              <a:spcAft>
                <a:spcPts val="0"/>
              </a:spcAft>
            </a:pPr>
            <a:endParaRPr lang="ja-JP" altLang="ja-JP" b="1" i="0" kern="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017988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15</a:t>
            </a:fld>
            <a:endParaRPr kumimoji="1" lang="ja-JP" altLang="en-US"/>
          </a:p>
        </p:txBody>
      </p:sp>
      <p:sp>
        <p:nvSpPr>
          <p:cNvPr id="5" name="テキスト ボックス 4"/>
          <p:cNvSpPr txBox="1"/>
          <p:nvPr/>
        </p:nvSpPr>
        <p:spPr>
          <a:xfrm>
            <a:off x="98116" y="4773"/>
            <a:ext cx="2698175" cy="523220"/>
          </a:xfrm>
          <a:prstGeom prst="rect">
            <a:avLst/>
          </a:prstGeom>
          <a:noFill/>
        </p:spPr>
        <p:txBody>
          <a:bodyPr wrap="none" rtlCol="0">
            <a:spAutoFit/>
          </a:bodyPr>
          <a:lstStyle/>
          <a:p>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８．売上見通し</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265475" y="1350992"/>
            <a:ext cx="8613049" cy="4062651"/>
          </a:xfrm>
          <a:prstGeom prst="rect">
            <a:avLst/>
          </a:prstGeom>
          <a:noFill/>
        </p:spPr>
        <p:txBody>
          <a:bodyPr wrap="square" lIns="0" tIns="0" rIns="0" bIns="0" rtlCol="0">
            <a:spAutoFit/>
          </a:bodyPr>
          <a:lstStyle/>
          <a:p>
            <a:pPr algn="l" fontAlgn="auto">
              <a:spcBef>
                <a:spcPts val="0"/>
              </a:spcBef>
              <a:spcAft>
                <a:spcPts val="0"/>
              </a:spcAft>
            </a:pP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売上見通し（単位：百万円）</a:t>
            </a:r>
          </a:p>
          <a:p>
            <a:pPr marL="285750" indent="-285750" algn="l" fontAlgn="auto">
              <a:spcBef>
                <a:spcPts val="0"/>
              </a:spcBef>
              <a:spcAft>
                <a:spcPts val="0"/>
              </a:spcAft>
              <a:buFont typeface="Wingdings" panose="05000000000000000000" pitchFamily="2" charset="2"/>
              <a:buChar char="Ø"/>
            </a:pP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販売</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開始後</a:t>
            </a:r>
            <a:r>
              <a:rPr lang="en-US"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年経過までの売上と収益の見通しを記述してください。また、販売単価、販売数、原価など、売上と収益の算出根拠を記述してください</a:t>
            </a: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en-US" altLang="ja-JP"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販売単価</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販売数</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　　売上</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製品原価</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収益</a:t>
            </a:r>
            <a:endParaRPr lang="ja-JP" altLang="ja-JP" sz="1200"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年目（　年度）</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○○万円</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○○○個</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○○○百万円</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○○○百万円</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○○百万円</a:t>
            </a:r>
            <a:endParaRPr lang="ja-JP" altLang="ja-JP" sz="1200"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年目（　年度）</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○○万円</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○○○個</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○○○百万円</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○○○百万円</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○○百万円</a:t>
            </a:r>
            <a:endParaRPr lang="ja-JP" altLang="ja-JP" sz="1200"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200"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年目（　年度）</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　○○○個</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○○○百万円</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○○○百万円</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○○百万円</a:t>
            </a:r>
            <a:endParaRPr lang="ja-JP" altLang="ja-JP" sz="1200"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en-US" altLang="ja-JP" i="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i="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売上見通し設定の考え方（算出の基本となる製品、サービス等の予定価格等を具体的に記述すること。）</a:t>
            </a:r>
          </a:p>
          <a:p>
            <a:pPr marL="285750" indent="-285750" algn="l" fontAlgn="auto">
              <a:spcBef>
                <a:spcPts val="0"/>
              </a:spcBef>
              <a:spcAft>
                <a:spcPts val="0"/>
              </a:spcAft>
              <a:buFont typeface="Wingdings" panose="05000000000000000000" pitchFamily="2" charset="2"/>
              <a:buChar char="Ø"/>
            </a:pP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ような仕組みで収益を得るのか、投資額など収益の算出根拠を含め、収益計画を記述してください。</a:t>
            </a:r>
            <a:endParaRPr lang="ja-JP" altLang="ja-JP"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indent="269240" algn="l" fontAlgn="auto">
              <a:spcBef>
                <a:spcPts val="0"/>
              </a:spcBef>
              <a:spcAft>
                <a:spcPts val="0"/>
              </a:spcAft>
            </a:pPr>
            <a:endParaRPr lang="ja-JP" altLang="ja-JP" b="1" i="0" kern="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55786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16</a:t>
            </a:fld>
            <a:endParaRPr kumimoji="1" lang="ja-JP" altLang="en-US"/>
          </a:p>
        </p:txBody>
      </p:sp>
      <p:sp>
        <p:nvSpPr>
          <p:cNvPr id="5" name="テキスト ボックス 4"/>
          <p:cNvSpPr txBox="1"/>
          <p:nvPr/>
        </p:nvSpPr>
        <p:spPr>
          <a:xfrm>
            <a:off x="98116" y="4773"/>
            <a:ext cx="2339102"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９</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（自由様式）</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コンテンツ プレースホルダー 2"/>
          <p:cNvSpPr txBox="1">
            <a:spLocks/>
          </p:cNvSpPr>
          <p:nvPr/>
        </p:nvSpPr>
        <p:spPr>
          <a:xfrm>
            <a:off x="389932" y="1313262"/>
            <a:ext cx="8568616" cy="609398"/>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fontAlgn="auto">
              <a:spcAft>
                <a:spcPts val="0"/>
              </a:spcAft>
              <a:buFont typeface="Wingdings" panose="05000000000000000000" pitchFamily="2" charset="2"/>
              <a:buChar char="Ø"/>
            </a:pPr>
            <a:r>
              <a:rPr lang="ja-JP" altLang="en-US" sz="1800"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応募に際してのアピール点等、図表も含め記載ください</a:t>
            </a:r>
            <a:endParaRPr lang="en-US" altLang="ja-JP" sz="1800"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fontAlgn="auto">
              <a:spcAft>
                <a:spcPts val="0"/>
              </a:spcAft>
              <a:buNone/>
            </a:pPr>
            <a:r>
              <a:rPr lang="ja-JP" altLang="en-US" sz="18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（例）技術の優位性等</a:t>
            </a:r>
            <a:endParaRPr lang="ja-JP" altLang="en-US" sz="1800"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16886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2</a:t>
            </a:fld>
            <a:endParaRPr kumimoji="1" lang="ja-JP" altLang="en-US"/>
          </a:p>
        </p:txBody>
      </p:sp>
      <p:sp>
        <p:nvSpPr>
          <p:cNvPr id="5" name="テキスト ボックス 4"/>
          <p:cNvSpPr txBox="1"/>
          <p:nvPr/>
        </p:nvSpPr>
        <p:spPr>
          <a:xfrm>
            <a:off x="98116" y="68273"/>
            <a:ext cx="3057247" cy="523220"/>
          </a:xfrm>
          <a:prstGeom prst="rect">
            <a:avLst/>
          </a:prstGeom>
          <a:noFill/>
        </p:spPr>
        <p:txBody>
          <a:bodyPr wrap="none" rtlCol="0">
            <a:spAutoFit/>
          </a:bodyPr>
          <a:lstStyle/>
          <a:p>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１．提案者の概要</a:t>
            </a:r>
            <a:endParaRPr lang="zh-TW"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　提案者毎に作成ください）</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707810" y="1080229"/>
            <a:ext cx="8613049" cy="3046988"/>
          </a:xfrm>
          <a:prstGeom prst="rect">
            <a:avLst/>
          </a:prstGeom>
          <a:noFill/>
        </p:spPr>
        <p:txBody>
          <a:bodyPr wrap="square" lIns="0" tIns="0" rIns="0" bIns="0" rtlCol="0">
            <a:spAutoFit/>
          </a:bodyPr>
          <a:lstStyle/>
          <a:p>
            <a:pPr algn="l" fontAlgn="auto">
              <a:spcBef>
                <a:spcPts val="0"/>
              </a:spcBef>
              <a:spcAft>
                <a:spcPts val="0"/>
              </a:spcAft>
            </a:pP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1</a:t>
            </a: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i="0" dirty="0">
                <a:latin typeface="メイリオ" panose="020B0604030504040204" pitchFamily="50" charset="-128"/>
                <a:ea typeface="メイリオ" panose="020B0604030504040204" pitchFamily="50" charset="-128"/>
                <a:cs typeface="メイリオ" panose="020B0604030504040204" pitchFamily="50" charset="-128"/>
              </a:rPr>
              <a:t>提案</a:t>
            </a:r>
            <a:r>
              <a:rPr lang="ja-JP" altLang="ja-JP" i="0" dirty="0" smtClean="0">
                <a:latin typeface="メイリオ" panose="020B0604030504040204" pitchFamily="50" charset="-128"/>
                <a:ea typeface="メイリオ" panose="020B0604030504040204" pitchFamily="50" charset="-128"/>
                <a:cs typeface="メイリオ" panose="020B0604030504040204" pitchFamily="50" charset="-128"/>
              </a:rPr>
              <a:t>者名</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（法人番号</a:t>
            </a:r>
            <a:r>
              <a:rPr lang="ja-JP" altLang="ja-JP" i="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従業員数（うち研究開発部門従事者数）　　　</a:t>
            </a: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名（　　　</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名）</a:t>
            </a: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従業</a:t>
            </a:r>
            <a:r>
              <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員数は提出時点を基準としてください</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大企業･中堅・中小・ベンチャー企業の種別</a:t>
            </a: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企業</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ja-JP" altLang="ja-JP" i="0"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i="0" dirty="0">
                <a:latin typeface="メイリオ" panose="020B0604030504040204" pitchFamily="50" charset="-128"/>
                <a:ea typeface="メイリオ" panose="020B0604030504040204" pitchFamily="50" charset="-128"/>
                <a:cs typeface="メイリオ" panose="020B0604030504040204" pitchFamily="50" charset="-128"/>
              </a:rPr>
              <a:t>4</a:t>
            </a: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i="0" dirty="0">
                <a:latin typeface="メイリオ" panose="020B0604030504040204" pitchFamily="50" charset="-128"/>
                <a:ea typeface="メイリオ" panose="020B0604030504040204" pitchFamily="50" charset="-128"/>
                <a:cs typeface="メイリオ" panose="020B0604030504040204" pitchFamily="50" charset="-128"/>
              </a:rPr>
              <a:t>現在の主要事業内容（主な製品等）</a:t>
            </a:r>
          </a:p>
          <a:p>
            <a:pPr algn="l" fontAlgn="auto">
              <a:spcBef>
                <a:spcPts val="0"/>
              </a:spcBef>
              <a:spcAft>
                <a:spcPts val="0"/>
              </a:spcAft>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現在</a:t>
            </a:r>
            <a:r>
              <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の事業内容（主な製品等）を記入してください</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algn="l" fontAlgn="auto">
              <a:spcBef>
                <a:spcPts val="0"/>
              </a:spcBef>
              <a:spcAft>
                <a:spcPts val="0"/>
              </a:spcAft>
            </a:pPr>
            <a:r>
              <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ja-JP" i="0" dirty="0" smtClean="0">
                <a:latin typeface="メイリオ" panose="020B0604030504040204" pitchFamily="50" charset="-128"/>
                <a:ea typeface="メイリオ" panose="020B0604030504040204" pitchFamily="50" charset="-128"/>
                <a:cs typeface="メイリオ" panose="020B0604030504040204" pitchFamily="50" charset="-128"/>
              </a:rPr>
              <a:t>資本金</a:t>
            </a:r>
            <a:r>
              <a:rPr lang="ja-JP" altLang="en-US" i="0" dirty="0" smtClean="0">
                <a:latin typeface="メイリオ" panose="020B0604030504040204" pitchFamily="50" charset="-128"/>
                <a:ea typeface="メイリオ" panose="020B0604030504040204" pitchFamily="50" charset="-128"/>
                <a:cs typeface="メイリオ" panose="020B0604030504040204" pitchFamily="50" charset="-128"/>
              </a:rPr>
              <a:t>、売上高（直近３期分）、経常利益（</a:t>
            </a:r>
            <a:r>
              <a:rPr lang="ja-JP" altLang="en-US" i="0" dirty="0">
                <a:latin typeface="メイリオ" panose="020B0604030504040204" pitchFamily="50" charset="-128"/>
                <a:ea typeface="メイリオ" panose="020B0604030504040204" pitchFamily="50" charset="-128"/>
                <a:cs typeface="メイリオ" panose="020B0604030504040204" pitchFamily="50" charset="-128"/>
              </a:rPr>
              <a:t>直近３期分）</a:t>
            </a:r>
            <a:endParaRPr lang="en-US" altLang="ja-JP" i="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271677542"/>
              </p:ext>
            </p:extLst>
          </p:nvPr>
        </p:nvGraphicFramePr>
        <p:xfrm>
          <a:off x="787322" y="4085576"/>
          <a:ext cx="7115390" cy="2752999"/>
        </p:xfrm>
        <a:graphic>
          <a:graphicData uri="http://schemas.openxmlformats.org/drawingml/2006/table">
            <a:tbl>
              <a:tblPr firstRow="1" bandRow="1">
                <a:tableStyleId>{93296810-A885-4BE3-A3E7-6D5BEEA58F35}</a:tableStyleId>
              </a:tblPr>
              <a:tblGrid>
                <a:gridCol w="2094360"/>
                <a:gridCol w="5021030"/>
              </a:tblGrid>
              <a:tr h="311399">
                <a:tc>
                  <a:txBody>
                    <a:bodyPr/>
                    <a:lstStyle/>
                    <a:p>
                      <a:pPr algn="ctr"/>
                      <a:r>
                        <a:rPr kumimoji="1" lang="ja-JP" altLang="en-US" sz="1800" dirty="0" smtClean="0"/>
                        <a:t>資本金</a:t>
                      </a:r>
                      <a:endParaRPr kumimoji="1" lang="ja-JP" altLang="en-US" sz="1800" dirty="0">
                        <a:latin typeface="ＭＳ ゴシック" panose="020B0609070205080204" pitchFamily="49" charset="-128"/>
                        <a:ea typeface="ＭＳ ゴシック" panose="020B0609070205080204" pitchFamily="49" charset="-128"/>
                      </a:endParaRPr>
                    </a:p>
                  </a:txBody>
                  <a:tcPr anchor="ctr"/>
                </a:tc>
                <a:tc>
                  <a:txBody>
                    <a:bodyPr/>
                    <a:lstStyle/>
                    <a:p>
                      <a:pPr algn="r"/>
                      <a:r>
                        <a:rPr kumimoji="1" lang="ja-JP" altLang="en-US" sz="1800" dirty="0" smtClean="0"/>
                        <a:t>●●千円</a:t>
                      </a:r>
                      <a:endParaRPr kumimoji="1" lang="ja-JP" altLang="en-US" sz="1800" dirty="0">
                        <a:latin typeface="ＭＳ ゴシック" panose="020B0609070205080204" pitchFamily="49" charset="-128"/>
                        <a:ea typeface="ＭＳ ゴシック" panose="020B0609070205080204" pitchFamily="49" charset="-128"/>
                      </a:endParaRPr>
                    </a:p>
                  </a:txBody>
                  <a:tcPr/>
                </a:tc>
              </a:tr>
              <a:tr h="778497">
                <a:tc>
                  <a:txBody>
                    <a:bodyPr/>
                    <a:lstStyle/>
                    <a:p>
                      <a:pPr algn="ctr"/>
                      <a:r>
                        <a:rPr kumimoji="1" lang="ja-JP" altLang="en-US" sz="1800" dirty="0" smtClean="0"/>
                        <a:t>売上高</a:t>
                      </a:r>
                      <a:endParaRPr kumimoji="1" lang="ja-JP" altLang="en-US" sz="1800" dirty="0">
                        <a:solidFill>
                          <a:srgbClr val="002060"/>
                        </a:solidFill>
                        <a:latin typeface="ＭＳ ゴシック" panose="020B0609070205080204" pitchFamily="49" charset="-128"/>
                        <a:ea typeface="ＭＳ ゴシック" panose="020B0609070205080204" pitchFamily="49" charset="-128"/>
                      </a:endParaRPr>
                    </a:p>
                  </a:txBody>
                  <a:tcPr anchor="ctr"/>
                </a:tc>
                <a:tc>
                  <a:txBody>
                    <a:bodyPr/>
                    <a:lstStyle/>
                    <a:p>
                      <a:pPr algn="r"/>
                      <a:r>
                        <a:rPr kumimoji="1" lang="ja-JP" altLang="en-US" sz="1800" dirty="0" smtClean="0"/>
                        <a:t>●●百万円（</a:t>
                      </a:r>
                      <a:r>
                        <a:rPr kumimoji="1" lang="en-US" altLang="ja-JP" sz="1800" dirty="0" smtClean="0"/>
                        <a:t>2019</a:t>
                      </a:r>
                      <a:r>
                        <a:rPr kumimoji="1" lang="ja-JP" altLang="en-US" sz="1800" dirty="0" smtClean="0"/>
                        <a:t>年度）</a:t>
                      </a:r>
                      <a:endParaRPr kumimoji="1" lang="en-US" altLang="ja-JP" sz="1800" dirty="0" smtClean="0"/>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●●百万円（</a:t>
                      </a:r>
                      <a:r>
                        <a:rPr kumimoji="1" lang="en-US" altLang="ja-JP" sz="1800" dirty="0" smtClean="0"/>
                        <a:t>2018</a:t>
                      </a:r>
                      <a:r>
                        <a:rPr kumimoji="1" lang="ja-JP" altLang="en-US" sz="1800" dirty="0" smtClean="0"/>
                        <a:t>年度）</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●●百万円（</a:t>
                      </a:r>
                      <a:r>
                        <a:rPr kumimoji="1" lang="en-US" altLang="ja-JP" sz="1800" dirty="0" smtClean="0"/>
                        <a:t>2017</a:t>
                      </a:r>
                      <a:r>
                        <a:rPr kumimoji="1" lang="ja-JP" altLang="en-US" sz="1800" dirty="0" smtClean="0"/>
                        <a:t>年度）</a:t>
                      </a:r>
                      <a:endParaRPr kumimoji="1" lang="ja-JP" altLang="en-US" sz="1800" dirty="0" smtClean="0">
                        <a:solidFill>
                          <a:srgbClr val="002060"/>
                        </a:solidFill>
                        <a:latin typeface="ＭＳ ゴシック" panose="020B0609070205080204" pitchFamily="49" charset="-128"/>
                        <a:ea typeface="ＭＳ ゴシック" panose="020B0609070205080204" pitchFamily="49" charset="-128"/>
                      </a:endParaRPr>
                    </a:p>
                  </a:txBody>
                  <a:tcPr/>
                </a:tc>
              </a:tr>
              <a:tr h="778497">
                <a:tc>
                  <a:txBody>
                    <a:bodyPr/>
                    <a:lstStyle/>
                    <a:p>
                      <a:pPr algn="ctr"/>
                      <a:r>
                        <a:rPr kumimoji="1" lang="ja-JP" altLang="en-US" sz="1800" dirty="0" smtClean="0"/>
                        <a:t>経常利益</a:t>
                      </a:r>
                      <a:endParaRPr kumimoji="1" lang="ja-JP" altLang="en-US" sz="1800" dirty="0">
                        <a:solidFill>
                          <a:srgbClr val="002060"/>
                        </a:solidFill>
                        <a:latin typeface="ＭＳ ゴシック" panose="020B0609070205080204" pitchFamily="49" charset="-128"/>
                        <a:ea typeface="ＭＳ ゴシック" panose="020B0609070205080204" pitchFamily="49" charset="-128"/>
                      </a:endParaRPr>
                    </a:p>
                  </a:txBody>
                  <a:tcPr anchor="ctr"/>
                </a:tc>
                <a:tc>
                  <a:txBody>
                    <a:bodyPr/>
                    <a:lstStyle/>
                    <a:p>
                      <a:pPr algn="r"/>
                      <a:r>
                        <a:rPr kumimoji="1" lang="ja-JP" altLang="en-US" sz="1800" dirty="0" smtClean="0"/>
                        <a:t>●●百万円（</a:t>
                      </a:r>
                      <a:r>
                        <a:rPr kumimoji="1" lang="en-US" altLang="ja-JP" sz="1800" dirty="0" smtClean="0"/>
                        <a:t>2019</a:t>
                      </a:r>
                      <a:r>
                        <a:rPr kumimoji="1" lang="ja-JP" altLang="en-US" sz="1800" dirty="0" smtClean="0"/>
                        <a:t>年度）</a:t>
                      </a:r>
                      <a:endParaRPr kumimoji="1" lang="en-US" altLang="ja-JP" sz="1800" dirty="0" smtClean="0"/>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●●百万円（</a:t>
                      </a:r>
                      <a:r>
                        <a:rPr kumimoji="1" lang="en-US" altLang="ja-JP" sz="1800" dirty="0" smtClean="0"/>
                        <a:t>2018</a:t>
                      </a:r>
                      <a:r>
                        <a:rPr kumimoji="1" lang="ja-JP" altLang="en-US" sz="1800" dirty="0" smtClean="0"/>
                        <a:t>年度）</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●●百万円（</a:t>
                      </a:r>
                      <a:r>
                        <a:rPr kumimoji="1" lang="en-US" altLang="ja-JP" sz="1800" dirty="0" smtClean="0"/>
                        <a:t>2017</a:t>
                      </a:r>
                      <a:r>
                        <a:rPr kumimoji="1" lang="ja-JP" altLang="en-US" sz="1800" dirty="0" smtClean="0"/>
                        <a:t>年度）</a:t>
                      </a:r>
                      <a:endParaRPr kumimoji="1" lang="ja-JP" altLang="en-US" sz="1800" dirty="0" smtClean="0">
                        <a:solidFill>
                          <a:srgbClr val="002060"/>
                        </a:solidFill>
                        <a:latin typeface="ＭＳ ゴシック" panose="020B0609070205080204" pitchFamily="49" charset="-128"/>
                        <a:ea typeface="ＭＳ ゴシック" panose="020B0609070205080204" pitchFamily="49" charset="-128"/>
                      </a:endParaRPr>
                    </a:p>
                  </a:txBody>
                  <a:tcPr/>
                </a:tc>
              </a:tr>
              <a:tr h="558439">
                <a:tc>
                  <a:txBody>
                    <a:bodyPr/>
                    <a:lstStyle/>
                    <a:p>
                      <a:pPr algn="ctr"/>
                      <a:r>
                        <a:rPr kumimoji="1" lang="ja-JP" altLang="en-US" sz="1800" dirty="0" smtClean="0">
                          <a:solidFill>
                            <a:srgbClr val="002060"/>
                          </a:solidFill>
                          <a:latin typeface="ＭＳ ゴシック" panose="020B0609070205080204" pitchFamily="49" charset="-128"/>
                          <a:ea typeface="ＭＳ ゴシック" panose="020B0609070205080204" pitchFamily="49" charset="-128"/>
                        </a:rPr>
                        <a:t>会計監査法人名</a:t>
                      </a:r>
                      <a:endParaRPr kumimoji="1" lang="ja-JP" altLang="en-US" sz="1800" dirty="0">
                        <a:solidFill>
                          <a:srgbClr val="002060"/>
                        </a:solidFill>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800" dirty="0" smtClean="0">
                        <a:solidFill>
                          <a:srgbClr val="002060"/>
                        </a:solidFill>
                        <a:latin typeface="ＭＳ ゴシック" panose="020B0609070205080204" pitchFamily="49" charset="-128"/>
                        <a:ea typeface="ＭＳ ゴシック" panose="020B0609070205080204" pitchFamily="49" charset="-128"/>
                      </a:endParaRPr>
                    </a:p>
                  </a:txBody>
                  <a:tcPr/>
                </a:tc>
              </a:tr>
            </a:tbl>
          </a:graphicData>
        </a:graphic>
      </p:graphicFrame>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596940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3</a:t>
            </a:fld>
            <a:endParaRPr kumimoji="1" lang="ja-JP" altLang="en-US"/>
          </a:p>
        </p:txBody>
      </p:sp>
      <p:sp>
        <p:nvSpPr>
          <p:cNvPr id="5" name="テキスト ボックス 4"/>
          <p:cNvSpPr txBox="1"/>
          <p:nvPr/>
        </p:nvSpPr>
        <p:spPr>
          <a:xfrm>
            <a:off x="98116" y="4773"/>
            <a:ext cx="4714752" cy="707886"/>
          </a:xfrm>
          <a:prstGeom prst="rect">
            <a:avLst/>
          </a:prstGeom>
          <a:noFill/>
        </p:spPr>
        <p:txBody>
          <a:bodyPr wrap="non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．実施計画の細目</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事業目的、目標及び事業による効果</a:t>
            </a:r>
            <a:endParaRPr lang="zh-TW"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327751" y="1492847"/>
            <a:ext cx="8613049" cy="830997"/>
          </a:xfrm>
          <a:prstGeom prst="rect">
            <a:avLst/>
          </a:prstGeom>
          <a:noFill/>
        </p:spPr>
        <p:txBody>
          <a:bodyPr wrap="square" lIns="0" tIns="0" rIns="0" bIns="0" rtlCol="0">
            <a:spAutoFit/>
          </a:bodyPr>
          <a:lstStyle/>
          <a:p>
            <a:pPr algn="l" fontAlgn="auto">
              <a:spcBef>
                <a:spcPts val="0"/>
              </a:spcBef>
              <a:spcAft>
                <a:spcPts val="0"/>
              </a:spcAft>
            </a:pPr>
            <a:r>
              <a:rPr lang="ja-JP" altLang="ja-JP" b="1" i="0" dirty="0">
                <a:latin typeface="メイリオ" panose="020B0604030504040204" pitchFamily="50" charset="-128"/>
                <a:ea typeface="メイリオ" panose="020B0604030504040204" pitchFamily="50" charset="-128"/>
                <a:cs typeface="メイリオ" panose="020B0604030504040204" pitchFamily="50" charset="-128"/>
              </a:rPr>
              <a:t>①事業目的</a:t>
            </a:r>
          </a:p>
          <a:p>
            <a:pPr marL="285750" indent="-285750" algn="l" fontAlgn="auto">
              <a:spcBef>
                <a:spcPts val="0"/>
              </a:spcBef>
              <a:spcAft>
                <a:spcPts val="0"/>
              </a:spcAft>
              <a:buFont typeface="Wingdings" panose="05000000000000000000" pitchFamily="2" charset="2"/>
              <a:buChar char="Ø"/>
            </a:pP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マーケット</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の現状及び将来の規模、競争環境等について具体的かつ簡潔に説明してください</a:t>
            </a: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（提案者の課題、強みについても言及してください。）</a:t>
            </a:r>
            <a:endParaRPr lang="en-US"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327751" y="3254497"/>
            <a:ext cx="8613049" cy="2215991"/>
          </a:xfrm>
          <a:prstGeom prst="rect">
            <a:avLst/>
          </a:prstGeom>
          <a:noFill/>
        </p:spPr>
        <p:txBody>
          <a:bodyPr wrap="square" lIns="0" tIns="0" rIns="0" bIns="0" rtlCol="0">
            <a:spAutoFit/>
          </a:bodyPr>
          <a:lstStyle/>
          <a:p>
            <a:pPr algn="l" fontAlgn="auto">
              <a:spcBef>
                <a:spcPts val="0"/>
              </a:spcBef>
              <a:spcAft>
                <a:spcPts val="0"/>
              </a:spcAft>
            </a:pPr>
            <a:r>
              <a:rPr lang="ja-JP" altLang="ja-JP" b="1" i="0"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ja-JP" altLang="ja-JP" b="1" i="0" dirty="0">
                <a:latin typeface="メイリオ" panose="020B0604030504040204" pitchFamily="50" charset="-128"/>
                <a:ea typeface="メイリオ" panose="020B0604030504040204" pitchFamily="50" charset="-128"/>
                <a:cs typeface="メイリオ" panose="020B0604030504040204" pitchFamily="50" charset="-128"/>
              </a:rPr>
              <a:t>事業目標</a:t>
            </a:r>
          </a:p>
          <a:p>
            <a:pPr marL="285750" indent="-285750" algn="l" fontAlgn="auto">
              <a:spcBef>
                <a:spcPts val="0"/>
              </a:spcBef>
              <a:spcAft>
                <a:spcPts val="0"/>
              </a:spcAft>
              <a:buFont typeface="Wingdings" panose="05000000000000000000" pitchFamily="2" charset="2"/>
              <a:buChar char="Ø"/>
            </a:pPr>
            <a:r>
              <a:rPr lang="ja-JP" altLang="en-US"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実証事業</a:t>
            </a: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目標と現状の水準との対比を数値で記入するなど、具体的かつ簡潔</a:t>
            </a: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に説明</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してください。この目標が妥当であることを記載してください。また、国内外の技術動向や既存の技術との関連等について、具体的かつ簡潔に説明してください</a:t>
            </a: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lgn="l" fontAlgn="auto">
              <a:spcBef>
                <a:spcPts val="0"/>
              </a:spcBef>
              <a:spcAft>
                <a:spcPts val="0"/>
              </a:spcAft>
              <a:buFont typeface="Wingdings" panose="05000000000000000000" pitchFamily="2" charset="2"/>
              <a:buChar char="Ø"/>
            </a:pP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さらに</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NEDO</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の基本計画を達成するために基本計画</a:t>
            </a: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実証事業</a:t>
            </a: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テーマ</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との関係ならび</a:t>
            </a: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実証事業</a:t>
            </a: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テーマ</a:t>
            </a:r>
            <a:r>
              <a:rPr lang="ja-JP"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がもたらす、設定された目標の達成に対する有効性について、できるだけ定量的に記述してください</a:t>
            </a:r>
            <a:r>
              <a:rPr lang="ja-JP"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11715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4</a:t>
            </a:fld>
            <a:endParaRPr kumimoji="1" lang="ja-JP" altLang="en-US"/>
          </a:p>
        </p:txBody>
      </p:sp>
      <p:sp>
        <p:nvSpPr>
          <p:cNvPr id="5" name="テキスト ボックス 4"/>
          <p:cNvSpPr txBox="1"/>
          <p:nvPr/>
        </p:nvSpPr>
        <p:spPr>
          <a:xfrm>
            <a:off x="98116" y="4773"/>
            <a:ext cx="4714752" cy="707886"/>
          </a:xfrm>
          <a:prstGeom prst="rect">
            <a:avLst/>
          </a:prstGeom>
          <a:noFill/>
        </p:spPr>
        <p:txBody>
          <a:bodyPr wrap="non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．実施計画の細目</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事業目的、目標及び事業による効果</a:t>
            </a:r>
            <a:endParaRPr lang="zh-TW"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327751" y="1492847"/>
            <a:ext cx="8613049" cy="1661993"/>
          </a:xfrm>
          <a:prstGeom prst="rect">
            <a:avLst/>
          </a:prstGeom>
          <a:noFill/>
        </p:spPr>
        <p:txBody>
          <a:bodyPr wrap="square" lIns="0" tIns="0" rIns="0" bIns="0" rtlCol="0">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事業による効果</a:t>
            </a:r>
          </a:p>
          <a:p>
            <a:pPr marL="285750" indent="-285750">
              <a:buFont typeface="Wingdings" panose="05000000000000000000" pitchFamily="2" charset="2"/>
              <a:buChar char="Ø"/>
            </a:pPr>
            <a:r>
              <a:rPr lang="ja-JP" altLang="en-US"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一般的</a:t>
            </a:r>
            <a:r>
              <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に期待される効果に加えて、助成事業終了後、本事業の実施により、国内生産・雇用、輸出、内外ライセンス収入、国内生産波及・誘発効果、国民の利便性向上等、様々な形態を通じ、我が国の経済再生に如何に貢献するかについて、バックデータも含め、具体的に説明してください。また、費用対効果について可能な限り定量的な記載を求めてください。</a:t>
            </a:r>
          </a:p>
        </p:txBody>
      </p:sp>
      <p:sp>
        <p:nvSpPr>
          <p:cNvPr id="20" name="テキスト ボックス 19"/>
          <p:cNvSpPr txBox="1"/>
          <p:nvPr/>
        </p:nvSpPr>
        <p:spPr>
          <a:xfrm>
            <a:off x="327751" y="3645844"/>
            <a:ext cx="8613049" cy="2215991"/>
          </a:xfrm>
          <a:prstGeom prst="rect">
            <a:avLst/>
          </a:prstGeom>
          <a:noFill/>
        </p:spPr>
        <p:txBody>
          <a:bodyPr wrap="square" lIns="0" tIns="0" rIns="0" bIns="0" rtlCol="0">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④他の補助金制度等による交付金受給の</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有無</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当該研究開発の全てもしくは一部及び当該研究開発に関連した開発で、これまでに国、ＮＥＤＯ、地方自治体等からの委託又は補助金交付を受けたことがある場合あるいは現在申請中の場合には、その概要を明記すること。</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 panose="05000000000000000000" pitchFamily="2" charset="2"/>
              <a:buChar char="Ø"/>
            </a:pPr>
            <a:r>
              <a:rPr lang="ja-JP" altLang="en-US"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国</a:t>
            </a:r>
            <a:r>
              <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ＮＥＤＯ，地方自治体を問わず、過去から現時点で関連しているものを不採択になった案件を含め、全て記述してください。また、現時点で申請中の案件も記述してください。記述内容としては、実施機関の名称、制度名称、対象期間、交付金の額等をお書きください。</a:t>
            </a: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41074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5</a:t>
            </a:fld>
            <a:endParaRPr kumimoji="1" lang="ja-JP" altLang="en-US"/>
          </a:p>
        </p:txBody>
      </p:sp>
      <p:sp>
        <p:nvSpPr>
          <p:cNvPr id="5" name="テキスト ボックス 4"/>
          <p:cNvSpPr txBox="1"/>
          <p:nvPr/>
        </p:nvSpPr>
        <p:spPr>
          <a:xfrm>
            <a:off x="98116" y="4773"/>
            <a:ext cx="2492990" cy="707886"/>
          </a:xfrm>
          <a:prstGeom prst="rect">
            <a:avLst/>
          </a:prstGeom>
          <a:noFill/>
        </p:spPr>
        <p:txBody>
          <a:bodyPr wrap="non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．実施計画の細目</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事業の範囲</a:t>
            </a:r>
            <a:endParaRPr lang="zh-TW"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3" name="図 22"/>
          <p:cNvPicPr>
            <a:picLocks noChangeAspect="1"/>
          </p:cNvPicPr>
          <p:nvPr/>
        </p:nvPicPr>
        <p:blipFill>
          <a:blip r:embed="rId2"/>
          <a:stretch>
            <a:fillRect/>
          </a:stretch>
        </p:blipFill>
        <p:spPr>
          <a:xfrm>
            <a:off x="216758" y="3041583"/>
            <a:ext cx="8710484" cy="3679893"/>
          </a:xfrm>
          <a:prstGeom prst="rect">
            <a:avLst/>
          </a:prstGeom>
        </p:spPr>
      </p:pic>
      <p:sp>
        <p:nvSpPr>
          <p:cNvPr id="25" name="テキスト ボックス 24"/>
          <p:cNvSpPr txBox="1"/>
          <p:nvPr/>
        </p:nvSpPr>
        <p:spPr>
          <a:xfrm>
            <a:off x="265475" y="1614096"/>
            <a:ext cx="8613049" cy="1384995"/>
          </a:xfrm>
          <a:prstGeom prst="rect">
            <a:avLst/>
          </a:prstGeom>
          <a:noFill/>
        </p:spPr>
        <p:txBody>
          <a:bodyPr wrap="square" lIns="0" tIns="0" rIns="0" bIns="0" rtlCol="0">
            <a:spAutoFit/>
          </a:bodyPr>
          <a:lstStyle/>
          <a:p>
            <a:pPr marL="285750" indent="-285750">
              <a:buFont typeface="Wingdings" panose="05000000000000000000" pitchFamily="2" charset="2"/>
              <a:buChar char="Ø"/>
            </a:pPr>
            <a:r>
              <a:rPr lang="ja-JP" altLang="en-US"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提案する事業の中で該当する次ページの検証項目について本事業で取り組む概要について記載ください。</a:t>
            </a:r>
            <a:endParaRPr lang="en-US"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 panose="05000000000000000000" pitchFamily="2" charset="2"/>
              <a:buChar char="Ø"/>
            </a:pPr>
            <a:r>
              <a:rPr lang="ja-JP" altLang="en-US"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規模、技術、場所、実証の範囲を明確に記載ください。</a:t>
            </a:r>
            <a:endParaRPr lang="en-US"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 panose="05000000000000000000" pitchFamily="2" charset="2"/>
              <a:buChar char="Ø"/>
            </a:pPr>
            <a:r>
              <a:rPr lang="ja-JP" altLang="en-US"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併せて、事業者が取り組む範囲、実施項目について下図ポンチ絵例を参考に図示してください。</a:t>
            </a:r>
            <a:endPar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265475" y="1147201"/>
            <a:ext cx="8613049" cy="276999"/>
          </a:xfrm>
          <a:prstGeom prst="rect">
            <a:avLst/>
          </a:prstGeom>
          <a:noFill/>
          <a:ln>
            <a:solidFill>
              <a:schemeClr val="tx1"/>
            </a:solidFill>
          </a:ln>
        </p:spPr>
        <p:txBody>
          <a:bodyPr wrap="square" lIns="0" tIns="0" rIns="0" bIns="0" rtlCol="0">
            <a:spAutoFit/>
          </a:bodyPr>
          <a:lstStyle/>
          <a:p>
            <a:pPr marL="285750" indent="-285750">
              <a:buFont typeface="Wingdings" panose="05000000000000000000" pitchFamily="2" charset="2"/>
              <a:buChar char="Ø"/>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●●●●●●●を実施する。</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33261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6</a:t>
            </a:fld>
            <a:endParaRPr kumimoji="1" lang="ja-JP" altLang="en-US"/>
          </a:p>
        </p:txBody>
      </p:sp>
      <p:sp>
        <p:nvSpPr>
          <p:cNvPr id="5" name="テキスト ボックス 4"/>
          <p:cNvSpPr txBox="1"/>
          <p:nvPr/>
        </p:nvSpPr>
        <p:spPr>
          <a:xfrm>
            <a:off x="98116" y="4773"/>
            <a:ext cx="2492990" cy="707886"/>
          </a:xfrm>
          <a:prstGeom prst="rect">
            <a:avLst/>
          </a:prstGeom>
          <a:noFill/>
        </p:spPr>
        <p:txBody>
          <a:bodyPr wrap="non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．実施計画の細目</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事業概要</a:t>
            </a:r>
            <a:endParaRPr lang="zh-TW"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222250" y="1114596"/>
            <a:ext cx="8775700" cy="5170646"/>
          </a:xfrm>
          <a:prstGeom prst="rect">
            <a:avLst/>
          </a:prstGeom>
          <a:noFill/>
        </p:spPr>
        <p:txBody>
          <a:bodyPr wrap="square" lIns="0" tIns="0" rIns="0" bIns="0" rtlCol="0">
            <a:spAutoFit/>
          </a:bodyPr>
          <a:lstStyle/>
          <a:p>
            <a:r>
              <a:rPr lang="en-US" altLang="ja-JP"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サプライチェーンモデル</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構築</a:t>
            </a:r>
            <a:r>
              <a:rPr lang="en-US" altLang="ja-JP"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①原料</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調達プロセス</a:t>
            </a:r>
          </a:p>
          <a:p>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原料の入手の可能性と継続性、想定する入手先（輸入を含む）、契約、コスト、法規対応、利用実績等の知見や調査による</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、実証</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の期間およびそれ以降の原料の安定調達について。</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純バイオジェット</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燃料製造以降のプロセス</a:t>
            </a:r>
          </a:p>
          <a:p>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製造</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場所、製造規模、製造プロセス等を含めた製造に係る諸条件の検証、製造に係る詳細設計、品質管理、輸送　（</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ＡＳＴＭＤ７５６６</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の認証が未取得の技術にあっては、取得までの計画を含む）</a:t>
            </a: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③純バイオジェット燃料の混合以降のプロセス</a:t>
            </a: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純バイオジェット</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燃料と従来ジェット燃料との混合、混合後の品質保証体制、混合前および混合後の燃料の運搬・保管、</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使用先施設</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への供給等の方法。</a:t>
            </a:r>
          </a:p>
          <a:p>
            <a:r>
              <a:rPr lang="en-US" altLang="ja-JP"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事業性評価</a:t>
            </a:r>
            <a:r>
              <a:rPr lang="en-US" altLang="ja-JP"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④環境影響評価</a:t>
            </a:r>
          </a:p>
          <a:p>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ICAO</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の各算出方法に基づく化石エネルギー収支、温室効果ガス削減効果、土地利用変化、生物多様性への影響等についての検証。</a:t>
            </a: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⑤製造コスト評価および事業性評価</a:t>
            </a:r>
          </a:p>
          <a:p>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多様</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な純バイオジェット製造技術のうち先行する</a:t>
            </a:r>
            <a:r>
              <a:rPr lang="en-US" altLang="ja-JP"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HEFA</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技術によるバイオジェット燃料価格に対し競争力のある製造コストの実現性、</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および</a:t>
            </a:r>
            <a:endParaRPr lang="en-US" altLang="ja-JP"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持続可能性。</a:t>
            </a:r>
          </a:p>
          <a:p>
            <a:r>
              <a:rPr lang="en-US" altLang="ja-JP"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事業化計画</a:t>
            </a:r>
            <a:r>
              <a:rPr lang="en-US" altLang="ja-JP" sz="16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⑥助成事業終了後の事業化計画</a:t>
            </a:r>
          </a:p>
        </p:txBody>
      </p:sp>
      <p:sp>
        <p:nvSpPr>
          <p:cNvPr id="19"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（検証項目）</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97486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7</a:t>
            </a:fld>
            <a:endParaRPr kumimoji="1" lang="ja-JP" altLang="en-US"/>
          </a:p>
        </p:txBody>
      </p:sp>
      <p:sp>
        <p:nvSpPr>
          <p:cNvPr id="5" name="テキスト ボックス 4"/>
          <p:cNvSpPr txBox="1"/>
          <p:nvPr/>
        </p:nvSpPr>
        <p:spPr>
          <a:xfrm>
            <a:off x="98116" y="4773"/>
            <a:ext cx="2492990" cy="707886"/>
          </a:xfrm>
          <a:prstGeom prst="rect">
            <a:avLst/>
          </a:prstGeom>
          <a:noFill/>
        </p:spPr>
        <p:txBody>
          <a:bodyPr wrap="non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．実施計画の細目</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事業概要</a:t>
            </a:r>
            <a:endParaRPr lang="zh-TW"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265475" y="1614096"/>
            <a:ext cx="8613049" cy="4431983"/>
          </a:xfrm>
          <a:prstGeom prst="rect">
            <a:avLst/>
          </a:prstGeom>
          <a:noFill/>
        </p:spPr>
        <p:txBody>
          <a:bodyPr wrap="square" lIns="0" tIns="0" rIns="0" bIns="0" rtlCol="0">
            <a:sp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①</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の検討（担当：□□□株式会社）</a:t>
            </a:r>
          </a:p>
          <a:p>
            <a:r>
              <a:rPr lang="ja-JP" altLang="en-US"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p>
          <a:p>
            <a:pPr marL="285750" indent="-285750">
              <a:buFont typeface="Wingdings" panose="05000000000000000000" pitchFamily="2" charset="2"/>
              <a:buChar char="Ø"/>
            </a:pPr>
            <a:endPar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②</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の試験（担当：△△△株式会社）</a:t>
            </a:r>
          </a:p>
          <a:p>
            <a:r>
              <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p>
          <a:p>
            <a:pPr marL="285750" indent="-285750">
              <a:buFont typeface="Wingdings" panose="05000000000000000000" pitchFamily="2" charset="2"/>
              <a:buChar char="Ø"/>
            </a:pPr>
            <a:endPar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③</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の設計（担当：○○○株式会社）</a:t>
            </a:r>
          </a:p>
          <a:p>
            <a:r>
              <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p>
          <a:p>
            <a:pPr marL="285750" indent="-285750">
              <a:buFont typeface="Wingdings" panose="05000000000000000000" pitchFamily="2" charset="2"/>
              <a:buChar char="Ø"/>
            </a:pPr>
            <a:endPar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 panose="05000000000000000000" pitchFamily="2" charset="2"/>
              <a:buChar char="Ø"/>
            </a:pPr>
            <a:r>
              <a:rPr lang="en-US" altLang="ja-JP"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1)②</a:t>
            </a:r>
            <a:r>
              <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の事業目標を達成するために必要な実証事業の内容</a:t>
            </a:r>
            <a:r>
              <a:rPr lang="ja-JP" altLang="en-US"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を前ページの検証項目への取組と共に説明</a:t>
            </a:r>
            <a:r>
              <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してください。実証事業で克服すべき課題とその問題を解決する手段、今回の開発で達成できるレベルを、明確にかつ簡潔にできるだけ図表を使用して記入してください。共同提案の場合、それぞれの役割分担等を明示してください。</a:t>
            </a:r>
          </a:p>
          <a:p>
            <a:pPr marL="285750" indent="-285750">
              <a:buFont typeface="Wingdings" panose="05000000000000000000" pitchFamily="2" charset="2"/>
              <a:buChar char="Ø"/>
            </a:pPr>
            <a:r>
              <a:rPr lang="ja-JP" altLang="en-US"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また、提案する実証事業内容の新規性、独創性、優れていると考えられる点を記載してください。</a:t>
            </a:r>
          </a:p>
        </p:txBody>
      </p:sp>
    </p:spTree>
    <p:extLst>
      <p:ext uri="{BB962C8B-B14F-4D97-AF65-F5344CB8AC3E}">
        <p14:creationId xmlns:p14="http://schemas.microsoft.com/office/powerpoint/2010/main" val="694496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4585253" y="1400223"/>
            <a:ext cx="4566261" cy="3542056"/>
          </a:xfrm>
          <a:prstGeom prst="rect">
            <a:avLst/>
          </a:prstGeom>
          <a:solidFill>
            <a:schemeClr val="bg1">
              <a:lumMod val="95000"/>
              <a:alpha val="50000"/>
            </a:schemeClr>
          </a:solidFill>
          <a:ln w="254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sz="1050" i="0">
              <a:solidFill>
                <a:schemeClr val="tx1"/>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8</a:t>
            </a:fld>
            <a:endParaRPr kumimoji="1" lang="ja-JP" altLang="en-US"/>
          </a:p>
        </p:txBody>
      </p:sp>
      <p:sp>
        <p:nvSpPr>
          <p:cNvPr id="5" name="テキスト ボックス 4"/>
          <p:cNvSpPr txBox="1"/>
          <p:nvPr/>
        </p:nvSpPr>
        <p:spPr>
          <a:xfrm>
            <a:off x="98116" y="4773"/>
            <a:ext cx="3416320"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．実施計画の細目</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9" name="Group 2734"/>
          <p:cNvGrpSpPr>
            <a:grpSpLocks/>
          </p:cNvGrpSpPr>
          <p:nvPr/>
        </p:nvGrpSpPr>
        <p:grpSpPr bwMode="auto">
          <a:xfrm>
            <a:off x="880850" y="1849292"/>
            <a:ext cx="7729750" cy="4013617"/>
            <a:chOff x="4634" y="9861"/>
            <a:chExt cx="6370" cy="3709"/>
          </a:xfrm>
        </p:grpSpPr>
        <p:sp>
          <p:nvSpPr>
            <p:cNvPr id="23" name="Text Box 914"/>
            <p:cNvSpPr txBox="1">
              <a:spLocks noChangeArrowheads="1"/>
            </p:cNvSpPr>
            <p:nvPr/>
          </p:nvSpPr>
          <p:spPr bwMode="auto">
            <a:xfrm>
              <a:off x="4636" y="10341"/>
              <a:ext cx="2608" cy="1354"/>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fontAlgn="auto">
                <a:spcBef>
                  <a:spcPts val="0"/>
                </a:spcBef>
                <a:spcAft>
                  <a:spcPts val="0"/>
                </a:spcAft>
              </a:pPr>
              <a:r>
                <a:rPr lang="ja-JP" altLang="en-US" b="1" i="0" kern="100" dirty="0">
                  <a:latin typeface="メイリオ" panose="020B0604030504040204" pitchFamily="50" charset="-128"/>
                  <a:ea typeface="メイリオ" panose="020B0604030504040204" pitchFamily="50" charset="-128"/>
                  <a:cs typeface="メイリオ" panose="020B0604030504040204" pitchFamily="50" charset="-128"/>
                </a:rPr>
                <a:t>○○○株式</a:t>
              </a:r>
              <a:r>
                <a:rPr lang="ja-JP" altLang="en-US" b="1" i="0" kern="100" dirty="0" smtClean="0">
                  <a:latin typeface="メイリオ" panose="020B0604030504040204" pitchFamily="50" charset="-128"/>
                  <a:ea typeface="メイリオ" panose="020B0604030504040204" pitchFamily="50" charset="-128"/>
                  <a:cs typeface="メイリオ" panose="020B0604030504040204" pitchFamily="50" charset="-128"/>
                </a:rPr>
                <a:t>会社</a:t>
              </a:r>
              <a:endParaRPr lang="en-US" altLang="ja-JP" b="1" i="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主な実施（担当）項目：</a:t>
              </a:r>
              <a:endParaRPr lang="en-US" altLang="ja-JP" sz="1200" i="0" kern="100" dirty="0">
                <a:latin typeface="メイリオ" panose="020B0604030504040204" pitchFamily="50" charset="-128"/>
                <a:ea typeface="メイリオ" panose="020B0604030504040204" pitchFamily="50" charset="-128"/>
                <a:cs typeface="メイリオ" panose="020B0604030504040204" pitchFamily="50" charset="-128"/>
              </a:endParaRPr>
            </a:p>
            <a:p>
              <a:pPr lvl="2" algn="l"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・設備建設・設置</a:t>
              </a:r>
            </a:p>
            <a:p>
              <a:pPr lvl="2" algn="l"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・①○○の研究</a:t>
              </a:r>
              <a:endParaRPr lang="en-US" altLang="ja-JP" sz="1200" i="0" dirty="0">
                <a:latin typeface="メイリオ" panose="020B0604030504040204" pitchFamily="50" charset="-128"/>
                <a:ea typeface="メイリオ" panose="020B0604030504040204" pitchFamily="50" charset="-128"/>
                <a:cs typeface="メイリオ" panose="020B0604030504040204" pitchFamily="50" charset="-128"/>
              </a:endParaRPr>
            </a:p>
            <a:p>
              <a:pPr lvl="2" algn="l"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・②○○の試験　</a:t>
              </a:r>
              <a:endParaRPr lang="en-US" altLang="ja-JP" sz="1200" i="0" dirty="0">
                <a:latin typeface="メイリオ" panose="020B0604030504040204" pitchFamily="50" charset="-128"/>
                <a:ea typeface="メイリオ" panose="020B0604030504040204" pitchFamily="50" charset="-128"/>
                <a:cs typeface="メイリオ" panose="020B0604030504040204" pitchFamily="50" charset="-128"/>
              </a:endParaRPr>
            </a:p>
            <a:p>
              <a:pPr lvl="2" algn="l"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・③○○の設計</a:t>
              </a:r>
              <a:endParaRPr lang="en-US" altLang="ja-JP" sz="1200" i="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AutoShape 907"/>
            <p:cNvSpPr>
              <a:spLocks/>
            </p:cNvSpPr>
            <p:nvPr/>
          </p:nvSpPr>
          <p:spPr bwMode="auto">
            <a:xfrm>
              <a:off x="7262" y="10221"/>
              <a:ext cx="1134" cy="1552"/>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algn="l" fontAlgn="auto">
                <a:spcBef>
                  <a:spcPts val="0"/>
                </a:spcBef>
                <a:spcAft>
                  <a:spcPts val="0"/>
                </a:spcAft>
              </a:pPr>
              <a:endParaRPr lang="ja-JP" altLang="en-US" i="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Text Box 908"/>
            <p:cNvSpPr txBox="1">
              <a:spLocks noChangeArrowheads="1"/>
            </p:cNvSpPr>
            <p:nvPr/>
          </p:nvSpPr>
          <p:spPr bwMode="auto">
            <a:xfrm>
              <a:off x="8577" y="10749"/>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pPr>
              <a:r>
                <a:rPr lang="ja-JP" altLang="en-US" i="0" kern="100" dirty="0">
                  <a:latin typeface="メイリオ" panose="020B0604030504040204" pitchFamily="50" charset="-128"/>
                  <a:ea typeface="メイリオ" panose="020B0604030504040204" pitchFamily="50" charset="-128"/>
                  <a:cs typeface="メイリオ" panose="020B0604030504040204" pitchFamily="50" charset="-128"/>
                </a:rPr>
                <a:t>（○○○○を委託）</a:t>
              </a:r>
            </a:p>
          </p:txBody>
        </p:sp>
        <p:sp>
          <p:nvSpPr>
            <p:cNvPr id="26" name="Text Box 909"/>
            <p:cNvSpPr txBox="1">
              <a:spLocks noChangeArrowheads="1"/>
            </p:cNvSpPr>
            <p:nvPr/>
          </p:nvSpPr>
          <p:spPr bwMode="auto">
            <a:xfrm>
              <a:off x="8577" y="12236"/>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pPr>
              <a:r>
                <a:rPr lang="ja-JP" altLang="en-US" i="0" kern="100" dirty="0">
                  <a:latin typeface="メイリオ" panose="020B0604030504040204" pitchFamily="50" charset="-128"/>
                  <a:ea typeface="メイリオ" panose="020B0604030504040204" pitchFamily="50" charset="-128"/>
                  <a:cs typeface="メイリオ" panose="020B0604030504040204" pitchFamily="50" charset="-128"/>
                </a:rPr>
                <a:t>（○○○○を委託）</a:t>
              </a:r>
            </a:p>
          </p:txBody>
        </p:sp>
        <p:sp>
          <p:nvSpPr>
            <p:cNvPr id="27" name="Text Box 912"/>
            <p:cNvSpPr txBox="1">
              <a:spLocks noChangeArrowheads="1"/>
            </p:cNvSpPr>
            <p:nvPr/>
          </p:nvSpPr>
          <p:spPr bwMode="auto">
            <a:xfrm>
              <a:off x="8396" y="9861"/>
              <a:ext cx="2608" cy="823"/>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fontAlgn="auto">
                <a:spcBef>
                  <a:spcPts val="0"/>
                </a:spcBef>
                <a:spcAft>
                  <a:spcPts val="0"/>
                </a:spcAft>
              </a:pPr>
              <a:r>
                <a:rPr lang="ja-JP" altLang="en-US" b="1" i="0" kern="100" dirty="0">
                  <a:latin typeface="メイリオ" panose="020B0604030504040204" pitchFamily="50" charset="-128"/>
                  <a:ea typeface="メイリオ" panose="020B0604030504040204" pitchFamily="50" charset="-128"/>
                  <a:cs typeface="メイリオ" panose="020B0604030504040204" pitchFamily="50" charset="-128"/>
                </a:rPr>
                <a:t>△△△株式</a:t>
              </a:r>
              <a:r>
                <a:rPr lang="ja-JP" altLang="en-US" b="1" i="0" kern="100" dirty="0" smtClean="0">
                  <a:latin typeface="メイリオ" panose="020B0604030504040204" pitchFamily="50" charset="-128"/>
                  <a:ea typeface="メイリオ" panose="020B0604030504040204" pitchFamily="50" charset="-128"/>
                  <a:cs typeface="メイリオ" panose="020B0604030504040204" pitchFamily="50" charset="-128"/>
                </a:rPr>
                <a:t>会社</a:t>
              </a:r>
              <a:endParaRPr lang="en-US" altLang="ja-JP" b="1" i="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pPr>
              <a:r>
                <a:rPr lang="ja-JP" altLang="en-US" sz="1200" b="1" i="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主な実施（担当）項目：</a:t>
              </a:r>
              <a:endParaRPr lang="en-US" altLang="ja-JP" sz="1200" i="0" dirty="0">
                <a:latin typeface="メイリオ" panose="020B0604030504040204" pitchFamily="50" charset="-128"/>
                <a:ea typeface="メイリオ" panose="020B0604030504040204" pitchFamily="50" charset="-128"/>
                <a:cs typeface="メイリオ" panose="020B0604030504040204" pitchFamily="50" charset="-128"/>
              </a:endParaRPr>
            </a:p>
            <a:p>
              <a:pPr lvl="2" algn="l"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・○○の分析・データ解析</a:t>
              </a:r>
            </a:p>
            <a:p>
              <a:pPr fontAlgn="auto">
                <a:spcBef>
                  <a:spcPts val="0"/>
                </a:spcBef>
                <a:spcAft>
                  <a:spcPts val="0"/>
                </a:spcAft>
              </a:pPr>
              <a:endParaRPr lang="ja-JP" altLang="en-US" i="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Text Box 913"/>
            <p:cNvSpPr txBox="1">
              <a:spLocks noChangeArrowheads="1"/>
            </p:cNvSpPr>
            <p:nvPr/>
          </p:nvSpPr>
          <p:spPr bwMode="auto">
            <a:xfrm>
              <a:off x="8396" y="11301"/>
              <a:ext cx="2608" cy="7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fontAlgn="auto">
                <a:spcBef>
                  <a:spcPts val="0"/>
                </a:spcBef>
                <a:spcAft>
                  <a:spcPts val="0"/>
                </a:spcAft>
              </a:pPr>
              <a:r>
                <a:rPr lang="ja-JP" altLang="en-US" b="1" i="0" kern="100" dirty="0">
                  <a:latin typeface="メイリオ" panose="020B0604030504040204" pitchFamily="50" charset="-128"/>
                  <a:ea typeface="メイリオ" panose="020B0604030504040204" pitchFamily="50" charset="-128"/>
                  <a:cs typeface="メイリオ" panose="020B0604030504040204" pitchFamily="50" charset="-128"/>
                </a:rPr>
                <a:t>国立大学法人□□□</a:t>
              </a:r>
              <a:r>
                <a:rPr lang="ja-JP" altLang="en-US" b="1" i="0" kern="100" dirty="0" smtClean="0">
                  <a:latin typeface="メイリオ" panose="020B0604030504040204" pitchFamily="50" charset="-128"/>
                  <a:ea typeface="メイリオ" panose="020B0604030504040204" pitchFamily="50" charset="-128"/>
                  <a:cs typeface="メイリオ" panose="020B0604030504040204" pitchFamily="50" charset="-128"/>
                </a:rPr>
                <a:t>大学</a:t>
              </a:r>
              <a:endParaRPr lang="en-US" altLang="ja-JP" b="1" i="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　主な実施（担当）項目：</a:t>
              </a:r>
              <a:endParaRPr lang="en-US" altLang="ja-JP" sz="1200" i="0" dirty="0">
                <a:latin typeface="メイリオ" panose="020B0604030504040204" pitchFamily="50" charset="-128"/>
                <a:ea typeface="メイリオ" panose="020B0604030504040204" pitchFamily="50" charset="-128"/>
                <a:cs typeface="メイリオ" panose="020B0604030504040204" pitchFamily="50" charset="-128"/>
              </a:endParaRPr>
            </a:p>
            <a:p>
              <a:pPr lvl="2" algn="l"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・○○の分析・データ解析</a:t>
              </a:r>
            </a:p>
            <a:p>
              <a:pPr indent="133350" algn="just" fontAlgn="auto">
                <a:spcBef>
                  <a:spcPts val="0"/>
                </a:spcBef>
                <a:spcAft>
                  <a:spcPts val="0"/>
                </a:spcAft>
              </a:pPr>
              <a:endParaRPr lang="ja-JP" altLang="en-US" i="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Text Box 913"/>
            <p:cNvSpPr txBox="1">
              <a:spLocks noChangeArrowheads="1"/>
            </p:cNvSpPr>
            <p:nvPr/>
          </p:nvSpPr>
          <p:spPr bwMode="auto">
            <a:xfrm>
              <a:off x="4634" y="12414"/>
              <a:ext cx="2608" cy="7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fontAlgn="auto">
                <a:spcBef>
                  <a:spcPts val="0"/>
                </a:spcBef>
                <a:spcAft>
                  <a:spcPts val="0"/>
                </a:spcAft>
              </a:pPr>
              <a:r>
                <a:rPr lang="ja-JP" altLang="en-US" b="1" i="0" kern="100" dirty="0">
                  <a:latin typeface="メイリオ" panose="020B0604030504040204" pitchFamily="50" charset="-128"/>
                  <a:ea typeface="メイリオ" panose="020B0604030504040204" pitchFamily="50" charset="-128"/>
                  <a:cs typeface="メイリオ" panose="020B0604030504040204" pitchFamily="50" charset="-128"/>
                </a:rPr>
                <a:t>国立大学</a:t>
              </a:r>
              <a:r>
                <a:rPr lang="ja-JP" altLang="en-US" b="1" i="0" kern="100" dirty="0" smtClean="0">
                  <a:latin typeface="メイリオ" panose="020B0604030504040204" pitchFamily="50" charset="-128"/>
                  <a:ea typeface="メイリオ" panose="020B0604030504040204" pitchFamily="50" charset="-128"/>
                  <a:cs typeface="メイリオ" panose="020B0604030504040204" pitchFamily="50" charset="-128"/>
                </a:rPr>
                <a:t>法人▽▽▽大学</a:t>
              </a:r>
              <a:endParaRPr lang="en-US" altLang="ja-JP" b="1" i="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　主な実施（担当）項目：</a:t>
              </a:r>
              <a:endParaRPr lang="en-US" altLang="ja-JP" sz="1200" i="0" dirty="0">
                <a:latin typeface="メイリオ" panose="020B0604030504040204" pitchFamily="50" charset="-128"/>
                <a:ea typeface="メイリオ" panose="020B0604030504040204" pitchFamily="50" charset="-128"/>
                <a:cs typeface="メイリオ" panose="020B0604030504040204" pitchFamily="50" charset="-128"/>
              </a:endParaRPr>
            </a:p>
            <a:p>
              <a:pPr lvl="2" algn="l" fontAlgn="auto">
                <a:spcBef>
                  <a:spcPts val="0"/>
                </a:spcBef>
                <a:spcAft>
                  <a:spcPts val="0"/>
                </a:spcAft>
              </a:pPr>
              <a:r>
                <a:rPr lang="ja-JP" altLang="en-US" sz="1200" i="0" dirty="0">
                  <a:latin typeface="メイリオ" panose="020B0604030504040204" pitchFamily="50" charset="-128"/>
                  <a:ea typeface="メイリオ" panose="020B0604030504040204" pitchFamily="50" charset="-128"/>
                  <a:cs typeface="メイリオ" panose="020B0604030504040204" pitchFamily="50" charset="-128"/>
                </a:rPr>
                <a:t>・○○の分析・データ解析</a:t>
              </a:r>
            </a:p>
            <a:p>
              <a:pPr indent="133350" algn="just" fontAlgn="auto">
                <a:spcBef>
                  <a:spcPts val="0"/>
                </a:spcBef>
                <a:spcAft>
                  <a:spcPts val="0"/>
                </a:spcAft>
              </a:pPr>
              <a:endParaRPr lang="ja-JP" altLang="en-US" i="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Text Box 909"/>
            <p:cNvSpPr txBox="1">
              <a:spLocks noChangeArrowheads="1"/>
            </p:cNvSpPr>
            <p:nvPr/>
          </p:nvSpPr>
          <p:spPr bwMode="auto">
            <a:xfrm>
              <a:off x="4804" y="13270"/>
              <a:ext cx="2486"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pPr>
              <a:r>
                <a:rPr lang="ja-JP" altLang="en-US" i="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i="0" kern="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共同</a:t>
              </a:r>
              <a:r>
                <a:rPr lang="ja-JP" altLang="en-US" kern="100" dirty="0">
                  <a:latin typeface="メイリオ" panose="020B0604030504040204" pitchFamily="50" charset="-128"/>
                  <a:ea typeface="メイリオ" panose="020B0604030504040204" pitchFamily="50" charset="-128"/>
                  <a:cs typeface="メイリオ" panose="020B0604030504040204" pitchFamily="50" charset="-128"/>
                </a:rPr>
                <a:t>研究</a:t>
              </a:r>
              <a:r>
                <a:rPr lang="ja-JP" altLang="en-US" i="0" kern="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i="0" kern="1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0" name="正方形/長方形 29"/>
          <p:cNvSpPr/>
          <p:nvPr/>
        </p:nvSpPr>
        <p:spPr>
          <a:xfrm>
            <a:off x="398834" y="6064201"/>
            <a:ext cx="8265402" cy="646331"/>
          </a:xfrm>
          <a:prstGeom prst="rect">
            <a:avLst/>
          </a:prstGeom>
        </p:spPr>
        <p:txBody>
          <a:bodyPr wrap="square">
            <a:spAutoFit/>
          </a:bodyPr>
          <a:lstStyle/>
          <a:p>
            <a:pPr algn="l" fontAlgn="auto">
              <a:spcBef>
                <a:spcPts val="0"/>
              </a:spcBef>
              <a:spcAft>
                <a:spcPts val="0"/>
              </a:spcAft>
            </a:pPr>
            <a:r>
              <a:rPr lang="en-US"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但し、複数の助成先が、それぞれの明確な分担関係をもって、対等な立場でＮＥＤＯの助成事業を行う場合には、共同で</a:t>
            </a:r>
            <a:r>
              <a:rPr lang="ja-JP" altLang="en-US"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a:t>
            </a:r>
            <a:r>
              <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してください</a:t>
            </a:r>
            <a:r>
              <a:rPr lang="ja-JP" altLang="ja-JP" b="1" dirty="0">
                <a:solidFill>
                  <a:srgbClr val="00B0F0"/>
                </a:solidFill>
                <a:latin typeface="ＭＳ ゴシック" panose="020B0609070205080204" pitchFamily="49" charset="-128"/>
                <a:ea typeface="ＭＳ ゴシック" panose="020B0609070205080204" pitchFamily="49" charset="-128"/>
              </a:rPr>
              <a:t>。</a:t>
            </a:r>
          </a:p>
        </p:txBody>
      </p:sp>
      <p:sp>
        <p:nvSpPr>
          <p:cNvPr id="31" name="テキスト ボックス 30"/>
          <p:cNvSpPr txBox="1"/>
          <p:nvPr/>
        </p:nvSpPr>
        <p:spPr>
          <a:xfrm>
            <a:off x="530951" y="1126396"/>
            <a:ext cx="8613049" cy="276999"/>
          </a:xfrm>
          <a:prstGeom prst="rect">
            <a:avLst/>
          </a:prstGeom>
          <a:noFill/>
        </p:spPr>
        <p:txBody>
          <a:bodyPr wrap="square" lIns="0" tIns="0" rIns="0" bIns="0" rtlCol="0">
            <a:spAutoFit/>
          </a:bodyPr>
          <a:lstStyle/>
          <a:p>
            <a:pPr algn="l" fontAlgn="auto">
              <a:spcBef>
                <a:spcPts val="0"/>
              </a:spcBef>
              <a:spcAft>
                <a:spcPts val="0"/>
              </a:spcAft>
            </a:pP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研究体制</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図を記載してください。</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直線コネクタ 8"/>
          <p:cNvCxnSpPr>
            <a:stCxn id="23" idx="2"/>
            <a:endCxn id="32" idx="0"/>
          </p:cNvCxnSpPr>
          <p:nvPr/>
        </p:nvCxnSpPr>
        <p:spPr>
          <a:xfrm flipH="1">
            <a:off x="2463204" y="3833916"/>
            <a:ext cx="2427" cy="7780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テキスト ボックス 37"/>
          <p:cNvSpPr txBox="1"/>
          <p:nvPr/>
        </p:nvSpPr>
        <p:spPr>
          <a:xfrm>
            <a:off x="650961" y="1981466"/>
            <a:ext cx="1944000" cy="360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fontAlgn="auto">
              <a:spcBef>
                <a:spcPts val="0"/>
              </a:spcBef>
              <a:spcAft>
                <a:spcPts val="0"/>
              </a:spcAft>
            </a:pPr>
            <a:r>
              <a:rPr lang="en-US" altLang="ja-JP"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助成先</a:t>
            </a:r>
            <a:r>
              <a:rPr lang="en-US" altLang="ja-JP"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42" name="テキスト ボックス 28"/>
          <p:cNvSpPr txBox="1"/>
          <p:nvPr/>
        </p:nvSpPr>
        <p:spPr>
          <a:xfrm>
            <a:off x="5209997" y="1457931"/>
            <a:ext cx="1944000" cy="360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fontAlgn="auto">
              <a:spcBef>
                <a:spcPts val="0"/>
              </a:spcBef>
              <a:spcAft>
                <a:spcPts val="0"/>
              </a:spcAft>
            </a:pPr>
            <a:r>
              <a:rPr lang="en-US" altLang="ja-JP"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委託先</a:t>
            </a:r>
            <a:r>
              <a:rPr lang="en-US" altLang="ja-JP"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43" name="テキスト ボックス 37"/>
          <p:cNvSpPr txBox="1"/>
          <p:nvPr/>
        </p:nvSpPr>
        <p:spPr>
          <a:xfrm>
            <a:off x="650961" y="4286396"/>
            <a:ext cx="1944000" cy="360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fontAlgn="auto">
              <a:spcBef>
                <a:spcPts val="0"/>
              </a:spcBef>
              <a:spcAft>
                <a:spcPts val="0"/>
              </a:spcAft>
            </a:pPr>
            <a:r>
              <a:rPr lang="en-US" altLang="ja-JP" i="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共同</a:t>
            </a:r>
            <a:r>
              <a:rPr lang="ja-JP" altLang="en-US"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研究</a:t>
            </a:r>
            <a:r>
              <a:rPr lang="ja-JP" altLang="en-US" i="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先</a:t>
            </a:r>
            <a:r>
              <a:rPr lang="en-US" altLang="ja-JP" i="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2235982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44BE0E0-FA9C-46FE-9A19-EAD1F73036D9}" type="slidenum">
              <a:rPr kumimoji="1" lang="ja-JP" altLang="en-US" smtClean="0"/>
              <a:t>9</a:t>
            </a:fld>
            <a:endParaRPr kumimoji="1" lang="ja-JP" altLang="en-US"/>
          </a:p>
        </p:txBody>
      </p:sp>
      <p:sp>
        <p:nvSpPr>
          <p:cNvPr id="5" name="テキスト ボックス 4"/>
          <p:cNvSpPr txBox="1"/>
          <p:nvPr/>
        </p:nvSpPr>
        <p:spPr>
          <a:xfrm>
            <a:off x="98116" y="4773"/>
            <a:ext cx="3416320" cy="523220"/>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．実施計画の細目</a:t>
            </a:r>
            <a:endParaRPr lang="en-US" altLang="ja-JP" sz="28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823200"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953036"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0" y="647700"/>
            <a:ext cx="9144000" cy="0"/>
          </a:xfrm>
          <a:prstGeom prst="line">
            <a:avLst/>
          </a:prstGeom>
          <a:ln w="57150" cmpd="thinThick">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コンテンツ プレースホルダー 2"/>
          <p:cNvSpPr txBox="1">
            <a:spLocks/>
          </p:cNvSpPr>
          <p:nvPr/>
        </p:nvSpPr>
        <p:spPr>
          <a:xfrm>
            <a:off x="98116" y="745264"/>
            <a:ext cx="5348766"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kumimoji="1" sz="3200" b="0" kern="1200">
                <a:solidFill>
                  <a:schemeClr val="tx1"/>
                </a:solidFill>
                <a:latin typeface="HGP創英角ｺﾞｼｯｸUB" panose="020B0900000000000000" pitchFamily="50" charset="-128"/>
                <a:ea typeface="HGP創英角ｺﾞｼｯｸUB" panose="020B09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b="0" kern="1200">
                <a:solidFill>
                  <a:schemeClr val="tx1"/>
                </a:solidFill>
                <a:latin typeface="HGP創英角ｺﾞｼｯｸUB" panose="020B0900000000000000" pitchFamily="50" charset="-128"/>
                <a:ea typeface="HGP創英角ｺﾞｼｯｸUB" panose="020B09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b="0" kern="1200">
                <a:solidFill>
                  <a:schemeClr val="tx1"/>
                </a:solidFill>
                <a:latin typeface="HGP創英角ｺﾞｼｯｸUB" panose="020B0900000000000000" pitchFamily="50" charset="-128"/>
                <a:ea typeface="HGP創英角ｺﾞｼｯｸUB" panose="020B09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b="0" kern="1200">
                <a:solidFill>
                  <a:schemeClr val="tx1"/>
                </a:solidFill>
                <a:latin typeface="HGP創英角ｺﾞｼｯｸUB" panose="020B0900000000000000" pitchFamily="50" charset="-128"/>
                <a:ea typeface="HGP創英角ｺﾞｼｯｸUB" panose="020B09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fontAlgn="auto">
              <a:spcAft>
                <a:spcPts val="0"/>
              </a:spcAft>
              <a:buNone/>
            </a:pPr>
            <a:r>
              <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i="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記載例）</a:t>
            </a:r>
            <a:endParaRPr lang="ja-JP" altLang="en-US" sz="2400" b="1"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66406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7705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5446882" y="63500"/>
            <a:ext cx="1117600" cy="520700"/>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76718" y="112495"/>
            <a:ext cx="857927" cy="415498"/>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提案者</a:t>
            </a:r>
            <a:endParaRPr lang="en-US" altLang="ja-JP"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ロゴ</a:t>
            </a:r>
            <a:r>
              <a:rPr lang="ja-JP"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マーク</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8270368" y="6436534"/>
            <a:ext cx="822832" cy="383365"/>
          </a:xfrm>
          <a:prstGeom prst="roundRect">
            <a:avLst/>
          </a:prstGeom>
          <a:noFill/>
          <a:ln>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369925" y="6538913"/>
            <a:ext cx="588623" cy="253916"/>
          </a:xfrm>
          <a:prstGeom prst="rect">
            <a:avLst/>
          </a:prstGeom>
          <a:noFill/>
        </p:spPr>
        <p:txBody>
          <a:bodyPr wrap="none" rtlCol="0">
            <a:spAutoFit/>
          </a:bodyPr>
          <a:lstStyle/>
          <a:p>
            <a:pPr algn="ctr"/>
            <a:r>
              <a:rPr lang="ja-JP" altLang="en-US" sz="1050" i="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頁番号</a:t>
            </a:r>
            <a:endParaRPr lang="zh-TW" altLang="en-US" sz="1050" i="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480151" y="1124238"/>
            <a:ext cx="8613049" cy="276999"/>
          </a:xfrm>
          <a:prstGeom prst="rect">
            <a:avLst/>
          </a:prstGeom>
          <a:noFill/>
        </p:spPr>
        <p:txBody>
          <a:bodyPr wrap="square" lIns="0" tIns="0" rIns="0" bIns="0" rtlCol="0">
            <a:spAutoFit/>
          </a:bodyPr>
          <a:lstStyle/>
          <a:p>
            <a:pPr algn="l" fontAlgn="auto">
              <a:spcBef>
                <a:spcPts val="0"/>
              </a:spcBef>
              <a:spcAft>
                <a:spcPts val="0"/>
              </a:spcAft>
            </a:pPr>
            <a:r>
              <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上記</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事業内容」で</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あげた各技術</a:t>
            </a:r>
            <a:r>
              <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開発項目の実施</a:t>
            </a:r>
            <a:r>
              <a:rPr lang="ja-JP" altLang="ja-JP"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計画を</a:t>
            </a:r>
            <a:r>
              <a:rPr lang="ja-JP" altLang="ja-JP"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記載してください。</a:t>
            </a:r>
            <a:endParaRPr lang="ja-JP" altLang="ja-JP" i="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429640196"/>
              </p:ext>
            </p:extLst>
          </p:nvPr>
        </p:nvGraphicFramePr>
        <p:xfrm>
          <a:off x="191921" y="1636546"/>
          <a:ext cx="8748867" cy="4967522"/>
        </p:xfrm>
        <a:graphic>
          <a:graphicData uri="http://schemas.openxmlformats.org/drawingml/2006/table">
            <a:tbl>
              <a:tblPr firstRow="1" bandRow="1">
                <a:tableStyleId>{E8B1032C-EA38-4F05-BA0D-38AFFFC7BED3}</a:tableStyleId>
              </a:tblPr>
              <a:tblGrid>
                <a:gridCol w="1883091"/>
                <a:gridCol w="302102"/>
                <a:gridCol w="302102"/>
                <a:gridCol w="302102"/>
                <a:gridCol w="302102"/>
                <a:gridCol w="302102"/>
                <a:gridCol w="302102"/>
                <a:gridCol w="302102"/>
                <a:gridCol w="302102"/>
                <a:gridCol w="302102"/>
                <a:gridCol w="302102"/>
                <a:gridCol w="302102"/>
                <a:gridCol w="302102"/>
                <a:gridCol w="302102"/>
                <a:gridCol w="302102"/>
                <a:gridCol w="302102"/>
                <a:gridCol w="302102"/>
                <a:gridCol w="302102"/>
                <a:gridCol w="302102"/>
                <a:gridCol w="302102"/>
                <a:gridCol w="302102"/>
                <a:gridCol w="823736"/>
              </a:tblGrid>
              <a:tr h="215931">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4">
                  <a:txBody>
                    <a:bodyPr/>
                    <a:lstStyle/>
                    <a:p>
                      <a:pPr algn="ctr"/>
                      <a:r>
                        <a:rPr kumimoji="1" lang="en-US" altLang="ja-JP" sz="1400" b="0" dirty="0" smtClean="0"/>
                        <a:t>2020</a:t>
                      </a:r>
                      <a:r>
                        <a:rPr kumimoji="1" lang="ja-JP" altLang="en-US" sz="1400" b="0" dirty="0" smtClean="0"/>
                        <a:t>年度</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en-US" altLang="ja-JP" sz="1400" b="0" dirty="0" smtClean="0"/>
                        <a:t>2021</a:t>
                      </a:r>
                      <a:r>
                        <a:rPr kumimoji="1" lang="ja-JP" altLang="en-US" sz="1400" b="0" dirty="0" smtClean="0"/>
                        <a:t>年度</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en-US" altLang="ja-JP" sz="1400" b="0" dirty="0" smtClean="0"/>
                        <a:t>2022</a:t>
                      </a:r>
                      <a:r>
                        <a:rPr kumimoji="1" lang="ja-JP" altLang="en-US" sz="1400" b="0" dirty="0" smtClean="0"/>
                        <a:t>年度</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en-US" altLang="ja-JP" sz="1400" b="0" dirty="0" smtClean="0"/>
                        <a:t>2023</a:t>
                      </a:r>
                      <a:r>
                        <a:rPr kumimoji="1" lang="ja-JP" altLang="en-US" sz="1400" b="0" dirty="0" smtClean="0"/>
                        <a:t>年度</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en-US" altLang="ja-JP" sz="1400" b="0" dirty="0" smtClean="0"/>
                        <a:t>2024</a:t>
                      </a:r>
                      <a:r>
                        <a:rPr kumimoji="1" lang="ja-JP" altLang="en-US" sz="1400" b="0" dirty="0" smtClean="0"/>
                        <a:t>年度</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sz="1400" b="0" dirty="0" smtClean="0">
                          <a:latin typeface="メイリオ" panose="020B0604030504040204" pitchFamily="50" charset="-128"/>
                          <a:ea typeface="メイリオ" panose="020B0604030504040204" pitchFamily="50" charset="-128"/>
                          <a:cs typeface="メイリオ" panose="020B0604030504040204" pitchFamily="50" charset="-128"/>
                        </a:rPr>
                        <a:t>計</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227277">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000" dirty="0" smtClean="0"/>
                        <a:t>１</a:t>
                      </a:r>
                      <a:r>
                        <a:rPr kumimoji="1" lang="en-US" altLang="ja-JP" sz="1000" dirty="0" smtClean="0"/>
                        <a:t>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2Q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3Q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4Q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000" dirty="0" smtClean="0"/>
                        <a:t>１</a:t>
                      </a:r>
                      <a:r>
                        <a:rPr kumimoji="1" lang="en-US" altLang="ja-JP" sz="1000" dirty="0" smtClean="0"/>
                        <a:t>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2Q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3Q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4Q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000" dirty="0" smtClean="0"/>
                        <a:t>１</a:t>
                      </a:r>
                      <a:r>
                        <a:rPr kumimoji="1" lang="en-US" altLang="ja-JP" sz="1000" dirty="0" smtClean="0"/>
                        <a:t>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2Q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3Q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4Q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000" dirty="0" smtClean="0"/>
                        <a:t>１</a:t>
                      </a:r>
                      <a:r>
                        <a:rPr kumimoji="1" lang="en-US" altLang="ja-JP" sz="1000" dirty="0" smtClean="0"/>
                        <a:t>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2Q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3Q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4Q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000" dirty="0" smtClean="0"/>
                        <a:t>１</a:t>
                      </a:r>
                      <a:r>
                        <a:rPr kumimoji="1" lang="en-US" altLang="ja-JP" sz="1000" dirty="0" smtClean="0"/>
                        <a:t>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2Q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3Q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000" dirty="0" smtClean="0"/>
                        <a:t>4Q</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vMerge="1">
                  <a:txBody>
                    <a:bodyPr/>
                    <a:lstStyle/>
                    <a:p>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3816316">
                <a:tc>
                  <a:txBody>
                    <a:bodyPr/>
                    <a:lstStyle/>
                    <a:p>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の検討</a:t>
                      </a:r>
                    </a:p>
                    <a:p>
                      <a:endPar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の調査</a:t>
                      </a:r>
                    </a:p>
                    <a:p>
                      <a:endPar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の開発</a:t>
                      </a:r>
                    </a:p>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450166">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合計</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gridSpan="4">
                  <a:txBody>
                    <a:bodyPr/>
                    <a:lstStyle/>
                    <a:p>
                      <a:pPr algn="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4">
                  <a:txBody>
                    <a:bodyPr/>
                    <a:lstStyle/>
                    <a:p>
                      <a:pPr algn="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4">
                  <a:txBody>
                    <a:bodyPr/>
                    <a:lstStyle/>
                    <a:p>
                      <a:pPr algn="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4">
                  <a:txBody>
                    <a:bodyPr/>
                    <a:lstStyle/>
                    <a:p>
                      <a:pPr algn="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4">
                  <a:txBody>
                    <a:bodyPr/>
                    <a:lstStyle/>
                    <a:p>
                      <a:pPr algn="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bl>
          </a:graphicData>
        </a:graphic>
      </p:graphicFrame>
    </p:spTree>
    <p:extLst>
      <p:ext uri="{BB962C8B-B14F-4D97-AF65-F5344CB8AC3E}">
        <p14:creationId xmlns:p14="http://schemas.microsoft.com/office/powerpoint/2010/main" val="6882080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1840</Words>
  <Application>Microsoft Office PowerPoint</Application>
  <PresentationFormat>画面に合わせる (4:3)</PresentationFormat>
  <Paragraphs>505</Paragraphs>
  <Slides>16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16</vt:i4>
      </vt:variant>
    </vt:vector>
  </HeadingPairs>
  <TitlesOfParts>
    <vt:vector size="24" baseType="lpstr">
      <vt:lpstr>ＭＳ Ｐゴシック</vt:lpstr>
      <vt:lpstr>ＭＳ ゴシック</vt:lpstr>
      <vt:lpstr>メイリオ</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2020-05-26T09:41:31Z</dcterms:created>
  <dcterms:modified xsi:type="dcterms:W3CDTF">2020-05-26T09:41:38Z</dcterms:modified>
</cp:coreProperties>
</file>