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18"/>
  </p:notesMasterIdLst>
  <p:sldIdLst>
    <p:sldId id="342" r:id="rId2"/>
    <p:sldId id="343" r:id="rId3"/>
    <p:sldId id="344" r:id="rId4"/>
    <p:sldId id="345" r:id="rId5"/>
    <p:sldId id="346" r:id="rId6"/>
    <p:sldId id="347" r:id="rId7"/>
    <p:sldId id="348" r:id="rId8"/>
    <p:sldId id="350" r:id="rId9"/>
    <p:sldId id="349" r:id="rId10"/>
    <p:sldId id="351" r:id="rId11"/>
    <p:sldId id="352" r:id="rId12"/>
    <p:sldId id="353" r:id="rId13"/>
    <p:sldId id="354" r:id="rId14"/>
    <p:sldId id="355" r:id="rId15"/>
    <p:sldId id="356" r:id="rId16"/>
    <p:sldId id="357" r:id="rId1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AC00"/>
    <a:srgbClr val="CC9900"/>
    <a:srgbClr val="0000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0" d="100"/>
          <a:sy n="90" d="100"/>
        </p:scale>
        <p:origin x="1219" y="72"/>
      </p:cViewPr>
      <p:guideLst/>
    </p:cSldViewPr>
  </p:slideViewPr>
  <p:notesTextViewPr>
    <p:cViewPr>
      <p:scale>
        <a:sx n="1" d="1"/>
        <a:sy n="1" d="1"/>
      </p:scale>
      <p:origin x="0" y="0"/>
    </p:cViewPr>
  </p:notesTextViewPr>
  <p:sorterViewPr>
    <p:cViewPr>
      <p:scale>
        <a:sx n="25" d="100"/>
        <a:sy n="2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C775B651-1A37-404E-B649-5FC253100923}" type="datetimeFigureOut">
              <a:rPr kumimoji="1" lang="ja-JP" altLang="en-US" smtClean="0"/>
              <a:t>2020/5/26</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D4842221-659B-4082-9491-3F7DB3F19371}" type="slidenum">
              <a:rPr kumimoji="1" lang="ja-JP" altLang="en-US" smtClean="0"/>
              <a:t>‹#›</a:t>
            </a:fld>
            <a:endParaRPr kumimoji="1" lang="ja-JP" altLang="en-US"/>
          </a:p>
        </p:txBody>
      </p:sp>
    </p:spTree>
    <p:extLst>
      <p:ext uri="{BB962C8B-B14F-4D97-AF65-F5344CB8AC3E}">
        <p14:creationId xmlns:p14="http://schemas.microsoft.com/office/powerpoint/2010/main" val="67247336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05347DF-8913-4325-AA4E-E47D044EE22F}" type="datetime1">
              <a:rPr kumimoji="1" lang="ja-JP" altLang="en-US" smtClean="0"/>
              <a:t>2020/5/26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4BE0E0-FA9C-46FE-9A19-EAD1F73036D9}" type="slidenum">
              <a:rPr kumimoji="1" lang="ja-JP" altLang="en-US" smtClean="0"/>
              <a:t>‹#›</a:t>
            </a:fld>
            <a:endParaRPr kumimoji="1" lang="ja-JP" altLang="en-US"/>
          </a:p>
        </p:txBody>
      </p:sp>
    </p:spTree>
    <p:extLst>
      <p:ext uri="{BB962C8B-B14F-4D97-AF65-F5344CB8AC3E}">
        <p14:creationId xmlns:p14="http://schemas.microsoft.com/office/powerpoint/2010/main" val="2304856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94B8CF0-11E6-43AC-8E07-C8F94B4BC5B2}" type="datetime1">
              <a:rPr kumimoji="1" lang="ja-JP" altLang="en-US" smtClean="0"/>
              <a:t>2020/5/26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4BE0E0-FA9C-46FE-9A19-EAD1F73036D9}" type="slidenum">
              <a:rPr kumimoji="1" lang="ja-JP" altLang="en-US" smtClean="0"/>
              <a:t>‹#›</a:t>
            </a:fld>
            <a:endParaRPr kumimoji="1" lang="ja-JP" altLang="en-US"/>
          </a:p>
        </p:txBody>
      </p:sp>
    </p:spTree>
    <p:extLst>
      <p:ext uri="{BB962C8B-B14F-4D97-AF65-F5344CB8AC3E}">
        <p14:creationId xmlns:p14="http://schemas.microsoft.com/office/powerpoint/2010/main" val="37446815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471CAF2-CBC6-4585-8619-B8DCBCEE950F}" type="datetime1">
              <a:rPr kumimoji="1" lang="ja-JP" altLang="en-US" smtClean="0"/>
              <a:t>2020/5/26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4BE0E0-FA9C-46FE-9A19-EAD1F73036D9}" type="slidenum">
              <a:rPr kumimoji="1" lang="ja-JP" altLang="en-US" smtClean="0"/>
              <a:t>‹#›</a:t>
            </a:fld>
            <a:endParaRPr kumimoji="1" lang="ja-JP" altLang="en-US"/>
          </a:p>
        </p:txBody>
      </p:sp>
    </p:spTree>
    <p:extLst>
      <p:ext uri="{BB962C8B-B14F-4D97-AF65-F5344CB8AC3E}">
        <p14:creationId xmlns:p14="http://schemas.microsoft.com/office/powerpoint/2010/main" val="3745407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5136347-0E06-42CE-BED1-142253846785}" type="datetime1">
              <a:rPr kumimoji="1" lang="ja-JP" altLang="en-US" smtClean="0"/>
              <a:t>2020/5/26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4BE0E0-FA9C-46FE-9A19-EAD1F73036D9}" type="slidenum">
              <a:rPr kumimoji="1" lang="ja-JP" altLang="en-US" smtClean="0"/>
              <a:t>‹#›</a:t>
            </a:fld>
            <a:endParaRPr kumimoji="1" lang="ja-JP" altLang="en-US"/>
          </a:p>
        </p:txBody>
      </p:sp>
    </p:spTree>
    <p:extLst>
      <p:ext uri="{BB962C8B-B14F-4D97-AF65-F5344CB8AC3E}">
        <p14:creationId xmlns:p14="http://schemas.microsoft.com/office/powerpoint/2010/main" val="1859356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D1E6D94-4F2F-4B11-A693-3B06FA91213E}" type="datetime1">
              <a:rPr kumimoji="1" lang="ja-JP" altLang="en-US" smtClean="0"/>
              <a:t>2020/5/26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4BE0E0-FA9C-46FE-9A19-EAD1F73036D9}" type="slidenum">
              <a:rPr kumimoji="1" lang="ja-JP" altLang="en-US" smtClean="0"/>
              <a:t>‹#›</a:t>
            </a:fld>
            <a:endParaRPr kumimoji="1" lang="ja-JP" altLang="en-US"/>
          </a:p>
        </p:txBody>
      </p:sp>
    </p:spTree>
    <p:extLst>
      <p:ext uri="{BB962C8B-B14F-4D97-AF65-F5344CB8AC3E}">
        <p14:creationId xmlns:p14="http://schemas.microsoft.com/office/powerpoint/2010/main" val="177526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2867467-5588-4379-A262-34B41C76A655}" type="datetime1">
              <a:rPr kumimoji="1" lang="ja-JP" altLang="en-US" smtClean="0"/>
              <a:t>2020/5/26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44BE0E0-FA9C-46FE-9A19-EAD1F73036D9}" type="slidenum">
              <a:rPr kumimoji="1" lang="ja-JP" altLang="en-US" smtClean="0"/>
              <a:t>‹#›</a:t>
            </a:fld>
            <a:endParaRPr kumimoji="1" lang="ja-JP" altLang="en-US"/>
          </a:p>
        </p:txBody>
      </p:sp>
    </p:spTree>
    <p:extLst>
      <p:ext uri="{BB962C8B-B14F-4D97-AF65-F5344CB8AC3E}">
        <p14:creationId xmlns:p14="http://schemas.microsoft.com/office/powerpoint/2010/main" val="1304328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CFE513E-C795-4B88-B482-71E8EFF59F94}" type="datetime1">
              <a:rPr kumimoji="1" lang="ja-JP" altLang="en-US" smtClean="0"/>
              <a:t>2020/5/26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44BE0E0-FA9C-46FE-9A19-EAD1F73036D9}" type="slidenum">
              <a:rPr kumimoji="1" lang="ja-JP" altLang="en-US" smtClean="0"/>
              <a:t>‹#›</a:t>
            </a:fld>
            <a:endParaRPr kumimoji="1" lang="ja-JP" altLang="en-US"/>
          </a:p>
        </p:txBody>
      </p:sp>
    </p:spTree>
    <p:extLst>
      <p:ext uri="{BB962C8B-B14F-4D97-AF65-F5344CB8AC3E}">
        <p14:creationId xmlns:p14="http://schemas.microsoft.com/office/powerpoint/2010/main" val="290540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A3F17E9-8997-4C62-8B5B-C37101885C72}" type="datetime1">
              <a:rPr kumimoji="1" lang="ja-JP" altLang="en-US" smtClean="0"/>
              <a:t>2020/5/26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44BE0E0-FA9C-46FE-9A19-EAD1F73036D9}" type="slidenum">
              <a:rPr kumimoji="1" lang="ja-JP" altLang="en-US" smtClean="0"/>
              <a:t>‹#›</a:t>
            </a:fld>
            <a:endParaRPr kumimoji="1" lang="ja-JP" altLang="en-US"/>
          </a:p>
        </p:txBody>
      </p:sp>
    </p:spTree>
    <p:extLst>
      <p:ext uri="{BB962C8B-B14F-4D97-AF65-F5344CB8AC3E}">
        <p14:creationId xmlns:p14="http://schemas.microsoft.com/office/powerpoint/2010/main" val="40162880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87CC46-D22E-4CF8-B608-505C825E93A1}" type="datetime1">
              <a:rPr kumimoji="1" lang="ja-JP" altLang="en-US" smtClean="0"/>
              <a:t>2020/5/26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44BE0E0-FA9C-46FE-9A19-EAD1F73036D9}" type="slidenum">
              <a:rPr kumimoji="1" lang="ja-JP" altLang="en-US" smtClean="0"/>
              <a:t>‹#›</a:t>
            </a:fld>
            <a:endParaRPr kumimoji="1" lang="ja-JP" altLang="en-US"/>
          </a:p>
        </p:txBody>
      </p:sp>
    </p:spTree>
    <p:extLst>
      <p:ext uri="{BB962C8B-B14F-4D97-AF65-F5344CB8AC3E}">
        <p14:creationId xmlns:p14="http://schemas.microsoft.com/office/powerpoint/2010/main" val="19563294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EAD010E-DA49-4588-879B-ECC366C2E8F8}" type="datetime1">
              <a:rPr kumimoji="1" lang="ja-JP" altLang="en-US" smtClean="0"/>
              <a:t>2020/5/26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44BE0E0-FA9C-46FE-9A19-EAD1F73036D9}" type="slidenum">
              <a:rPr kumimoji="1" lang="ja-JP" altLang="en-US" smtClean="0"/>
              <a:t>‹#›</a:t>
            </a:fld>
            <a:endParaRPr kumimoji="1" lang="ja-JP" altLang="en-US"/>
          </a:p>
        </p:txBody>
      </p:sp>
    </p:spTree>
    <p:extLst>
      <p:ext uri="{BB962C8B-B14F-4D97-AF65-F5344CB8AC3E}">
        <p14:creationId xmlns:p14="http://schemas.microsoft.com/office/powerpoint/2010/main" val="2089999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3171B2E-1D09-4364-AD9F-D338DE2AC402}" type="datetime1">
              <a:rPr kumimoji="1" lang="ja-JP" altLang="en-US" smtClean="0"/>
              <a:t>2020/5/26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44BE0E0-FA9C-46FE-9A19-EAD1F73036D9}" type="slidenum">
              <a:rPr kumimoji="1" lang="ja-JP" altLang="en-US" smtClean="0"/>
              <a:t>‹#›</a:t>
            </a:fld>
            <a:endParaRPr kumimoji="1" lang="ja-JP" altLang="en-US"/>
          </a:p>
        </p:txBody>
      </p:sp>
    </p:spTree>
    <p:extLst>
      <p:ext uri="{BB962C8B-B14F-4D97-AF65-F5344CB8AC3E}">
        <p14:creationId xmlns:p14="http://schemas.microsoft.com/office/powerpoint/2010/main" val="3988684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6C738B-257E-401D-AC85-F31887EAC496}" type="datetime1">
              <a:rPr kumimoji="1" lang="ja-JP" altLang="en-US" smtClean="0"/>
              <a:t>2020/5/26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4BE0E0-FA9C-46FE-9A19-EAD1F73036D9}" type="slidenum">
              <a:rPr kumimoji="1" lang="ja-JP" altLang="en-US" smtClean="0"/>
              <a:t>‹#›</a:t>
            </a:fld>
            <a:endParaRPr kumimoji="1" lang="ja-JP" altLang="en-US"/>
          </a:p>
        </p:txBody>
      </p:sp>
    </p:spTree>
    <p:extLst>
      <p:ext uri="{BB962C8B-B14F-4D97-AF65-F5344CB8AC3E}">
        <p14:creationId xmlns:p14="http://schemas.microsoft.com/office/powerpoint/2010/main" val="18269447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44BE0E0-FA9C-46FE-9A19-EAD1F73036D9}" type="slidenum">
              <a:rPr kumimoji="1" lang="ja-JP" altLang="en-US" smtClean="0"/>
              <a:t>1</a:t>
            </a:fld>
            <a:endParaRPr kumimoji="1" lang="ja-JP" altLang="en-US"/>
          </a:p>
        </p:txBody>
      </p:sp>
      <p:sp>
        <p:nvSpPr>
          <p:cNvPr id="5" name="テキスト ボックス 4"/>
          <p:cNvSpPr txBox="1"/>
          <p:nvPr/>
        </p:nvSpPr>
        <p:spPr>
          <a:xfrm>
            <a:off x="174316" y="152400"/>
            <a:ext cx="5314275" cy="707886"/>
          </a:xfrm>
          <a:prstGeom prst="rect">
            <a:avLst/>
          </a:prstGeom>
          <a:noFill/>
        </p:spPr>
        <p:txBody>
          <a:bodyPr wrap="none" rtlCol="0">
            <a:spAutoFit/>
          </a:bodyPr>
          <a:lstStyle/>
          <a:p>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バイオジェット燃料生産技術開発事業</a:t>
            </a:r>
            <a:b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実証を通じたサプライチェーンモデルの</a:t>
            </a:r>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構築</a:t>
            </a:r>
            <a:endParaRPr lang="zh-TW"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7823200"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7953036"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520700" y="2265232"/>
            <a:ext cx="8128000" cy="584775"/>
          </a:xfrm>
          <a:prstGeom prst="rect">
            <a:avLst/>
          </a:prstGeom>
          <a:solidFill>
            <a:schemeClr val="accent6">
              <a:lumMod val="20000"/>
              <a:lumOff val="80000"/>
            </a:schemeClr>
          </a:solidFill>
        </p:spPr>
        <p:txBody>
          <a:bodyPr wrap="square" rtlCol="0" anchor="ctr">
            <a:spAutoFit/>
          </a:bodyPr>
          <a:lstStyle/>
          <a:p>
            <a:pPr algn="ctr"/>
            <a:r>
              <a:rPr kumimoji="1" lang="ja-JP" altLang="en-US" sz="32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320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助成事業の名称</a:t>
            </a:r>
            <a:r>
              <a:rPr kumimoji="1" lang="ja-JP" altLang="en-US" sz="32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3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テキスト ボックス 8"/>
          <p:cNvSpPr txBox="1"/>
          <p:nvPr/>
        </p:nvSpPr>
        <p:spPr>
          <a:xfrm>
            <a:off x="2939038" y="4691537"/>
            <a:ext cx="3441968" cy="400110"/>
          </a:xfrm>
          <a:prstGeom prst="rect">
            <a:avLst/>
          </a:prstGeom>
          <a:noFill/>
        </p:spPr>
        <p:txBody>
          <a:bodyPr wrap="none" rtlCol="0">
            <a:spAutoFit/>
          </a:bodyPr>
          <a:lstStyle/>
          <a:p>
            <a:r>
              <a:rPr lang="en-US" altLang="ja-JP" sz="2000" b="1" dirty="0" smtClean="0">
                <a:latin typeface="メイリオ" panose="020B0604030504040204" pitchFamily="50" charset="-128"/>
                <a:ea typeface="メイリオ" panose="020B0604030504040204" pitchFamily="50" charset="-128"/>
                <a:cs typeface="メイリオ" panose="020B0604030504040204" pitchFamily="50" charset="-128"/>
              </a:rPr>
              <a:t>2020</a:t>
            </a:r>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年●●月●●日（●）</a:t>
            </a:r>
            <a:endParaRPr lang="zh-TW"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p:cNvSpPr txBox="1"/>
          <p:nvPr/>
        </p:nvSpPr>
        <p:spPr>
          <a:xfrm>
            <a:off x="2939038" y="5300479"/>
            <a:ext cx="3518912" cy="400110"/>
          </a:xfrm>
          <a:prstGeom prst="rect">
            <a:avLst/>
          </a:prstGeom>
          <a:noFill/>
        </p:spPr>
        <p:txBody>
          <a:bodyPr wrap="none" rtlCol="0">
            <a:spAutoFit/>
          </a:bodyPr>
          <a:lstStyle/>
          <a:p>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株式会社（法人名）</a:t>
            </a:r>
            <a:endParaRPr lang="zh-TW" altLang="en-US" sz="2000"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角丸四角形 13"/>
          <p:cNvSpPr/>
          <p:nvPr/>
        </p:nvSpPr>
        <p:spPr>
          <a:xfrm>
            <a:off x="66406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67705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角丸四角形 15"/>
          <p:cNvSpPr/>
          <p:nvPr/>
        </p:nvSpPr>
        <p:spPr>
          <a:xfrm>
            <a:off x="54468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55767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テキスト ボックス 17"/>
          <p:cNvSpPr txBox="1"/>
          <p:nvPr/>
        </p:nvSpPr>
        <p:spPr>
          <a:xfrm>
            <a:off x="2939038" y="5700589"/>
            <a:ext cx="3518912" cy="400110"/>
          </a:xfrm>
          <a:prstGeom prst="rect">
            <a:avLst/>
          </a:prstGeom>
          <a:noFill/>
        </p:spPr>
        <p:txBody>
          <a:bodyPr wrap="none" rtlCol="0">
            <a:spAutoFit/>
          </a:bodyPr>
          <a:lstStyle/>
          <a:p>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株式会社（法人名）</a:t>
            </a:r>
            <a:endParaRPr lang="zh-TW" altLang="en-US" sz="2000"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角丸四角形 18"/>
          <p:cNvSpPr/>
          <p:nvPr/>
        </p:nvSpPr>
        <p:spPr>
          <a:xfrm>
            <a:off x="8270368" y="6436534"/>
            <a:ext cx="822832" cy="383365"/>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8369925" y="6538913"/>
            <a:ext cx="588623" cy="253916"/>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頁番号</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テキスト ボックス 22"/>
          <p:cNvSpPr txBox="1"/>
          <p:nvPr/>
        </p:nvSpPr>
        <p:spPr>
          <a:xfrm>
            <a:off x="2939038" y="6080573"/>
            <a:ext cx="3518912" cy="400110"/>
          </a:xfrm>
          <a:prstGeom prst="rect">
            <a:avLst/>
          </a:prstGeom>
          <a:noFill/>
        </p:spPr>
        <p:txBody>
          <a:bodyPr wrap="none" rtlCol="0">
            <a:spAutoFit/>
          </a:bodyPr>
          <a:lstStyle/>
          <a:p>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株式会社（法人名）</a:t>
            </a:r>
            <a:endParaRPr lang="zh-TW" altLang="en-US" sz="2000"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テキスト ボックス 23"/>
          <p:cNvSpPr txBox="1"/>
          <p:nvPr/>
        </p:nvSpPr>
        <p:spPr>
          <a:xfrm>
            <a:off x="901640" y="3229991"/>
            <a:ext cx="7747060" cy="1631216"/>
          </a:xfrm>
          <a:prstGeom prst="rect">
            <a:avLst/>
          </a:prstGeom>
          <a:noFill/>
        </p:spPr>
        <p:txBody>
          <a:bodyPr wrap="square" rtlCol="0">
            <a:spAutoFit/>
          </a:bodyPr>
          <a:lstStyle/>
          <a:p>
            <a:pPr marL="342900" indent="-342900">
              <a:buFont typeface="Wingdings" panose="05000000000000000000" pitchFamily="2" charset="2"/>
              <a:buChar char="Ø"/>
            </a:pPr>
            <a:r>
              <a:rPr lang="ja-JP" altLang="en-US" sz="2000"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本様式に従い、提案書の内容について図表など補記したうえでプレゼン資料の作成をお願いします。</a:t>
            </a:r>
            <a:endParaRPr lang="en-US" altLang="ja-JP" sz="2000"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buFont typeface="Wingdings" panose="05000000000000000000" pitchFamily="2" charset="2"/>
              <a:buChar char="Ø"/>
            </a:pPr>
            <a:r>
              <a:rPr lang="ja-JP" altLang="en-US" sz="2000"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頁は適宜追加してください。</a:t>
            </a:r>
            <a:endParaRPr lang="en-US" altLang="ja-JP" sz="2000"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buFont typeface="Wingdings" panose="05000000000000000000" pitchFamily="2" charset="2"/>
              <a:buChar char="Ø"/>
            </a:pPr>
            <a:r>
              <a:rPr lang="ja-JP" altLang="en-US" sz="2000"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フォントは</a:t>
            </a:r>
            <a:r>
              <a:rPr lang="en-US" altLang="ja-JP" sz="2000"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18</a:t>
            </a:r>
            <a:r>
              <a:rPr lang="ja-JP" altLang="en-US" sz="2000"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ポイントを最小とします。</a:t>
            </a:r>
            <a:endParaRPr lang="en-US" altLang="ja-JP" sz="2000"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buFont typeface="Wingdings" panose="05000000000000000000" pitchFamily="2" charset="2"/>
              <a:buChar char="Ø"/>
            </a:pPr>
            <a:r>
              <a:rPr lang="ja-JP" altLang="en-US" sz="2000"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全ページで２０枚以内としてください。</a:t>
            </a:r>
            <a:endParaRPr lang="zh-TW" altLang="en-US" sz="2000"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テキスト ボックス 20"/>
          <p:cNvSpPr txBox="1"/>
          <p:nvPr/>
        </p:nvSpPr>
        <p:spPr>
          <a:xfrm>
            <a:off x="7333640" y="707922"/>
            <a:ext cx="1477323" cy="400110"/>
          </a:xfrm>
          <a:prstGeom prst="rect">
            <a:avLst/>
          </a:prstGeom>
          <a:noFill/>
          <a:ln w="28575">
            <a:solidFill>
              <a:srgbClr val="00B0F0"/>
            </a:solidFill>
          </a:ln>
        </p:spPr>
        <p:txBody>
          <a:bodyPr wrap="square" rtlCol="0">
            <a:spAutoFit/>
          </a:bodyPr>
          <a:lstStyle/>
          <a:p>
            <a:r>
              <a:rPr lang="ja-JP" altLang="en-US" sz="20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添付資料５</a:t>
            </a:r>
            <a:endParaRPr lang="zh-TW" altLang="en-US" sz="2000"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0100008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44BE0E0-FA9C-46FE-9A19-EAD1F73036D9}" type="slidenum">
              <a:rPr kumimoji="1" lang="ja-JP" altLang="en-US" smtClean="0"/>
              <a:t>10</a:t>
            </a:fld>
            <a:endParaRPr kumimoji="1" lang="ja-JP" altLang="en-US"/>
          </a:p>
        </p:txBody>
      </p:sp>
      <p:sp>
        <p:nvSpPr>
          <p:cNvPr id="5" name="テキスト ボックス 4"/>
          <p:cNvSpPr txBox="1"/>
          <p:nvPr/>
        </p:nvSpPr>
        <p:spPr>
          <a:xfrm>
            <a:off x="98116" y="4773"/>
            <a:ext cx="5009705" cy="461665"/>
          </a:xfrm>
          <a:prstGeom prst="rect">
            <a:avLst/>
          </a:prstGeom>
          <a:noFill/>
        </p:spPr>
        <p:txBody>
          <a:bodyPr wrap="none" rtlCol="0">
            <a:spAutoFit/>
          </a:bodyPr>
          <a:lstStyle/>
          <a:p>
            <a:r>
              <a:rPr lang="en-US" altLang="ja-JP" sz="2400" b="1" dirty="0" smtClean="0">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2400" b="1" dirty="0" err="1">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助成事業に要する費用の内訳等</a:t>
            </a:r>
            <a:endParaRPr lang="en-US" altLang="ja-JP" sz="24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7823200"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7953036"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 name="直線コネクタ 2"/>
          <p:cNvCxnSpPr/>
          <p:nvPr/>
        </p:nvCxnSpPr>
        <p:spPr>
          <a:xfrm>
            <a:off x="0" y="647700"/>
            <a:ext cx="9144000" cy="0"/>
          </a:xfrm>
          <a:prstGeom prst="line">
            <a:avLst/>
          </a:prstGeom>
          <a:ln w="57150" cmpd="thinThick">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1" name="コンテンツ プレースホルダー 2"/>
          <p:cNvSpPr txBox="1">
            <a:spLocks/>
          </p:cNvSpPr>
          <p:nvPr/>
        </p:nvSpPr>
        <p:spPr>
          <a:xfrm>
            <a:off x="98116" y="745264"/>
            <a:ext cx="5348766" cy="369332"/>
          </a:xfrm>
          <a:prstGeom prst="rect">
            <a:avLst/>
          </a:prstGeom>
        </p:spPr>
        <p:txBody>
          <a:bodyPr wrap="square"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fontAlgn="auto">
              <a:spcAft>
                <a:spcPts val="0"/>
              </a:spcAft>
              <a:buNone/>
            </a:pPr>
            <a:r>
              <a:rPr lang="ja-JP" altLang="en-US" sz="2400" b="1"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b="1" i="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記載例　事業者毎に作成ください）</a:t>
            </a:r>
            <a:endParaRPr lang="ja-JP" altLang="en-US" sz="2400" b="1"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角丸四角形 14"/>
          <p:cNvSpPr/>
          <p:nvPr/>
        </p:nvSpPr>
        <p:spPr>
          <a:xfrm>
            <a:off x="66406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67705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角丸四角形 16"/>
          <p:cNvSpPr/>
          <p:nvPr/>
        </p:nvSpPr>
        <p:spPr>
          <a:xfrm>
            <a:off x="54468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55767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角丸四角形 20"/>
          <p:cNvSpPr/>
          <p:nvPr/>
        </p:nvSpPr>
        <p:spPr>
          <a:xfrm>
            <a:off x="8270368" y="6436534"/>
            <a:ext cx="822832" cy="383365"/>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8369925" y="6538913"/>
            <a:ext cx="588623" cy="253916"/>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頁番号</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1669851599"/>
              </p:ext>
            </p:extLst>
          </p:nvPr>
        </p:nvGraphicFramePr>
        <p:xfrm>
          <a:off x="98116" y="1735583"/>
          <a:ext cx="8995084" cy="4644897"/>
        </p:xfrm>
        <a:graphic>
          <a:graphicData uri="http://schemas.openxmlformats.org/drawingml/2006/table">
            <a:tbl>
              <a:tblPr firstRow="1" bandRow="1">
                <a:tableStyleId>{E8B1032C-EA38-4F05-BA0D-38AFFFC7BED3}</a:tableStyleId>
              </a:tblPr>
              <a:tblGrid>
                <a:gridCol w="2046588"/>
                <a:gridCol w="1067424"/>
                <a:gridCol w="1108877"/>
                <a:gridCol w="1005243"/>
                <a:gridCol w="941738"/>
                <a:gridCol w="941738"/>
                <a:gridCol w="941738"/>
                <a:gridCol w="941738"/>
              </a:tblGrid>
              <a:tr h="346966">
                <a:tc>
                  <a:txBody>
                    <a:bodyPr/>
                    <a:lstStyle/>
                    <a:p>
                      <a:pPr algn="ctr"/>
                      <a:r>
                        <a:rPr kumimoji="1" lang="ja-JP" altLang="en-US" sz="1200" b="0" dirty="0" smtClean="0"/>
                        <a:t>項目</a:t>
                      </a:r>
                      <a:endParaRPr kumimoji="1" lang="ja-JP" altLang="en-US" sz="1200" b="0" dirty="0">
                        <a:latin typeface="ＭＳ ゴシック" panose="020B0609070205080204" pitchFamily="49" charset="-128"/>
                        <a:ea typeface="ＭＳ ゴシック" panose="020B0609070205080204" pitchFamily="49"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t>事業期間全体</a:t>
                      </a:r>
                    </a:p>
                    <a:p>
                      <a:pPr algn="ctr"/>
                      <a:r>
                        <a:rPr kumimoji="1" lang="ja-JP" altLang="en-US" sz="900" b="0" dirty="0" smtClean="0"/>
                        <a:t>（助成対象費用）</a:t>
                      </a:r>
                      <a:endParaRPr kumimoji="1" lang="ja-JP" altLang="en-US" sz="9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1100" b="0" dirty="0" smtClean="0"/>
                        <a:t>事業期間全体</a:t>
                      </a:r>
                      <a:endParaRPr kumimoji="1" lang="en-US" altLang="ja-JP" sz="1100" b="0"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t>（助成金の額）</a:t>
                      </a:r>
                      <a:endParaRPr kumimoji="1" lang="ja-JP" altLang="en-US" sz="1100" b="0" dirty="0" smtClean="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1200" b="0" dirty="0" smtClean="0"/>
                        <a:t>2020</a:t>
                      </a:r>
                      <a:endParaRPr kumimoji="1" lang="ja-JP" altLang="en-US" sz="12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1200" b="0" dirty="0" smtClean="0"/>
                        <a:t>2021</a:t>
                      </a:r>
                      <a:endParaRPr kumimoji="1" lang="ja-JP" altLang="en-US" sz="12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1200" b="0" dirty="0" smtClean="0"/>
                        <a:t>2022</a:t>
                      </a:r>
                      <a:endParaRPr kumimoji="1" lang="ja-JP" altLang="en-US" sz="12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1200" b="0" dirty="0" smtClean="0"/>
                        <a:t>2023</a:t>
                      </a:r>
                      <a:endParaRPr kumimoji="1" lang="ja-JP" altLang="en-US" sz="12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1200" b="0" dirty="0" smtClean="0"/>
                        <a:t>2024</a:t>
                      </a:r>
                      <a:endParaRPr kumimoji="1" lang="ja-JP" altLang="en-US" sz="1200" b="0" dirty="0">
                        <a:latin typeface="ＭＳ ゴシック" panose="020B0609070205080204" pitchFamily="49" charset="-128"/>
                        <a:ea typeface="ＭＳ ゴシック" panose="020B0609070205080204" pitchFamily="49" charset="-128"/>
                      </a:endParaRPr>
                    </a:p>
                  </a:txBody>
                  <a:tcPr anchor="ctr"/>
                </a:tc>
              </a:tr>
              <a:tr h="286257">
                <a:tc>
                  <a:txBody>
                    <a:bodyPr/>
                    <a:lstStyle/>
                    <a:p>
                      <a:r>
                        <a:rPr kumimoji="1" lang="en-US" altLang="ja-JP" sz="1200" dirty="0" smtClean="0"/>
                        <a:t>Ⅰ</a:t>
                      </a:r>
                      <a:r>
                        <a:rPr kumimoji="1" lang="ja-JP" altLang="en-US" sz="1200" dirty="0" err="1" smtClean="0"/>
                        <a:t>．</a:t>
                      </a:r>
                      <a:r>
                        <a:rPr kumimoji="1" lang="ja-JP" altLang="en-US" sz="1200" dirty="0" smtClean="0"/>
                        <a:t>機械装置等費</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r>
              <a:tr h="617426">
                <a:tc>
                  <a:txBody>
                    <a:bodyPr/>
                    <a:lstStyle/>
                    <a:p>
                      <a:r>
                        <a:rPr kumimoji="1" lang="ja-JP" altLang="en-US" sz="1200" dirty="0" smtClean="0"/>
                        <a:t> １．土木・建築工事費</a:t>
                      </a:r>
                      <a:endParaRPr kumimoji="1" lang="en-US" altLang="ja-JP" sz="1200" dirty="0" smtClean="0"/>
                    </a:p>
                    <a:p>
                      <a:r>
                        <a:rPr kumimoji="1" lang="ja-JP" altLang="en-US" sz="1200" dirty="0" smtClean="0"/>
                        <a:t> ２．</a:t>
                      </a:r>
                      <a:r>
                        <a:rPr kumimoji="1" lang="ja-JP" altLang="en-US" sz="1050" dirty="0" smtClean="0"/>
                        <a:t>機械装置等製作・購入費</a:t>
                      </a:r>
                      <a:endParaRPr kumimoji="1" lang="en-US" altLang="ja-JP" sz="1050" dirty="0" smtClean="0"/>
                    </a:p>
                    <a:p>
                      <a:r>
                        <a:rPr kumimoji="1" lang="ja-JP" altLang="en-US" sz="1200" dirty="0" smtClean="0"/>
                        <a:t> ３．保守・改造修理費</a:t>
                      </a:r>
                      <a:endParaRPr kumimoji="1" lang="ja-JP" altLang="en-US" sz="1200" dirty="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r>
              <a:tr h="2362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Ⅱ</a:t>
                      </a:r>
                      <a:r>
                        <a:rPr kumimoji="1" lang="ja-JP" altLang="en-US" sz="1200" dirty="0" err="1" smtClean="0"/>
                        <a:t>．</a:t>
                      </a:r>
                      <a:r>
                        <a:rPr kumimoji="1" lang="ja-JP" altLang="en-US" sz="1200" dirty="0" smtClean="0"/>
                        <a:t>労務費</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r>
              <a:tr h="381000">
                <a:tc>
                  <a:txBody>
                    <a:bodyPr/>
                    <a:lstStyle/>
                    <a:p>
                      <a:r>
                        <a:rPr kumimoji="1" lang="en-US" altLang="ja-JP" sz="1200" dirty="0" smtClean="0"/>
                        <a:t> </a:t>
                      </a:r>
                      <a:r>
                        <a:rPr kumimoji="1" lang="ja-JP" altLang="en-US" sz="1200" dirty="0" smtClean="0"/>
                        <a:t>１．研究員費</a:t>
                      </a:r>
                      <a:endParaRPr kumimoji="1" lang="en-US" altLang="ja-JP" sz="1200" dirty="0" smtClean="0"/>
                    </a:p>
                    <a:p>
                      <a:r>
                        <a:rPr kumimoji="1" lang="en-US" altLang="ja-JP" sz="1200" baseline="0" dirty="0" smtClean="0"/>
                        <a:t> </a:t>
                      </a:r>
                      <a:r>
                        <a:rPr kumimoji="1" lang="ja-JP" altLang="en-US" sz="1200" baseline="0" dirty="0" smtClean="0"/>
                        <a:t>２．補助員費</a:t>
                      </a:r>
                      <a:endParaRPr kumimoji="1" lang="en-US" altLang="ja-JP" sz="1200" baseline="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r>
              <a:tr h="254000">
                <a:tc>
                  <a:txBody>
                    <a:bodyPr/>
                    <a:lstStyle/>
                    <a:p>
                      <a:r>
                        <a:rPr kumimoji="1" lang="en-US" altLang="ja-JP" sz="1200" dirty="0" smtClean="0"/>
                        <a:t>Ⅲ</a:t>
                      </a:r>
                      <a:r>
                        <a:rPr kumimoji="1" lang="ja-JP" altLang="en-US" sz="1200" dirty="0" err="1" smtClean="0"/>
                        <a:t>．</a:t>
                      </a:r>
                      <a:r>
                        <a:rPr kumimoji="1" lang="ja-JP" altLang="en-US" sz="1200" dirty="0" smtClean="0"/>
                        <a:t>その他経費</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r>
              <a:tr h="617426">
                <a:tc>
                  <a:txBody>
                    <a:bodyPr/>
                    <a:lstStyle/>
                    <a:p>
                      <a:r>
                        <a:rPr kumimoji="1" lang="en-US" altLang="ja-JP" sz="1200" baseline="0" dirty="0" smtClean="0"/>
                        <a:t> </a:t>
                      </a:r>
                      <a:r>
                        <a:rPr kumimoji="1" lang="ja-JP" altLang="en-US" sz="1200" baseline="0" dirty="0" smtClean="0"/>
                        <a:t>１．消耗品費</a:t>
                      </a:r>
                      <a:endParaRPr kumimoji="1" lang="en-US" altLang="ja-JP" sz="1200" baseline="0" dirty="0" smtClean="0"/>
                    </a:p>
                    <a:p>
                      <a:r>
                        <a:rPr kumimoji="1" lang="en-US" altLang="ja-JP" sz="1200" baseline="0" dirty="0" smtClean="0"/>
                        <a:t> </a:t>
                      </a:r>
                      <a:r>
                        <a:rPr kumimoji="1" lang="ja-JP" altLang="en-US" sz="1200" baseline="0" dirty="0" smtClean="0"/>
                        <a:t>２．旅費</a:t>
                      </a:r>
                      <a:endParaRPr kumimoji="1" lang="en-US" altLang="ja-JP" sz="1200" baseline="0" dirty="0" smtClean="0"/>
                    </a:p>
                    <a:p>
                      <a:r>
                        <a:rPr kumimoji="1" lang="en-US" altLang="ja-JP" sz="1200" baseline="0" dirty="0" smtClean="0"/>
                        <a:t> </a:t>
                      </a:r>
                      <a:r>
                        <a:rPr kumimoji="1" lang="ja-JP" altLang="en-US" sz="1200" baseline="0" dirty="0" smtClean="0"/>
                        <a:t>３．外注費</a:t>
                      </a:r>
                      <a:endParaRPr kumimoji="1" lang="en-US" altLang="ja-JP" sz="1200" baseline="0" dirty="0" smtClean="0"/>
                    </a:p>
                    <a:p>
                      <a:r>
                        <a:rPr kumimoji="1" lang="en-US" altLang="ja-JP" sz="1200" baseline="0" dirty="0" smtClean="0"/>
                        <a:t> </a:t>
                      </a:r>
                      <a:r>
                        <a:rPr kumimoji="1" lang="ja-JP" altLang="en-US" sz="1200" baseline="0" dirty="0" smtClean="0"/>
                        <a:t>４．諸経費</a:t>
                      </a:r>
                      <a:endParaRPr kumimoji="1" lang="ja-JP" altLang="en-US"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p>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p>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p>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p>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p>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p>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p>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r>
              <a:tr h="242389">
                <a:tc>
                  <a:txBody>
                    <a:bodyPr/>
                    <a:lstStyle/>
                    <a:p>
                      <a:r>
                        <a:rPr kumimoji="1" lang="en-US" altLang="ja-JP" sz="1200" dirty="0" smtClean="0"/>
                        <a:t>Ⅳ</a:t>
                      </a:r>
                      <a:r>
                        <a:rPr kumimoji="1" lang="ja-JP" altLang="en-US" sz="1200" dirty="0" err="1" smtClean="0"/>
                        <a:t>．</a:t>
                      </a:r>
                      <a:r>
                        <a:rPr kumimoji="1" lang="ja-JP" altLang="en-US" sz="1200" dirty="0" smtClean="0"/>
                        <a:t>委託費・共同研究費</a:t>
                      </a:r>
                      <a:endParaRPr kumimoji="1" lang="ja-JP" altLang="en-US" sz="1200" dirty="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r>
              <a:tr h="453415">
                <a:tc>
                  <a:txBody>
                    <a:bodyPr/>
                    <a:lstStyle/>
                    <a:p>
                      <a:r>
                        <a:rPr kumimoji="1" lang="en-US" altLang="ja-JP" sz="1200" dirty="0" smtClean="0"/>
                        <a:t> </a:t>
                      </a:r>
                      <a:r>
                        <a:rPr kumimoji="1" lang="ja-JP" altLang="en-US" sz="1200" dirty="0" smtClean="0"/>
                        <a:t>１．委託費・共同研究費</a:t>
                      </a:r>
                      <a:endParaRPr kumimoji="1" lang="en-US" altLang="ja-JP" sz="1200" dirty="0" smtClean="0"/>
                    </a:p>
                    <a:p>
                      <a:r>
                        <a:rPr kumimoji="1" lang="en-US" altLang="ja-JP" sz="1200" dirty="0" smtClean="0"/>
                        <a:t> </a:t>
                      </a:r>
                      <a:r>
                        <a:rPr kumimoji="1" lang="ja-JP" altLang="en-US" sz="1200" dirty="0" smtClean="0"/>
                        <a:t>２．学術機関等に対する</a:t>
                      </a:r>
                      <a:endParaRPr kumimoji="1" lang="en-US" altLang="ja-JP" sz="1200" dirty="0" smtClean="0"/>
                    </a:p>
                    <a:p>
                      <a:r>
                        <a:rPr kumimoji="1" lang="en-US" altLang="ja-JP" sz="1200" dirty="0" smtClean="0"/>
                        <a:t>       </a:t>
                      </a:r>
                      <a:r>
                        <a:rPr kumimoji="1" lang="ja-JP" altLang="en-US" sz="1200" dirty="0" smtClean="0"/>
                        <a:t>共同研究費</a:t>
                      </a:r>
                      <a:endParaRPr kumimoji="1" lang="ja-JP" altLang="en-US" sz="1200" dirty="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p>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r>
              <a:tr h="227874">
                <a:tc>
                  <a:txBody>
                    <a:bodyPr/>
                    <a:lstStyle/>
                    <a:p>
                      <a:r>
                        <a:rPr kumimoji="1" lang="ja-JP" altLang="en-US" sz="1200" dirty="0" smtClean="0"/>
                        <a:t>合計（</a:t>
                      </a:r>
                      <a:r>
                        <a:rPr kumimoji="1" lang="en-US" altLang="ja-JP" sz="1200" dirty="0" smtClean="0"/>
                        <a:t>Ⅰ</a:t>
                      </a:r>
                      <a:r>
                        <a:rPr kumimoji="1" lang="ja-JP" altLang="en-US" sz="1200" dirty="0" smtClean="0"/>
                        <a:t>＋</a:t>
                      </a:r>
                      <a:r>
                        <a:rPr kumimoji="1" lang="en-US" altLang="ja-JP" sz="1200" dirty="0" smtClean="0"/>
                        <a:t>Ⅱ</a:t>
                      </a:r>
                      <a:r>
                        <a:rPr kumimoji="1" lang="ja-JP" altLang="en-US" sz="1200" dirty="0" smtClean="0"/>
                        <a:t>＋</a:t>
                      </a:r>
                      <a:r>
                        <a:rPr kumimoji="1" lang="en-US" altLang="ja-JP" sz="1200" dirty="0" smtClean="0"/>
                        <a:t>Ⅲ</a:t>
                      </a:r>
                      <a:r>
                        <a:rPr kumimoji="1" lang="ja-JP" altLang="en-US" sz="1200" dirty="0" smtClean="0"/>
                        <a:t>＋</a:t>
                      </a:r>
                      <a:r>
                        <a:rPr kumimoji="1" lang="en-US" altLang="ja-JP" sz="1200" dirty="0" smtClean="0"/>
                        <a:t>Ⅳ</a:t>
                      </a:r>
                      <a:r>
                        <a:rPr kumimoji="1" lang="ja-JP" altLang="en-US" sz="1200" dirty="0" smtClean="0"/>
                        <a:t>）</a:t>
                      </a:r>
                      <a:endParaRPr kumimoji="1" lang="ja-JP" altLang="en-US" sz="1200" dirty="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r>
              <a:tr h="122803">
                <a:tc>
                  <a:txBody>
                    <a:bodyPr/>
                    <a:lstStyle/>
                    <a:p>
                      <a:r>
                        <a:rPr kumimoji="1" lang="en-US" altLang="ja-JP" sz="1200" dirty="0" smtClean="0"/>
                        <a:t>※</a:t>
                      </a:r>
                      <a:r>
                        <a:rPr kumimoji="1" lang="ja-JP" altLang="en-US" sz="1200" dirty="0" smtClean="0"/>
                        <a:t>助成金の額</a:t>
                      </a:r>
                      <a:endParaRPr kumimoji="1" lang="ja-JP" altLang="en-US" sz="1200" dirty="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c>
                  <a:txBody>
                    <a:bodyPr/>
                    <a:lstStyle/>
                    <a:p>
                      <a:pPr algn="r"/>
                      <a:r>
                        <a:rPr kumimoji="1" lang="en-US" altLang="ja-JP" sz="1200" dirty="0" smtClean="0"/>
                        <a:t>0</a:t>
                      </a:r>
                      <a:endParaRPr kumimoji="1" lang="en-US" altLang="ja-JP" sz="1200" dirty="0" smtClean="0">
                        <a:solidFill>
                          <a:srgbClr val="002060"/>
                        </a:solidFill>
                        <a:latin typeface="ＭＳ ゴシック" panose="020B0609070205080204" pitchFamily="49" charset="-128"/>
                        <a:ea typeface="ＭＳ ゴシック" panose="020B0609070205080204" pitchFamily="49" charset="-128"/>
                      </a:endParaRPr>
                    </a:p>
                  </a:txBody>
                  <a:tcPr/>
                </a:tc>
              </a:tr>
            </a:tbl>
          </a:graphicData>
        </a:graphic>
      </p:graphicFrame>
      <p:sp>
        <p:nvSpPr>
          <p:cNvPr id="23" name="テキスト ボックス 22"/>
          <p:cNvSpPr txBox="1"/>
          <p:nvPr/>
        </p:nvSpPr>
        <p:spPr>
          <a:xfrm>
            <a:off x="345499" y="1130188"/>
            <a:ext cx="8613049" cy="276999"/>
          </a:xfrm>
          <a:prstGeom prst="rect">
            <a:avLst/>
          </a:prstGeom>
          <a:noFill/>
        </p:spPr>
        <p:txBody>
          <a:bodyPr wrap="square" lIns="0" tIns="0" rIns="0" bIns="0" rtlCol="0">
            <a:spAutoFit/>
          </a:bodyPr>
          <a:lstStyle/>
          <a:p>
            <a:pPr algn="l" fontAlgn="auto">
              <a:spcBef>
                <a:spcPts val="0"/>
              </a:spcBef>
              <a:spcAft>
                <a:spcPts val="0"/>
              </a:spcAft>
            </a:pPr>
            <a:r>
              <a:rPr lang="ja-JP" altLang="ja-JP"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助成先総括表</a:t>
            </a:r>
            <a:r>
              <a:rPr lang="ja-JP" altLang="ja-JP"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を記載してください</a:t>
            </a:r>
            <a:r>
              <a:rPr lang="ja-JP" altLang="ja-JP"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委託先、共同研究先</a:t>
            </a:r>
            <a:r>
              <a:rPr lang="ja-JP" altLang="ja-JP"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総括表</a:t>
            </a:r>
            <a:r>
              <a:rPr lang="ja-JP" altLang="en-US"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等</a:t>
            </a:r>
            <a:r>
              <a:rPr lang="ja-JP" altLang="en-US"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は記載不要です。</a:t>
            </a:r>
            <a:endParaRPr lang="en-US" altLang="ja-JP"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正方形/長方形 23"/>
          <p:cNvSpPr/>
          <p:nvPr/>
        </p:nvSpPr>
        <p:spPr>
          <a:xfrm>
            <a:off x="8139093" y="1477375"/>
            <a:ext cx="954107" cy="276999"/>
          </a:xfrm>
          <a:prstGeom prst="rect">
            <a:avLst/>
          </a:prstGeom>
        </p:spPr>
        <p:txBody>
          <a:bodyPr wrap="none">
            <a:spAutoFit/>
          </a:bodyPr>
          <a:lstStyle/>
          <a:p>
            <a:pPr fontAlgn="auto">
              <a:spcBef>
                <a:spcPts val="0"/>
              </a:spcBef>
              <a:spcAft>
                <a:spcPts val="0"/>
              </a:spcAft>
            </a:pPr>
            <a:r>
              <a:rPr lang="en-US" altLang="ja-JP" sz="1200" i="0" dirty="0">
                <a:latin typeface="ＭＳ ゴシック" panose="020B0609070205080204" pitchFamily="49" charset="-128"/>
                <a:ea typeface="ＭＳ ゴシック" panose="020B0609070205080204" pitchFamily="49" charset="-128"/>
              </a:rPr>
              <a:t>(</a:t>
            </a:r>
            <a:r>
              <a:rPr lang="ja-JP" altLang="en-US" sz="1200" i="0" dirty="0">
                <a:latin typeface="ＭＳ ゴシック" panose="020B0609070205080204" pitchFamily="49" charset="-128"/>
                <a:ea typeface="ＭＳ ゴシック" panose="020B0609070205080204" pitchFamily="49" charset="-128"/>
              </a:rPr>
              <a:t>単位：円</a:t>
            </a:r>
            <a:r>
              <a:rPr lang="en-US" altLang="ja-JP" sz="1200" i="0" dirty="0">
                <a:latin typeface="ＭＳ ゴシック" panose="020B0609070205080204" pitchFamily="49" charset="-128"/>
                <a:ea typeface="ＭＳ ゴシック" panose="020B0609070205080204" pitchFamily="49" charset="-128"/>
              </a:rPr>
              <a:t>)</a:t>
            </a:r>
          </a:p>
        </p:txBody>
      </p:sp>
      <p:sp>
        <p:nvSpPr>
          <p:cNvPr id="25" name="正方形/長方形 24"/>
          <p:cNvSpPr/>
          <p:nvPr/>
        </p:nvSpPr>
        <p:spPr>
          <a:xfrm>
            <a:off x="82727" y="6515830"/>
            <a:ext cx="1723549" cy="276999"/>
          </a:xfrm>
          <a:prstGeom prst="rect">
            <a:avLst/>
          </a:prstGeom>
        </p:spPr>
        <p:txBody>
          <a:bodyPr wrap="none">
            <a:spAutoFit/>
          </a:bodyPr>
          <a:lstStyle/>
          <a:p>
            <a:pPr algn="l" fontAlgn="auto">
              <a:spcBef>
                <a:spcPts val="0"/>
              </a:spcBef>
              <a:spcAft>
                <a:spcPts val="0"/>
              </a:spcAft>
            </a:pPr>
            <a:r>
              <a:rPr lang="ja-JP" altLang="en-US" sz="1200" i="0" dirty="0">
                <a:latin typeface="ＭＳ ゴシック" panose="020B0609070205080204" pitchFamily="49" charset="-128"/>
                <a:ea typeface="ＭＳ ゴシック" panose="020B0609070205080204" pitchFamily="49" charset="-128"/>
              </a:rPr>
              <a:t>＜</a:t>
            </a:r>
            <a:r>
              <a:rPr lang="en-US" altLang="ja-JP" sz="1200" i="0" dirty="0">
                <a:latin typeface="ＭＳ ゴシック" panose="020B0609070205080204" pitchFamily="49" charset="-128"/>
                <a:ea typeface="ＭＳ ゴシック" panose="020B0609070205080204" pitchFamily="49" charset="-128"/>
              </a:rPr>
              <a:t>※</a:t>
            </a:r>
            <a:r>
              <a:rPr lang="ja-JP" altLang="en-US" sz="1200" i="0" dirty="0">
                <a:latin typeface="ＭＳ ゴシック" panose="020B0609070205080204" pitchFamily="49" charset="-128"/>
                <a:ea typeface="ＭＳ ゴシック" panose="020B0609070205080204" pitchFamily="49" charset="-128"/>
              </a:rPr>
              <a:t>補助率　○／○＞</a:t>
            </a:r>
            <a:endParaRPr lang="en-US" altLang="ja-JP" sz="1200" i="0" dirty="0">
              <a:latin typeface="ＭＳ ゴシック" panose="020B0609070205080204" pitchFamily="49" charset="-128"/>
              <a:ea typeface="ＭＳ ゴシック" panose="020B0609070205080204" pitchFamily="49" charset="-128"/>
            </a:endParaRPr>
          </a:p>
        </p:txBody>
      </p:sp>
      <p:sp>
        <p:nvSpPr>
          <p:cNvPr id="20" name="正方形/長方形 19"/>
          <p:cNvSpPr/>
          <p:nvPr/>
        </p:nvSpPr>
        <p:spPr>
          <a:xfrm>
            <a:off x="98116" y="1472466"/>
            <a:ext cx="1261884" cy="276999"/>
          </a:xfrm>
          <a:prstGeom prst="rect">
            <a:avLst/>
          </a:prstGeom>
        </p:spPr>
        <p:txBody>
          <a:bodyPr wrap="none">
            <a:spAutoFit/>
          </a:bodyPr>
          <a:lstStyle/>
          <a:p>
            <a:pPr fontAlgn="auto">
              <a:spcBef>
                <a:spcPts val="0"/>
              </a:spcBef>
              <a:spcAft>
                <a:spcPts val="0"/>
              </a:spcAft>
            </a:pPr>
            <a:r>
              <a:rPr lang="ja-JP" altLang="en-US" sz="1200" i="0" dirty="0" smtClean="0">
                <a:latin typeface="ＭＳ ゴシック" panose="020B0609070205080204" pitchFamily="49" charset="-128"/>
                <a:ea typeface="ＭＳ ゴシック" panose="020B0609070205080204" pitchFamily="49" charset="-128"/>
              </a:rPr>
              <a:t>●●●株式会社</a:t>
            </a:r>
            <a:endParaRPr lang="en-US" altLang="ja-JP" sz="1200" i="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5442967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44BE0E0-FA9C-46FE-9A19-EAD1F73036D9}" type="slidenum">
              <a:rPr kumimoji="1" lang="ja-JP" altLang="en-US" smtClean="0"/>
              <a:t>11</a:t>
            </a:fld>
            <a:endParaRPr kumimoji="1" lang="ja-JP" altLang="en-US"/>
          </a:p>
        </p:txBody>
      </p:sp>
      <p:sp>
        <p:nvSpPr>
          <p:cNvPr id="5" name="テキスト ボックス 4"/>
          <p:cNvSpPr txBox="1"/>
          <p:nvPr/>
        </p:nvSpPr>
        <p:spPr>
          <a:xfrm>
            <a:off x="98116" y="4773"/>
            <a:ext cx="3300904" cy="523220"/>
          </a:xfrm>
          <a:prstGeom prst="rect">
            <a:avLst/>
          </a:prstGeom>
          <a:noFill/>
        </p:spPr>
        <p:txBody>
          <a:bodyPr wrap="none" rtlCol="0">
            <a:spAutoFit/>
          </a:bodyPr>
          <a:lstStyle/>
          <a:p>
            <a:r>
              <a:rPr lang="en-US" altLang="ja-JP" sz="2800" b="1" dirty="0">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2800" b="1" dirty="0" err="1"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800" b="1" dirty="0" smtClean="0">
                <a:latin typeface="メイリオ" panose="020B0604030504040204" pitchFamily="50" charset="-128"/>
                <a:ea typeface="メイリオ" panose="020B0604030504040204" pitchFamily="50" charset="-128"/>
                <a:cs typeface="メイリオ" panose="020B0604030504040204" pitchFamily="50" charset="-128"/>
              </a:rPr>
              <a:t>研究</a:t>
            </a:r>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開発</a:t>
            </a:r>
            <a:r>
              <a:rPr lang="ja-JP" altLang="en-US" sz="2800" b="1"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取組</a:t>
            </a:r>
            <a:endParaRPr lang="en-US" altLang="ja-JP" sz="28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7823200"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7953036"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 name="直線コネクタ 2"/>
          <p:cNvCxnSpPr/>
          <p:nvPr/>
        </p:nvCxnSpPr>
        <p:spPr>
          <a:xfrm>
            <a:off x="0" y="647700"/>
            <a:ext cx="9144000" cy="0"/>
          </a:xfrm>
          <a:prstGeom prst="line">
            <a:avLst/>
          </a:prstGeom>
          <a:ln w="57150" cmpd="thinThick">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1" name="コンテンツ プレースホルダー 2"/>
          <p:cNvSpPr txBox="1">
            <a:spLocks/>
          </p:cNvSpPr>
          <p:nvPr/>
        </p:nvSpPr>
        <p:spPr>
          <a:xfrm>
            <a:off x="98116" y="745264"/>
            <a:ext cx="5348766" cy="369332"/>
          </a:xfrm>
          <a:prstGeom prst="rect">
            <a:avLst/>
          </a:prstGeom>
        </p:spPr>
        <p:txBody>
          <a:bodyPr wrap="square"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fontAlgn="auto">
              <a:spcAft>
                <a:spcPts val="0"/>
              </a:spcAft>
              <a:buNone/>
            </a:pPr>
            <a:r>
              <a:rPr lang="ja-JP" altLang="en-US" sz="2400" b="1"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b="1" i="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記載例）</a:t>
            </a:r>
            <a:endParaRPr lang="ja-JP" altLang="en-US" sz="2400" b="1"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角丸四角形 14"/>
          <p:cNvSpPr/>
          <p:nvPr/>
        </p:nvSpPr>
        <p:spPr>
          <a:xfrm>
            <a:off x="66406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67705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角丸四角形 16"/>
          <p:cNvSpPr/>
          <p:nvPr/>
        </p:nvSpPr>
        <p:spPr>
          <a:xfrm>
            <a:off x="54468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55767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角丸四角形 20"/>
          <p:cNvSpPr/>
          <p:nvPr/>
        </p:nvSpPr>
        <p:spPr>
          <a:xfrm>
            <a:off x="8270368" y="6436534"/>
            <a:ext cx="822832" cy="383365"/>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8369925" y="6538913"/>
            <a:ext cx="588623" cy="253916"/>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頁番号</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テキスト ボックス 32"/>
          <p:cNvSpPr txBox="1"/>
          <p:nvPr/>
        </p:nvSpPr>
        <p:spPr>
          <a:xfrm>
            <a:off x="327751" y="1305095"/>
            <a:ext cx="8613049" cy="1938992"/>
          </a:xfrm>
          <a:prstGeom prst="rect">
            <a:avLst/>
          </a:prstGeom>
          <a:noFill/>
        </p:spPr>
        <p:txBody>
          <a:bodyPr wrap="square" lIns="0" tIns="0" rIns="0" bIns="0" rtlCol="0">
            <a:spAutoFit/>
          </a:bodyPr>
          <a:lstStyle/>
          <a:p>
            <a:pPr marL="285750" indent="-285750" algn="l" fontAlgn="auto">
              <a:spcBef>
                <a:spcPts val="0"/>
              </a:spcBef>
              <a:spcAft>
                <a:spcPts val="0"/>
              </a:spcAft>
              <a:buFont typeface="Wingdings" panose="05000000000000000000" pitchFamily="2" charset="2"/>
              <a:buChar char="Ø"/>
            </a:pPr>
            <a:r>
              <a:rPr lang="ja-JP" altLang="ja-JP"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実用化</a:t>
            </a:r>
            <a:r>
              <a:rPr lang="ja-JP" altLang="ja-JP"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を目指す上での開発計画、投資計画、実用化能力を説明記載してください</a:t>
            </a:r>
            <a:r>
              <a:rPr lang="ja-JP" altLang="ja-JP"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endParaRPr lang="ja-JP" altLang="ja-JP" i="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r>
              <a:rPr lang="en-US" altLang="ja-JP" i="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ja-JP" i="0" dirty="0">
                <a:latin typeface="メイリオ" panose="020B0604030504040204" pitchFamily="50" charset="-128"/>
                <a:ea typeface="メイリオ" panose="020B0604030504040204" pitchFamily="50" charset="-128"/>
                <a:cs typeface="メイリオ" panose="020B0604030504040204" pitchFamily="50" charset="-128"/>
              </a:rPr>
              <a:t>研究開発を考えるに至った経緯（動機</a:t>
            </a:r>
            <a:r>
              <a:rPr lang="ja-JP" altLang="ja-JP" i="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i="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endParaRPr lang="ja-JP" altLang="ja-JP" i="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r>
              <a:rPr lang="en-US" altLang="ja-JP" i="0"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ja-JP" i="0" dirty="0">
                <a:latin typeface="メイリオ" panose="020B0604030504040204" pitchFamily="50" charset="-128"/>
                <a:ea typeface="メイリオ" panose="020B0604030504040204" pitchFamily="50" charset="-128"/>
                <a:cs typeface="メイリオ" panose="020B0604030504040204" pitchFamily="50" charset="-128"/>
              </a:rPr>
              <a:t>事業として成功すると考えた理由</a:t>
            </a:r>
          </a:p>
          <a:p>
            <a:pPr marL="285750" indent="-285750" algn="l" fontAlgn="auto">
              <a:spcBef>
                <a:spcPts val="0"/>
              </a:spcBef>
              <a:spcAft>
                <a:spcPts val="0"/>
              </a:spcAft>
              <a:buFont typeface="Wingdings" panose="05000000000000000000" pitchFamily="2" charset="2"/>
              <a:buChar char="Ø"/>
            </a:pPr>
            <a:r>
              <a:rPr lang="ja-JP" altLang="ja-JP"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事業</a:t>
            </a:r>
            <a:r>
              <a:rPr lang="ja-JP" altLang="ja-JP"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の新規性、独創性、他との競争力、生産計画、販売計画など具体的に述べてください</a:t>
            </a:r>
            <a:r>
              <a:rPr lang="ja-JP" altLang="ja-JP"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4143729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44BE0E0-FA9C-46FE-9A19-EAD1F73036D9}" type="slidenum">
              <a:rPr kumimoji="1" lang="ja-JP" altLang="en-US" smtClean="0"/>
              <a:t>12</a:t>
            </a:fld>
            <a:endParaRPr kumimoji="1" lang="ja-JP" altLang="en-US"/>
          </a:p>
        </p:txBody>
      </p:sp>
      <p:sp>
        <p:nvSpPr>
          <p:cNvPr id="5" name="テキスト ボックス 4"/>
          <p:cNvSpPr txBox="1"/>
          <p:nvPr/>
        </p:nvSpPr>
        <p:spPr>
          <a:xfrm>
            <a:off x="98116" y="4773"/>
            <a:ext cx="3416320" cy="523220"/>
          </a:xfrm>
          <a:prstGeom prst="rect">
            <a:avLst/>
          </a:prstGeom>
          <a:noFill/>
        </p:spPr>
        <p:txBody>
          <a:bodyPr wrap="none" rtlCol="0">
            <a:spAutoFit/>
          </a:bodyPr>
          <a:lstStyle/>
          <a:p>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６</a:t>
            </a:r>
            <a:r>
              <a:rPr lang="ja-JP" altLang="en-US" sz="2800" b="1" dirty="0" smtClean="0">
                <a:latin typeface="メイリオ" panose="020B0604030504040204" pitchFamily="50" charset="-128"/>
                <a:ea typeface="メイリオ" panose="020B0604030504040204" pitchFamily="50" charset="-128"/>
                <a:cs typeface="メイリオ" panose="020B0604030504040204" pitchFamily="50" charset="-128"/>
              </a:rPr>
              <a:t>．研究</a:t>
            </a:r>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開発</a:t>
            </a:r>
            <a:r>
              <a:rPr lang="ja-JP" altLang="en-US" sz="2800" b="1"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取組</a:t>
            </a:r>
            <a:endParaRPr lang="en-US" altLang="ja-JP" sz="28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7823200"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7953036"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 name="直線コネクタ 2"/>
          <p:cNvCxnSpPr/>
          <p:nvPr/>
        </p:nvCxnSpPr>
        <p:spPr>
          <a:xfrm>
            <a:off x="0" y="647700"/>
            <a:ext cx="9144000" cy="0"/>
          </a:xfrm>
          <a:prstGeom prst="line">
            <a:avLst/>
          </a:prstGeom>
          <a:ln w="57150" cmpd="thinThick">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1" name="コンテンツ プレースホルダー 2"/>
          <p:cNvSpPr txBox="1">
            <a:spLocks/>
          </p:cNvSpPr>
          <p:nvPr/>
        </p:nvSpPr>
        <p:spPr>
          <a:xfrm>
            <a:off x="98116" y="745264"/>
            <a:ext cx="5348766" cy="369332"/>
          </a:xfrm>
          <a:prstGeom prst="rect">
            <a:avLst/>
          </a:prstGeom>
        </p:spPr>
        <p:txBody>
          <a:bodyPr wrap="square"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fontAlgn="auto">
              <a:spcAft>
                <a:spcPts val="0"/>
              </a:spcAft>
              <a:buNone/>
            </a:pPr>
            <a:r>
              <a:rPr lang="ja-JP" altLang="en-US" sz="2400" b="1"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b="1" i="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記載例）</a:t>
            </a:r>
            <a:endParaRPr lang="ja-JP" altLang="en-US" sz="2400" b="1"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角丸四角形 14"/>
          <p:cNvSpPr/>
          <p:nvPr/>
        </p:nvSpPr>
        <p:spPr>
          <a:xfrm>
            <a:off x="66406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67705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角丸四角形 16"/>
          <p:cNvSpPr/>
          <p:nvPr/>
        </p:nvSpPr>
        <p:spPr>
          <a:xfrm>
            <a:off x="54468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55767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角丸四角形 20"/>
          <p:cNvSpPr/>
          <p:nvPr/>
        </p:nvSpPr>
        <p:spPr>
          <a:xfrm>
            <a:off x="8270368" y="6436534"/>
            <a:ext cx="822832" cy="383365"/>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8369925" y="6538913"/>
            <a:ext cx="588623" cy="253916"/>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頁番号</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テキスト ボックス 18"/>
          <p:cNvSpPr txBox="1"/>
          <p:nvPr/>
        </p:nvSpPr>
        <p:spPr>
          <a:xfrm>
            <a:off x="242957" y="1266996"/>
            <a:ext cx="8613049" cy="1938992"/>
          </a:xfrm>
          <a:prstGeom prst="rect">
            <a:avLst/>
          </a:prstGeom>
          <a:noFill/>
        </p:spPr>
        <p:txBody>
          <a:bodyPr wrap="square" lIns="0" tIns="0" rIns="0" bIns="0" rtlCol="0">
            <a:spAutoFit/>
          </a:bodyPr>
          <a:lstStyle/>
          <a:p>
            <a:pPr marL="285750" indent="-285750" algn="l" fontAlgn="auto">
              <a:spcBef>
                <a:spcPts val="0"/>
              </a:spcBef>
              <a:spcAft>
                <a:spcPts val="0"/>
              </a:spcAft>
              <a:buFont typeface="Wingdings" panose="05000000000000000000" pitchFamily="2" charset="2"/>
              <a:buChar char="Ø"/>
            </a:pPr>
            <a:r>
              <a:rPr lang="ja-JP" altLang="ja-JP"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実用化</a:t>
            </a:r>
            <a:r>
              <a:rPr lang="ja-JP" altLang="ja-JP"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を目指す上での開発計画、投資計画、実用化能力を説明記載してください。</a:t>
            </a:r>
            <a:endParaRPr lang="ja-JP" altLang="ja-JP"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endParaRPr lang="ja-JP" altLang="ja-JP" b="1" i="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r>
              <a:rPr lang="en-US" altLang="ja-JP" i="0" dirty="0">
                <a:latin typeface="メイリオ" panose="020B0604030504040204" pitchFamily="50" charset="-128"/>
                <a:ea typeface="メイリオ" panose="020B0604030504040204" pitchFamily="50" charset="-128"/>
                <a:cs typeface="メイリオ" panose="020B0604030504040204" pitchFamily="50" charset="-128"/>
              </a:rPr>
              <a:t>(3)</a:t>
            </a:r>
            <a:r>
              <a:rPr lang="ja-JP" altLang="ja-JP" i="0" dirty="0">
                <a:latin typeface="メイリオ" panose="020B0604030504040204" pitchFamily="50" charset="-128"/>
                <a:ea typeface="メイリオ" panose="020B0604030504040204" pitchFamily="50" charset="-128"/>
                <a:cs typeface="メイリオ" panose="020B0604030504040204" pitchFamily="50" charset="-128"/>
              </a:rPr>
              <a:t>事業化のスケジュール</a:t>
            </a:r>
          </a:p>
          <a:p>
            <a:pPr marL="171450" indent="-171450" algn="l" fontAlgn="auto">
              <a:spcBef>
                <a:spcPts val="0"/>
              </a:spcBef>
              <a:spcAft>
                <a:spcPts val="0"/>
              </a:spcAft>
              <a:buFont typeface="Wingdings" panose="05000000000000000000" pitchFamily="2" charset="2"/>
              <a:buChar char="Ø"/>
            </a:pPr>
            <a:r>
              <a:rPr lang="ja-JP" altLang="ja-JP" sz="12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助成</a:t>
            </a:r>
            <a:r>
              <a:rPr lang="ja-JP" altLang="ja-JP" sz="12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期間終了後５年間の事業化計画を、生産・販売・市場獲得などの具体的な事業化の段階に区分し、事業化の各段階が明瞭となるよう線表で記述してください</a:t>
            </a:r>
            <a:r>
              <a:rPr lang="ja-JP" altLang="ja-JP" sz="12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lgn="l" fontAlgn="auto">
              <a:spcBef>
                <a:spcPts val="0"/>
              </a:spcBef>
              <a:spcAft>
                <a:spcPts val="0"/>
              </a:spcAft>
              <a:buFont typeface="Wingdings" panose="05000000000000000000" pitchFamily="2" charset="2"/>
              <a:buChar char="Ø"/>
            </a:pPr>
            <a:r>
              <a:rPr lang="ja-JP" altLang="ja-JP" sz="12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事業化</a:t>
            </a:r>
            <a:r>
              <a:rPr lang="ja-JP" altLang="ja-JP" sz="12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の各段階において、事業化の中断や延期など、事業化全体の計画変更を考慮する必要がある重大な障害を予想し、記述してください</a:t>
            </a:r>
            <a:r>
              <a:rPr lang="ja-JP" altLang="ja-JP" sz="12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lgn="l" fontAlgn="auto">
              <a:spcBef>
                <a:spcPts val="0"/>
              </a:spcBef>
              <a:spcAft>
                <a:spcPts val="0"/>
              </a:spcAft>
              <a:buFont typeface="Wingdings" panose="05000000000000000000" pitchFamily="2" charset="2"/>
              <a:buChar char="Ø"/>
            </a:pPr>
            <a:r>
              <a:rPr lang="ja-JP" altLang="ja-JP" sz="12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また</a:t>
            </a:r>
            <a:r>
              <a:rPr lang="ja-JP" altLang="ja-JP" sz="12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、重大な障害が回避し得ない場合、どの時点で計画変更の判断を下すのかを、線表に記入してください</a:t>
            </a:r>
            <a:r>
              <a:rPr lang="ja-JP" altLang="ja-JP" sz="12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lgn="l" fontAlgn="auto">
              <a:spcBef>
                <a:spcPts val="0"/>
              </a:spcBef>
              <a:spcAft>
                <a:spcPts val="0"/>
              </a:spcAft>
              <a:buFont typeface="Wingdings" panose="05000000000000000000" pitchFamily="2" charset="2"/>
              <a:buChar char="Ø"/>
            </a:pPr>
            <a:r>
              <a:rPr lang="ja-JP" altLang="ja-JP" sz="12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生産</a:t>
            </a:r>
            <a:r>
              <a:rPr lang="ja-JP" altLang="ja-JP" sz="12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・販売の一部又は全部を自社で行わない場合は、委託先の選定、協力体制等を具体的に記述してください。</a:t>
            </a:r>
            <a:endParaRPr lang="ja-JP" altLang="ja-JP" sz="1200"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20" name="表 19"/>
          <p:cNvGraphicFramePr>
            <a:graphicFrameLocks noGrp="1"/>
          </p:cNvGraphicFramePr>
          <p:nvPr>
            <p:extLst>
              <p:ext uri="{D42A27DB-BD31-4B8C-83A1-F6EECF244321}">
                <p14:modId xmlns:p14="http://schemas.microsoft.com/office/powerpoint/2010/main" val="1560157959"/>
              </p:ext>
            </p:extLst>
          </p:nvPr>
        </p:nvGraphicFramePr>
        <p:xfrm>
          <a:off x="141356" y="3425568"/>
          <a:ext cx="8817192" cy="2291080"/>
        </p:xfrm>
        <a:graphic>
          <a:graphicData uri="http://schemas.openxmlformats.org/drawingml/2006/table">
            <a:tbl>
              <a:tblPr firstRow="1" bandRow="1">
                <a:tableStyleId>{E8B1032C-EA38-4F05-BA0D-38AFFFC7BED3}</a:tableStyleId>
              </a:tblPr>
              <a:tblGrid>
                <a:gridCol w="1382406"/>
                <a:gridCol w="1159251"/>
                <a:gridCol w="1159251"/>
                <a:gridCol w="1159251"/>
                <a:gridCol w="1319011"/>
                <a:gridCol w="1319011"/>
                <a:gridCol w="1319011"/>
              </a:tblGrid>
              <a:tr h="370840">
                <a:tc>
                  <a:txBody>
                    <a:bodyPr/>
                    <a:lstStyle/>
                    <a:p>
                      <a:pPr algn="ctr"/>
                      <a:r>
                        <a:rPr kumimoji="1" lang="ja-JP" altLang="en-US" sz="1200" kern="100" dirty="0" smtClean="0">
                          <a:effectLst/>
                        </a:rPr>
                        <a:t>年度</a:t>
                      </a:r>
                      <a:endParaRPr kumimoji="1" lang="ja-JP" altLang="en-US" sz="12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1200" dirty="0" smtClean="0"/>
                        <a:t>2024</a:t>
                      </a:r>
                      <a:r>
                        <a:rPr kumimoji="1" lang="ja-JP" altLang="en-US" sz="1200" dirty="0" smtClean="0"/>
                        <a:t>年度</a:t>
                      </a:r>
                      <a:endParaRPr kumimoji="1" lang="ja-JP" altLang="en-US" sz="12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1200" dirty="0" smtClean="0"/>
                        <a:t>2025</a:t>
                      </a:r>
                      <a:r>
                        <a:rPr kumimoji="1" lang="ja-JP" altLang="en-US" sz="1200" dirty="0" smtClean="0"/>
                        <a:t>年度</a:t>
                      </a:r>
                      <a:endParaRPr kumimoji="1" lang="ja-JP" altLang="en-US" sz="12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1200" dirty="0" smtClean="0"/>
                        <a:t>2026</a:t>
                      </a:r>
                      <a:r>
                        <a:rPr kumimoji="1" lang="ja-JP" altLang="en-US" sz="1200" dirty="0" smtClean="0"/>
                        <a:t>年度</a:t>
                      </a:r>
                      <a:endParaRPr kumimoji="1" lang="ja-JP" altLang="en-US" sz="12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1200" dirty="0" smtClean="0"/>
                        <a:t>2027</a:t>
                      </a:r>
                      <a:r>
                        <a:rPr kumimoji="1" lang="ja-JP" altLang="en-US" sz="1200" dirty="0" smtClean="0"/>
                        <a:t>年度</a:t>
                      </a:r>
                      <a:endParaRPr kumimoji="1" lang="ja-JP" altLang="en-US" sz="12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1200" dirty="0" smtClean="0"/>
                        <a:t>2028</a:t>
                      </a:r>
                      <a:r>
                        <a:rPr kumimoji="1" lang="ja-JP" altLang="en-US" sz="1200" dirty="0" smtClean="0"/>
                        <a:t>年度</a:t>
                      </a:r>
                      <a:endParaRPr kumimoji="1" lang="ja-JP" altLang="en-US" sz="12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1200" dirty="0" smtClean="0"/>
                        <a:t>2029</a:t>
                      </a:r>
                      <a:r>
                        <a:rPr kumimoji="1" lang="ja-JP" altLang="en-US" sz="1200" dirty="0"/>
                        <a:t>年度</a:t>
                      </a:r>
                      <a:endParaRPr kumimoji="1" lang="en-US" altLang="ja-JP" sz="1200" dirty="0" smtClean="0">
                        <a:latin typeface="ＭＳ ゴシック" panose="020B0609070205080204" pitchFamily="49" charset="-128"/>
                        <a:ea typeface="ＭＳ ゴシック" panose="020B0609070205080204" pitchFamily="49" charset="-128"/>
                      </a:endParaRPr>
                    </a:p>
                  </a:txBody>
                  <a:tcPr anchor="ctr"/>
                </a:tc>
              </a:tr>
              <a:tr h="370840">
                <a:tc>
                  <a:txBody>
                    <a:bodyPr/>
                    <a:lstStyle/>
                    <a:p>
                      <a:pPr algn="just">
                        <a:spcAft>
                          <a:spcPts val="0"/>
                        </a:spcAft>
                      </a:pPr>
                      <a:r>
                        <a:rPr lang="ja-JP" altLang="ja-JP" sz="1200" kern="100" dirty="0" smtClean="0">
                          <a:effectLst/>
                        </a:rPr>
                        <a:t>製品設計</a:t>
                      </a:r>
                    </a:p>
                    <a:p>
                      <a:pPr algn="just">
                        <a:spcAft>
                          <a:spcPts val="0"/>
                        </a:spcAft>
                      </a:pPr>
                      <a:r>
                        <a:rPr lang="en-US" altLang="ja-JP" sz="1200" kern="100" dirty="0" smtClean="0">
                          <a:effectLst/>
                        </a:rPr>
                        <a:t> </a:t>
                      </a:r>
                      <a:endParaRPr lang="ja-JP" altLang="ja-JP" sz="1200" kern="100" dirty="0" smtClean="0">
                        <a:effectLst/>
                      </a:endParaRPr>
                    </a:p>
                    <a:p>
                      <a:pPr algn="just">
                        <a:spcAft>
                          <a:spcPts val="0"/>
                        </a:spcAft>
                      </a:pPr>
                      <a:r>
                        <a:rPr lang="ja-JP" altLang="ja-JP" sz="1200" kern="100" dirty="0" smtClean="0">
                          <a:effectLst/>
                        </a:rPr>
                        <a:t>設備投資</a:t>
                      </a:r>
                    </a:p>
                    <a:p>
                      <a:pPr algn="just">
                        <a:spcAft>
                          <a:spcPts val="0"/>
                        </a:spcAft>
                      </a:pPr>
                      <a:r>
                        <a:rPr lang="en-US" altLang="ja-JP" sz="1200" kern="100" dirty="0" smtClean="0">
                          <a:effectLst/>
                        </a:rPr>
                        <a:t> </a:t>
                      </a:r>
                      <a:endParaRPr lang="ja-JP" altLang="ja-JP" sz="1200" kern="100" dirty="0" smtClean="0">
                        <a:effectLst/>
                      </a:endParaRPr>
                    </a:p>
                    <a:p>
                      <a:pPr algn="just">
                        <a:spcAft>
                          <a:spcPts val="0"/>
                        </a:spcAft>
                      </a:pPr>
                      <a:r>
                        <a:rPr lang="ja-JP" altLang="ja-JP" sz="1200" kern="100" dirty="0" smtClean="0">
                          <a:effectLst/>
                        </a:rPr>
                        <a:t>生産</a:t>
                      </a:r>
                    </a:p>
                    <a:p>
                      <a:pPr algn="just">
                        <a:spcAft>
                          <a:spcPts val="0"/>
                        </a:spcAft>
                      </a:pPr>
                      <a:r>
                        <a:rPr lang="en-US" altLang="ja-JP" sz="1200" kern="100" dirty="0" smtClean="0">
                          <a:effectLst/>
                        </a:rPr>
                        <a:t> </a:t>
                      </a:r>
                      <a:endParaRPr lang="ja-JP" altLang="ja-JP" sz="1200" kern="100" dirty="0" smtClean="0">
                        <a:effectLst/>
                      </a:endParaRPr>
                    </a:p>
                    <a:p>
                      <a:pPr algn="just">
                        <a:spcAft>
                          <a:spcPts val="0"/>
                        </a:spcAft>
                      </a:pPr>
                      <a:r>
                        <a:rPr lang="ja-JP" altLang="ja-JP" sz="1200" kern="100" dirty="0" smtClean="0">
                          <a:effectLst/>
                        </a:rPr>
                        <a:t>販売</a:t>
                      </a:r>
                    </a:p>
                    <a:p>
                      <a:pPr algn="just">
                        <a:spcAft>
                          <a:spcPts val="0"/>
                        </a:spcAft>
                      </a:pPr>
                      <a:r>
                        <a:rPr lang="en-US" altLang="ja-JP" sz="1200" kern="100" dirty="0" smtClean="0">
                          <a:effectLst/>
                        </a:rPr>
                        <a:t> </a:t>
                      </a:r>
                      <a:endParaRPr lang="ja-JP" altLang="ja-JP" sz="1200" kern="100" dirty="0" smtClean="0">
                        <a:effectLst/>
                      </a:endParaRPr>
                    </a:p>
                    <a:p>
                      <a:pPr algn="just">
                        <a:spcAft>
                          <a:spcPts val="0"/>
                        </a:spcAft>
                      </a:pPr>
                      <a:r>
                        <a:rPr lang="ja-JP" altLang="ja-JP" sz="1200" kern="100" dirty="0" smtClean="0">
                          <a:effectLst/>
                        </a:rPr>
                        <a:t>収益発生</a:t>
                      </a:r>
                    </a:p>
                    <a:p>
                      <a:endParaRPr kumimoji="1" lang="ja-JP" altLang="en-US" sz="1200" dirty="0">
                        <a:latin typeface="ＭＳ ゴシック" panose="020B0609070205080204" pitchFamily="49" charset="-128"/>
                        <a:ea typeface="ＭＳ ゴシック" panose="020B0609070205080204" pitchFamily="49" charset="-128"/>
                      </a:endParaRPr>
                    </a:p>
                  </a:txBody>
                  <a:tcPr/>
                </a:tc>
                <a:tc>
                  <a:txBody>
                    <a:bodyPr/>
                    <a:lstStyle/>
                    <a:p>
                      <a:endParaRPr kumimoji="1" lang="ja-JP" altLang="en-US" sz="1200" dirty="0">
                        <a:latin typeface="ＭＳ ゴシック" panose="020B0609070205080204" pitchFamily="49" charset="-128"/>
                        <a:ea typeface="ＭＳ ゴシック" panose="020B0609070205080204" pitchFamily="49" charset="-128"/>
                      </a:endParaRPr>
                    </a:p>
                  </a:txBody>
                  <a:tcPr/>
                </a:tc>
                <a:tc>
                  <a:txBody>
                    <a:bodyPr/>
                    <a:lstStyle/>
                    <a:p>
                      <a:endParaRPr kumimoji="1" lang="ja-JP" altLang="en-US" sz="1200" dirty="0">
                        <a:latin typeface="ＭＳ ゴシック" panose="020B0609070205080204" pitchFamily="49" charset="-128"/>
                        <a:ea typeface="ＭＳ ゴシック" panose="020B0609070205080204" pitchFamily="49" charset="-128"/>
                      </a:endParaRPr>
                    </a:p>
                  </a:txBody>
                  <a:tcPr/>
                </a:tc>
                <a:tc>
                  <a:txBody>
                    <a:bodyPr/>
                    <a:lstStyle/>
                    <a:p>
                      <a:endParaRPr kumimoji="1" lang="ja-JP" altLang="en-US" sz="1200" dirty="0">
                        <a:latin typeface="ＭＳ ゴシック" panose="020B0609070205080204" pitchFamily="49" charset="-128"/>
                        <a:ea typeface="ＭＳ ゴシック" panose="020B0609070205080204" pitchFamily="49" charset="-128"/>
                      </a:endParaRPr>
                    </a:p>
                  </a:txBody>
                  <a:tcPr/>
                </a:tc>
                <a:tc>
                  <a:txBody>
                    <a:bodyPr/>
                    <a:lstStyle/>
                    <a:p>
                      <a:endParaRPr kumimoji="1" lang="ja-JP" altLang="en-US" sz="1200" dirty="0">
                        <a:latin typeface="ＭＳ ゴシック" panose="020B0609070205080204" pitchFamily="49" charset="-128"/>
                        <a:ea typeface="ＭＳ ゴシック" panose="020B0609070205080204" pitchFamily="49" charset="-128"/>
                      </a:endParaRPr>
                    </a:p>
                  </a:txBody>
                  <a:tcPr/>
                </a:tc>
                <a:tc>
                  <a:txBody>
                    <a:bodyPr/>
                    <a:lstStyle/>
                    <a:p>
                      <a:endParaRPr kumimoji="1" lang="ja-JP" altLang="en-US" sz="1200" dirty="0">
                        <a:latin typeface="ＭＳ ゴシック" panose="020B0609070205080204" pitchFamily="49" charset="-128"/>
                        <a:ea typeface="ＭＳ ゴシック" panose="020B0609070205080204" pitchFamily="49" charset="-128"/>
                      </a:endParaRPr>
                    </a:p>
                  </a:txBody>
                  <a:tcPr/>
                </a:tc>
                <a:tc>
                  <a:txBody>
                    <a:bodyPr/>
                    <a:lstStyle/>
                    <a:p>
                      <a:endParaRPr kumimoji="1" lang="ja-JP" altLang="en-US" sz="1200" dirty="0">
                        <a:latin typeface="ＭＳ ゴシック" panose="020B0609070205080204" pitchFamily="49" charset="-128"/>
                        <a:ea typeface="ＭＳ ゴシック" panose="020B0609070205080204" pitchFamily="49" charset="-128"/>
                      </a:endParaRPr>
                    </a:p>
                  </a:txBody>
                  <a:tcPr/>
                </a:tc>
              </a:tr>
            </a:tbl>
          </a:graphicData>
        </a:graphic>
      </p:graphicFrame>
      <p:cxnSp>
        <p:nvCxnSpPr>
          <p:cNvPr id="23" name="直線コネクタ 22"/>
          <p:cNvCxnSpPr/>
          <p:nvPr/>
        </p:nvCxnSpPr>
        <p:spPr>
          <a:xfrm>
            <a:off x="1759426" y="3975100"/>
            <a:ext cx="1054100" cy="0"/>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2559526" y="4301067"/>
            <a:ext cx="1054100" cy="0"/>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3628097" y="4660900"/>
            <a:ext cx="5321300" cy="0"/>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a:off x="4121627" y="5046134"/>
            <a:ext cx="4827771" cy="0"/>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a:off x="5577543" y="5410200"/>
            <a:ext cx="3371854" cy="0"/>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sp>
        <p:nvSpPr>
          <p:cNvPr id="28" name="正方形/長方形 27"/>
          <p:cNvSpPr/>
          <p:nvPr/>
        </p:nvSpPr>
        <p:spPr>
          <a:xfrm>
            <a:off x="5583320" y="5416274"/>
            <a:ext cx="1569660" cy="276999"/>
          </a:xfrm>
          <a:prstGeom prst="rect">
            <a:avLst/>
          </a:prstGeom>
        </p:spPr>
        <p:txBody>
          <a:bodyPr wrap="none">
            <a:spAutoFit/>
          </a:bodyPr>
          <a:lstStyle/>
          <a:p>
            <a:pPr fontAlgn="auto">
              <a:spcBef>
                <a:spcPts val="0"/>
              </a:spcBef>
              <a:spcAft>
                <a:spcPts val="0"/>
              </a:spcAft>
            </a:pPr>
            <a:r>
              <a:rPr lang="ja-JP" altLang="en-US" sz="1200" b="1" i="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◇続行／中断を判断</a:t>
            </a:r>
          </a:p>
        </p:txBody>
      </p:sp>
      <p:sp>
        <p:nvSpPr>
          <p:cNvPr id="29" name="正方形/長方形 28"/>
          <p:cNvSpPr/>
          <p:nvPr/>
        </p:nvSpPr>
        <p:spPr>
          <a:xfrm>
            <a:off x="487374" y="5758349"/>
            <a:ext cx="4572000" cy="1015663"/>
          </a:xfrm>
          <a:prstGeom prst="rect">
            <a:avLst/>
          </a:prstGeom>
        </p:spPr>
        <p:txBody>
          <a:bodyPr>
            <a:spAutoFit/>
          </a:bodyPr>
          <a:lstStyle/>
          <a:p>
            <a:pPr algn="just" fontAlgn="auto">
              <a:spcBef>
                <a:spcPts val="0"/>
              </a:spcBef>
              <a:spcAft>
                <a:spcPts val="0"/>
              </a:spcAft>
            </a:pPr>
            <a:r>
              <a:rPr lang="ja-JP" altLang="ja-JP" sz="1200" b="1" kern="100" dirty="0">
                <a:latin typeface="メイリオ" panose="020B0604030504040204" pitchFamily="50" charset="-128"/>
                <a:ea typeface="メイリオ" panose="020B0604030504040204" pitchFamily="50" charset="-128"/>
                <a:cs typeface="メイリオ" panose="020B0604030504040204" pitchFamily="50" charset="-128"/>
              </a:rPr>
              <a:t>予想される重大な障害：</a:t>
            </a:r>
            <a:endParaRPr lang="ja-JP" altLang="ja-JP" sz="1200" i="0" kern="100" dirty="0">
              <a:latin typeface="メイリオ" panose="020B0604030504040204" pitchFamily="50" charset="-128"/>
              <a:ea typeface="メイリオ" panose="020B0604030504040204" pitchFamily="50" charset="-128"/>
              <a:cs typeface="メイリオ" panose="020B0604030504040204" pitchFamily="50" charset="-128"/>
            </a:endParaRPr>
          </a:p>
          <a:p>
            <a:pPr algn="just" fontAlgn="auto">
              <a:spcBef>
                <a:spcPts val="0"/>
              </a:spcBef>
              <a:spcAft>
                <a:spcPts val="0"/>
              </a:spcAft>
            </a:pPr>
            <a:r>
              <a:rPr lang="ja-JP" altLang="ja-JP" sz="1200" b="1" kern="100" dirty="0">
                <a:latin typeface="メイリオ" panose="020B0604030504040204" pitchFamily="50" charset="-128"/>
                <a:ea typeface="メイリオ" panose="020B0604030504040204" pitchFamily="50" charset="-128"/>
                <a:cs typeface="メイリオ" panose="020B0604030504040204" pitchFamily="50" charset="-128"/>
              </a:rPr>
              <a:t>製品設計段階：～～～～～～</a:t>
            </a:r>
            <a:endParaRPr lang="ja-JP" altLang="ja-JP" sz="1200" i="0" kern="100" dirty="0">
              <a:latin typeface="メイリオ" panose="020B0604030504040204" pitchFamily="50" charset="-128"/>
              <a:ea typeface="メイリオ" panose="020B0604030504040204" pitchFamily="50" charset="-128"/>
              <a:cs typeface="メイリオ" panose="020B0604030504040204" pitchFamily="50" charset="-128"/>
            </a:endParaRPr>
          </a:p>
          <a:p>
            <a:pPr algn="just" fontAlgn="auto">
              <a:spcBef>
                <a:spcPts val="0"/>
              </a:spcBef>
              <a:spcAft>
                <a:spcPts val="0"/>
              </a:spcAft>
            </a:pPr>
            <a:r>
              <a:rPr lang="ja-JP" altLang="ja-JP" sz="1200" b="1" kern="100" dirty="0">
                <a:latin typeface="メイリオ" panose="020B0604030504040204" pitchFamily="50" charset="-128"/>
                <a:ea typeface="メイリオ" panose="020B0604030504040204" pitchFamily="50" charset="-128"/>
                <a:cs typeface="メイリオ" panose="020B0604030504040204" pitchFamily="50" charset="-128"/>
              </a:rPr>
              <a:t>設備投資</a:t>
            </a:r>
            <a:r>
              <a:rPr lang="en-US" altLang="ja-JP" sz="1200" b="1" kern="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b="1" kern="100"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200" i="0" kern="100" dirty="0">
              <a:latin typeface="メイリオ" panose="020B0604030504040204" pitchFamily="50" charset="-128"/>
              <a:ea typeface="メイリオ" panose="020B0604030504040204" pitchFamily="50" charset="-128"/>
              <a:cs typeface="メイリオ" panose="020B0604030504040204" pitchFamily="50" charset="-128"/>
            </a:endParaRPr>
          </a:p>
          <a:p>
            <a:pPr algn="just" fontAlgn="auto">
              <a:spcBef>
                <a:spcPts val="0"/>
              </a:spcBef>
              <a:spcAft>
                <a:spcPts val="0"/>
              </a:spcAft>
            </a:pPr>
            <a:r>
              <a:rPr lang="ja-JP" altLang="ja-JP" sz="1200" b="1" kern="100" dirty="0">
                <a:latin typeface="メイリオ" panose="020B0604030504040204" pitchFamily="50" charset="-128"/>
                <a:ea typeface="メイリオ" panose="020B0604030504040204" pitchFamily="50" charset="-128"/>
                <a:cs typeface="メイリオ" panose="020B0604030504040204" pitchFamily="50" charset="-128"/>
              </a:rPr>
              <a:t>生産</a:t>
            </a:r>
            <a:r>
              <a:rPr lang="en-US" altLang="ja-JP" sz="1200" b="1" kern="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b="1" kern="100"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200" i="0" kern="100" dirty="0">
              <a:latin typeface="メイリオ" panose="020B0604030504040204" pitchFamily="50" charset="-128"/>
              <a:ea typeface="メイリオ" panose="020B0604030504040204" pitchFamily="50" charset="-128"/>
              <a:cs typeface="メイリオ" panose="020B0604030504040204" pitchFamily="50" charset="-128"/>
            </a:endParaRPr>
          </a:p>
          <a:p>
            <a:pPr algn="just" fontAlgn="auto">
              <a:spcBef>
                <a:spcPts val="0"/>
              </a:spcBef>
              <a:spcAft>
                <a:spcPts val="0"/>
              </a:spcAft>
            </a:pPr>
            <a:r>
              <a:rPr lang="ja-JP" altLang="ja-JP" sz="1200" b="1" kern="100" dirty="0">
                <a:latin typeface="メイリオ" panose="020B0604030504040204" pitchFamily="50" charset="-128"/>
                <a:ea typeface="メイリオ" panose="020B0604030504040204" pitchFamily="50" charset="-128"/>
                <a:cs typeface="メイリオ" panose="020B0604030504040204" pitchFamily="50" charset="-128"/>
              </a:rPr>
              <a:t>販売</a:t>
            </a:r>
            <a:r>
              <a:rPr lang="en-US" altLang="ja-JP" sz="1200" b="1" kern="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b="1" kern="100"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200" i="0" kern="1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568813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44BE0E0-FA9C-46FE-9A19-EAD1F73036D9}" type="slidenum">
              <a:rPr kumimoji="1" lang="ja-JP" altLang="en-US" smtClean="0"/>
              <a:t>13</a:t>
            </a:fld>
            <a:endParaRPr kumimoji="1" lang="ja-JP" altLang="en-US"/>
          </a:p>
        </p:txBody>
      </p:sp>
      <p:sp>
        <p:nvSpPr>
          <p:cNvPr id="5" name="テキスト ボックス 4"/>
          <p:cNvSpPr txBox="1"/>
          <p:nvPr/>
        </p:nvSpPr>
        <p:spPr>
          <a:xfrm>
            <a:off x="98116" y="4773"/>
            <a:ext cx="4134465" cy="523220"/>
          </a:xfrm>
          <a:prstGeom prst="rect">
            <a:avLst/>
          </a:prstGeom>
          <a:noFill/>
        </p:spPr>
        <p:txBody>
          <a:bodyPr wrap="none" rtlCol="0">
            <a:spAutoFit/>
          </a:bodyPr>
          <a:lstStyle/>
          <a:p>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７．市場の動向・競争力</a:t>
            </a:r>
            <a:endParaRPr lang="en-US" altLang="ja-JP" sz="28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7823200"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7953036"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 name="直線コネクタ 2"/>
          <p:cNvCxnSpPr/>
          <p:nvPr/>
        </p:nvCxnSpPr>
        <p:spPr>
          <a:xfrm>
            <a:off x="0" y="647700"/>
            <a:ext cx="9144000" cy="0"/>
          </a:xfrm>
          <a:prstGeom prst="line">
            <a:avLst/>
          </a:prstGeom>
          <a:ln w="57150" cmpd="thinThick">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1" name="コンテンツ プレースホルダー 2"/>
          <p:cNvSpPr txBox="1">
            <a:spLocks/>
          </p:cNvSpPr>
          <p:nvPr/>
        </p:nvSpPr>
        <p:spPr>
          <a:xfrm>
            <a:off x="98116" y="745264"/>
            <a:ext cx="5348766" cy="369332"/>
          </a:xfrm>
          <a:prstGeom prst="rect">
            <a:avLst/>
          </a:prstGeom>
        </p:spPr>
        <p:txBody>
          <a:bodyPr wrap="square"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fontAlgn="auto">
              <a:spcAft>
                <a:spcPts val="0"/>
              </a:spcAft>
              <a:buNone/>
            </a:pPr>
            <a:r>
              <a:rPr lang="ja-JP" altLang="en-US" sz="2400" b="1"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b="1" i="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記載例）</a:t>
            </a:r>
            <a:endParaRPr lang="ja-JP" altLang="en-US" sz="2400" b="1"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角丸四角形 14"/>
          <p:cNvSpPr/>
          <p:nvPr/>
        </p:nvSpPr>
        <p:spPr>
          <a:xfrm>
            <a:off x="66406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67705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角丸四角形 16"/>
          <p:cNvSpPr/>
          <p:nvPr/>
        </p:nvSpPr>
        <p:spPr>
          <a:xfrm>
            <a:off x="54468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55767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角丸四角形 20"/>
          <p:cNvSpPr/>
          <p:nvPr/>
        </p:nvSpPr>
        <p:spPr>
          <a:xfrm>
            <a:off x="8270368" y="6436534"/>
            <a:ext cx="822832" cy="383365"/>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8369925" y="6538913"/>
            <a:ext cx="588623" cy="253916"/>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頁番号</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テキスト ボックス 18"/>
          <p:cNvSpPr txBox="1"/>
          <p:nvPr/>
        </p:nvSpPr>
        <p:spPr>
          <a:xfrm>
            <a:off x="345499" y="1173555"/>
            <a:ext cx="8613049" cy="5262979"/>
          </a:xfrm>
          <a:prstGeom prst="rect">
            <a:avLst/>
          </a:prstGeom>
          <a:noFill/>
        </p:spPr>
        <p:txBody>
          <a:bodyPr wrap="square" lIns="0" tIns="0" rIns="0" bIns="0" rtlCol="0">
            <a:spAutoFit/>
          </a:bodyPr>
          <a:lstStyle/>
          <a:p>
            <a:pPr algn="l" fontAlgn="auto">
              <a:spcBef>
                <a:spcPts val="0"/>
              </a:spcBef>
              <a:spcAft>
                <a:spcPts val="0"/>
              </a:spcAft>
            </a:pPr>
            <a:r>
              <a:rPr lang="en-US" altLang="ja-JP" i="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ja-JP" i="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市場規模（現状と将来見通し）／産業創出効果</a:t>
            </a:r>
          </a:p>
          <a:p>
            <a:pPr marL="285750" indent="-285750" algn="l" fontAlgn="auto">
              <a:spcBef>
                <a:spcPts val="0"/>
              </a:spcBef>
              <a:spcAft>
                <a:spcPts val="0"/>
              </a:spcAft>
              <a:buFont typeface="Wingdings" panose="05000000000000000000" pitchFamily="2" charset="2"/>
              <a:buChar char="Ø"/>
            </a:pPr>
            <a:r>
              <a:rPr lang="ja-JP" altLang="ja-JP"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販売</a:t>
            </a:r>
            <a:r>
              <a:rPr lang="ja-JP" altLang="ja-JP"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開始後</a:t>
            </a:r>
            <a:r>
              <a:rPr lang="en-US" altLang="ja-JP"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5</a:t>
            </a:r>
            <a:r>
              <a:rPr lang="ja-JP" altLang="ja-JP"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年経過までの国内と海外の市場規模推移（百万円）を示し、その根拠を記述してください。提案者のみの市場シェアにこだわらず開発した製品の市場規模として捉えてください</a:t>
            </a:r>
            <a:r>
              <a:rPr lang="ja-JP" altLang="ja-JP"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lgn="l" fontAlgn="auto">
              <a:spcBef>
                <a:spcPts val="0"/>
              </a:spcBef>
              <a:spcAft>
                <a:spcPts val="0"/>
              </a:spcAft>
              <a:buFont typeface="Wingdings" panose="05000000000000000000" pitchFamily="2" charset="2"/>
              <a:buChar char="Ø"/>
            </a:pPr>
            <a:r>
              <a:rPr lang="ja-JP" altLang="ja-JP"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また</a:t>
            </a:r>
            <a:r>
              <a:rPr lang="ja-JP" altLang="ja-JP"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、市場における提案者のシェアの推移を見通し、その根拠を記述してください</a:t>
            </a:r>
            <a:r>
              <a:rPr lang="ja-JP" altLang="ja-JP"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p>
          <a:p>
            <a:pPr algn="l" fontAlgn="auto">
              <a:spcBef>
                <a:spcPts val="0"/>
              </a:spcBef>
              <a:spcAft>
                <a:spcPts val="0"/>
              </a:spcAft>
            </a:pPr>
            <a:r>
              <a:rPr lang="en-US" altLang="ja-JP" i="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endParaRPr lang="ja-JP" altLang="ja-JP" i="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r>
              <a:rPr lang="en-US" altLang="ja-JP"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b="1" dirty="0" smtClean="0">
                <a:latin typeface="メイリオ" panose="020B0604030504040204" pitchFamily="50" charset="-128"/>
                <a:ea typeface="メイリオ" panose="020B0604030504040204" pitchFamily="50" charset="-128"/>
                <a:cs typeface="メイリオ" panose="020B0604030504040204" pitchFamily="50" charset="-128"/>
              </a:rPr>
              <a:t>市場</a:t>
            </a:r>
            <a:r>
              <a:rPr lang="ja-JP" altLang="ja-JP" b="1" dirty="0">
                <a:latin typeface="メイリオ" panose="020B0604030504040204" pitchFamily="50" charset="-128"/>
                <a:ea typeface="メイリオ" panose="020B0604030504040204" pitchFamily="50" charset="-128"/>
                <a:cs typeface="メイリオ" panose="020B0604030504040204" pitchFamily="50" charset="-128"/>
              </a:rPr>
              <a:t>規模</a:t>
            </a:r>
            <a:r>
              <a:rPr lang="en-US" altLang="ja-JP" i="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b="1" dirty="0">
                <a:latin typeface="メイリオ" panose="020B0604030504040204" pitchFamily="50" charset="-128"/>
                <a:ea typeface="メイリオ" panose="020B0604030504040204" pitchFamily="50" charset="-128"/>
                <a:cs typeface="メイリオ" panose="020B0604030504040204" pitchFamily="50" charset="-128"/>
              </a:rPr>
              <a:t>提案者のシェア</a:t>
            </a:r>
            <a:endParaRPr lang="ja-JP" altLang="ja-JP" i="0" dirty="0">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r>
              <a:rPr lang="ja-JP" altLang="ja-JP" b="1" dirty="0">
                <a:latin typeface="メイリオ" panose="020B0604030504040204" pitchFamily="50" charset="-128"/>
                <a:ea typeface="メイリオ" panose="020B0604030504040204" pitchFamily="50" charset="-128"/>
                <a:cs typeface="メイリオ" panose="020B0604030504040204" pitchFamily="50" charset="-128"/>
              </a:rPr>
              <a:t>例：</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ja-JP" b="1" dirty="0">
                <a:latin typeface="メイリオ" panose="020B0604030504040204" pitchFamily="50" charset="-128"/>
                <a:ea typeface="メイリオ" panose="020B0604030504040204" pitchFamily="50" charset="-128"/>
                <a:cs typeface="メイリオ" panose="020B0604030504040204" pitchFamily="50" charset="-128"/>
              </a:rPr>
              <a:t>年目（　年度）</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b="1" dirty="0">
                <a:latin typeface="メイリオ" panose="020B0604030504040204" pitchFamily="50" charset="-128"/>
                <a:ea typeface="メイリオ" panose="020B0604030504040204" pitchFamily="50" charset="-128"/>
                <a:cs typeface="メイリオ" panose="020B0604030504040204" pitchFamily="50" charset="-128"/>
              </a:rPr>
              <a:t>○○○百万円</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endParaRPr lang="ja-JP" altLang="ja-JP" i="0" dirty="0">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r>
              <a:rPr lang="ja-JP" altLang="ja-JP"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rPr>
              <a:t>2</a:t>
            </a:r>
            <a:r>
              <a:rPr lang="ja-JP" altLang="ja-JP" b="1" dirty="0">
                <a:latin typeface="メイリオ" panose="020B0604030504040204" pitchFamily="50" charset="-128"/>
                <a:ea typeface="メイリオ" panose="020B0604030504040204" pitchFamily="50" charset="-128"/>
                <a:cs typeface="メイリオ" panose="020B0604030504040204" pitchFamily="50" charset="-128"/>
              </a:rPr>
              <a:t>年目（　年度）</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b="1" dirty="0">
                <a:latin typeface="メイリオ" panose="020B0604030504040204" pitchFamily="50" charset="-128"/>
                <a:ea typeface="メイリオ" panose="020B0604030504040204" pitchFamily="50" charset="-128"/>
                <a:cs typeface="メイリオ" panose="020B0604030504040204" pitchFamily="50" charset="-128"/>
              </a:rPr>
              <a:t>○○○百万円</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endParaRPr lang="ja-JP" altLang="ja-JP" i="0" dirty="0">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r>
              <a:rPr lang="ja-JP" altLang="ja-JP"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endParaRPr lang="ja-JP" altLang="ja-JP" i="0" dirty="0">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r>
              <a:rPr lang="ja-JP" altLang="ja-JP"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rPr>
              <a:t>5</a:t>
            </a:r>
            <a:r>
              <a:rPr lang="ja-JP" altLang="ja-JP" b="1" dirty="0">
                <a:latin typeface="メイリオ" panose="020B0604030504040204" pitchFamily="50" charset="-128"/>
                <a:ea typeface="メイリオ" panose="020B0604030504040204" pitchFamily="50" charset="-128"/>
                <a:cs typeface="メイリオ" panose="020B0604030504040204" pitchFamily="50" charset="-128"/>
              </a:rPr>
              <a:t>年目（　年度）</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b="1" dirty="0">
                <a:latin typeface="メイリオ" panose="020B0604030504040204" pitchFamily="50" charset="-128"/>
                <a:ea typeface="メイリオ" panose="020B0604030504040204" pitchFamily="50" charset="-128"/>
                <a:cs typeface="メイリオ" panose="020B0604030504040204" pitchFamily="50" charset="-128"/>
              </a:rPr>
              <a:t>○○○百万円</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b="1" dirty="0">
                <a:latin typeface="メイリオ" panose="020B0604030504040204" pitchFamily="50" charset="-128"/>
                <a:ea typeface="メイリオ" panose="020B0604030504040204" pitchFamily="50" charset="-128"/>
                <a:cs typeface="メイリオ" panose="020B0604030504040204" pitchFamily="50" charset="-128"/>
              </a:rPr>
              <a:t>　　％</a:t>
            </a:r>
            <a:endParaRPr lang="ja-JP" altLang="ja-JP" i="0" dirty="0">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 </a:t>
            </a:r>
            <a:endParaRPr lang="ja-JP" altLang="ja-JP" i="0" dirty="0">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r>
              <a:rPr lang="ja-JP" altLang="ja-JP" b="1" dirty="0">
                <a:latin typeface="メイリオ" panose="020B0604030504040204" pitchFamily="50" charset="-128"/>
                <a:ea typeface="メイリオ" panose="020B0604030504040204" pitchFamily="50" charset="-128"/>
                <a:cs typeface="メイリオ" panose="020B0604030504040204" pitchFamily="50" charset="-128"/>
              </a:rPr>
              <a:t>市場規模算出の根拠：～～～～～～～～～～～～～～～～～～～～～～～～～～～</a:t>
            </a:r>
            <a:endParaRPr lang="ja-JP" altLang="ja-JP" i="0" dirty="0">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r>
              <a:rPr lang="ja-JP" altLang="ja-JP" b="1" dirty="0">
                <a:latin typeface="メイリオ" panose="020B0604030504040204" pitchFamily="50" charset="-128"/>
                <a:ea typeface="メイリオ" panose="020B0604030504040204" pitchFamily="50" charset="-128"/>
                <a:cs typeface="メイリオ" panose="020B0604030504040204" pitchFamily="50" charset="-128"/>
              </a:rPr>
              <a:t>シェア見通しの根拠：～～～～～～～～～～～～～～～～～～～～～～～～～～～</a:t>
            </a:r>
            <a:endParaRPr lang="ja-JP" altLang="ja-JP" i="0" dirty="0">
              <a:latin typeface="メイリオ" panose="020B0604030504040204" pitchFamily="50" charset="-128"/>
              <a:ea typeface="メイリオ" panose="020B0604030504040204" pitchFamily="50" charset="-128"/>
              <a:cs typeface="メイリオ" panose="020B0604030504040204" pitchFamily="50" charset="-128"/>
            </a:endParaRPr>
          </a:p>
          <a:p>
            <a:pPr indent="269240" algn="l" fontAlgn="auto">
              <a:spcBef>
                <a:spcPts val="0"/>
              </a:spcBef>
              <a:spcAft>
                <a:spcPts val="0"/>
              </a:spcAft>
            </a:pPr>
            <a:endParaRPr lang="ja-JP" altLang="ja-JP" b="1" i="0" kern="1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4629535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44BE0E0-FA9C-46FE-9A19-EAD1F73036D9}" type="slidenum">
              <a:rPr kumimoji="1" lang="ja-JP" altLang="en-US" smtClean="0"/>
              <a:t>14</a:t>
            </a:fld>
            <a:endParaRPr kumimoji="1" lang="ja-JP" altLang="en-US"/>
          </a:p>
        </p:txBody>
      </p:sp>
      <p:sp>
        <p:nvSpPr>
          <p:cNvPr id="5" name="テキスト ボックス 4"/>
          <p:cNvSpPr txBox="1"/>
          <p:nvPr/>
        </p:nvSpPr>
        <p:spPr>
          <a:xfrm>
            <a:off x="98116" y="4773"/>
            <a:ext cx="4134465" cy="523220"/>
          </a:xfrm>
          <a:prstGeom prst="rect">
            <a:avLst/>
          </a:prstGeom>
          <a:noFill/>
        </p:spPr>
        <p:txBody>
          <a:bodyPr wrap="none" rtlCol="0">
            <a:spAutoFit/>
          </a:bodyPr>
          <a:lstStyle/>
          <a:p>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７．市場の動向・競争力</a:t>
            </a:r>
            <a:endParaRPr lang="en-US" altLang="ja-JP" sz="28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7823200"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7953036"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 name="直線コネクタ 2"/>
          <p:cNvCxnSpPr/>
          <p:nvPr/>
        </p:nvCxnSpPr>
        <p:spPr>
          <a:xfrm>
            <a:off x="0" y="647700"/>
            <a:ext cx="9144000" cy="0"/>
          </a:xfrm>
          <a:prstGeom prst="line">
            <a:avLst/>
          </a:prstGeom>
          <a:ln w="57150" cmpd="thinThick">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1" name="コンテンツ プレースホルダー 2"/>
          <p:cNvSpPr txBox="1">
            <a:spLocks/>
          </p:cNvSpPr>
          <p:nvPr/>
        </p:nvSpPr>
        <p:spPr>
          <a:xfrm>
            <a:off x="98116" y="745264"/>
            <a:ext cx="5348766" cy="369332"/>
          </a:xfrm>
          <a:prstGeom prst="rect">
            <a:avLst/>
          </a:prstGeom>
        </p:spPr>
        <p:txBody>
          <a:bodyPr wrap="square"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fontAlgn="auto">
              <a:spcAft>
                <a:spcPts val="0"/>
              </a:spcAft>
              <a:buNone/>
            </a:pPr>
            <a:r>
              <a:rPr lang="ja-JP" altLang="en-US" sz="2400" b="1"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b="1" i="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記載例）</a:t>
            </a:r>
            <a:endParaRPr lang="ja-JP" altLang="en-US" sz="2400" b="1"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角丸四角形 14"/>
          <p:cNvSpPr/>
          <p:nvPr/>
        </p:nvSpPr>
        <p:spPr>
          <a:xfrm>
            <a:off x="66406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67705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角丸四角形 16"/>
          <p:cNvSpPr/>
          <p:nvPr/>
        </p:nvSpPr>
        <p:spPr>
          <a:xfrm>
            <a:off x="54468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55767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角丸四角形 20"/>
          <p:cNvSpPr/>
          <p:nvPr/>
        </p:nvSpPr>
        <p:spPr>
          <a:xfrm>
            <a:off x="8270368" y="6436534"/>
            <a:ext cx="822832" cy="383365"/>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8369925" y="6538913"/>
            <a:ext cx="588623" cy="253916"/>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頁番号</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ボックス 19"/>
          <p:cNvSpPr txBox="1"/>
          <p:nvPr/>
        </p:nvSpPr>
        <p:spPr>
          <a:xfrm>
            <a:off x="265475" y="1326126"/>
            <a:ext cx="8613049" cy="2215991"/>
          </a:xfrm>
          <a:prstGeom prst="rect">
            <a:avLst/>
          </a:prstGeom>
          <a:noFill/>
        </p:spPr>
        <p:txBody>
          <a:bodyPr wrap="square" lIns="0" tIns="0" rIns="0" bIns="0" rtlCol="0">
            <a:spAutoFit/>
          </a:bodyPr>
          <a:lstStyle/>
          <a:p>
            <a:pPr algn="l" fontAlgn="auto">
              <a:spcBef>
                <a:spcPts val="0"/>
              </a:spcBef>
              <a:spcAft>
                <a:spcPts val="0"/>
              </a:spcAft>
            </a:pPr>
            <a:r>
              <a:rPr lang="en-US" altLang="ja-JP" i="0"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ja-JP" i="0" dirty="0">
                <a:latin typeface="メイリオ" panose="020B0604030504040204" pitchFamily="50" charset="-128"/>
                <a:ea typeface="メイリオ" panose="020B0604030504040204" pitchFamily="50" charset="-128"/>
                <a:cs typeface="メイリオ" panose="020B0604030504040204" pitchFamily="50" charset="-128"/>
              </a:rPr>
              <a:t>競合が想定される他社の開発動向とそれに対する優位性の根拠</a:t>
            </a:r>
          </a:p>
          <a:p>
            <a:pPr marL="285750" indent="-285750" algn="l" fontAlgn="auto">
              <a:spcBef>
                <a:spcPts val="0"/>
              </a:spcBef>
              <a:spcAft>
                <a:spcPts val="0"/>
              </a:spcAft>
              <a:buFont typeface="Wingdings" panose="05000000000000000000" pitchFamily="2" charset="2"/>
              <a:buChar char="Ø"/>
            </a:pPr>
            <a:r>
              <a:rPr lang="ja-JP" altLang="ja-JP"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競合</a:t>
            </a:r>
            <a:r>
              <a:rPr lang="ja-JP" altLang="ja-JP"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が想定される他社の製品・サービスに対し、予想される価格・仕様などを考慮して、自社製品・サービスの優位性の根拠を記述してください。</a:t>
            </a:r>
            <a:endParaRPr lang="ja-JP" altLang="ja-JP"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r>
              <a:rPr lang="en-US" altLang="ja-JP" i="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endParaRPr lang="ja-JP" altLang="ja-JP" i="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r>
              <a:rPr lang="en-US" altLang="ja-JP" i="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ja-JP" i="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価格競争力</a:t>
            </a:r>
          </a:p>
          <a:p>
            <a:pPr marL="285750" indent="-285750" algn="l" fontAlgn="auto">
              <a:spcBef>
                <a:spcPts val="0"/>
              </a:spcBef>
              <a:spcAft>
                <a:spcPts val="0"/>
              </a:spcAft>
              <a:buFont typeface="Wingdings" panose="05000000000000000000" pitchFamily="2" charset="2"/>
              <a:buChar char="Ø"/>
            </a:pPr>
            <a:r>
              <a:rPr lang="ja-JP" altLang="ja-JP"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競合</a:t>
            </a:r>
            <a:r>
              <a:rPr lang="ja-JP" altLang="ja-JP"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製品・サービスの市場価格と自社製品価格の比較、損益分岐点など、価格競争力の算出根拠を記述してください。</a:t>
            </a:r>
            <a:endParaRPr lang="ja-JP" altLang="ja-JP"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indent="269240" algn="l" fontAlgn="auto">
              <a:spcBef>
                <a:spcPts val="0"/>
              </a:spcBef>
              <a:spcAft>
                <a:spcPts val="0"/>
              </a:spcAft>
            </a:pPr>
            <a:endParaRPr lang="ja-JP" altLang="ja-JP" b="1" i="0" kern="1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0179880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44BE0E0-FA9C-46FE-9A19-EAD1F73036D9}" type="slidenum">
              <a:rPr kumimoji="1" lang="ja-JP" altLang="en-US" smtClean="0"/>
              <a:t>15</a:t>
            </a:fld>
            <a:endParaRPr kumimoji="1" lang="ja-JP" altLang="en-US"/>
          </a:p>
        </p:txBody>
      </p:sp>
      <p:sp>
        <p:nvSpPr>
          <p:cNvPr id="5" name="テキスト ボックス 4"/>
          <p:cNvSpPr txBox="1"/>
          <p:nvPr/>
        </p:nvSpPr>
        <p:spPr>
          <a:xfrm>
            <a:off x="98116" y="4773"/>
            <a:ext cx="2698175" cy="523220"/>
          </a:xfrm>
          <a:prstGeom prst="rect">
            <a:avLst/>
          </a:prstGeom>
          <a:noFill/>
        </p:spPr>
        <p:txBody>
          <a:bodyPr wrap="none" rtlCol="0">
            <a:spAutoFit/>
          </a:bodyPr>
          <a:lstStyle/>
          <a:p>
            <a:r>
              <a:rPr lang="ja-JP" altLang="en-US" sz="2800" b="1" dirty="0" smtClean="0">
                <a:latin typeface="メイリオ" panose="020B0604030504040204" pitchFamily="50" charset="-128"/>
                <a:ea typeface="メイリオ" panose="020B0604030504040204" pitchFamily="50" charset="-128"/>
                <a:cs typeface="メイリオ" panose="020B0604030504040204" pitchFamily="50" charset="-128"/>
              </a:rPr>
              <a:t>８．売上見通し</a:t>
            </a:r>
            <a:endParaRPr lang="en-US" altLang="ja-JP" sz="28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7823200"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7953036"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 name="直線コネクタ 2"/>
          <p:cNvCxnSpPr/>
          <p:nvPr/>
        </p:nvCxnSpPr>
        <p:spPr>
          <a:xfrm>
            <a:off x="0" y="647700"/>
            <a:ext cx="9144000" cy="0"/>
          </a:xfrm>
          <a:prstGeom prst="line">
            <a:avLst/>
          </a:prstGeom>
          <a:ln w="57150" cmpd="thinThick">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1" name="コンテンツ プレースホルダー 2"/>
          <p:cNvSpPr txBox="1">
            <a:spLocks/>
          </p:cNvSpPr>
          <p:nvPr/>
        </p:nvSpPr>
        <p:spPr>
          <a:xfrm>
            <a:off x="98116" y="745264"/>
            <a:ext cx="5348766" cy="369332"/>
          </a:xfrm>
          <a:prstGeom prst="rect">
            <a:avLst/>
          </a:prstGeom>
        </p:spPr>
        <p:txBody>
          <a:bodyPr wrap="square"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fontAlgn="auto">
              <a:spcAft>
                <a:spcPts val="0"/>
              </a:spcAft>
              <a:buNone/>
            </a:pPr>
            <a:r>
              <a:rPr lang="ja-JP" altLang="en-US" sz="2400" b="1"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b="1" i="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記載例）</a:t>
            </a:r>
            <a:endParaRPr lang="ja-JP" altLang="en-US" sz="2400" b="1"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角丸四角形 14"/>
          <p:cNvSpPr/>
          <p:nvPr/>
        </p:nvSpPr>
        <p:spPr>
          <a:xfrm>
            <a:off x="66406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67705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角丸四角形 16"/>
          <p:cNvSpPr/>
          <p:nvPr/>
        </p:nvSpPr>
        <p:spPr>
          <a:xfrm>
            <a:off x="54468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55767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角丸四角形 20"/>
          <p:cNvSpPr/>
          <p:nvPr/>
        </p:nvSpPr>
        <p:spPr>
          <a:xfrm>
            <a:off x="8270368" y="6436534"/>
            <a:ext cx="822832" cy="383365"/>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8369925" y="6538913"/>
            <a:ext cx="588623" cy="253916"/>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頁番号</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テキスト ボックス 18"/>
          <p:cNvSpPr txBox="1"/>
          <p:nvPr/>
        </p:nvSpPr>
        <p:spPr>
          <a:xfrm>
            <a:off x="265475" y="1350992"/>
            <a:ext cx="8613049" cy="4062651"/>
          </a:xfrm>
          <a:prstGeom prst="rect">
            <a:avLst/>
          </a:prstGeom>
          <a:noFill/>
        </p:spPr>
        <p:txBody>
          <a:bodyPr wrap="square" lIns="0" tIns="0" rIns="0" bIns="0" rtlCol="0">
            <a:spAutoFit/>
          </a:bodyPr>
          <a:lstStyle/>
          <a:p>
            <a:pPr algn="l" fontAlgn="auto">
              <a:spcBef>
                <a:spcPts val="0"/>
              </a:spcBef>
              <a:spcAft>
                <a:spcPts val="0"/>
              </a:spcAft>
            </a:pPr>
            <a:r>
              <a:rPr lang="en-US" altLang="ja-JP" i="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ja-JP" i="0" dirty="0">
                <a:latin typeface="メイリオ" panose="020B0604030504040204" pitchFamily="50" charset="-128"/>
                <a:ea typeface="メイリオ" panose="020B0604030504040204" pitchFamily="50" charset="-128"/>
                <a:cs typeface="メイリオ" panose="020B0604030504040204" pitchFamily="50" charset="-128"/>
              </a:rPr>
              <a:t>売上見通し（単位：百万円）</a:t>
            </a:r>
          </a:p>
          <a:p>
            <a:pPr marL="285750" indent="-285750" algn="l" fontAlgn="auto">
              <a:spcBef>
                <a:spcPts val="0"/>
              </a:spcBef>
              <a:spcAft>
                <a:spcPts val="0"/>
              </a:spcAft>
              <a:buFont typeface="Wingdings" panose="05000000000000000000" pitchFamily="2" charset="2"/>
              <a:buChar char="Ø"/>
            </a:pPr>
            <a:r>
              <a:rPr lang="ja-JP" altLang="ja-JP"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販売</a:t>
            </a:r>
            <a:r>
              <a:rPr lang="ja-JP" altLang="ja-JP"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開始後</a:t>
            </a:r>
            <a:r>
              <a:rPr lang="en-US" altLang="ja-JP"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5</a:t>
            </a:r>
            <a:r>
              <a:rPr lang="ja-JP" altLang="ja-JP"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年経過までの売上と収益の見通しを記述してください。また、販売単価、販売数、原価など、売上と収益の算出根拠を記述してください</a:t>
            </a:r>
            <a:r>
              <a:rPr lang="ja-JP" altLang="ja-JP"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endParaRPr lang="en-US" altLang="ja-JP" i="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i="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b="1" dirty="0">
                <a:latin typeface="メイリオ" panose="020B0604030504040204" pitchFamily="50" charset="-128"/>
                <a:ea typeface="メイリオ" panose="020B0604030504040204" pitchFamily="50" charset="-128"/>
                <a:cs typeface="メイリオ" panose="020B0604030504040204" pitchFamily="50" charset="-128"/>
              </a:rPr>
              <a:t>販売単価</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b="1" dirty="0">
                <a:latin typeface="メイリオ" panose="020B0604030504040204" pitchFamily="50" charset="-128"/>
                <a:ea typeface="メイリオ" panose="020B0604030504040204" pitchFamily="50" charset="-128"/>
                <a:cs typeface="メイリオ" panose="020B0604030504040204" pitchFamily="50" charset="-128"/>
              </a:rPr>
              <a:t>販売数</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b="1" dirty="0">
                <a:latin typeface="メイリオ" panose="020B0604030504040204" pitchFamily="50" charset="-128"/>
                <a:ea typeface="メイリオ" panose="020B0604030504040204" pitchFamily="50" charset="-128"/>
                <a:cs typeface="メイリオ" panose="020B0604030504040204" pitchFamily="50" charset="-128"/>
              </a:rPr>
              <a:t>　　売上</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b="1" dirty="0">
                <a:latin typeface="メイリオ" panose="020B0604030504040204" pitchFamily="50" charset="-128"/>
                <a:ea typeface="メイリオ" panose="020B0604030504040204" pitchFamily="50" charset="-128"/>
                <a:cs typeface="メイリオ" panose="020B0604030504040204" pitchFamily="50" charset="-128"/>
              </a:rPr>
              <a:t>製品原価</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b="1" dirty="0">
                <a:latin typeface="メイリオ" panose="020B0604030504040204" pitchFamily="50" charset="-128"/>
                <a:ea typeface="メイリオ" panose="020B0604030504040204" pitchFamily="50" charset="-128"/>
                <a:cs typeface="メイリオ" panose="020B0604030504040204" pitchFamily="50" charset="-128"/>
              </a:rPr>
              <a:t>収益</a:t>
            </a:r>
            <a:endParaRPr lang="ja-JP" altLang="ja-JP" sz="1200" i="0" dirty="0">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r>
              <a:rPr lang="ja-JP" altLang="ja-JP" sz="1200" b="1" dirty="0">
                <a:latin typeface="メイリオ" panose="020B0604030504040204" pitchFamily="50" charset="-128"/>
                <a:ea typeface="メイリオ" panose="020B0604030504040204" pitchFamily="50" charset="-128"/>
                <a:cs typeface="メイリオ" panose="020B0604030504040204" pitchFamily="50" charset="-128"/>
              </a:rPr>
              <a:t>例：</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ja-JP" sz="1200" b="1" dirty="0">
                <a:latin typeface="メイリオ" panose="020B0604030504040204" pitchFamily="50" charset="-128"/>
                <a:ea typeface="メイリオ" panose="020B0604030504040204" pitchFamily="50" charset="-128"/>
                <a:cs typeface="メイリオ" panose="020B0604030504040204" pitchFamily="50" charset="-128"/>
              </a:rPr>
              <a:t>年目（　年度）</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b="1" dirty="0">
                <a:latin typeface="メイリオ" panose="020B0604030504040204" pitchFamily="50" charset="-128"/>
                <a:ea typeface="メイリオ" panose="020B0604030504040204" pitchFamily="50" charset="-128"/>
                <a:cs typeface="メイリオ" panose="020B0604030504040204" pitchFamily="50" charset="-128"/>
              </a:rPr>
              <a:t>○○万円</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b="1" dirty="0">
                <a:latin typeface="メイリオ" panose="020B0604030504040204" pitchFamily="50" charset="-128"/>
                <a:ea typeface="メイリオ" panose="020B0604030504040204" pitchFamily="50" charset="-128"/>
                <a:cs typeface="メイリオ" panose="020B0604030504040204" pitchFamily="50" charset="-128"/>
              </a:rPr>
              <a:t>○○○個</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b="1" dirty="0">
                <a:latin typeface="メイリオ" panose="020B0604030504040204" pitchFamily="50" charset="-128"/>
                <a:ea typeface="メイリオ" panose="020B0604030504040204" pitchFamily="50" charset="-128"/>
                <a:cs typeface="メイリオ" panose="020B0604030504040204" pitchFamily="50" charset="-128"/>
              </a:rPr>
              <a:t>○○○百万円</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b="1" dirty="0">
                <a:latin typeface="メイリオ" panose="020B0604030504040204" pitchFamily="50" charset="-128"/>
                <a:ea typeface="メイリオ" panose="020B0604030504040204" pitchFamily="50" charset="-128"/>
                <a:cs typeface="メイリオ" panose="020B0604030504040204" pitchFamily="50" charset="-128"/>
              </a:rPr>
              <a:t>○○○百万円</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b="1" dirty="0">
                <a:latin typeface="メイリオ" panose="020B0604030504040204" pitchFamily="50" charset="-128"/>
                <a:ea typeface="メイリオ" panose="020B0604030504040204" pitchFamily="50" charset="-128"/>
                <a:cs typeface="メイリオ" panose="020B0604030504040204" pitchFamily="50" charset="-128"/>
              </a:rPr>
              <a:t>○○百万円</a:t>
            </a:r>
            <a:endParaRPr lang="ja-JP" altLang="ja-JP" sz="1200" i="0" dirty="0">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r>
              <a:rPr lang="ja-JP" altLang="ja-JP" sz="1200"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ja-JP" sz="1200" b="1" dirty="0">
                <a:latin typeface="メイリオ" panose="020B0604030504040204" pitchFamily="50" charset="-128"/>
                <a:ea typeface="メイリオ" panose="020B0604030504040204" pitchFamily="50" charset="-128"/>
                <a:cs typeface="メイリオ" panose="020B0604030504040204" pitchFamily="50" charset="-128"/>
              </a:rPr>
              <a:t>年目（　年度）</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b="1" dirty="0">
                <a:latin typeface="メイリオ" panose="020B0604030504040204" pitchFamily="50" charset="-128"/>
                <a:ea typeface="メイリオ" panose="020B0604030504040204" pitchFamily="50" charset="-128"/>
                <a:cs typeface="メイリオ" panose="020B0604030504040204" pitchFamily="50" charset="-128"/>
              </a:rPr>
              <a:t>○○万円</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b="1" dirty="0">
                <a:latin typeface="メイリオ" panose="020B0604030504040204" pitchFamily="50" charset="-128"/>
                <a:ea typeface="メイリオ" panose="020B0604030504040204" pitchFamily="50" charset="-128"/>
                <a:cs typeface="メイリオ" panose="020B0604030504040204" pitchFamily="50" charset="-128"/>
              </a:rPr>
              <a:t>○○○個</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b="1" dirty="0">
                <a:latin typeface="メイリオ" panose="020B0604030504040204" pitchFamily="50" charset="-128"/>
                <a:ea typeface="メイリオ" panose="020B0604030504040204" pitchFamily="50" charset="-128"/>
                <a:cs typeface="メイリオ" panose="020B0604030504040204" pitchFamily="50" charset="-128"/>
              </a:rPr>
              <a:t>○○○百万円</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b="1" dirty="0">
                <a:latin typeface="メイリオ" panose="020B0604030504040204" pitchFamily="50" charset="-128"/>
                <a:ea typeface="メイリオ" panose="020B0604030504040204" pitchFamily="50" charset="-128"/>
                <a:cs typeface="メイリオ" panose="020B0604030504040204" pitchFamily="50" charset="-128"/>
              </a:rPr>
              <a:t>○○○百万円</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b="1" dirty="0">
                <a:latin typeface="メイリオ" panose="020B0604030504040204" pitchFamily="50" charset="-128"/>
                <a:ea typeface="メイリオ" panose="020B0604030504040204" pitchFamily="50" charset="-128"/>
                <a:cs typeface="メイリオ" panose="020B0604030504040204" pitchFamily="50" charset="-128"/>
              </a:rPr>
              <a:t>○○百万円</a:t>
            </a:r>
            <a:endParaRPr lang="ja-JP" altLang="ja-JP" sz="1200" i="0" dirty="0">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r>
              <a:rPr lang="ja-JP" altLang="ja-JP" sz="1200" b="1" dirty="0">
                <a:latin typeface="メイリオ" panose="020B0604030504040204" pitchFamily="50" charset="-128"/>
                <a:ea typeface="メイリオ" panose="020B0604030504040204" pitchFamily="50" charset="-128"/>
                <a:cs typeface="メイリオ" panose="020B0604030504040204" pitchFamily="50" charset="-128"/>
              </a:rPr>
              <a:t>　　～～</a:t>
            </a:r>
            <a:endParaRPr lang="ja-JP" altLang="ja-JP" sz="1200" i="0" dirty="0">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r>
              <a:rPr lang="ja-JP" altLang="ja-JP" sz="1200"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5</a:t>
            </a:r>
            <a:r>
              <a:rPr lang="ja-JP" altLang="ja-JP" sz="1200" b="1" dirty="0">
                <a:latin typeface="メイリオ" panose="020B0604030504040204" pitchFamily="50" charset="-128"/>
                <a:ea typeface="メイリオ" panose="020B0604030504040204" pitchFamily="50" charset="-128"/>
                <a:cs typeface="メイリオ" panose="020B0604030504040204" pitchFamily="50" charset="-128"/>
              </a:rPr>
              <a:t>年目（　年度）</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b="1" dirty="0">
                <a:latin typeface="メイリオ" panose="020B0604030504040204" pitchFamily="50" charset="-128"/>
                <a:ea typeface="メイリオ" panose="020B0604030504040204" pitchFamily="50" charset="-128"/>
                <a:cs typeface="メイリオ" panose="020B0604030504040204" pitchFamily="50" charset="-128"/>
              </a:rPr>
              <a:t>○○万円</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b="1" dirty="0">
                <a:latin typeface="メイリオ" panose="020B0604030504040204" pitchFamily="50" charset="-128"/>
                <a:ea typeface="メイリオ" panose="020B0604030504040204" pitchFamily="50" charset="-128"/>
                <a:cs typeface="メイリオ" panose="020B0604030504040204" pitchFamily="50" charset="-128"/>
              </a:rPr>
              <a:t>　○○○個</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b="1" dirty="0">
                <a:latin typeface="メイリオ" panose="020B0604030504040204" pitchFamily="50" charset="-128"/>
                <a:ea typeface="メイリオ" panose="020B0604030504040204" pitchFamily="50" charset="-128"/>
                <a:cs typeface="メイリオ" panose="020B0604030504040204" pitchFamily="50" charset="-128"/>
              </a:rPr>
              <a:t>○○○百万円</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b="1" dirty="0">
                <a:latin typeface="メイリオ" panose="020B0604030504040204" pitchFamily="50" charset="-128"/>
                <a:ea typeface="メイリオ" panose="020B0604030504040204" pitchFamily="50" charset="-128"/>
                <a:cs typeface="メイリオ" panose="020B0604030504040204" pitchFamily="50" charset="-128"/>
              </a:rPr>
              <a:t>○○○百万円</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b="1" dirty="0">
                <a:latin typeface="メイリオ" panose="020B0604030504040204" pitchFamily="50" charset="-128"/>
                <a:ea typeface="メイリオ" panose="020B0604030504040204" pitchFamily="50" charset="-128"/>
                <a:cs typeface="メイリオ" panose="020B0604030504040204" pitchFamily="50" charset="-128"/>
              </a:rPr>
              <a:t>○○百万円</a:t>
            </a:r>
            <a:endParaRPr lang="ja-JP" altLang="ja-JP" sz="1200" i="0" dirty="0">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endParaRPr lang="en-US" altLang="ja-JP" i="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endParaRPr lang="ja-JP" altLang="ja-JP" i="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r>
              <a:rPr lang="en-US" altLang="ja-JP" i="0"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ja-JP" i="0" dirty="0">
                <a:latin typeface="メイリオ" panose="020B0604030504040204" pitchFamily="50" charset="-128"/>
                <a:ea typeface="メイリオ" panose="020B0604030504040204" pitchFamily="50" charset="-128"/>
                <a:cs typeface="メイリオ" panose="020B0604030504040204" pitchFamily="50" charset="-128"/>
              </a:rPr>
              <a:t>売上見通し設定の考え方（算出の基本となる製品、サービス等の予定価格等を具体的に記述すること。）</a:t>
            </a:r>
          </a:p>
          <a:p>
            <a:pPr marL="285750" indent="-285750" algn="l" fontAlgn="auto">
              <a:spcBef>
                <a:spcPts val="0"/>
              </a:spcBef>
              <a:spcAft>
                <a:spcPts val="0"/>
              </a:spcAft>
              <a:buFont typeface="Wingdings" panose="05000000000000000000" pitchFamily="2" charset="2"/>
              <a:buChar char="Ø"/>
            </a:pPr>
            <a:r>
              <a:rPr lang="ja-JP" altLang="ja-JP"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どの</a:t>
            </a:r>
            <a:r>
              <a:rPr lang="ja-JP" altLang="ja-JP"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ような仕組みで収益を得るのか、投資額など収益の算出根拠を含め、収益計画を記述してください。</a:t>
            </a:r>
            <a:endParaRPr lang="ja-JP" altLang="ja-JP"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indent="269240" algn="l" fontAlgn="auto">
              <a:spcBef>
                <a:spcPts val="0"/>
              </a:spcBef>
              <a:spcAft>
                <a:spcPts val="0"/>
              </a:spcAft>
            </a:pPr>
            <a:endParaRPr lang="ja-JP" altLang="ja-JP" b="1" i="0" kern="1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0557866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44BE0E0-FA9C-46FE-9A19-EAD1F73036D9}" type="slidenum">
              <a:rPr kumimoji="1" lang="ja-JP" altLang="en-US" smtClean="0"/>
              <a:t>16</a:t>
            </a:fld>
            <a:endParaRPr kumimoji="1" lang="ja-JP" altLang="en-US"/>
          </a:p>
        </p:txBody>
      </p:sp>
      <p:sp>
        <p:nvSpPr>
          <p:cNvPr id="5" name="テキスト ボックス 4"/>
          <p:cNvSpPr txBox="1"/>
          <p:nvPr/>
        </p:nvSpPr>
        <p:spPr>
          <a:xfrm>
            <a:off x="98116" y="4773"/>
            <a:ext cx="2339102" cy="523220"/>
          </a:xfrm>
          <a:prstGeom prst="rect">
            <a:avLst/>
          </a:prstGeom>
          <a:noFill/>
        </p:spPr>
        <p:txBody>
          <a:bodyPr wrap="none" rtlCol="0">
            <a:spAutoFit/>
          </a:bodyPr>
          <a:lstStyle/>
          <a:p>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９</a:t>
            </a:r>
            <a:r>
              <a:rPr lang="ja-JP" altLang="en-US" sz="28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8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7823200"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7953036"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 name="直線コネクタ 2"/>
          <p:cNvCxnSpPr/>
          <p:nvPr/>
        </p:nvCxnSpPr>
        <p:spPr>
          <a:xfrm>
            <a:off x="0" y="647700"/>
            <a:ext cx="9144000" cy="0"/>
          </a:xfrm>
          <a:prstGeom prst="line">
            <a:avLst/>
          </a:prstGeom>
          <a:ln w="57150" cmpd="thinThick">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1" name="コンテンツ プレースホルダー 2"/>
          <p:cNvSpPr txBox="1">
            <a:spLocks/>
          </p:cNvSpPr>
          <p:nvPr/>
        </p:nvSpPr>
        <p:spPr>
          <a:xfrm>
            <a:off x="98116" y="745264"/>
            <a:ext cx="5348766" cy="369332"/>
          </a:xfrm>
          <a:prstGeom prst="rect">
            <a:avLst/>
          </a:prstGeom>
        </p:spPr>
        <p:txBody>
          <a:bodyPr wrap="square"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fontAlgn="auto">
              <a:spcAft>
                <a:spcPts val="0"/>
              </a:spcAft>
              <a:buNone/>
            </a:pPr>
            <a:r>
              <a:rPr lang="ja-JP" altLang="en-US" sz="2400" b="1" i="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（自由様式）</a:t>
            </a:r>
            <a:endParaRPr lang="ja-JP" altLang="en-US" sz="2400" b="1"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角丸四角形 14"/>
          <p:cNvSpPr/>
          <p:nvPr/>
        </p:nvSpPr>
        <p:spPr>
          <a:xfrm>
            <a:off x="66406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67705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角丸四角形 16"/>
          <p:cNvSpPr/>
          <p:nvPr/>
        </p:nvSpPr>
        <p:spPr>
          <a:xfrm>
            <a:off x="54468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55767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角丸四角形 20"/>
          <p:cNvSpPr/>
          <p:nvPr/>
        </p:nvSpPr>
        <p:spPr>
          <a:xfrm>
            <a:off x="8270368" y="6436534"/>
            <a:ext cx="822832" cy="383365"/>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8369925" y="6538913"/>
            <a:ext cx="588623" cy="253916"/>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頁番号</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コンテンツ プレースホルダー 2"/>
          <p:cNvSpPr txBox="1">
            <a:spLocks/>
          </p:cNvSpPr>
          <p:nvPr/>
        </p:nvSpPr>
        <p:spPr>
          <a:xfrm>
            <a:off x="389932" y="1313262"/>
            <a:ext cx="8568616" cy="609398"/>
          </a:xfrm>
          <a:prstGeom prst="rect">
            <a:avLst/>
          </a:prstGeom>
        </p:spPr>
        <p:txBody>
          <a:bodyPr wrap="square"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fontAlgn="auto">
              <a:spcAft>
                <a:spcPts val="0"/>
              </a:spcAft>
              <a:buFont typeface="Wingdings" panose="05000000000000000000" pitchFamily="2" charset="2"/>
              <a:buChar char="Ø"/>
            </a:pPr>
            <a:r>
              <a:rPr lang="ja-JP" altLang="en-US" sz="1800" i="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応募に際してのアピール点等、図表も含め記載ください</a:t>
            </a:r>
            <a:endParaRPr lang="en-US" altLang="ja-JP" sz="1800" i="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fontAlgn="auto">
              <a:spcAft>
                <a:spcPts val="0"/>
              </a:spcAft>
              <a:buNone/>
            </a:pPr>
            <a:r>
              <a:rPr lang="ja-JP" altLang="en-US" sz="18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　（例）技術の優位性等</a:t>
            </a:r>
            <a:endParaRPr lang="ja-JP" altLang="en-US" sz="1800"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716886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44BE0E0-FA9C-46FE-9A19-EAD1F73036D9}" type="slidenum">
              <a:rPr kumimoji="1" lang="ja-JP" altLang="en-US" smtClean="0"/>
              <a:t>2</a:t>
            </a:fld>
            <a:endParaRPr kumimoji="1" lang="ja-JP" altLang="en-US"/>
          </a:p>
        </p:txBody>
      </p:sp>
      <p:sp>
        <p:nvSpPr>
          <p:cNvPr id="5" name="テキスト ボックス 4"/>
          <p:cNvSpPr txBox="1"/>
          <p:nvPr/>
        </p:nvSpPr>
        <p:spPr>
          <a:xfrm>
            <a:off x="98116" y="68273"/>
            <a:ext cx="3057247" cy="523220"/>
          </a:xfrm>
          <a:prstGeom prst="rect">
            <a:avLst/>
          </a:prstGeom>
          <a:noFill/>
        </p:spPr>
        <p:txBody>
          <a:bodyPr wrap="none" rtlCol="0">
            <a:spAutoFit/>
          </a:bodyPr>
          <a:lstStyle/>
          <a:p>
            <a:r>
              <a:rPr lang="ja-JP" altLang="en-US" sz="2800" b="1" dirty="0" smtClean="0">
                <a:latin typeface="メイリオ" panose="020B0604030504040204" pitchFamily="50" charset="-128"/>
                <a:ea typeface="メイリオ" panose="020B0604030504040204" pitchFamily="50" charset="-128"/>
                <a:cs typeface="メイリオ" panose="020B0604030504040204" pitchFamily="50" charset="-128"/>
              </a:rPr>
              <a:t>１．提案者の概要</a:t>
            </a:r>
            <a:endParaRPr lang="zh-TW" altLang="en-US" sz="2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7823200"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7953036"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 name="直線コネクタ 2"/>
          <p:cNvCxnSpPr/>
          <p:nvPr/>
        </p:nvCxnSpPr>
        <p:spPr>
          <a:xfrm>
            <a:off x="0" y="647700"/>
            <a:ext cx="9144000" cy="0"/>
          </a:xfrm>
          <a:prstGeom prst="line">
            <a:avLst/>
          </a:prstGeom>
          <a:ln w="57150" cmpd="thinThick">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1" name="コンテンツ プレースホルダー 2"/>
          <p:cNvSpPr txBox="1">
            <a:spLocks/>
          </p:cNvSpPr>
          <p:nvPr/>
        </p:nvSpPr>
        <p:spPr>
          <a:xfrm>
            <a:off x="98116" y="745264"/>
            <a:ext cx="5348766" cy="369332"/>
          </a:xfrm>
          <a:prstGeom prst="rect">
            <a:avLst/>
          </a:prstGeom>
        </p:spPr>
        <p:txBody>
          <a:bodyPr wrap="square"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fontAlgn="auto">
              <a:spcAft>
                <a:spcPts val="0"/>
              </a:spcAft>
              <a:buNone/>
            </a:pPr>
            <a:r>
              <a:rPr lang="ja-JP" altLang="en-US" sz="2400" b="1"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b="1" i="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記載例　提案者毎に作成ください）</a:t>
            </a:r>
            <a:endParaRPr lang="ja-JP" altLang="en-US" sz="2400" b="1"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テキスト ボックス 11"/>
          <p:cNvSpPr txBox="1"/>
          <p:nvPr/>
        </p:nvSpPr>
        <p:spPr>
          <a:xfrm>
            <a:off x="707810" y="1080229"/>
            <a:ext cx="8613049" cy="3046988"/>
          </a:xfrm>
          <a:prstGeom prst="rect">
            <a:avLst/>
          </a:prstGeom>
          <a:noFill/>
        </p:spPr>
        <p:txBody>
          <a:bodyPr wrap="square" lIns="0" tIns="0" rIns="0" bIns="0" rtlCol="0">
            <a:spAutoFit/>
          </a:bodyPr>
          <a:lstStyle/>
          <a:p>
            <a:pPr algn="l" fontAlgn="auto">
              <a:spcBef>
                <a:spcPts val="0"/>
              </a:spcBef>
              <a:spcAft>
                <a:spcPts val="0"/>
              </a:spcAft>
            </a:pPr>
            <a:r>
              <a:rPr lang="en-US" altLang="ja-JP" i="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i="0" dirty="0">
                <a:latin typeface="メイリオ" panose="020B0604030504040204" pitchFamily="50" charset="-128"/>
                <a:ea typeface="メイリオ" panose="020B0604030504040204" pitchFamily="50" charset="-128"/>
                <a:cs typeface="メイリオ" panose="020B0604030504040204" pitchFamily="50" charset="-128"/>
              </a:rPr>
              <a:t>1</a:t>
            </a:r>
            <a:r>
              <a:rPr lang="en-US" altLang="ja-JP" i="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i="0" dirty="0">
                <a:latin typeface="メイリオ" panose="020B0604030504040204" pitchFamily="50" charset="-128"/>
                <a:ea typeface="メイリオ" panose="020B0604030504040204" pitchFamily="50" charset="-128"/>
                <a:cs typeface="メイリオ" panose="020B0604030504040204" pitchFamily="50" charset="-128"/>
              </a:rPr>
              <a:t>提案</a:t>
            </a:r>
            <a:r>
              <a:rPr lang="ja-JP" altLang="ja-JP" i="0" dirty="0" smtClean="0">
                <a:latin typeface="メイリオ" panose="020B0604030504040204" pitchFamily="50" charset="-128"/>
                <a:ea typeface="メイリオ" panose="020B0604030504040204" pitchFamily="50" charset="-128"/>
                <a:cs typeface="メイリオ" panose="020B0604030504040204" pitchFamily="50" charset="-128"/>
              </a:rPr>
              <a:t>者名</a:t>
            </a:r>
            <a:r>
              <a:rPr lang="ja-JP" altLang="ja-JP" i="0" dirty="0">
                <a:latin typeface="メイリオ" panose="020B0604030504040204" pitchFamily="50" charset="-128"/>
                <a:ea typeface="メイリオ" panose="020B0604030504040204" pitchFamily="50" charset="-128"/>
                <a:cs typeface="メイリオ" panose="020B0604030504040204" pitchFamily="50" charset="-128"/>
              </a:rPr>
              <a:t>（法人番号</a:t>
            </a:r>
            <a:r>
              <a:rPr lang="ja-JP" altLang="ja-JP" i="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i="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r>
              <a:rPr lang="ja-JP" altLang="ja-JP" i="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i="0" dirty="0">
                <a:latin typeface="メイリオ" panose="020B0604030504040204" pitchFamily="50" charset="-128"/>
                <a:ea typeface="メイリオ" panose="020B0604030504040204" pitchFamily="50" charset="-128"/>
                <a:cs typeface="メイリオ" panose="020B0604030504040204" pitchFamily="50" charset="-128"/>
              </a:rPr>
              <a:t>			</a:t>
            </a:r>
            <a:endParaRPr lang="ja-JP" altLang="ja-JP" i="0" dirty="0">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r>
              <a:rPr lang="en-US" altLang="ja-JP" i="0" dirty="0" smtClean="0">
                <a:latin typeface="メイリオ" panose="020B0604030504040204" pitchFamily="50" charset="-128"/>
                <a:ea typeface="メイリオ" panose="020B0604030504040204" pitchFamily="50" charset="-128"/>
                <a:cs typeface="メイリオ" panose="020B0604030504040204" pitchFamily="50" charset="-128"/>
              </a:rPr>
              <a:t>(2)</a:t>
            </a:r>
            <a:r>
              <a:rPr lang="ja-JP" altLang="ja-JP" i="0" dirty="0">
                <a:latin typeface="メイリオ" panose="020B0604030504040204" pitchFamily="50" charset="-128"/>
                <a:ea typeface="メイリオ" panose="020B0604030504040204" pitchFamily="50" charset="-128"/>
                <a:cs typeface="メイリオ" panose="020B0604030504040204" pitchFamily="50" charset="-128"/>
              </a:rPr>
              <a:t>従業員数（うち研究開発部門従事者数）　　　</a:t>
            </a:r>
            <a:r>
              <a:rPr lang="en-US" altLang="ja-JP" i="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b="1" dirty="0">
                <a:latin typeface="メイリオ" panose="020B0604030504040204" pitchFamily="50" charset="-128"/>
                <a:ea typeface="メイリオ" panose="020B0604030504040204" pitchFamily="50" charset="-128"/>
                <a:cs typeface="メイリオ" panose="020B0604030504040204" pitchFamily="50" charset="-128"/>
              </a:rPr>
              <a:t>名（　　　</a:t>
            </a:r>
            <a:r>
              <a:rPr lang="ja-JP" altLang="ja-JP" b="1" dirty="0" smtClean="0">
                <a:latin typeface="メイリオ" panose="020B0604030504040204" pitchFamily="50" charset="-128"/>
                <a:ea typeface="メイリオ" panose="020B0604030504040204" pitchFamily="50" charset="-128"/>
                <a:cs typeface="メイリオ" panose="020B0604030504040204" pitchFamily="50" charset="-128"/>
              </a:rPr>
              <a:t>名）</a:t>
            </a:r>
            <a:endParaRPr lang="ja-JP" altLang="ja-JP" i="0" dirty="0">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ja-JP"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従業</a:t>
            </a:r>
            <a:r>
              <a:rPr lang="ja-JP" altLang="ja-JP"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員数は提出時点を基準としてください</a:t>
            </a:r>
            <a:r>
              <a:rPr lang="ja-JP" altLang="ja-JP"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endParaRPr lang="ja-JP" altLang="ja-JP" i="0" dirty="0">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r>
              <a:rPr lang="en-US" altLang="ja-JP" i="0" dirty="0" smtClean="0">
                <a:latin typeface="メイリオ" panose="020B0604030504040204" pitchFamily="50" charset="-128"/>
                <a:ea typeface="メイリオ" panose="020B0604030504040204" pitchFamily="50" charset="-128"/>
                <a:cs typeface="メイリオ" panose="020B0604030504040204" pitchFamily="50" charset="-128"/>
              </a:rPr>
              <a:t>(3)</a:t>
            </a:r>
            <a:r>
              <a:rPr lang="ja-JP" altLang="ja-JP" i="0" dirty="0">
                <a:latin typeface="メイリオ" panose="020B0604030504040204" pitchFamily="50" charset="-128"/>
                <a:ea typeface="メイリオ" panose="020B0604030504040204" pitchFamily="50" charset="-128"/>
                <a:cs typeface="メイリオ" panose="020B0604030504040204" pitchFamily="50" charset="-128"/>
              </a:rPr>
              <a:t>大企業･中堅・中小・ベンチャー企業の種別</a:t>
            </a:r>
            <a:r>
              <a:rPr lang="en-US" altLang="ja-JP" i="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ja-JP" b="1" dirty="0" smtClean="0">
                <a:latin typeface="メイリオ" panose="020B0604030504040204" pitchFamily="50" charset="-128"/>
                <a:ea typeface="メイリオ" panose="020B0604030504040204" pitchFamily="50" charset="-128"/>
                <a:cs typeface="メイリオ" panose="020B0604030504040204" pitchFamily="50" charset="-128"/>
              </a:rPr>
              <a:t>企業</a:t>
            </a:r>
            <a:endPar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endParaRPr lang="ja-JP" altLang="ja-JP" i="0" dirty="0">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r>
              <a:rPr lang="en-US" altLang="ja-JP" i="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i="0" dirty="0">
                <a:latin typeface="メイリオ" panose="020B0604030504040204" pitchFamily="50" charset="-128"/>
                <a:ea typeface="メイリオ" panose="020B0604030504040204" pitchFamily="50" charset="-128"/>
                <a:cs typeface="メイリオ" panose="020B0604030504040204" pitchFamily="50" charset="-128"/>
              </a:rPr>
              <a:t>4</a:t>
            </a:r>
            <a:r>
              <a:rPr lang="en-US" altLang="ja-JP" i="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ja-JP" i="0" dirty="0">
                <a:latin typeface="メイリオ" panose="020B0604030504040204" pitchFamily="50" charset="-128"/>
                <a:ea typeface="メイリオ" panose="020B0604030504040204" pitchFamily="50" charset="-128"/>
                <a:cs typeface="メイリオ" panose="020B0604030504040204" pitchFamily="50" charset="-128"/>
              </a:rPr>
              <a:t>現在の主要事業内容（主な製品等）</a:t>
            </a:r>
          </a:p>
          <a:p>
            <a:pPr algn="l" fontAlgn="auto">
              <a:spcBef>
                <a:spcPts val="0"/>
              </a:spcBef>
              <a:spcAft>
                <a:spcPts val="0"/>
              </a:spcAft>
            </a:pP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現在</a:t>
            </a:r>
            <a:r>
              <a:rPr lang="ja-JP" altLang="ja-JP"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の事業内容（主な製品等）を記入してください</a:t>
            </a:r>
            <a:r>
              <a:rPr lang="ja-JP" altLang="ja-JP"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endParaRPr lang="en-US" altLang="ja-JP" b="1" dirty="0">
              <a:latin typeface="メイリオ" panose="020B0604030504040204" pitchFamily="50" charset="-128"/>
              <a:ea typeface="メイリオ" panose="020B0604030504040204" pitchFamily="50" charset="-128"/>
              <a:cs typeface="メイリオ" panose="020B0604030504040204" pitchFamily="50" charset="-128"/>
            </a:endParaRPr>
          </a:p>
          <a:p>
            <a:pPr algn="l" fontAlgn="auto">
              <a:spcBef>
                <a:spcPts val="0"/>
              </a:spcBef>
              <a:spcAft>
                <a:spcPts val="0"/>
              </a:spcAft>
            </a:pPr>
            <a:r>
              <a:rPr lang="en-US" altLang="ja-JP" i="0" dirty="0" smtClean="0">
                <a:latin typeface="メイリオ" panose="020B0604030504040204" pitchFamily="50" charset="-128"/>
                <a:ea typeface="メイリオ" panose="020B0604030504040204" pitchFamily="50" charset="-128"/>
                <a:cs typeface="メイリオ" panose="020B0604030504040204" pitchFamily="50" charset="-128"/>
              </a:rPr>
              <a:t>(5)</a:t>
            </a:r>
            <a:r>
              <a:rPr lang="ja-JP" altLang="ja-JP" i="0" dirty="0" smtClean="0">
                <a:latin typeface="メイリオ" panose="020B0604030504040204" pitchFamily="50" charset="-128"/>
                <a:ea typeface="メイリオ" panose="020B0604030504040204" pitchFamily="50" charset="-128"/>
                <a:cs typeface="メイリオ" panose="020B0604030504040204" pitchFamily="50" charset="-128"/>
              </a:rPr>
              <a:t>資本金</a:t>
            </a:r>
            <a:r>
              <a:rPr lang="ja-JP" altLang="en-US" i="0" dirty="0" smtClean="0">
                <a:latin typeface="メイリオ" panose="020B0604030504040204" pitchFamily="50" charset="-128"/>
                <a:ea typeface="メイリオ" panose="020B0604030504040204" pitchFamily="50" charset="-128"/>
                <a:cs typeface="メイリオ" panose="020B0604030504040204" pitchFamily="50" charset="-128"/>
              </a:rPr>
              <a:t>、売上高（直近３期分）、経常利益（</a:t>
            </a:r>
            <a:r>
              <a:rPr lang="ja-JP" altLang="en-US" i="0" dirty="0">
                <a:latin typeface="メイリオ" panose="020B0604030504040204" pitchFamily="50" charset="-128"/>
                <a:ea typeface="メイリオ" panose="020B0604030504040204" pitchFamily="50" charset="-128"/>
                <a:cs typeface="メイリオ" panose="020B0604030504040204" pitchFamily="50" charset="-128"/>
              </a:rPr>
              <a:t>直近３期分）</a:t>
            </a:r>
            <a:endParaRPr lang="en-US" altLang="ja-JP" i="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3271677542"/>
              </p:ext>
            </p:extLst>
          </p:nvPr>
        </p:nvGraphicFramePr>
        <p:xfrm>
          <a:off x="787322" y="4085576"/>
          <a:ext cx="7115390" cy="2752999"/>
        </p:xfrm>
        <a:graphic>
          <a:graphicData uri="http://schemas.openxmlformats.org/drawingml/2006/table">
            <a:tbl>
              <a:tblPr firstRow="1" bandRow="1">
                <a:tableStyleId>{93296810-A885-4BE3-A3E7-6D5BEEA58F35}</a:tableStyleId>
              </a:tblPr>
              <a:tblGrid>
                <a:gridCol w="2094360"/>
                <a:gridCol w="5021030"/>
              </a:tblGrid>
              <a:tr h="311399">
                <a:tc>
                  <a:txBody>
                    <a:bodyPr/>
                    <a:lstStyle/>
                    <a:p>
                      <a:pPr algn="ctr"/>
                      <a:r>
                        <a:rPr kumimoji="1" lang="ja-JP" altLang="en-US" sz="1800" dirty="0" smtClean="0"/>
                        <a:t>資本金</a:t>
                      </a:r>
                      <a:endParaRPr kumimoji="1" lang="ja-JP" altLang="en-US" sz="1800" dirty="0">
                        <a:latin typeface="ＭＳ ゴシック" panose="020B0609070205080204" pitchFamily="49" charset="-128"/>
                        <a:ea typeface="ＭＳ ゴシック" panose="020B0609070205080204" pitchFamily="49" charset="-128"/>
                      </a:endParaRPr>
                    </a:p>
                  </a:txBody>
                  <a:tcPr anchor="ctr"/>
                </a:tc>
                <a:tc>
                  <a:txBody>
                    <a:bodyPr/>
                    <a:lstStyle/>
                    <a:p>
                      <a:pPr algn="r"/>
                      <a:r>
                        <a:rPr kumimoji="1" lang="ja-JP" altLang="en-US" sz="1800" dirty="0" smtClean="0"/>
                        <a:t>●●千円</a:t>
                      </a:r>
                      <a:endParaRPr kumimoji="1" lang="ja-JP" altLang="en-US" sz="1800" dirty="0">
                        <a:latin typeface="ＭＳ ゴシック" panose="020B0609070205080204" pitchFamily="49" charset="-128"/>
                        <a:ea typeface="ＭＳ ゴシック" panose="020B0609070205080204" pitchFamily="49" charset="-128"/>
                      </a:endParaRPr>
                    </a:p>
                  </a:txBody>
                  <a:tcPr/>
                </a:tc>
              </a:tr>
              <a:tr h="778497">
                <a:tc>
                  <a:txBody>
                    <a:bodyPr/>
                    <a:lstStyle/>
                    <a:p>
                      <a:pPr algn="ctr"/>
                      <a:r>
                        <a:rPr kumimoji="1" lang="ja-JP" altLang="en-US" sz="1800" dirty="0" smtClean="0"/>
                        <a:t>売上高</a:t>
                      </a:r>
                      <a:endParaRPr kumimoji="1" lang="ja-JP" altLang="en-US" sz="1800" dirty="0">
                        <a:solidFill>
                          <a:srgbClr val="002060"/>
                        </a:solidFill>
                        <a:latin typeface="ＭＳ ゴシック" panose="020B0609070205080204" pitchFamily="49" charset="-128"/>
                        <a:ea typeface="ＭＳ ゴシック" panose="020B0609070205080204" pitchFamily="49" charset="-128"/>
                      </a:endParaRPr>
                    </a:p>
                  </a:txBody>
                  <a:tcPr anchor="ctr"/>
                </a:tc>
                <a:tc>
                  <a:txBody>
                    <a:bodyPr/>
                    <a:lstStyle/>
                    <a:p>
                      <a:pPr algn="r"/>
                      <a:r>
                        <a:rPr kumimoji="1" lang="ja-JP" altLang="en-US" sz="1800" dirty="0" smtClean="0"/>
                        <a:t>●●百万円（</a:t>
                      </a:r>
                      <a:r>
                        <a:rPr kumimoji="1" lang="en-US" altLang="ja-JP" sz="1800" dirty="0" smtClean="0"/>
                        <a:t>2019</a:t>
                      </a:r>
                      <a:r>
                        <a:rPr kumimoji="1" lang="ja-JP" altLang="en-US" sz="1800" dirty="0" smtClean="0"/>
                        <a:t>年度）</a:t>
                      </a:r>
                      <a:endParaRPr kumimoji="1" lang="en-US" altLang="ja-JP" sz="1800" dirty="0" smtClean="0"/>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800" dirty="0" smtClean="0"/>
                        <a:t>●●百万円（</a:t>
                      </a:r>
                      <a:r>
                        <a:rPr kumimoji="1" lang="en-US" altLang="ja-JP" sz="1800" dirty="0" smtClean="0"/>
                        <a:t>2018</a:t>
                      </a:r>
                      <a:r>
                        <a:rPr kumimoji="1" lang="ja-JP" altLang="en-US" sz="1800" dirty="0" smtClean="0"/>
                        <a:t>年度）</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800" dirty="0" smtClean="0"/>
                        <a:t>●●百万円（</a:t>
                      </a:r>
                      <a:r>
                        <a:rPr kumimoji="1" lang="en-US" altLang="ja-JP" sz="1800" dirty="0" smtClean="0"/>
                        <a:t>2017</a:t>
                      </a:r>
                      <a:r>
                        <a:rPr kumimoji="1" lang="ja-JP" altLang="en-US" sz="1800" dirty="0" smtClean="0"/>
                        <a:t>年度）</a:t>
                      </a:r>
                      <a:endParaRPr kumimoji="1" lang="ja-JP" altLang="en-US" sz="1800" dirty="0" smtClean="0">
                        <a:solidFill>
                          <a:srgbClr val="002060"/>
                        </a:solidFill>
                        <a:latin typeface="ＭＳ ゴシック" panose="020B0609070205080204" pitchFamily="49" charset="-128"/>
                        <a:ea typeface="ＭＳ ゴシック" panose="020B0609070205080204" pitchFamily="49" charset="-128"/>
                      </a:endParaRPr>
                    </a:p>
                  </a:txBody>
                  <a:tcPr/>
                </a:tc>
              </a:tr>
              <a:tr h="778497">
                <a:tc>
                  <a:txBody>
                    <a:bodyPr/>
                    <a:lstStyle/>
                    <a:p>
                      <a:pPr algn="ctr"/>
                      <a:r>
                        <a:rPr kumimoji="1" lang="ja-JP" altLang="en-US" sz="1800" dirty="0" smtClean="0"/>
                        <a:t>経常利益</a:t>
                      </a:r>
                      <a:endParaRPr kumimoji="1" lang="ja-JP" altLang="en-US" sz="1800" dirty="0">
                        <a:solidFill>
                          <a:srgbClr val="002060"/>
                        </a:solidFill>
                        <a:latin typeface="ＭＳ ゴシック" panose="020B0609070205080204" pitchFamily="49" charset="-128"/>
                        <a:ea typeface="ＭＳ ゴシック" panose="020B0609070205080204" pitchFamily="49" charset="-128"/>
                      </a:endParaRPr>
                    </a:p>
                  </a:txBody>
                  <a:tcPr anchor="ctr"/>
                </a:tc>
                <a:tc>
                  <a:txBody>
                    <a:bodyPr/>
                    <a:lstStyle/>
                    <a:p>
                      <a:pPr algn="r"/>
                      <a:r>
                        <a:rPr kumimoji="1" lang="ja-JP" altLang="en-US" sz="1800" dirty="0" smtClean="0"/>
                        <a:t>●●百万円（</a:t>
                      </a:r>
                      <a:r>
                        <a:rPr kumimoji="1" lang="en-US" altLang="ja-JP" sz="1800" dirty="0" smtClean="0"/>
                        <a:t>2019</a:t>
                      </a:r>
                      <a:r>
                        <a:rPr kumimoji="1" lang="ja-JP" altLang="en-US" sz="1800" dirty="0" smtClean="0"/>
                        <a:t>年度）</a:t>
                      </a:r>
                      <a:endParaRPr kumimoji="1" lang="en-US" altLang="ja-JP" sz="1800" dirty="0" smtClean="0"/>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800" dirty="0" smtClean="0"/>
                        <a:t>●●百万円（</a:t>
                      </a:r>
                      <a:r>
                        <a:rPr kumimoji="1" lang="en-US" altLang="ja-JP" sz="1800" dirty="0" smtClean="0"/>
                        <a:t>2018</a:t>
                      </a:r>
                      <a:r>
                        <a:rPr kumimoji="1" lang="ja-JP" altLang="en-US" sz="1800" dirty="0" smtClean="0"/>
                        <a:t>年度）</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800" dirty="0" smtClean="0"/>
                        <a:t>●●百万円（</a:t>
                      </a:r>
                      <a:r>
                        <a:rPr kumimoji="1" lang="en-US" altLang="ja-JP" sz="1800" dirty="0" smtClean="0"/>
                        <a:t>2017</a:t>
                      </a:r>
                      <a:r>
                        <a:rPr kumimoji="1" lang="ja-JP" altLang="en-US" sz="1800" dirty="0" smtClean="0"/>
                        <a:t>年度）</a:t>
                      </a:r>
                      <a:endParaRPr kumimoji="1" lang="ja-JP" altLang="en-US" sz="1800" dirty="0" smtClean="0">
                        <a:solidFill>
                          <a:srgbClr val="002060"/>
                        </a:solidFill>
                        <a:latin typeface="ＭＳ ゴシック" panose="020B0609070205080204" pitchFamily="49" charset="-128"/>
                        <a:ea typeface="ＭＳ ゴシック" panose="020B0609070205080204" pitchFamily="49" charset="-128"/>
                      </a:endParaRPr>
                    </a:p>
                  </a:txBody>
                  <a:tcPr/>
                </a:tc>
              </a:tr>
              <a:tr h="558439">
                <a:tc>
                  <a:txBody>
                    <a:bodyPr/>
                    <a:lstStyle/>
                    <a:p>
                      <a:pPr algn="ctr"/>
                      <a:r>
                        <a:rPr kumimoji="1" lang="ja-JP" altLang="en-US" sz="1800" dirty="0" smtClean="0">
                          <a:solidFill>
                            <a:srgbClr val="002060"/>
                          </a:solidFill>
                          <a:latin typeface="ＭＳ ゴシック" panose="020B0609070205080204" pitchFamily="49" charset="-128"/>
                          <a:ea typeface="ＭＳ ゴシック" panose="020B0609070205080204" pitchFamily="49" charset="-128"/>
                        </a:rPr>
                        <a:t>会計監査法人名</a:t>
                      </a:r>
                      <a:endParaRPr kumimoji="1" lang="ja-JP" altLang="en-US" sz="1800" dirty="0">
                        <a:solidFill>
                          <a:srgbClr val="002060"/>
                        </a:solidFill>
                        <a:latin typeface="ＭＳ ゴシック" panose="020B0609070205080204" pitchFamily="49" charset="-128"/>
                        <a:ea typeface="ＭＳ ゴシック" panose="020B0609070205080204" pitchFamily="49"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800" dirty="0" smtClean="0">
                        <a:solidFill>
                          <a:srgbClr val="002060"/>
                        </a:solidFill>
                        <a:latin typeface="ＭＳ ゴシック" panose="020B0609070205080204" pitchFamily="49" charset="-128"/>
                        <a:ea typeface="ＭＳ ゴシック" panose="020B0609070205080204" pitchFamily="49" charset="-128"/>
                      </a:endParaRPr>
                    </a:p>
                  </a:txBody>
                  <a:tcPr/>
                </a:tc>
              </a:tr>
            </a:tbl>
          </a:graphicData>
        </a:graphic>
      </p:graphicFrame>
      <p:sp>
        <p:nvSpPr>
          <p:cNvPr id="15" name="角丸四角形 14"/>
          <p:cNvSpPr/>
          <p:nvPr/>
        </p:nvSpPr>
        <p:spPr>
          <a:xfrm>
            <a:off x="66406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67705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角丸四角形 16"/>
          <p:cNvSpPr/>
          <p:nvPr/>
        </p:nvSpPr>
        <p:spPr>
          <a:xfrm>
            <a:off x="54468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55767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角丸四角形 18"/>
          <p:cNvSpPr/>
          <p:nvPr/>
        </p:nvSpPr>
        <p:spPr>
          <a:xfrm>
            <a:off x="8270368" y="6436534"/>
            <a:ext cx="822832" cy="383365"/>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8369925" y="6538913"/>
            <a:ext cx="588623" cy="253916"/>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頁番号</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5969409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44BE0E0-FA9C-46FE-9A19-EAD1F73036D9}" type="slidenum">
              <a:rPr kumimoji="1" lang="ja-JP" altLang="en-US" smtClean="0"/>
              <a:t>3</a:t>
            </a:fld>
            <a:endParaRPr kumimoji="1" lang="ja-JP" altLang="en-US"/>
          </a:p>
        </p:txBody>
      </p:sp>
      <p:sp>
        <p:nvSpPr>
          <p:cNvPr id="5" name="テキスト ボックス 4"/>
          <p:cNvSpPr txBox="1"/>
          <p:nvPr/>
        </p:nvSpPr>
        <p:spPr>
          <a:xfrm>
            <a:off x="98116" y="4773"/>
            <a:ext cx="4714752" cy="707886"/>
          </a:xfrm>
          <a:prstGeom prst="rect">
            <a:avLst/>
          </a:prstGeom>
          <a:noFill/>
        </p:spPr>
        <p:txBody>
          <a:bodyPr wrap="none" rtlCol="0">
            <a:spAutoFit/>
          </a:bodyPr>
          <a:lstStyle/>
          <a:p>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．実施計画の細目</a:t>
            </a:r>
            <a:endParaRPr lang="en-US" altLang="ja-JP" sz="20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2000" b="1" dirty="0">
                <a:latin typeface="メイリオ" panose="020B0604030504040204" pitchFamily="50" charset="-128"/>
                <a:ea typeface="メイリオ" panose="020B0604030504040204" pitchFamily="50" charset="-128"/>
                <a:cs typeface="メイリオ" panose="020B0604030504040204" pitchFamily="50" charset="-128"/>
              </a:rPr>
              <a:t>(1</a:t>
            </a:r>
            <a:r>
              <a:rPr lang="en-US" altLang="ja-JP" sz="20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事業目的、目標及び事業による効果</a:t>
            </a:r>
            <a:endParaRPr lang="zh-TW"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7823200"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7953036"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 name="直線コネクタ 2"/>
          <p:cNvCxnSpPr/>
          <p:nvPr/>
        </p:nvCxnSpPr>
        <p:spPr>
          <a:xfrm>
            <a:off x="0" y="647700"/>
            <a:ext cx="9144000" cy="0"/>
          </a:xfrm>
          <a:prstGeom prst="line">
            <a:avLst/>
          </a:prstGeom>
          <a:ln w="57150" cmpd="thinThick">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1" name="コンテンツ プレースホルダー 2"/>
          <p:cNvSpPr txBox="1">
            <a:spLocks/>
          </p:cNvSpPr>
          <p:nvPr/>
        </p:nvSpPr>
        <p:spPr>
          <a:xfrm>
            <a:off x="98116" y="745264"/>
            <a:ext cx="5348766" cy="369332"/>
          </a:xfrm>
          <a:prstGeom prst="rect">
            <a:avLst/>
          </a:prstGeom>
        </p:spPr>
        <p:txBody>
          <a:bodyPr wrap="square"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fontAlgn="auto">
              <a:spcAft>
                <a:spcPts val="0"/>
              </a:spcAft>
              <a:buNone/>
            </a:pPr>
            <a:r>
              <a:rPr lang="ja-JP" altLang="en-US" sz="2400" b="1"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b="1" i="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記載例）</a:t>
            </a:r>
            <a:endParaRPr lang="ja-JP" altLang="en-US" sz="2400" b="1"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角丸四角形 14"/>
          <p:cNvSpPr/>
          <p:nvPr/>
        </p:nvSpPr>
        <p:spPr>
          <a:xfrm>
            <a:off x="66406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67705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角丸四角形 16"/>
          <p:cNvSpPr/>
          <p:nvPr/>
        </p:nvSpPr>
        <p:spPr>
          <a:xfrm>
            <a:off x="54468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55767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テキスト ボックス 18"/>
          <p:cNvSpPr txBox="1"/>
          <p:nvPr/>
        </p:nvSpPr>
        <p:spPr>
          <a:xfrm>
            <a:off x="327751" y="1492847"/>
            <a:ext cx="8613049" cy="830997"/>
          </a:xfrm>
          <a:prstGeom prst="rect">
            <a:avLst/>
          </a:prstGeom>
          <a:noFill/>
        </p:spPr>
        <p:txBody>
          <a:bodyPr wrap="square" lIns="0" tIns="0" rIns="0" bIns="0" rtlCol="0">
            <a:spAutoFit/>
          </a:bodyPr>
          <a:lstStyle/>
          <a:p>
            <a:pPr algn="l" fontAlgn="auto">
              <a:spcBef>
                <a:spcPts val="0"/>
              </a:spcBef>
              <a:spcAft>
                <a:spcPts val="0"/>
              </a:spcAft>
            </a:pPr>
            <a:r>
              <a:rPr lang="ja-JP" altLang="ja-JP" b="1" i="0" dirty="0">
                <a:latin typeface="メイリオ" panose="020B0604030504040204" pitchFamily="50" charset="-128"/>
                <a:ea typeface="メイリオ" panose="020B0604030504040204" pitchFamily="50" charset="-128"/>
                <a:cs typeface="メイリオ" panose="020B0604030504040204" pitchFamily="50" charset="-128"/>
              </a:rPr>
              <a:t>①事業目的</a:t>
            </a:r>
          </a:p>
          <a:p>
            <a:pPr marL="285750" indent="-285750" algn="l" fontAlgn="auto">
              <a:spcBef>
                <a:spcPts val="0"/>
              </a:spcBef>
              <a:spcAft>
                <a:spcPts val="0"/>
              </a:spcAft>
              <a:buFont typeface="Wingdings" panose="05000000000000000000" pitchFamily="2" charset="2"/>
              <a:buChar char="Ø"/>
            </a:pPr>
            <a:r>
              <a:rPr lang="ja-JP" altLang="ja-JP"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マーケット</a:t>
            </a:r>
            <a:r>
              <a:rPr lang="ja-JP" altLang="ja-JP"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の現状及び将来の規模、競争環境等について具体的かつ簡潔に説明してください</a:t>
            </a:r>
            <a:r>
              <a:rPr lang="ja-JP" altLang="ja-JP"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（提案者の課題、強みについても言及してください。）</a:t>
            </a:r>
            <a:endParaRPr lang="en-US" altLang="ja-JP"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ボックス 19"/>
          <p:cNvSpPr txBox="1"/>
          <p:nvPr/>
        </p:nvSpPr>
        <p:spPr>
          <a:xfrm>
            <a:off x="327751" y="3254497"/>
            <a:ext cx="8613049" cy="2215991"/>
          </a:xfrm>
          <a:prstGeom prst="rect">
            <a:avLst/>
          </a:prstGeom>
          <a:noFill/>
        </p:spPr>
        <p:txBody>
          <a:bodyPr wrap="square" lIns="0" tIns="0" rIns="0" bIns="0" rtlCol="0">
            <a:spAutoFit/>
          </a:bodyPr>
          <a:lstStyle/>
          <a:p>
            <a:pPr algn="l" fontAlgn="auto">
              <a:spcBef>
                <a:spcPts val="0"/>
              </a:spcBef>
              <a:spcAft>
                <a:spcPts val="0"/>
              </a:spcAft>
            </a:pPr>
            <a:r>
              <a:rPr lang="ja-JP" altLang="ja-JP" b="1" i="0" dirty="0" smtClean="0">
                <a:latin typeface="メイリオ" panose="020B0604030504040204" pitchFamily="50" charset="-128"/>
                <a:ea typeface="メイリオ" panose="020B0604030504040204" pitchFamily="50" charset="-128"/>
                <a:cs typeface="メイリオ" panose="020B0604030504040204" pitchFamily="50" charset="-128"/>
              </a:rPr>
              <a:t>②</a:t>
            </a:r>
            <a:r>
              <a:rPr lang="ja-JP" altLang="ja-JP" b="1" i="0" dirty="0">
                <a:latin typeface="メイリオ" panose="020B0604030504040204" pitchFamily="50" charset="-128"/>
                <a:ea typeface="メイリオ" panose="020B0604030504040204" pitchFamily="50" charset="-128"/>
                <a:cs typeface="メイリオ" panose="020B0604030504040204" pitchFamily="50" charset="-128"/>
              </a:rPr>
              <a:t>事業目標</a:t>
            </a:r>
          </a:p>
          <a:p>
            <a:pPr marL="285750" indent="-285750" algn="l" fontAlgn="auto">
              <a:spcBef>
                <a:spcPts val="0"/>
              </a:spcBef>
              <a:spcAft>
                <a:spcPts val="0"/>
              </a:spcAft>
              <a:buFont typeface="Wingdings" panose="05000000000000000000" pitchFamily="2" charset="2"/>
              <a:buChar char="Ø"/>
            </a:pPr>
            <a:r>
              <a:rPr lang="ja-JP" altLang="en-US"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実証事業</a:t>
            </a:r>
            <a:r>
              <a:rPr lang="ja-JP" altLang="ja-JP"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ja-JP"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目標と現状の水準との対比を数値で記入するなど、具体的かつ簡潔</a:t>
            </a:r>
            <a:r>
              <a:rPr lang="ja-JP" altLang="ja-JP"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に説明</a:t>
            </a:r>
            <a:r>
              <a:rPr lang="ja-JP" altLang="ja-JP"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してください。この目標が妥当であることを記載してください。また、国内外の技術動向や既存の技術との関連等について、具体的かつ簡潔に説明してください</a:t>
            </a:r>
            <a:r>
              <a:rPr lang="ja-JP" altLang="ja-JP"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lgn="l" fontAlgn="auto">
              <a:spcBef>
                <a:spcPts val="0"/>
              </a:spcBef>
              <a:spcAft>
                <a:spcPts val="0"/>
              </a:spcAft>
              <a:buFont typeface="Wingdings" panose="05000000000000000000" pitchFamily="2" charset="2"/>
              <a:buChar char="Ø"/>
            </a:pPr>
            <a:r>
              <a:rPr lang="ja-JP" altLang="ja-JP"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さらに</a:t>
            </a:r>
            <a:r>
              <a:rPr lang="ja-JP" altLang="ja-JP"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NEDO</a:t>
            </a:r>
            <a:r>
              <a:rPr lang="ja-JP" altLang="ja-JP"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の基本計画を達成するために基本計画</a:t>
            </a:r>
            <a:r>
              <a:rPr lang="ja-JP" altLang="ja-JP"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実証事業</a:t>
            </a:r>
            <a:r>
              <a:rPr lang="ja-JP" altLang="ja-JP"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テーマ</a:t>
            </a:r>
            <a:r>
              <a:rPr lang="ja-JP" altLang="ja-JP"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との関係ならび</a:t>
            </a:r>
            <a:r>
              <a:rPr lang="ja-JP" altLang="ja-JP"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実証事業</a:t>
            </a:r>
            <a:r>
              <a:rPr lang="ja-JP" altLang="ja-JP"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テーマ</a:t>
            </a:r>
            <a:r>
              <a:rPr lang="ja-JP" altLang="ja-JP"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がもたらす、設定された目標の達成に対する有効性について、できるだけ定量的に記述してください</a:t>
            </a:r>
            <a:r>
              <a:rPr lang="ja-JP" altLang="ja-JP"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角丸四角形 20"/>
          <p:cNvSpPr/>
          <p:nvPr/>
        </p:nvSpPr>
        <p:spPr>
          <a:xfrm>
            <a:off x="8270368" y="6436534"/>
            <a:ext cx="822832" cy="383365"/>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8369925" y="6538913"/>
            <a:ext cx="588623" cy="253916"/>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頁番号</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0117154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44BE0E0-FA9C-46FE-9A19-EAD1F73036D9}" type="slidenum">
              <a:rPr kumimoji="1" lang="ja-JP" altLang="en-US" smtClean="0"/>
              <a:t>4</a:t>
            </a:fld>
            <a:endParaRPr kumimoji="1" lang="ja-JP" altLang="en-US"/>
          </a:p>
        </p:txBody>
      </p:sp>
      <p:sp>
        <p:nvSpPr>
          <p:cNvPr id="5" name="テキスト ボックス 4"/>
          <p:cNvSpPr txBox="1"/>
          <p:nvPr/>
        </p:nvSpPr>
        <p:spPr>
          <a:xfrm>
            <a:off x="98116" y="4773"/>
            <a:ext cx="4714752" cy="707886"/>
          </a:xfrm>
          <a:prstGeom prst="rect">
            <a:avLst/>
          </a:prstGeom>
          <a:noFill/>
        </p:spPr>
        <p:txBody>
          <a:bodyPr wrap="none" rtlCol="0">
            <a:spAutoFit/>
          </a:bodyPr>
          <a:lstStyle/>
          <a:p>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．実施計画の細目</a:t>
            </a:r>
            <a:endParaRPr lang="en-US" altLang="ja-JP" sz="20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2000" b="1" dirty="0">
                <a:latin typeface="メイリオ" panose="020B0604030504040204" pitchFamily="50" charset="-128"/>
                <a:ea typeface="メイリオ" panose="020B0604030504040204" pitchFamily="50" charset="-128"/>
                <a:cs typeface="メイリオ" panose="020B0604030504040204" pitchFamily="50" charset="-128"/>
              </a:rPr>
              <a:t>(1</a:t>
            </a:r>
            <a:r>
              <a:rPr lang="en-US" altLang="ja-JP" sz="20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事業目的、目標及び事業による効果</a:t>
            </a:r>
            <a:endParaRPr lang="zh-TW"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7823200"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7953036"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 name="直線コネクタ 2"/>
          <p:cNvCxnSpPr/>
          <p:nvPr/>
        </p:nvCxnSpPr>
        <p:spPr>
          <a:xfrm>
            <a:off x="0" y="647700"/>
            <a:ext cx="9144000" cy="0"/>
          </a:xfrm>
          <a:prstGeom prst="line">
            <a:avLst/>
          </a:prstGeom>
          <a:ln w="57150" cmpd="thinThick">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1" name="コンテンツ プレースホルダー 2"/>
          <p:cNvSpPr txBox="1">
            <a:spLocks/>
          </p:cNvSpPr>
          <p:nvPr/>
        </p:nvSpPr>
        <p:spPr>
          <a:xfrm>
            <a:off x="98116" y="745264"/>
            <a:ext cx="5348766" cy="369332"/>
          </a:xfrm>
          <a:prstGeom prst="rect">
            <a:avLst/>
          </a:prstGeom>
        </p:spPr>
        <p:txBody>
          <a:bodyPr wrap="square"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fontAlgn="auto">
              <a:spcAft>
                <a:spcPts val="0"/>
              </a:spcAft>
              <a:buNone/>
            </a:pPr>
            <a:r>
              <a:rPr lang="ja-JP" altLang="en-US" sz="2400" b="1"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b="1" i="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記載例）</a:t>
            </a:r>
            <a:endParaRPr lang="ja-JP" altLang="en-US" sz="2400" b="1"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角丸四角形 14"/>
          <p:cNvSpPr/>
          <p:nvPr/>
        </p:nvSpPr>
        <p:spPr>
          <a:xfrm>
            <a:off x="66406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67705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角丸四角形 16"/>
          <p:cNvSpPr/>
          <p:nvPr/>
        </p:nvSpPr>
        <p:spPr>
          <a:xfrm>
            <a:off x="54468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55767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テキスト ボックス 18"/>
          <p:cNvSpPr txBox="1"/>
          <p:nvPr/>
        </p:nvSpPr>
        <p:spPr>
          <a:xfrm>
            <a:off x="327751" y="1492847"/>
            <a:ext cx="8613049" cy="1661993"/>
          </a:xfrm>
          <a:prstGeom prst="rect">
            <a:avLst/>
          </a:prstGeom>
          <a:noFill/>
        </p:spPr>
        <p:txBody>
          <a:bodyPr wrap="square" lIns="0" tIns="0" rIns="0" bIns="0" rtlCol="0">
            <a:spAutoFit/>
          </a:bodyPr>
          <a:lstStyle/>
          <a:p>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③</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事業による効果</a:t>
            </a:r>
          </a:p>
          <a:p>
            <a:pPr marL="285750" indent="-285750">
              <a:buFont typeface="Wingdings" panose="05000000000000000000" pitchFamily="2" charset="2"/>
              <a:buChar char="Ø"/>
            </a:pPr>
            <a:r>
              <a:rPr lang="ja-JP" altLang="en-US"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一般的</a:t>
            </a:r>
            <a:r>
              <a:rPr lang="ja-JP" altLang="en-US"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に期待される効果に加えて、助成事業終了後、本事業の実施により、国内生産・雇用、輸出、内外ライセンス収入、国内生産波及・誘発効果、国民の利便性向上等、様々な形態を通じ、我が国の経済再生に如何に貢献するかについて、バックデータも含め、具体的に説明してください。また、費用対効果について可能な限り定量的な記載を求めてください。</a:t>
            </a:r>
          </a:p>
        </p:txBody>
      </p:sp>
      <p:sp>
        <p:nvSpPr>
          <p:cNvPr id="20" name="テキスト ボックス 19"/>
          <p:cNvSpPr txBox="1"/>
          <p:nvPr/>
        </p:nvSpPr>
        <p:spPr>
          <a:xfrm>
            <a:off x="327751" y="3645844"/>
            <a:ext cx="8613049" cy="2215991"/>
          </a:xfrm>
          <a:prstGeom prst="rect">
            <a:avLst/>
          </a:prstGeom>
          <a:noFill/>
        </p:spPr>
        <p:txBody>
          <a:bodyPr wrap="square" lIns="0" tIns="0" rIns="0" bIns="0" rtlCol="0">
            <a:spAutoFit/>
          </a:bodyPr>
          <a:lstStyle/>
          <a:p>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④他の補助金制度等による交付金受給の</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有無</a:t>
            </a:r>
            <a:endPar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当該研究開発の全てもしくは一部及び当該研究開発に関連した開発で、これまでに国、ＮＥＤＯ、地方自治体等からの委託又は補助金交付を受けたことがある場合あるいは現在申請中の場合には、その概要を明記すること。</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buFont typeface="Wingdings" panose="05000000000000000000" pitchFamily="2" charset="2"/>
              <a:buChar char="Ø"/>
            </a:pPr>
            <a:r>
              <a:rPr lang="ja-JP" altLang="en-US"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国</a:t>
            </a:r>
            <a:r>
              <a:rPr lang="ja-JP" altLang="en-US"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ＮＥＤＯ，地方自治体を問わず、過去から現時点で関連しているものを不採択になった案件を含め、全て記述してください。また、現時点で申請中の案件も記述してください。記述内容としては、実施機関の名称、制度名称、対象期間、交付金の額等をお書きください。</a:t>
            </a:r>
          </a:p>
        </p:txBody>
      </p:sp>
      <p:sp>
        <p:nvSpPr>
          <p:cNvPr id="21" name="角丸四角形 20"/>
          <p:cNvSpPr/>
          <p:nvPr/>
        </p:nvSpPr>
        <p:spPr>
          <a:xfrm>
            <a:off x="8270368" y="6436534"/>
            <a:ext cx="822832" cy="383365"/>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8369925" y="6538913"/>
            <a:ext cx="588623" cy="253916"/>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頁番号</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5410740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44BE0E0-FA9C-46FE-9A19-EAD1F73036D9}" type="slidenum">
              <a:rPr kumimoji="1" lang="ja-JP" altLang="en-US" smtClean="0"/>
              <a:t>5</a:t>
            </a:fld>
            <a:endParaRPr kumimoji="1" lang="ja-JP" altLang="en-US"/>
          </a:p>
        </p:txBody>
      </p:sp>
      <p:sp>
        <p:nvSpPr>
          <p:cNvPr id="5" name="テキスト ボックス 4"/>
          <p:cNvSpPr txBox="1"/>
          <p:nvPr/>
        </p:nvSpPr>
        <p:spPr>
          <a:xfrm>
            <a:off x="98116" y="4773"/>
            <a:ext cx="2492990" cy="707886"/>
          </a:xfrm>
          <a:prstGeom prst="rect">
            <a:avLst/>
          </a:prstGeom>
          <a:noFill/>
        </p:spPr>
        <p:txBody>
          <a:bodyPr wrap="none" rtlCol="0">
            <a:spAutoFit/>
          </a:bodyPr>
          <a:lstStyle/>
          <a:p>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．実施計画の細目</a:t>
            </a:r>
            <a:endParaRPr lang="en-US" altLang="ja-JP" sz="20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20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２</a:t>
            </a:r>
            <a:r>
              <a:rPr lang="en-US" altLang="ja-JP" sz="20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事業の範囲</a:t>
            </a:r>
            <a:endParaRPr lang="zh-TW"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7823200"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7953036"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 name="直線コネクタ 2"/>
          <p:cNvCxnSpPr/>
          <p:nvPr/>
        </p:nvCxnSpPr>
        <p:spPr>
          <a:xfrm>
            <a:off x="0" y="647700"/>
            <a:ext cx="9144000" cy="0"/>
          </a:xfrm>
          <a:prstGeom prst="line">
            <a:avLst/>
          </a:prstGeom>
          <a:ln w="57150" cmpd="thinThick">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1" name="コンテンツ プレースホルダー 2"/>
          <p:cNvSpPr txBox="1">
            <a:spLocks/>
          </p:cNvSpPr>
          <p:nvPr/>
        </p:nvSpPr>
        <p:spPr>
          <a:xfrm>
            <a:off x="98116" y="745264"/>
            <a:ext cx="5348766" cy="369332"/>
          </a:xfrm>
          <a:prstGeom prst="rect">
            <a:avLst/>
          </a:prstGeom>
        </p:spPr>
        <p:txBody>
          <a:bodyPr wrap="square"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fontAlgn="auto">
              <a:spcAft>
                <a:spcPts val="0"/>
              </a:spcAft>
              <a:buNone/>
            </a:pPr>
            <a:r>
              <a:rPr lang="ja-JP" altLang="en-US" sz="2400" b="1"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b="1" i="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記載例）</a:t>
            </a:r>
            <a:endParaRPr lang="ja-JP" altLang="en-US" sz="2400" b="1"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角丸四角形 14"/>
          <p:cNvSpPr/>
          <p:nvPr/>
        </p:nvSpPr>
        <p:spPr>
          <a:xfrm>
            <a:off x="66406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67705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角丸四角形 16"/>
          <p:cNvSpPr/>
          <p:nvPr/>
        </p:nvSpPr>
        <p:spPr>
          <a:xfrm>
            <a:off x="54468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55767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角丸四角形 20"/>
          <p:cNvSpPr/>
          <p:nvPr/>
        </p:nvSpPr>
        <p:spPr>
          <a:xfrm>
            <a:off x="8270368" y="6436534"/>
            <a:ext cx="822832" cy="383365"/>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8369925" y="6538913"/>
            <a:ext cx="588623" cy="253916"/>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頁番号</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3" name="図 22"/>
          <p:cNvPicPr>
            <a:picLocks noChangeAspect="1"/>
          </p:cNvPicPr>
          <p:nvPr/>
        </p:nvPicPr>
        <p:blipFill>
          <a:blip r:embed="rId2"/>
          <a:stretch>
            <a:fillRect/>
          </a:stretch>
        </p:blipFill>
        <p:spPr>
          <a:xfrm>
            <a:off x="216758" y="3041583"/>
            <a:ext cx="8710484" cy="3679893"/>
          </a:xfrm>
          <a:prstGeom prst="rect">
            <a:avLst/>
          </a:prstGeom>
        </p:spPr>
      </p:pic>
      <p:sp>
        <p:nvSpPr>
          <p:cNvPr id="25" name="テキスト ボックス 24"/>
          <p:cNvSpPr txBox="1"/>
          <p:nvPr/>
        </p:nvSpPr>
        <p:spPr>
          <a:xfrm>
            <a:off x="265475" y="1614096"/>
            <a:ext cx="8613049" cy="1384995"/>
          </a:xfrm>
          <a:prstGeom prst="rect">
            <a:avLst/>
          </a:prstGeom>
          <a:noFill/>
        </p:spPr>
        <p:txBody>
          <a:bodyPr wrap="square" lIns="0" tIns="0" rIns="0" bIns="0" rtlCol="0">
            <a:spAutoFit/>
          </a:bodyPr>
          <a:lstStyle/>
          <a:p>
            <a:pPr marL="285750" indent="-285750">
              <a:buFont typeface="Wingdings" panose="05000000000000000000" pitchFamily="2" charset="2"/>
              <a:buChar char="Ø"/>
            </a:pPr>
            <a:r>
              <a:rPr lang="ja-JP" altLang="en-US"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提案する事業の中で該当する次ページの検証項目について本事業で取り組む概要について記載ください。</a:t>
            </a:r>
            <a:endParaRPr lang="en-US" altLang="ja-JP"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buFont typeface="Wingdings" panose="05000000000000000000" pitchFamily="2" charset="2"/>
              <a:buChar char="Ø"/>
            </a:pPr>
            <a:r>
              <a:rPr lang="ja-JP" altLang="en-US"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規模、技術、場所、実証の範囲を明確に記載ください。</a:t>
            </a:r>
            <a:endParaRPr lang="en-US" altLang="ja-JP"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buFont typeface="Wingdings" panose="05000000000000000000" pitchFamily="2" charset="2"/>
              <a:buChar char="Ø"/>
            </a:pPr>
            <a:r>
              <a:rPr lang="ja-JP" altLang="en-US"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併せて、事業者が取り組む範囲、実施項目について下図ポンチ絵例を参考に図示してください。</a:t>
            </a:r>
            <a:endParaRPr lang="ja-JP" altLang="en-US"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テキスト ボックス 25"/>
          <p:cNvSpPr txBox="1"/>
          <p:nvPr/>
        </p:nvSpPr>
        <p:spPr>
          <a:xfrm>
            <a:off x="265475" y="1147201"/>
            <a:ext cx="8613049" cy="276999"/>
          </a:xfrm>
          <a:prstGeom prst="rect">
            <a:avLst/>
          </a:prstGeom>
          <a:noFill/>
          <a:ln>
            <a:solidFill>
              <a:schemeClr val="tx1"/>
            </a:solidFill>
          </a:ln>
        </p:spPr>
        <p:txBody>
          <a:bodyPr wrap="square" lIns="0" tIns="0" rIns="0" bIns="0" rtlCol="0">
            <a:spAutoFit/>
          </a:bodyPr>
          <a:lstStyle/>
          <a:p>
            <a:pPr marL="285750" indent="-285750">
              <a:buFont typeface="Wingdings" panose="05000000000000000000" pitchFamily="2" charset="2"/>
              <a:buChar char="Ø"/>
            </a:pP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●●●●●●●を実施する。</a:t>
            </a: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0332619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44BE0E0-FA9C-46FE-9A19-EAD1F73036D9}" type="slidenum">
              <a:rPr kumimoji="1" lang="ja-JP" altLang="en-US" smtClean="0"/>
              <a:t>6</a:t>
            </a:fld>
            <a:endParaRPr kumimoji="1" lang="ja-JP" altLang="en-US"/>
          </a:p>
        </p:txBody>
      </p:sp>
      <p:sp>
        <p:nvSpPr>
          <p:cNvPr id="5" name="テキスト ボックス 4"/>
          <p:cNvSpPr txBox="1"/>
          <p:nvPr/>
        </p:nvSpPr>
        <p:spPr>
          <a:xfrm>
            <a:off x="98116" y="4773"/>
            <a:ext cx="2492990" cy="707886"/>
          </a:xfrm>
          <a:prstGeom prst="rect">
            <a:avLst/>
          </a:prstGeom>
          <a:noFill/>
        </p:spPr>
        <p:txBody>
          <a:bodyPr wrap="none" rtlCol="0">
            <a:spAutoFit/>
          </a:bodyPr>
          <a:lstStyle/>
          <a:p>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．実施計画の細目</a:t>
            </a:r>
            <a:endParaRPr lang="en-US" altLang="ja-JP" sz="20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20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２</a:t>
            </a:r>
            <a:r>
              <a:rPr lang="en-US" altLang="ja-JP" sz="20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事業概要</a:t>
            </a:r>
            <a:endParaRPr lang="zh-TW"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テキスト ボックス 23"/>
          <p:cNvSpPr txBox="1"/>
          <p:nvPr/>
        </p:nvSpPr>
        <p:spPr>
          <a:xfrm>
            <a:off x="222250" y="1114596"/>
            <a:ext cx="8775700" cy="5170646"/>
          </a:xfrm>
          <a:prstGeom prst="rect">
            <a:avLst/>
          </a:prstGeom>
          <a:noFill/>
        </p:spPr>
        <p:txBody>
          <a:bodyPr wrap="square" lIns="0" tIns="0" rIns="0" bIns="0" rtlCol="0">
            <a:spAutoFit/>
          </a:bodyPr>
          <a:lstStyle/>
          <a:p>
            <a:r>
              <a:rPr lang="en-US" altLang="ja-JP" sz="16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サプライチェーンモデル</a:t>
            </a:r>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6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構築</a:t>
            </a:r>
            <a:r>
              <a:rPr lang="en-US" altLang="ja-JP" sz="16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①原料</a:t>
            </a:r>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調達プロセス</a:t>
            </a:r>
          </a:p>
          <a:p>
            <a:r>
              <a:rPr lang="ja-JP" altLang="en-US" sz="16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原料の入手の可能性と継続性、想定する入手先（輸入を含む）、契約、コスト、法規対応、利用実績等の知見や調査による</a:t>
            </a:r>
            <a:r>
              <a:rPr lang="ja-JP" altLang="en-US" sz="16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、実証</a:t>
            </a:r>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の期間およびそれ以降の原料の安定調達について。</a:t>
            </a:r>
            <a:r>
              <a:rPr lang="ja-JP" altLang="en-US" sz="16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②</a:t>
            </a:r>
            <a:r>
              <a:rPr lang="ja-JP" altLang="en-US" sz="16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純バイオジェット</a:t>
            </a:r>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燃料製造以降のプロセス</a:t>
            </a:r>
          </a:p>
          <a:p>
            <a:r>
              <a:rPr lang="ja-JP" altLang="en-US" sz="16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　製造</a:t>
            </a:r>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場所、製造規模、製造プロセス等を含めた製造に係る諸条件の検証、製造に係る詳細設計、品質管理、輸送　（</a:t>
            </a:r>
            <a:r>
              <a:rPr lang="ja-JP" altLang="en-US" sz="16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ＡＳＴＭＤ７５６６</a:t>
            </a:r>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の認証が未取得の技術にあっては、取得までの計画を含む）</a:t>
            </a:r>
          </a:p>
          <a:p>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③純バイオジェット燃料の混合以降のプロセス</a:t>
            </a:r>
          </a:p>
          <a:p>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純バイオジェット</a:t>
            </a:r>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燃料と従来ジェット燃料との混合、混合後の品質保証体制、混合前および混合後の燃料の運搬・保管、</a:t>
            </a:r>
            <a:r>
              <a:rPr lang="ja-JP" altLang="en-US" sz="16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使用先施設</a:t>
            </a:r>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への供給等の方法。</a:t>
            </a:r>
          </a:p>
          <a:p>
            <a:r>
              <a:rPr lang="en-US" altLang="ja-JP" sz="16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事業性評価</a:t>
            </a:r>
            <a:r>
              <a:rPr lang="en-US" altLang="ja-JP" sz="16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④環境影響評価</a:t>
            </a:r>
          </a:p>
          <a:p>
            <a:r>
              <a:rPr lang="ja-JP" altLang="en-US" sz="16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ICAO</a:t>
            </a:r>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の各算出方法に基づく化石エネルギー収支、温室効果ガス削減効果、土地利用変化、生物多様性への影響等についての検証。</a:t>
            </a:r>
          </a:p>
          <a:p>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⑤製造コスト評価および事業性評価</a:t>
            </a:r>
          </a:p>
          <a:p>
            <a:r>
              <a:rPr lang="ja-JP" altLang="en-US" sz="16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　多様</a:t>
            </a:r>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な純バイオジェット製造技術のうち先行する</a:t>
            </a:r>
            <a:r>
              <a:rPr lang="en-US" altLang="ja-JP"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HEFA</a:t>
            </a:r>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技術によるバイオジェット燃料価格に対し競争力のある製造コストの実現性、</a:t>
            </a:r>
            <a:r>
              <a:rPr lang="ja-JP" altLang="en-US" sz="16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および</a:t>
            </a:r>
            <a:endParaRPr lang="en-US" altLang="ja-JP" sz="16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事業</a:t>
            </a:r>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持続可能性。</a:t>
            </a:r>
          </a:p>
          <a:p>
            <a:r>
              <a:rPr lang="en-US" altLang="ja-JP" sz="16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事業化計画</a:t>
            </a:r>
            <a:r>
              <a:rPr lang="en-US" altLang="ja-JP" sz="160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⑥助成事業終了後の事業化計画</a:t>
            </a:r>
          </a:p>
        </p:txBody>
      </p:sp>
      <p:sp>
        <p:nvSpPr>
          <p:cNvPr id="19" name="コンテンツ プレースホルダー 2"/>
          <p:cNvSpPr txBox="1">
            <a:spLocks/>
          </p:cNvSpPr>
          <p:nvPr/>
        </p:nvSpPr>
        <p:spPr>
          <a:xfrm>
            <a:off x="98116" y="745264"/>
            <a:ext cx="5348766" cy="369332"/>
          </a:xfrm>
          <a:prstGeom prst="rect">
            <a:avLst/>
          </a:prstGeom>
        </p:spPr>
        <p:txBody>
          <a:bodyPr wrap="square"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fontAlgn="auto">
              <a:spcAft>
                <a:spcPts val="0"/>
              </a:spcAft>
              <a:buNone/>
            </a:pPr>
            <a:r>
              <a:rPr lang="ja-JP" altLang="en-US" sz="2400" b="1" i="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（検証項目）</a:t>
            </a:r>
            <a:endParaRPr lang="ja-JP" altLang="en-US" sz="2400" b="1"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497486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44BE0E0-FA9C-46FE-9A19-EAD1F73036D9}" type="slidenum">
              <a:rPr kumimoji="1" lang="ja-JP" altLang="en-US" smtClean="0"/>
              <a:t>7</a:t>
            </a:fld>
            <a:endParaRPr kumimoji="1" lang="ja-JP" altLang="en-US"/>
          </a:p>
        </p:txBody>
      </p:sp>
      <p:sp>
        <p:nvSpPr>
          <p:cNvPr id="5" name="テキスト ボックス 4"/>
          <p:cNvSpPr txBox="1"/>
          <p:nvPr/>
        </p:nvSpPr>
        <p:spPr>
          <a:xfrm>
            <a:off x="98116" y="4773"/>
            <a:ext cx="2492990" cy="707886"/>
          </a:xfrm>
          <a:prstGeom prst="rect">
            <a:avLst/>
          </a:prstGeom>
          <a:noFill/>
        </p:spPr>
        <p:txBody>
          <a:bodyPr wrap="none" rtlCol="0">
            <a:spAutoFit/>
          </a:bodyPr>
          <a:lstStyle/>
          <a:p>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．実施計画の細目</a:t>
            </a:r>
            <a:endParaRPr lang="en-US" altLang="ja-JP" sz="20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20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３</a:t>
            </a:r>
            <a:r>
              <a:rPr lang="en-US" altLang="ja-JP" sz="20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事業概要</a:t>
            </a:r>
            <a:endParaRPr lang="zh-TW"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7823200"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7953036"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 name="直線コネクタ 2"/>
          <p:cNvCxnSpPr/>
          <p:nvPr/>
        </p:nvCxnSpPr>
        <p:spPr>
          <a:xfrm>
            <a:off x="0" y="647700"/>
            <a:ext cx="9144000" cy="0"/>
          </a:xfrm>
          <a:prstGeom prst="line">
            <a:avLst/>
          </a:prstGeom>
          <a:ln w="57150" cmpd="thinThick">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1" name="コンテンツ プレースホルダー 2"/>
          <p:cNvSpPr txBox="1">
            <a:spLocks/>
          </p:cNvSpPr>
          <p:nvPr/>
        </p:nvSpPr>
        <p:spPr>
          <a:xfrm>
            <a:off x="98116" y="745264"/>
            <a:ext cx="5348766" cy="369332"/>
          </a:xfrm>
          <a:prstGeom prst="rect">
            <a:avLst/>
          </a:prstGeom>
        </p:spPr>
        <p:txBody>
          <a:bodyPr wrap="square"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fontAlgn="auto">
              <a:spcAft>
                <a:spcPts val="0"/>
              </a:spcAft>
              <a:buNone/>
            </a:pPr>
            <a:r>
              <a:rPr lang="ja-JP" altLang="en-US" sz="2400" b="1"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b="1" i="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記載例）</a:t>
            </a:r>
            <a:endParaRPr lang="ja-JP" altLang="en-US" sz="2400" b="1"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角丸四角形 14"/>
          <p:cNvSpPr/>
          <p:nvPr/>
        </p:nvSpPr>
        <p:spPr>
          <a:xfrm>
            <a:off x="66406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67705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角丸四角形 16"/>
          <p:cNvSpPr/>
          <p:nvPr/>
        </p:nvSpPr>
        <p:spPr>
          <a:xfrm>
            <a:off x="54468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55767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角丸四角形 20"/>
          <p:cNvSpPr/>
          <p:nvPr/>
        </p:nvSpPr>
        <p:spPr>
          <a:xfrm>
            <a:off x="8270368" y="6436534"/>
            <a:ext cx="822832" cy="383365"/>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8369925" y="6538913"/>
            <a:ext cx="588623" cy="253916"/>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頁番号</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テキスト ボックス 18"/>
          <p:cNvSpPr txBox="1"/>
          <p:nvPr/>
        </p:nvSpPr>
        <p:spPr>
          <a:xfrm>
            <a:off x="265475" y="1614096"/>
            <a:ext cx="8613049" cy="4431983"/>
          </a:xfrm>
          <a:prstGeom prst="rect">
            <a:avLst/>
          </a:prstGeom>
          <a:noFill/>
        </p:spPr>
        <p:txBody>
          <a:bodyPr wrap="square" lIns="0" tIns="0" rIns="0" bIns="0" rtlCol="0">
            <a:spAutoFit/>
          </a:bodyPr>
          <a:lstStyle/>
          <a:p>
            <a:r>
              <a:rPr lang="ja-JP" altLang="en-US" dirty="0">
                <a:latin typeface="メイリオ" panose="020B0604030504040204" pitchFamily="50" charset="-128"/>
                <a:ea typeface="メイリオ" panose="020B0604030504040204" pitchFamily="50" charset="-128"/>
                <a:cs typeface="メイリオ" panose="020B0604030504040204" pitchFamily="50" charset="-128"/>
              </a:rPr>
              <a:t>①</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の検討（担当：□□□株式会社）</a:t>
            </a:r>
          </a:p>
          <a:p>
            <a:r>
              <a:rPr lang="ja-JP" altLang="en-US"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p>
          <a:p>
            <a:pPr marL="285750" indent="-285750">
              <a:buFont typeface="Wingdings" panose="05000000000000000000" pitchFamily="2" charset="2"/>
              <a:buChar char="Ø"/>
            </a:pPr>
            <a:endParaRPr lang="ja-JP" altLang="en-US"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cs typeface="メイリオ" panose="020B0604030504040204" pitchFamily="50" charset="-128"/>
              </a:rPr>
              <a:t>②</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の試験（担当：△△△株式会社）</a:t>
            </a:r>
          </a:p>
          <a:p>
            <a:r>
              <a:rPr lang="ja-JP" altLang="en-US"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　・・・・・・・・・・・・・・・・・・・・・・・・・・・・・・・・</a:t>
            </a:r>
          </a:p>
          <a:p>
            <a:pPr marL="285750" indent="-285750">
              <a:buFont typeface="Wingdings" panose="05000000000000000000" pitchFamily="2" charset="2"/>
              <a:buChar char="Ø"/>
            </a:pPr>
            <a:endParaRPr lang="ja-JP" altLang="en-US"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cs typeface="メイリオ" panose="020B0604030504040204" pitchFamily="50" charset="-128"/>
              </a:rPr>
              <a:t>③</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の設計（担当：○○○株式会社）</a:t>
            </a:r>
          </a:p>
          <a:p>
            <a:r>
              <a:rPr lang="ja-JP" altLang="en-US"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　・・・・・・・・・・・・・・・・・・・・・・・・・・・・・・・・</a:t>
            </a:r>
          </a:p>
          <a:p>
            <a:pPr marL="285750" indent="-285750">
              <a:buFont typeface="Wingdings" panose="05000000000000000000" pitchFamily="2" charset="2"/>
              <a:buChar char="Ø"/>
            </a:pPr>
            <a:endParaRPr lang="ja-JP" altLang="en-US"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buFont typeface="Wingdings" panose="05000000000000000000" pitchFamily="2" charset="2"/>
              <a:buChar char="Ø"/>
            </a:pPr>
            <a:r>
              <a:rPr lang="en-US" altLang="ja-JP"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1)②</a:t>
            </a:r>
            <a:r>
              <a:rPr lang="ja-JP" altLang="en-US"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の事業目標を達成するために必要な実証事業の内容</a:t>
            </a:r>
            <a:r>
              <a:rPr lang="ja-JP" altLang="en-US"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を前ページの検証項目への取組と共に説明</a:t>
            </a:r>
            <a:r>
              <a:rPr lang="ja-JP" altLang="en-US"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してください。実証事業で克服すべき課題とその問題を解決する手段、今回の開発で達成できるレベルを、明確にかつ簡潔にできるだけ図表を使用して記入してください。共同提案の場合、それぞれの役割分担等を明示してください。</a:t>
            </a:r>
          </a:p>
          <a:p>
            <a:pPr marL="285750" indent="-285750">
              <a:buFont typeface="Wingdings" panose="05000000000000000000" pitchFamily="2" charset="2"/>
              <a:buChar char="Ø"/>
            </a:pPr>
            <a:r>
              <a:rPr lang="ja-JP" altLang="en-US"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　また、提案する実証事業内容の新規性、独創性、優れていると考えられる点を記載してください。</a:t>
            </a:r>
          </a:p>
        </p:txBody>
      </p:sp>
    </p:spTree>
    <p:extLst>
      <p:ext uri="{BB962C8B-B14F-4D97-AF65-F5344CB8AC3E}">
        <p14:creationId xmlns:p14="http://schemas.microsoft.com/office/powerpoint/2010/main" val="694496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正方形/長方形 28"/>
          <p:cNvSpPr/>
          <p:nvPr/>
        </p:nvSpPr>
        <p:spPr>
          <a:xfrm>
            <a:off x="4585253" y="1400223"/>
            <a:ext cx="4566261" cy="3542056"/>
          </a:xfrm>
          <a:prstGeom prst="rect">
            <a:avLst/>
          </a:prstGeom>
          <a:solidFill>
            <a:schemeClr val="bg1">
              <a:lumMod val="95000"/>
              <a:alpha val="50000"/>
            </a:schemeClr>
          </a:solidFill>
          <a:ln w="25400">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endParaRPr lang="ja-JP" altLang="en-US" sz="1050" i="0">
              <a:solidFill>
                <a:schemeClr val="tx1"/>
              </a:solidFill>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2"/>
          </p:nvPr>
        </p:nvSpPr>
        <p:spPr/>
        <p:txBody>
          <a:bodyPr/>
          <a:lstStyle/>
          <a:p>
            <a:fld id="{644BE0E0-FA9C-46FE-9A19-EAD1F73036D9}" type="slidenum">
              <a:rPr kumimoji="1" lang="ja-JP" altLang="en-US" smtClean="0"/>
              <a:t>8</a:t>
            </a:fld>
            <a:endParaRPr kumimoji="1" lang="ja-JP" altLang="en-US"/>
          </a:p>
        </p:txBody>
      </p:sp>
      <p:sp>
        <p:nvSpPr>
          <p:cNvPr id="5" name="テキスト ボックス 4"/>
          <p:cNvSpPr txBox="1"/>
          <p:nvPr/>
        </p:nvSpPr>
        <p:spPr>
          <a:xfrm>
            <a:off x="98116" y="4773"/>
            <a:ext cx="3416320" cy="523220"/>
          </a:xfrm>
          <a:prstGeom prst="rect">
            <a:avLst/>
          </a:prstGeom>
          <a:noFill/>
        </p:spPr>
        <p:txBody>
          <a:bodyPr wrap="none" rtlCol="0">
            <a:spAutoFit/>
          </a:bodyPr>
          <a:lstStyle/>
          <a:p>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sz="2800" b="1" dirty="0" smtClean="0">
                <a:latin typeface="メイリオ" panose="020B0604030504040204" pitchFamily="50" charset="-128"/>
                <a:ea typeface="メイリオ" panose="020B0604030504040204" pitchFamily="50" charset="-128"/>
                <a:cs typeface="メイリオ" panose="020B0604030504040204" pitchFamily="50" charset="-128"/>
              </a:rPr>
              <a:t>．実施計画の細目</a:t>
            </a:r>
            <a:endParaRPr lang="en-US" altLang="ja-JP" sz="28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7823200"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7953036"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 name="直線コネクタ 2"/>
          <p:cNvCxnSpPr/>
          <p:nvPr/>
        </p:nvCxnSpPr>
        <p:spPr>
          <a:xfrm>
            <a:off x="0" y="647700"/>
            <a:ext cx="9144000" cy="0"/>
          </a:xfrm>
          <a:prstGeom prst="line">
            <a:avLst/>
          </a:prstGeom>
          <a:ln w="57150" cmpd="thinThick">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1" name="コンテンツ プレースホルダー 2"/>
          <p:cNvSpPr txBox="1">
            <a:spLocks/>
          </p:cNvSpPr>
          <p:nvPr/>
        </p:nvSpPr>
        <p:spPr>
          <a:xfrm>
            <a:off x="98116" y="745264"/>
            <a:ext cx="5348766" cy="369332"/>
          </a:xfrm>
          <a:prstGeom prst="rect">
            <a:avLst/>
          </a:prstGeom>
        </p:spPr>
        <p:txBody>
          <a:bodyPr wrap="square"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fontAlgn="auto">
              <a:spcAft>
                <a:spcPts val="0"/>
              </a:spcAft>
              <a:buNone/>
            </a:pPr>
            <a:r>
              <a:rPr lang="ja-JP" altLang="en-US" sz="2400" b="1"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b="1" i="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記載例）</a:t>
            </a:r>
            <a:endParaRPr lang="ja-JP" altLang="en-US" sz="2400" b="1"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角丸四角形 14"/>
          <p:cNvSpPr/>
          <p:nvPr/>
        </p:nvSpPr>
        <p:spPr>
          <a:xfrm>
            <a:off x="66406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67705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角丸四角形 16"/>
          <p:cNvSpPr/>
          <p:nvPr/>
        </p:nvSpPr>
        <p:spPr>
          <a:xfrm>
            <a:off x="54468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55767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角丸四角形 20"/>
          <p:cNvSpPr/>
          <p:nvPr/>
        </p:nvSpPr>
        <p:spPr>
          <a:xfrm>
            <a:off x="8270368" y="6436534"/>
            <a:ext cx="822832" cy="383365"/>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8369925" y="6538913"/>
            <a:ext cx="588623" cy="253916"/>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頁番号</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9" name="Group 2734"/>
          <p:cNvGrpSpPr>
            <a:grpSpLocks/>
          </p:cNvGrpSpPr>
          <p:nvPr/>
        </p:nvGrpSpPr>
        <p:grpSpPr bwMode="auto">
          <a:xfrm>
            <a:off x="880850" y="1849292"/>
            <a:ext cx="7729750" cy="4013617"/>
            <a:chOff x="4634" y="9861"/>
            <a:chExt cx="6370" cy="3709"/>
          </a:xfrm>
        </p:grpSpPr>
        <p:sp>
          <p:nvSpPr>
            <p:cNvPr id="23" name="Text Box 914"/>
            <p:cNvSpPr txBox="1">
              <a:spLocks noChangeArrowheads="1"/>
            </p:cNvSpPr>
            <p:nvPr/>
          </p:nvSpPr>
          <p:spPr bwMode="auto">
            <a:xfrm>
              <a:off x="4636" y="10341"/>
              <a:ext cx="2608" cy="1354"/>
            </a:xfrm>
            <a:prstGeom prst="rect">
              <a:avLst/>
            </a:prstGeom>
            <a:solidFill>
              <a:srgbClr val="FFFFFF"/>
            </a:solidFill>
            <a:ln w="6350">
              <a:solidFill>
                <a:srgbClr val="000000"/>
              </a:solidFill>
              <a:miter lim="800000"/>
              <a:headEnd/>
              <a:tailEnd/>
            </a:ln>
          </p:spPr>
          <p:txBody>
            <a:bodyPr rot="0" vert="horz" wrap="square" lIns="0" tIns="144000" rIns="0" bIns="144000" anchor="ctr" anchorCtr="0" upright="1">
              <a:noAutofit/>
            </a:bodyPr>
            <a:lstStyle/>
            <a:p>
              <a:pPr fontAlgn="auto">
                <a:spcBef>
                  <a:spcPts val="0"/>
                </a:spcBef>
                <a:spcAft>
                  <a:spcPts val="0"/>
                </a:spcAft>
              </a:pPr>
              <a:r>
                <a:rPr lang="ja-JP" altLang="en-US" b="1" i="0" kern="100" dirty="0">
                  <a:latin typeface="メイリオ" panose="020B0604030504040204" pitchFamily="50" charset="-128"/>
                  <a:ea typeface="メイリオ" panose="020B0604030504040204" pitchFamily="50" charset="-128"/>
                  <a:cs typeface="メイリオ" panose="020B0604030504040204" pitchFamily="50" charset="-128"/>
                </a:rPr>
                <a:t>○○○株式</a:t>
              </a:r>
              <a:r>
                <a:rPr lang="ja-JP" altLang="en-US" b="1" i="0" kern="100" dirty="0" smtClean="0">
                  <a:latin typeface="メイリオ" panose="020B0604030504040204" pitchFamily="50" charset="-128"/>
                  <a:ea typeface="メイリオ" panose="020B0604030504040204" pitchFamily="50" charset="-128"/>
                  <a:cs typeface="メイリオ" panose="020B0604030504040204" pitchFamily="50" charset="-128"/>
                </a:rPr>
                <a:t>会社</a:t>
              </a:r>
              <a:endParaRPr lang="en-US" altLang="ja-JP" b="1" i="0" kern="100" dirty="0" smtClean="0">
                <a:latin typeface="メイリオ" panose="020B0604030504040204" pitchFamily="50" charset="-128"/>
                <a:ea typeface="メイリオ" panose="020B0604030504040204" pitchFamily="50" charset="-128"/>
                <a:cs typeface="メイリオ" panose="020B0604030504040204" pitchFamily="50" charset="-128"/>
              </a:endParaRPr>
            </a:p>
            <a:p>
              <a:pPr fontAlgn="auto">
                <a:spcBef>
                  <a:spcPts val="0"/>
                </a:spcBef>
                <a:spcAft>
                  <a:spcPts val="0"/>
                </a:spcAft>
              </a:pPr>
              <a:r>
                <a:rPr lang="ja-JP" altLang="en-US" sz="1200" i="0" dirty="0">
                  <a:latin typeface="メイリオ" panose="020B0604030504040204" pitchFamily="50" charset="-128"/>
                  <a:ea typeface="メイリオ" panose="020B0604030504040204" pitchFamily="50" charset="-128"/>
                  <a:cs typeface="メイリオ" panose="020B0604030504040204" pitchFamily="50" charset="-128"/>
                </a:rPr>
                <a:t>主な実施（担当）項目：</a:t>
              </a:r>
              <a:endParaRPr lang="en-US" altLang="ja-JP" sz="1200" i="0" kern="100" dirty="0">
                <a:latin typeface="メイリオ" panose="020B0604030504040204" pitchFamily="50" charset="-128"/>
                <a:ea typeface="メイリオ" panose="020B0604030504040204" pitchFamily="50" charset="-128"/>
                <a:cs typeface="メイリオ" panose="020B0604030504040204" pitchFamily="50" charset="-128"/>
              </a:endParaRPr>
            </a:p>
            <a:p>
              <a:pPr lvl="2" algn="l" fontAlgn="auto">
                <a:spcBef>
                  <a:spcPts val="0"/>
                </a:spcBef>
                <a:spcAft>
                  <a:spcPts val="0"/>
                </a:spcAft>
              </a:pPr>
              <a:r>
                <a:rPr lang="ja-JP" altLang="en-US" sz="1200" i="0" dirty="0">
                  <a:latin typeface="メイリオ" panose="020B0604030504040204" pitchFamily="50" charset="-128"/>
                  <a:ea typeface="メイリオ" panose="020B0604030504040204" pitchFamily="50" charset="-128"/>
                  <a:cs typeface="メイリオ" panose="020B0604030504040204" pitchFamily="50" charset="-128"/>
                </a:rPr>
                <a:t>・設備建設・設置</a:t>
              </a:r>
            </a:p>
            <a:p>
              <a:pPr lvl="2" algn="l" fontAlgn="auto">
                <a:spcBef>
                  <a:spcPts val="0"/>
                </a:spcBef>
                <a:spcAft>
                  <a:spcPts val="0"/>
                </a:spcAft>
              </a:pPr>
              <a:r>
                <a:rPr lang="ja-JP" altLang="en-US" sz="1200" i="0" dirty="0">
                  <a:latin typeface="メイリオ" panose="020B0604030504040204" pitchFamily="50" charset="-128"/>
                  <a:ea typeface="メイリオ" panose="020B0604030504040204" pitchFamily="50" charset="-128"/>
                  <a:cs typeface="メイリオ" panose="020B0604030504040204" pitchFamily="50" charset="-128"/>
                </a:rPr>
                <a:t>・①○○の研究</a:t>
              </a:r>
              <a:endParaRPr lang="en-US" altLang="ja-JP" sz="1200" i="0" dirty="0">
                <a:latin typeface="メイリオ" panose="020B0604030504040204" pitchFamily="50" charset="-128"/>
                <a:ea typeface="メイリオ" panose="020B0604030504040204" pitchFamily="50" charset="-128"/>
                <a:cs typeface="メイリオ" panose="020B0604030504040204" pitchFamily="50" charset="-128"/>
              </a:endParaRPr>
            </a:p>
            <a:p>
              <a:pPr lvl="2" algn="l" fontAlgn="auto">
                <a:spcBef>
                  <a:spcPts val="0"/>
                </a:spcBef>
                <a:spcAft>
                  <a:spcPts val="0"/>
                </a:spcAft>
              </a:pPr>
              <a:r>
                <a:rPr lang="ja-JP" altLang="en-US" sz="1200" i="0" dirty="0">
                  <a:latin typeface="メイリオ" panose="020B0604030504040204" pitchFamily="50" charset="-128"/>
                  <a:ea typeface="メイリオ" panose="020B0604030504040204" pitchFamily="50" charset="-128"/>
                  <a:cs typeface="メイリオ" panose="020B0604030504040204" pitchFamily="50" charset="-128"/>
                </a:rPr>
                <a:t>・②○○の試験　</a:t>
              </a:r>
              <a:endParaRPr lang="en-US" altLang="ja-JP" sz="1200" i="0" dirty="0">
                <a:latin typeface="メイリオ" panose="020B0604030504040204" pitchFamily="50" charset="-128"/>
                <a:ea typeface="メイリオ" panose="020B0604030504040204" pitchFamily="50" charset="-128"/>
                <a:cs typeface="メイリオ" panose="020B0604030504040204" pitchFamily="50" charset="-128"/>
              </a:endParaRPr>
            </a:p>
            <a:p>
              <a:pPr lvl="2" algn="l" fontAlgn="auto">
                <a:spcBef>
                  <a:spcPts val="0"/>
                </a:spcBef>
                <a:spcAft>
                  <a:spcPts val="0"/>
                </a:spcAft>
              </a:pPr>
              <a:r>
                <a:rPr lang="ja-JP" altLang="en-US" sz="1200" i="0" dirty="0">
                  <a:latin typeface="メイリオ" panose="020B0604030504040204" pitchFamily="50" charset="-128"/>
                  <a:ea typeface="メイリオ" panose="020B0604030504040204" pitchFamily="50" charset="-128"/>
                  <a:cs typeface="メイリオ" panose="020B0604030504040204" pitchFamily="50" charset="-128"/>
                </a:rPr>
                <a:t>・③○○の設計</a:t>
              </a:r>
              <a:endParaRPr lang="en-US" altLang="ja-JP" sz="1200" i="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AutoShape 907"/>
            <p:cNvSpPr>
              <a:spLocks/>
            </p:cNvSpPr>
            <p:nvPr/>
          </p:nvSpPr>
          <p:spPr bwMode="auto">
            <a:xfrm>
              <a:off x="7262" y="10221"/>
              <a:ext cx="1134" cy="1552"/>
            </a:xfrm>
            <a:prstGeom prst="leftBrace">
              <a:avLst>
                <a:gd name="adj1" fmla="val 0"/>
                <a:gd name="adj2" fmla="val 50000"/>
              </a:avLst>
            </a:pr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0" tIns="0" rIns="0" bIns="0" anchor="t" anchorCtr="0" upright="1">
              <a:noAutofit/>
            </a:bodyPr>
            <a:lstStyle/>
            <a:p>
              <a:pPr algn="l" fontAlgn="auto">
                <a:spcBef>
                  <a:spcPts val="0"/>
                </a:spcBef>
                <a:spcAft>
                  <a:spcPts val="0"/>
                </a:spcAft>
              </a:pPr>
              <a:endParaRPr lang="ja-JP" altLang="en-US" i="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Text Box 908"/>
            <p:cNvSpPr txBox="1">
              <a:spLocks noChangeArrowheads="1"/>
            </p:cNvSpPr>
            <p:nvPr/>
          </p:nvSpPr>
          <p:spPr bwMode="auto">
            <a:xfrm>
              <a:off x="8577" y="10749"/>
              <a:ext cx="2070"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fontAlgn="auto">
                <a:spcBef>
                  <a:spcPts val="0"/>
                </a:spcBef>
                <a:spcAft>
                  <a:spcPts val="0"/>
                </a:spcAft>
              </a:pPr>
              <a:r>
                <a:rPr lang="ja-JP" altLang="en-US" i="0" kern="100" dirty="0">
                  <a:latin typeface="メイリオ" panose="020B0604030504040204" pitchFamily="50" charset="-128"/>
                  <a:ea typeface="メイリオ" panose="020B0604030504040204" pitchFamily="50" charset="-128"/>
                  <a:cs typeface="メイリオ" panose="020B0604030504040204" pitchFamily="50" charset="-128"/>
                </a:rPr>
                <a:t>（○○○○を委託）</a:t>
              </a:r>
            </a:p>
          </p:txBody>
        </p:sp>
        <p:sp>
          <p:nvSpPr>
            <p:cNvPr id="26" name="Text Box 909"/>
            <p:cNvSpPr txBox="1">
              <a:spLocks noChangeArrowheads="1"/>
            </p:cNvSpPr>
            <p:nvPr/>
          </p:nvSpPr>
          <p:spPr bwMode="auto">
            <a:xfrm>
              <a:off x="8577" y="12236"/>
              <a:ext cx="2070"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fontAlgn="auto">
                <a:spcBef>
                  <a:spcPts val="0"/>
                </a:spcBef>
                <a:spcAft>
                  <a:spcPts val="0"/>
                </a:spcAft>
              </a:pPr>
              <a:r>
                <a:rPr lang="ja-JP" altLang="en-US" i="0" kern="100" dirty="0">
                  <a:latin typeface="メイリオ" panose="020B0604030504040204" pitchFamily="50" charset="-128"/>
                  <a:ea typeface="メイリオ" panose="020B0604030504040204" pitchFamily="50" charset="-128"/>
                  <a:cs typeface="メイリオ" panose="020B0604030504040204" pitchFamily="50" charset="-128"/>
                </a:rPr>
                <a:t>（○○○○を委託）</a:t>
              </a:r>
            </a:p>
          </p:txBody>
        </p:sp>
        <p:sp>
          <p:nvSpPr>
            <p:cNvPr id="27" name="Text Box 912"/>
            <p:cNvSpPr txBox="1">
              <a:spLocks noChangeArrowheads="1"/>
            </p:cNvSpPr>
            <p:nvPr/>
          </p:nvSpPr>
          <p:spPr bwMode="auto">
            <a:xfrm>
              <a:off x="8396" y="9861"/>
              <a:ext cx="2608" cy="823"/>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fontAlgn="auto">
                <a:spcBef>
                  <a:spcPts val="0"/>
                </a:spcBef>
                <a:spcAft>
                  <a:spcPts val="0"/>
                </a:spcAft>
              </a:pPr>
              <a:r>
                <a:rPr lang="ja-JP" altLang="en-US" b="1" i="0" kern="100" dirty="0">
                  <a:latin typeface="メイリオ" panose="020B0604030504040204" pitchFamily="50" charset="-128"/>
                  <a:ea typeface="メイリオ" panose="020B0604030504040204" pitchFamily="50" charset="-128"/>
                  <a:cs typeface="メイリオ" panose="020B0604030504040204" pitchFamily="50" charset="-128"/>
                </a:rPr>
                <a:t>△△△株式</a:t>
              </a:r>
              <a:r>
                <a:rPr lang="ja-JP" altLang="en-US" b="1" i="0" kern="100" dirty="0" smtClean="0">
                  <a:latin typeface="メイリオ" panose="020B0604030504040204" pitchFamily="50" charset="-128"/>
                  <a:ea typeface="メイリオ" panose="020B0604030504040204" pitchFamily="50" charset="-128"/>
                  <a:cs typeface="メイリオ" panose="020B0604030504040204" pitchFamily="50" charset="-128"/>
                </a:rPr>
                <a:t>会社</a:t>
              </a:r>
              <a:endParaRPr lang="en-US" altLang="ja-JP" b="1" i="0" kern="100" dirty="0" smtClean="0">
                <a:latin typeface="メイリオ" panose="020B0604030504040204" pitchFamily="50" charset="-128"/>
                <a:ea typeface="メイリオ" panose="020B0604030504040204" pitchFamily="50" charset="-128"/>
                <a:cs typeface="メイリオ" panose="020B0604030504040204" pitchFamily="50" charset="-128"/>
              </a:endParaRPr>
            </a:p>
            <a:p>
              <a:pPr fontAlgn="auto">
                <a:spcBef>
                  <a:spcPts val="0"/>
                </a:spcBef>
                <a:spcAft>
                  <a:spcPts val="0"/>
                </a:spcAft>
              </a:pPr>
              <a:r>
                <a:rPr lang="ja-JP" altLang="en-US" sz="1200" b="1" i="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i="0" dirty="0">
                  <a:latin typeface="メイリオ" panose="020B0604030504040204" pitchFamily="50" charset="-128"/>
                  <a:ea typeface="メイリオ" panose="020B0604030504040204" pitchFamily="50" charset="-128"/>
                  <a:cs typeface="メイリオ" panose="020B0604030504040204" pitchFamily="50" charset="-128"/>
                </a:rPr>
                <a:t>主な実施（担当）項目：</a:t>
              </a:r>
              <a:endParaRPr lang="en-US" altLang="ja-JP" sz="1200" i="0" dirty="0">
                <a:latin typeface="メイリオ" panose="020B0604030504040204" pitchFamily="50" charset="-128"/>
                <a:ea typeface="メイリオ" panose="020B0604030504040204" pitchFamily="50" charset="-128"/>
                <a:cs typeface="メイリオ" panose="020B0604030504040204" pitchFamily="50" charset="-128"/>
              </a:endParaRPr>
            </a:p>
            <a:p>
              <a:pPr lvl="2" algn="l" fontAlgn="auto">
                <a:spcBef>
                  <a:spcPts val="0"/>
                </a:spcBef>
                <a:spcAft>
                  <a:spcPts val="0"/>
                </a:spcAft>
              </a:pPr>
              <a:r>
                <a:rPr lang="ja-JP" altLang="en-US" sz="1200" i="0" dirty="0">
                  <a:latin typeface="メイリオ" panose="020B0604030504040204" pitchFamily="50" charset="-128"/>
                  <a:ea typeface="メイリオ" panose="020B0604030504040204" pitchFamily="50" charset="-128"/>
                  <a:cs typeface="メイリオ" panose="020B0604030504040204" pitchFamily="50" charset="-128"/>
                </a:rPr>
                <a:t>・○○の分析・データ解析</a:t>
              </a:r>
            </a:p>
            <a:p>
              <a:pPr fontAlgn="auto">
                <a:spcBef>
                  <a:spcPts val="0"/>
                </a:spcBef>
                <a:spcAft>
                  <a:spcPts val="0"/>
                </a:spcAft>
              </a:pPr>
              <a:endParaRPr lang="ja-JP" altLang="en-US" i="0" kern="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Text Box 913"/>
            <p:cNvSpPr txBox="1">
              <a:spLocks noChangeArrowheads="1"/>
            </p:cNvSpPr>
            <p:nvPr/>
          </p:nvSpPr>
          <p:spPr bwMode="auto">
            <a:xfrm>
              <a:off x="8396" y="11301"/>
              <a:ext cx="2608" cy="7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indent="133350" fontAlgn="auto">
                <a:spcBef>
                  <a:spcPts val="0"/>
                </a:spcBef>
                <a:spcAft>
                  <a:spcPts val="0"/>
                </a:spcAft>
              </a:pPr>
              <a:r>
                <a:rPr lang="ja-JP" altLang="en-US" b="1" i="0" kern="100" dirty="0">
                  <a:latin typeface="メイリオ" panose="020B0604030504040204" pitchFamily="50" charset="-128"/>
                  <a:ea typeface="メイリオ" panose="020B0604030504040204" pitchFamily="50" charset="-128"/>
                  <a:cs typeface="メイリオ" panose="020B0604030504040204" pitchFamily="50" charset="-128"/>
                </a:rPr>
                <a:t>国立大学法人□□□</a:t>
              </a:r>
              <a:r>
                <a:rPr lang="ja-JP" altLang="en-US" b="1" i="0" kern="100" dirty="0" smtClean="0">
                  <a:latin typeface="メイリオ" panose="020B0604030504040204" pitchFamily="50" charset="-128"/>
                  <a:ea typeface="メイリオ" panose="020B0604030504040204" pitchFamily="50" charset="-128"/>
                  <a:cs typeface="メイリオ" panose="020B0604030504040204" pitchFamily="50" charset="-128"/>
                </a:rPr>
                <a:t>大学</a:t>
              </a:r>
              <a:endParaRPr lang="en-US" altLang="ja-JP" b="1" i="0" kern="100" dirty="0" smtClean="0">
                <a:latin typeface="メイリオ" panose="020B0604030504040204" pitchFamily="50" charset="-128"/>
                <a:ea typeface="メイリオ" panose="020B0604030504040204" pitchFamily="50" charset="-128"/>
                <a:cs typeface="メイリオ" panose="020B0604030504040204" pitchFamily="50" charset="-128"/>
              </a:endParaRPr>
            </a:p>
            <a:p>
              <a:pPr fontAlgn="auto">
                <a:spcBef>
                  <a:spcPts val="0"/>
                </a:spcBef>
                <a:spcAft>
                  <a:spcPts val="0"/>
                </a:spcAft>
              </a:pPr>
              <a:r>
                <a:rPr lang="ja-JP" altLang="en-US" sz="1200" i="0" dirty="0">
                  <a:latin typeface="メイリオ" panose="020B0604030504040204" pitchFamily="50" charset="-128"/>
                  <a:ea typeface="メイリオ" panose="020B0604030504040204" pitchFamily="50" charset="-128"/>
                  <a:cs typeface="メイリオ" panose="020B0604030504040204" pitchFamily="50" charset="-128"/>
                </a:rPr>
                <a:t>　主な実施（担当）項目：</a:t>
              </a:r>
              <a:endParaRPr lang="en-US" altLang="ja-JP" sz="1200" i="0" dirty="0">
                <a:latin typeface="メイリオ" panose="020B0604030504040204" pitchFamily="50" charset="-128"/>
                <a:ea typeface="メイリオ" panose="020B0604030504040204" pitchFamily="50" charset="-128"/>
                <a:cs typeface="メイリオ" panose="020B0604030504040204" pitchFamily="50" charset="-128"/>
              </a:endParaRPr>
            </a:p>
            <a:p>
              <a:pPr lvl="2" algn="l" fontAlgn="auto">
                <a:spcBef>
                  <a:spcPts val="0"/>
                </a:spcBef>
                <a:spcAft>
                  <a:spcPts val="0"/>
                </a:spcAft>
              </a:pPr>
              <a:r>
                <a:rPr lang="ja-JP" altLang="en-US" sz="1200" i="0" dirty="0">
                  <a:latin typeface="メイリオ" panose="020B0604030504040204" pitchFamily="50" charset="-128"/>
                  <a:ea typeface="メイリオ" panose="020B0604030504040204" pitchFamily="50" charset="-128"/>
                  <a:cs typeface="メイリオ" panose="020B0604030504040204" pitchFamily="50" charset="-128"/>
                </a:rPr>
                <a:t>・○○の分析・データ解析</a:t>
              </a:r>
            </a:p>
            <a:p>
              <a:pPr indent="133350" algn="just" fontAlgn="auto">
                <a:spcBef>
                  <a:spcPts val="0"/>
                </a:spcBef>
                <a:spcAft>
                  <a:spcPts val="0"/>
                </a:spcAft>
              </a:pPr>
              <a:endParaRPr lang="ja-JP" altLang="en-US" i="0" kern="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Text Box 913"/>
            <p:cNvSpPr txBox="1">
              <a:spLocks noChangeArrowheads="1"/>
            </p:cNvSpPr>
            <p:nvPr/>
          </p:nvSpPr>
          <p:spPr bwMode="auto">
            <a:xfrm>
              <a:off x="4634" y="12414"/>
              <a:ext cx="2608" cy="7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indent="133350" fontAlgn="auto">
                <a:spcBef>
                  <a:spcPts val="0"/>
                </a:spcBef>
                <a:spcAft>
                  <a:spcPts val="0"/>
                </a:spcAft>
              </a:pPr>
              <a:r>
                <a:rPr lang="ja-JP" altLang="en-US" b="1" i="0" kern="100" dirty="0">
                  <a:latin typeface="メイリオ" panose="020B0604030504040204" pitchFamily="50" charset="-128"/>
                  <a:ea typeface="メイリオ" panose="020B0604030504040204" pitchFamily="50" charset="-128"/>
                  <a:cs typeface="メイリオ" panose="020B0604030504040204" pitchFamily="50" charset="-128"/>
                </a:rPr>
                <a:t>国立大学</a:t>
              </a:r>
              <a:r>
                <a:rPr lang="ja-JP" altLang="en-US" b="1" i="0" kern="100" dirty="0" smtClean="0">
                  <a:latin typeface="メイリオ" panose="020B0604030504040204" pitchFamily="50" charset="-128"/>
                  <a:ea typeface="メイリオ" panose="020B0604030504040204" pitchFamily="50" charset="-128"/>
                  <a:cs typeface="メイリオ" panose="020B0604030504040204" pitchFamily="50" charset="-128"/>
                </a:rPr>
                <a:t>法人▽▽▽大学</a:t>
              </a:r>
              <a:endParaRPr lang="en-US" altLang="ja-JP" b="1" i="0" kern="100" dirty="0" smtClean="0">
                <a:latin typeface="メイリオ" panose="020B0604030504040204" pitchFamily="50" charset="-128"/>
                <a:ea typeface="メイリオ" panose="020B0604030504040204" pitchFamily="50" charset="-128"/>
                <a:cs typeface="メイリオ" panose="020B0604030504040204" pitchFamily="50" charset="-128"/>
              </a:endParaRPr>
            </a:p>
            <a:p>
              <a:pPr fontAlgn="auto">
                <a:spcBef>
                  <a:spcPts val="0"/>
                </a:spcBef>
                <a:spcAft>
                  <a:spcPts val="0"/>
                </a:spcAft>
              </a:pPr>
              <a:r>
                <a:rPr lang="ja-JP" altLang="en-US" sz="1200" i="0" dirty="0">
                  <a:latin typeface="メイリオ" panose="020B0604030504040204" pitchFamily="50" charset="-128"/>
                  <a:ea typeface="メイリオ" panose="020B0604030504040204" pitchFamily="50" charset="-128"/>
                  <a:cs typeface="メイリオ" panose="020B0604030504040204" pitchFamily="50" charset="-128"/>
                </a:rPr>
                <a:t>　主な実施（担当）項目：</a:t>
              </a:r>
              <a:endParaRPr lang="en-US" altLang="ja-JP" sz="1200" i="0" dirty="0">
                <a:latin typeface="メイリオ" panose="020B0604030504040204" pitchFamily="50" charset="-128"/>
                <a:ea typeface="メイリオ" panose="020B0604030504040204" pitchFamily="50" charset="-128"/>
                <a:cs typeface="メイリオ" panose="020B0604030504040204" pitchFamily="50" charset="-128"/>
              </a:endParaRPr>
            </a:p>
            <a:p>
              <a:pPr lvl="2" algn="l" fontAlgn="auto">
                <a:spcBef>
                  <a:spcPts val="0"/>
                </a:spcBef>
                <a:spcAft>
                  <a:spcPts val="0"/>
                </a:spcAft>
              </a:pPr>
              <a:r>
                <a:rPr lang="ja-JP" altLang="en-US" sz="1200" i="0" dirty="0">
                  <a:latin typeface="メイリオ" panose="020B0604030504040204" pitchFamily="50" charset="-128"/>
                  <a:ea typeface="メイリオ" panose="020B0604030504040204" pitchFamily="50" charset="-128"/>
                  <a:cs typeface="メイリオ" panose="020B0604030504040204" pitchFamily="50" charset="-128"/>
                </a:rPr>
                <a:t>・○○の分析・データ解析</a:t>
              </a:r>
            </a:p>
            <a:p>
              <a:pPr indent="133350" algn="just" fontAlgn="auto">
                <a:spcBef>
                  <a:spcPts val="0"/>
                </a:spcBef>
                <a:spcAft>
                  <a:spcPts val="0"/>
                </a:spcAft>
              </a:pPr>
              <a:endParaRPr lang="ja-JP" altLang="en-US" i="0" kern="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Text Box 909"/>
            <p:cNvSpPr txBox="1">
              <a:spLocks noChangeArrowheads="1"/>
            </p:cNvSpPr>
            <p:nvPr/>
          </p:nvSpPr>
          <p:spPr bwMode="auto">
            <a:xfrm>
              <a:off x="4804" y="13270"/>
              <a:ext cx="2486"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fontAlgn="auto">
                <a:spcBef>
                  <a:spcPts val="0"/>
                </a:spcBef>
                <a:spcAft>
                  <a:spcPts val="0"/>
                </a:spcAft>
              </a:pPr>
              <a:r>
                <a:rPr lang="ja-JP" altLang="en-US" i="0" kern="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i="0" kern="100" dirty="0" smtClean="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kern="100" dirty="0" smtClean="0">
                  <a:latin typeface="メイリオ" panose="020B0604030504040204" pitchFamily="50" charset="-128"/>
                  <a:ea typeface="メイリオ" panose="020B0604030504040204" pitchFamily="50" charset="-128"/>
                  <a:cs typeface="メイリオ" panose="020B0604030504040204" pitchFamily="50" charset="-128"/>
                </a:rPr>
                <a:t>共同</a:t>
              </a:r>
              <a:r>
                <a:rPr lang="ja-JP" altLang="en-US" kern="100" dirty="0">
                  <a:latin typeface="メイリオ" panose="020B0604030504040204" pitchFamily="50" charset="-128"/>
                  <a:ea typeface="メイリオ" panose="020B0604030504040204" pitchFamily="50" charset="-128"/>
                  <a:cs typeface="メイリオ" panose="020B0604030504040204" pitchFamily="50" charset="-128"/>
                </a:rPr>
                <a:t>研究</a:t>
              </a:r>
              <a:r>
                <a:rPr lang="ja-JP" altLang="en-US" i="0" kern="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i="0" kern="100"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30" name="正方形/長方形 29"/>
          <p:cNvSpPr/>
          <p:nvPr/>
        </p:nvSpPr>
        <p:spPr>
          <a:xfrm>
            <a:off x="398834" y="6064201"/>
            <a:ext cx="8265402" cy="646331"/>
          </a:xfrm>
          <a:prstGeom prst="rect">
            <a:avLst/>
          </a:prstGeom>
        </p:spPr>
        <p:txBody>
          <a:bodyPr wrap="square">
            <a:spAutoFit/>
          </a:bodyPr>
          <a:lstStyle/>
          <a:p>
            <a:pPr algn="l" fontAlgn="auto">
              <a:spcBef>
                <a:spcPts val="0"/>
              </a:spcBef>
              <a:spcAft>
                <a:spcPts val="0"/>
              </a:spcAft>
            </a:pPr>
            <a:r>
              <a:rPr lang="en-US" altLang="ja-JP"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但し、複数の助成先が、それぞれの明確な分担関係をもって、対等な立場でＮＥＤＯの助成事業を行う場合には、共同で</a:t>
            </a:r>
            <a:r>
              <a:rPr lang="ja-JP" altLang="en-US"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a:t>
            </a:r>
            <a:r>
              <a:rPr lang="ja-JP" altLang="ja-JP"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してください</a:t>
            </a:r>
            <a:r>
              <a:rPr lang="ja-JP" altLang="ja-JP" b="1" dirty="0">
                <a:solidFill>
                  <a:srgbClr val="00B0F0"/>
                </a:solidFill>
                <a:latin typeface="ＭＳ ゴシック" panose="020B0609070205080204" pitchFamily="49" charset="-128"/>
                <a:ea typeface="ＭＳ ゴシック" panose="020B0609070205080204" pitchFamily="49" charset="-128"/>
              </a:rPr>
              <a:t>。</a:t>
            </a:r>
          </a:p>
        </p:txBody>
      </p:sp>
      <p:sp>
        <p:nvSpPr>
          <p:cNvPr id="31" name="テキスト ボックス 30"/>
          <p:cNvSpPr txBox="1"/>
          <p:nvPr/>
        </p:nvSpPr>
        <p:spPr>
          <a:xfrm>
            <a:off x="530951" y="1126396"/>
            <a:ext cx="8613049" cy="276999"/>
          </a:xfrm>
          <a:prstGeom prst="rect">
            <a:avLst/>
          </a:prstGeom>
          <a:noFill/>
        </p:spPr>
        <p:txBody>
          <a:bodyPr wrap="square" lIns="0" tIns="0" rIns="0" bIns="0" rtlCol="0">
            <a:spAutoFit/>
          </a:bodyPr>
          <a:lstStyle/>
          <a:p>
            <a:pPr algn="l" fontAlgn="auto">
              <a:spcBef>
                <a:spcPts val="0"/>
              </a:spcBef>
              <a:spcAft>
                <a:spcPts val="0"/>
              </a:spcAft>
            </a:pPr>
            <a:r>
              <a:rPr lang="ja-JP" altLang="ja-JP" b="1" dirty="0" smtClean="0">
                <a:latin typeface="メイリオ" panose="020B0604030504040204" pitchFamily="50" charset="-128"/>
                <a:ea typeface="メイリオ" panose="020B0604030504040204" pitchFamily="50" charset="-128"/>
                <a:cs typeface="メイリオ" panose="020B0604030504040204" pitchFamily="50" charset="-128"/>
              </a:rPr>
              <a:t>研究体制</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図を記載してください。</a:t>
            </a:r>
            <a:r>
              <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b="1"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9" name="直線コネクタ 8"/>
          <p:cNvCxnSpPr>
            <a:stCxn id="23" idx="2"/>
            <a:endCxn id="32" idx="0"/>
          </p:cNvCxnSpPr>
          <p:nvPr/>
        </p:nvCxnSpPr>
        <p:spPr>
          <a:xfrm flipH="1">
            <a:off x="2463204" y="3833916"/>
            <a:ext cx="2427" cy="7780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テキスト ボックス 37"/>
          <p:cNvSpPr txBox="1"/>
          <p:nvPr/>
        </p:nvSpPr>
        <p:spPr>
          <a:xfrm>
            <a:off x="650961" y="1981466"/>
            <a:ext cx="1944000" cy="3600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l" fontAlgn="auto">
              <a:spcBef>
                <a:spcPts val="0"/>
              </a:spcBef>
              <a:spcAft>
                <a:spcPts val="0"/>
              </a:spcAft>
            </a:pPr>
            <a:r>
              <a:rPr lang="en-US" altLang="ja-JP" i="0"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i="0"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助成先</a:t>
            </a:r>
            <a:r>
              <a:rPr lang="en-US" altLang="ja-JP" i="0"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42" name="テキスト ボックス 28"/>
          <p:cNvSpPr txBox="1"/>
          <p:nvPr/>
        </p:nvSpPr>
        <p:spPr>
          <a:xfrm>
            <a:off x="5209997" y="1457931"/>
            <a:ext cx="1944000" cy="3600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l" fontAlgn="auto">
              <a:spcBef>
                <a:spcPts val="0"/>
              </a:spcBef>
              <a:spcAft>
                <a:spcPts val="0"/>
              </a:spcAft>
            </a:pPr>
            <a:r>
              <a:rPr lang="en-US" altLang="ja-JP" i="0"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i="0"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委託先</a:t>
            </a:r>
            <a:r>
              <a:rPr lang="en-US" altLang="ja-JP" i="0"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43" name="テキスト ボックス 37"/>
          <p:cNvSpPr txBox="1"/>
          <p:nvPr/>
        </p:nvSpPr>
        <p:spPr>
          <a:xfrm>
            <a:off x="650961" y="4286396"/>
            <a:ext cx="1944000" cy="3600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l" fontAlgn="auto">
              <a:spcBef>
                <a:spcPts val="0"/>
              </a:spcBef>
              <a:spcAft>
                <a:spcPts val="0"/>
              </a:spcAft>
            </a:pPr>
            <a:r>
              <a:rPr lang="en-US" altLang="ja-JP" i="0"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共同</a:t>
            </a:r>
            <a:r>
              <a:rPr lang="ja-JP" altLang="en-US"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研究</a:t>
            </a:r>
            <a:r>
              <a:rPr lang="ja-JP" altLang="en-US" i="0"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先</a:t>
            </a:r>
            <a:r>
              <a:rPr lang="en-US" altLang="ja-JP" i="0"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p:txBody>
      </p:sp>
    </p:spTree>
    <p:extLst>
      <p:ext uri="{BB962C8B-B14F-4D97-AF65-F5344CB8AC3E}">
        <p14:creationId xmlns:p14="http://schemas.microsoft.com/office/powerpoint/2010/main" val="22359828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44BE0E0-FA9C-46FE-9A19-EAD1F73036D9}" type="slidenum">
              <a:rPr kumimoji="1" lang="ja-JP" altLang="en-US" smtClean="0"/>
              <a:t>9</a:t>
            </a:fld>
            <a:endParaRPr kumimoji="1" lang="ja-JP" altLang="en-US"/>
          </a:p>
        </p:txBody>
      </p:sp>
      <p:sp>
        <p:nvSpPr>
          <p:cNvPr id="5" name="テキスト ボックス 4"/>
          <p:cNvSpPr txBox="1"/>
          <p:nvPr/>
        </p:nvSpPr>
        <p:spPr>
          <a:xfrm>
            <a:off x="98116" y="4773"/>
            <a:ext cx="3416320" cy="523220"/>
          </a:xfrm>
          <a:prstGeom prst="rect">
            <a:avLst/>
          </a:prstGeom>
          <a:noFill/>
        </p:spPr>
        <p:txBody>
          <a:bodyPr wrap="none" rtlCol="0">
            <a:spAutoFit/>
          </a:bodyPr>
          <a:lstStyle/>
          <a:p>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４</a:t>
            </a:r>
            <a:r>
              <a:rPr lang="ja-JP" altLang="en-US" sz="2800" b="1" dirty="0" smtClean="0">
                <a:latin typeface="メイリオ" panose="020B0604030504040204" pitchFamily="50" charset="-128"/>
                <a:ea typeface="メイリオ" panose="020B0604030504040204" pitchFamily="50" charset="-128"/>
                <a:cs typeface="メイリオ" panose="020B0604030504040204" pitchFamily="50" charset="-128"/>
              </a:rPr>
              <a:t>．実施計画の細目</a:t>
            </a:r>
            <a:endParaRPr lang="en-US" altLang="ja-JP" sz="28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7823200"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7953036"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 name="直線コネクタ 2"/>
          <p:cNvCxnSpPr/>
          <p:nvPr/>
        </p:nvCxnSpPr>
        <p:spPr>
          <a:xfrm>
            <a:off x="0" y="647700"/>
            <a:ext cx="9144000" cy="0"/>
          </a:xfrm>
          <a:prstGeom prst="line">
            <a:avLst/>
          </a:prstGeom>
          <a:ln w="57150" cmpd="thinThick">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1" name="コンテンツ プレースホルダー 2"/>
          <p:cNvSpPr txBox="1">
            <a:spLocks/>
          </p:cNvSpPr>
          <p:nvPr/>
        </p:nvSpPr>
        <p:spPr>
          <a:xfrm>
            <a:off x="98116" y="745264"/>
            <a:ext cx="5348766" cy="369332"/>
          </a:xfrm>
          <a:prstGeom prst="rect">
            <a:avLst/>
          </a:prstGeom>
        </p:spPr>
        <p:txBody>
          <a:bodyPr wrap="square"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fontAlgn="auto">
              <a:spcAft>
                <a:spcPts val="0"/>
              </a:spcAft>
              <a:buNone/>
            </a:pPr>
            <a:r>
              <a:rPr lang="ja-JP" altLang="en-US" sz="2400" b="1"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b="1" i="0"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記載例）</a:t>
            </a:r>
            <a:endParaRPr lang="ja-JP" altLang="en-US" sz="2400" b="1"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角丸四角形 14"/>
          <p:cNvSpPr/>
          <p:nvPr/>
        </p:nvSpPr>
        <p:spPr>
          <a:xfrm>
            <a:off x="66406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67705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角丸四角形 16"/>
          <p:cNvSpPr/>
          <p:nvPr/>
        </p:nvSpPr>
        <p:spPr>
          <a:xfrm>
            <a:off x="5446882" y="63500"/>
            <a:ext cx="1117600" cy="520700"/>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5576718" y="112495"/>
            <a:ext cx="857927" cy="415498"/>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a:t>
            </a:r>
            <a:endParaRPr lang="en-US" altLang="ja-JP"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ロゴ</a:t>
            </a:r>
            <a:r>
              <a:rPr lang="ja-JP"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マーク</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角丸四角形 20"/>
          <p:cNvSpPr/>
          <p:nvPr/>
        </p:nvSpPr>
        <p:spPr>
          <a:xfrm>
            <a:off x="8270368" y="6436534"/>
            <a:ext cx="822832" cy="383365"/>
          </a:xfrm>
          <a:prstGeom prst="roundRect">
            <a:avLst/>
          </a:prstGeom>
          <a:noFill/>
          <a:ln>
            <a:solidFill>
              <a:schemeClr val="bg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8369925" y="6538913"/>
            <a:ext cx="588623" cy="253916"/>
          </a:xfrm>
          <a:prstGeom prst="rect">
            <a:avLst/>
          </a:prstGeom>
          <a:noFill/>
        </p:spPr>
        <p:txBody>
          <a:bodyPr wrap="none" rtlCol="0">
            <a:spAutoFit/>
          </a:bodyPr>
          <a:lstStyle/>
          <a:p>
            <a:pPr algn="ctr"/>
            <a:r>
              <a:rPr lang="ja-JP" altLang="en-US" sz="1050" i="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頁番号</a:t>
            </a:r>
            <a:endParaRPr lang="zh-TW" altLang="en-US" sz="1050" i="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ボックス 19"/>
          <p:cNvSpPr txBox="1"/>
          <p:nvPr/>
        </p:nvSpPr>
        <p:spPr>
          <a:xfrm>
            <a:off x="480151" y="1124238"/>
            <a:ext cx="8613049" cy="276999"/>
          </a:xfrm>
          <a:prstGeom prst="rect">
            <a:avLst/>
          </a:prstGeom>
          <a:noFill/>
        </p:spPr>
        <p:txBody>
          <a:bodyPr wrap="square" lIns="0" tIns="0" rIns="0" bIns="0" rtlCol="0">
            <a:spAutoFit/>
          </a:bodyPr>
          <a:lstStyle/>
          <a:p>
            <a:pPr algn="l" fontAlgn="auto">
              <a:spcBef>
                <a:spcPts val="0"/>
              </a:spcBef>
              <a:spcAft>
                <a:spcPts val="0"/>
              </a:spcAft>
            </a:pPr>
            <a:r>
              <a:rPr lang="ja-JP" altLang="ja-JP"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上記</a:t>
            </a:r>
            <a:r>
              <a:rPr lang="ja-JP" altLang="ja-JP"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2.(</a:t>
            </a:r>
            <a:r>
              <a:rPr lang="en-US" altLang="ja-JP"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ja-JP"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事業内容」で</a:t>
            </a:r>
            <a:r>
              <a:rPr lang="ja-JP" altLang="ja-JP"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あげた各技術</a:t>
            </a:r>
            <a:r>
              <a:rPr lang="ja-JP" altLang="ja-JP"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開発項目の実施</a:t>
            </a:r>
            <a:r>
              <a:rPr lang="ja-JP" altLang="ja-JP"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計画を</a:t>
            </a:r>
            <a:r>
              <a:rPr lang="ja-JP" altLang="ja-JP"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記載してください。</a:t>
            </a:r>
            <a:endParaRPr lang="ja-JP" altLang="ja-JP" i="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1429640196"/>
              </p:ext>
            </p:extLst>
          </p:nvPr>
        </p:nvGraphicFramePr>
        <p:xfrm>
          <a:off x="191921" y="1636546"/>
          <a:ext cx="8748867" cy="4967522"/>
        </p:xfrm>
        <a:graphic>
          <a:graphicData uri="http://schemas.openxmlformats.org/drawingml/2006/table">
            <a:tbl>
              <a:tblPr firstRow="1" bandRow="1">
                <a:tableStyleId>{E8B1032C-EA38-4F05-BA0D-38AFFFC7BED3}</a:tableStyleId>
              </a:tblPr>
              <a:tblGrid>
                <a:gridCol w="1883091"/>
                <a:gridCol w="302102"/>
                <a:gridCol w="302102"/>
                <a:gridCol w="302102"/>
                <a:gridCol w="302102"/>
                <a:gridCol w="302102"/>
                <a:gridCol w="302102"/>
                <a:gridCol w="302102"/>
                <a:gridCol w="302102"/>
                <a:gridCol w="302102"/>
                <a:gridCol w="302102"/>
                <a:gridCol w="302102"/>
                <a:gridCol w="302102"/>
                <a:gridCol w="302102"/>
                <a:gridCol w="302102"/>
                <a:gridCol w="302102"/>
                <a:gridCol w="302102"/>
                <a:gridCol w="302102"/>
                <a:gridCol w="302102"/>
                <a:gridCol w="302102"/>
                <a:gridCol w="302102"/>
                <a:gridCol w="823736"/>
              </a:tblGrid>
              <a:tr h="215931">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gridSpan="4">
                  <a:txBody>
                    <a:bodyPr/>
                    <a:lstStyle/>
                    <a:p>
                      <a:pPr algn="ctr"/>
                      <a:r>
                        <a:rPr kumimoji="1" lang="en-US" altLang="ja-JP" sz="1400" b="0" dirty="0" smtClean="0"/>
                        <a:t>2020</a:t>
                      </a:r>
                      <a:r>
                        <a:rPr kumimoji="1" lang="ja-JP" altLang="en-US" sz="1400" b="0" dirty="0" smtClean="0"/>
                        <a:t>年度</a:t>
                      </a:r>
                      <a:endParaRPr kumimoji="1" lang="ja-JP" altLang="en-US" sz="1400" b="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en-US" altLang="ja-JP" sz="1400" b="0" dirty="0" smtClean="0"/>
                        <a:t>2021</a:t>
                      </a:r>
                      <a:r>
                        <a:rPr kumimoji="1" lang="ja-JP" altLang="en-US" sz="1400" b="0" dirty="0" smtClean="0"/>
                        <a:t>年度</a:t>
                      </a:r>
                      <a:endParaRPr kumimoji="1" lang="ja-JP" altLang="en-US" sz="1400" b="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en-US" altLang="ja-JP" sz="1400" b="0" dirty="0" smtClean="0"/>
                        <a:t>2022</a:t>
                      </a:r>
                      <a:r>
                        <a:rPr kumimoji="1" lang="ja-JP" altLang="en-US" sz="1400" b="0" dirty="0" smtClean="0"/>
                        <a:t>年度</a:t>
                      </a:r>
                      <a:endParaRPr kumimoji="1" lang="ja-JP" altLang="en-US" sz="1400" b="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en-US" altLang="ja-JP" sz="1400" b="0" dirty="0" smtClean="0"/>
                        <a:t>2023</a:t>
                      </a:r>
                      <a:r>
                        <a:rPr kumimoji="1" lang="ja-JP" altLang="en-US" sz="1400" b="0" dirty="0" smtClean="0"/>
                        <a:t>年度</a:t>
                      </a:r>
                      <a:endParaRPr kumimoji="1" lang="ja-JP" altLang="en-US" sz="1400" b="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en-US" altLang="ja-JP" sz="1400" b="0" dirty="0" smtClean="0"/>
                        <a:t>2024</a:t>
                      </a:r>
                      <a:r>
                        <a:rPr kumimoji="1" lang="ja-JP" altLang="en-US" sz="1400" b="0" dirty="0" smtClean="0"/>
                        <a:t>年度</a:t>
                      </a:r>
                      <a:endParaRPr kumimoji="1" lang="ja-JP" altLang="en-US" sz="1400" b="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rowSpan="2">
                  <a:txBody>
                    <a:bodyPr/>
                    <a:lstStyle/>
                    <a:p>
                      <a:pPr algn="ctr"/>
                      <a:r>
                        <a:rPr kumimoji="1" lang="ja-JP" altLang="en-US" sz="1400" b="0" dirty="0" smtClean="0">
                          <a:latin typeface="メイリオ" panose="020B0604030504040204" pitchFamily="50" charset="-128"/>
                          <a:ea typeface="メイリオ" panose="020B0604030504040204" pitchFamily="50" charset="-128"/>
                          <a:cs typeface="メイリオ" panose="020B0604030504040204" pitchFamily="50" charset="-128"/>
                        </a:rPr>
                        <a:t>計</a:t>
                      </a:r>
                      <a:endParaRPr kumimoji="1" lang="ja-JP" altLang="en-US" sz="1400" b="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r>
              <a:tr h="227277">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ja-JP" altLang="en-US" sz="1000" dirty="0" smtClean="0"/>
                        <a:t>１</a:t>
                      </a:r>
                      <a:r>
                        <a:rPr kumimoji="1" lang="en-US" altLang="ja-JP" sz="1000" dirty="0" smtClean="0"/>
                        <a:t>Q</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en-US" altLang="ja-JP" sz="1000" dirty="0" smtClean="0"/>
                        <a:t>2Q</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en-US" altLang="ja-JP" sz="1000" dirty="0" smtClean="0"/>
                        <a:t>3Q</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en-US" altLang="ja-JP" sz="1000" dirty="0" smtClean="0"/>
                        <a:t>4Q</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ja-JP" altLang="en-US" sz="1000" dirty="0" smtClean="0"/>
                        <a:t>１</a:t>
                      </a:r>
                      <a:r>
                        <a:rPr kumimoji="1" lang="en-US" altLang="ja-JP" sz="1000" dirty="0" smtClean="0"/>
                        <a:t>Q</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en-US" altLang="ja-JP" sz="1000" dirty="0" smtClean="0"/>
                        <a:t>2Q</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en-US" altLang="ja-JP" sz="1000" dirty="0" smtClean="0"/>
                        <a:t>3Q</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en-US" altLang="ja-JP" sz="1000" dirty="0" smtClean="0"/>
                        <a:t>4Q</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ja-JP" altLang="en-US" sz="1000" dirty="0" smtClean="0"/>
                        <a:t>１</a:t>
                      </a:r>
                      <a:r>
                        <a:rPr kumimoji="1" lang="en-US" altLang="ja-JP" sz="1000" dirty="0" smtClean="0"/>
                        <a:t>Q</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en-US" altLang="ja-JP" sz="1000" dirty="0" smtClean="0"/>
                        <a:t>2Q</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en-US" altLang="ja-JP" sz="1000" dirty="0" smtClean="0"/>
                        <a:t>3Q</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en-US" altLang="ja-JP" sz="1000" dirty="0" smtClean="0"/>
                        <a:t>4Q</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ja-JP" altLang="en-US" sz="1000" dirty="0" smtClean="0"/>
                        <a:t>１</a:t>
                      </a:r>
                      <a:r>
                        <a:rPr kumimoji="1" lang="en-US" altLang="ja-JP" sz="1000" dirty="0" smtClean="0"/>
                        <a:t>Q</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en-US" altLang="ja-JP" sz="1000" dirty="0" smtClean="0"/>
                        <a:t>2Q</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en-US" altLang="ja-JP" sz="1000" dirty="0" smtClean="0"/>
                        <a:t>3Q</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en-US" altLang="ja-JP" sz="1000" dirty="0" smtClean="0"/>
                        <a:t>4Q</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ja-JP" altLang="en-US" sz="1000" dirty="0" smtClean="0"/>
                        <a:t>１</a:t>
                      </a:r>
                      <a:r>
                        <a:rPr kumimoji="1" lang="en-US" altLang="ja-JP" sz="1000" dirty="0" smtClean="0"/>
                        <a:t>Q</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en-US" altLang="ja-JP" sz="1000" dirty="0" smtClean="0"/>
                        <a:t>2Q</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en-US" altLang="ja-JP" sz="1000" dirty="0" smtClean="0"/>
                        <a:t>3Q</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en-US" altLang="ja-JP" sz="1000" dirty="0" smtClean="0"/>
                        <a:t>4Q</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vMerge="1">
                  <a:txBody>
                    <a:bodyPr/>
                    <a:lstStyle/>
                    <a:p>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tc>
              </a:tr>
              <a:tr h="3816316">
                <a:tc>
                  <a:txBody>
                    <a:bodyPr/>
                    <a:lstStyle/>
                    <a:p>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の検討</a:t>
                      </a:r>
                    </a:p>
                    <a:p>
                      <a:endPar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1-1.×××</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の調査</a:t>
                      </a:r>
                    </a:p>
                    <a:p>
                      <a:endPar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1-2.×××</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の開発</a:t>
                      </a:r>
                    </a:p>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r>
              <a:tr h="450166">
                <a:tc>
                  <a:txBody>
                    <a:bodyPr/>
                    <a:lstStyle/>
                    <a:p>
                      <a:pPr algn="ct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合計</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gridSpan="4">
                  <a:txBody>
                    <a:bodyPr/>
                    <a:lstStyle/>
                    <a:p>
                      <a:pPr algn="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hMerge="1">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gridSpan="4">
                  <a:txBody>
                    <a:bodyPr/>
                    <a:lstStyle/>
                    <a:p>
                      <a:pPr algn="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hMerge="1">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gridSpan="4">
                  <a:txBody>
                    <a:bodyPr/>
                    <a:lstStyle/>
                    <a:p>
                      <a:pPr algn="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hMerge="1">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gridSpan="4">
                  <a:txBody>
                    <a:bodyPr/>
                    <a:lstStyle/>
                    <a:p>
                      <a:pPr algn="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hMerge="1">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gridSpan="4">
                  <a:txBody>
                    <a:bodyPr/>
                    <a:lstStyle/>
                    <a:p>
                      <a:pPr algn="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hMerge="1">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r>
            </a:tbl>
          </a:graphicData>
        </a:graphic>
      </p:graphicFrame>
    </p:spTree>
    <p:extLst>
      <p:ext uri="{BB962C8B-B14F-4D97-AF65-F5344CB8AC3E}">
        <p14:creationId xmlns:p14="http://schemas.microsoft.com/office/powerpoint/2010/main" val="68820808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1840</Words>
  <Application>Microsoft Office PowerPoint</Application>
  <PresentationFormat>画面に合わせる (4:3)</PresentationFormat>
  <Paragraphs>505</Paragraphs>
  <Slides>16</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16</vt:i4>
      </vt:variant>
    </vt:vector>
  </HeadingPairs>
  <TitlesOfParts>
    <vt:vector size="24" baseType="lpstr">
      <vt:lpstr>ＭＳ Ｐゴシック</vt:lpstr>
      <vt:lpstr>ＭＳ ゴシック</vt:lpstr>
      <vt:lpstr>メイリオ</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2020-05-26T09:41:31Z</dcterms:created>
  <dcterms:modified xsi:type="dcterms:W3CDTF">2020-05-26T09:41:38Z</dcterms:modified>
</cp:coreProperties>
</file>