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9"/>
  </p:notesMasterIdLst>
  <p:sldIdLst>
    <p:sldId id="322" r:id="rId2"/>
    <p:sldId id="323" r:id="rId3"/>
    <p:sldId id="338" r:id="rId4"/>
    <p:sldId id="326" r:id="rId5"/>
    <p:sldId id="324" r:id="rId6"/>
    <p:sldId id="339" r:id="rId7"/>
    <p:sldId id="343" r:id="rId8"/>
    <p:sldId id="330" r:id="rId9"/>
    <p:sldId id="340" r:id="rId10"/>
    <p:sldId id="341" r:id="rId11"/>
    <p:sldId id="334" r:id="rId12"/>
    <p:sldId id="342" r:id="rId13"/>
    <p:sldId id="329" r:id="rId14"/>
    <p:sldId id="331" r:id="rId15"/>
    <p:sldId id="344" r:id="rId16"/>
    <p:sldId id="345" r:id="rId17"/>
    <p:sldId id="337"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280" autoAdjust="0"/>
  </p:normalViewPr>
  <p:slideViewPr>
    <p:cSldViewPr snapToGrid="0">
      <p:cViewPr varScale="1">
        <p:scale>
          <a:sx n="111" d="100"/>
          <a:sy n="111" d="100"/>
        </p:scale>
        <p:origin x="1596" y="102"/>
      </p:cViewPr>
      <p:guideLst/>
    </p:cSldViewPr>
  </p:slideViewPr>
  <p:notesTextViewPr>
    <p:cViewPr>
      <p:scale>
        <a:sx n="1" d="1"/>
        <a:sy n="1" d="1"/>
      </p:scale>
      <p:origin x="0" y="0"/>
    </p:cViewPr>
  </p:notesTextViewPr>
  <p:sorterViewPr>
    <p:cViewPr>
      <p:scale>
        <a:sx n="100" d="100"/>
        <a:sy n="100" d="100"/>
      </p:scale>
      <p:origin x="0" y="-18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775B651-1A37-404E-B649-5FC253100923}" type="datetimeFigureOut">
              <a:rPr kumimoji="1" lang="ja-JP" altLang="en-US" smtClean="0"/>
              <a:t>2020/5/26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4842221-659B-4082-9491-3F7DB3F19371}" type="slidenum">
              <a:rPr kumimoji="1" lang="ja-JP" altLang="en-US" smtClean="0"/>
              <a:t>‹#›</a:t>
            </a:fld>
            <a:endParaRPr kumimoji="1" lang="ja-JP" altLang="en-US"/>
          </a:p>
        </p:txBody>
      </p:sp>
    </p:spTree>
    <p:extLst>
      <p:ext uri="{BB962C8B-B14F-4D97-AF65-F5344CB8AC3E}">
        <p14:creationId xmlns:p14="http://schemas.microsoft.com/office/powerpoint/2010/main" val="672473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5347DF-8913-4325-AA4E-E47D044EE22F}"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2304856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4B8CF0-11E6-43AC-8E07-C8F94B4BC5B2}"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744681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71CAF2-CBC6-4585-8619-B8DCBCEE950F}"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745407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5136347-0E06-42CE-BED1-142253846785}"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85935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1E6D94-4F2F-4B11-A693-3B06FA91213E}"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77526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2867467-5588-4379-A262-34B41C76A655}" type="datetime1">
              <a:rPr kumimoji="1" lang="ja-JP" altLang="en-US" smtClean="0"/>
              <a:t>2020/5/26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304328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CFE513E-C795-4B88-B482-71E8EFF59F94}" type="datetime1">
              <a:rPr kumimoji="1" lang="ja-JP" altLang="en-US" smtClean="0"/>
              <a:t>2020/5/26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29054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3F17E9-8997-4C62-8B5B-C37101885C72}" type="datetime1">
              <a:rPr kumimoji="1" lang="ja-JP" altLang="en-US" smtClean="0"/>
              <a:t>2020/5/26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401628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7CC46-D22E-4CF8-B608-505C825E93A1}" type="datetime1">
              <a:rPr kumimoji="1" lang="ja-JP" altLang="en-US" smtClean="0"/>
              <a:t>2020/5/26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956329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EAD010E-DA49-4588-879B-ECC366C2E8F8}" type="datetime1">
              <a:rPr kumimoji="1" lang="ja-JP" altLang="en-US" smtClean="0"/>
              <a:t>2020/5/26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208999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3171B2E-1D09-4364-AD9F-D338DE2AC402}" type="datetime1">
              <a:rPr kumimoji="1" lang="ja-JP" altLang="en-US" smtClean="0"/>
              <a:t>2020/5/26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98868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6C738B-257E-401D-AC85-F31887EAC496}" type="datetime1">
              <a:rPr kumimoji="1" lang="ja-JP" altLang="en-US" smtClean="0"/>
              <a:t>2020/5/26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826944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a:t>
            </a:fld>
            <a:endParaRPr kumimoji="1" lang="ja-JP" altLang="en-US"/>
          </a:p>
        </p:txBody>
      </p:sp>
      <p:sp>
        <p:nvSpPr>
          <p:cNvPr id="5" name="テキスト ボックス 4"/>
          <p:cNvSpPr txBox="1"/>
          <p:nvPr/>
        </p:nvSpPr>
        <p:spPr>
          <a:xfrm>
            <a:off x="174316" y="152400"/>
            <a:ext cx="5057795" cy="1323439"/>
          </a:xfrm>
          <a:prstGeom prst="rect">
            <a:avLst/>
          </a:prstGeom>
          <a:noFill/>
        </p:spPr>
        <p:txBody>
          <a:bodyPr wrap="non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バイオジェット燃料生産技術開発事業</a:t>
            </a:r>
            <a:b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微細藻類基盤技術開発</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□微細藻類基盤技術実証</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□微細藻類研究拠点における基盤技術開発</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20700" y="2265232"/>
            <a:ext cx="8128000" cy="584775"/>
          </a:xfrm>
          <a:prstGeom prst="rect">
            <a:avLst/>
          </a:prstGeom>
          <a:solidFill>
            <a:schemeClr val="accent6">
              <a:lumMod val="20000"/>
              <a:lumOff val="80000"/>
            </a:schemeClr>
          </a:solidFill>
        </p:spPr>
        <p:txBody>
          <a:bodyPr wrap="square" rtlCol="0" anchor="ctr">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320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事業の名称</a:t>
            </a: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2939038" y="4691537"/>
            <a:ext cx="3441968" cy="400110"/>
          </a:xfrm>
          <a:prstGeom prst="rect">
            <a:avLst/>
          </a:prstGeom>
          <a:noFill/>
        </p:spPr>
        <p:txBody>
          <a:bodyPr wrap="none" rtlCol="0">
            <a:spAutoFit/>
          </a:bodyPr>
          <a:lstStyle/>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年●●月●●日（●）</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2939038" y="5300479"/>
            <a:ext cx="3518912" cy="400110"/>
          </a:xfrm>
          <a:prstGeom prst="rect">
            <a:avLst/>
          </a:prstGeom>
          <a:noFill/>
        </p:spPr>
        <p:txBody>
          <a:bodyPr wrap="non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株式会社（法人名）</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39038" y="5700589"/>
            <a:ext cx="3518912" cy="400110"/>
          </a:xfrm>
          <a:prstGeom prst="rect">
            <a:avLst/>
          </a:prstGeom>
          <a:noFill/>
        </p:spPr>
        <p:txBody>
          <a:bodyPr wrap="non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株式会社（法人名）</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901640" y="3127305"/>
            <a:ext cx="7747060" cy="1631216"/>
          </a:xfrm>
          <a:prstGeom prst="rect">
            <a:avLst/>
          </a:prstGeom>
          <a:noFill/>
        </p:spPr>
        <p:txBody>
          <a:bodyPr wrap="square" rtlCol="0">
            <a:spAutoFit/>
          </a:bodyPr>
          <a:lstStyle/>
          <a:p>
            <a:pPr marL="342900" indent="-342900">
              <a:buFont typeface="Wingdings" panose="05000000000000000000" pitchFamily="2" charset="2"/>
              <a:buChar char="Ø"/>
            </a:pP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本様式に従い、提案書の内容について図表など補記したうえでプレゼン資料の作成をお願いします。</a:t>
            </a:r>
            <a:endParaRPr lang="en-US" altLang="ja-JP"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Ø"/>
            </a:pP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頁は適宜追加してください。</a:t>
            </a:r>
            <a:endParaRPr lang="en-US" altLang="ja-JP"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Ø"/>
            </a:pPr>
            <a:r>
              <a:rPr lang="ja-JP"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フォント</a:t>
            </a: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ポイントを最小とします。</a:t>
            </a:r>
            <a:endParaRPr lang="en-US" altLang="ja-JP"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Ø"/>
            </a:pP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全ページで２０枚以内としてください。</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2939038" y="6080573"/>
            <a:ext cx="3518912" cy="400110"/>
          </a:xfrm>
          <a:prstGeom prst="rect">
            <a:avLst/>
          </a:prstGeom>
          <a:noFill/>
        </p:spPr>
        <p:txBody>
          <a:bodyPr wrap="non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株式会社（法人名）</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25801" y="1383616"/>
            <a:ext cx="3740126" cy="400110"/>
          </a:xfrm>
          <a:prstGeom prst="rect">
            <a:avLst/>
          </a:prstGeom>
          <a:noFill/>
        </p:spPr>
        <p:txBody>
          <a:bodyPr wrap="none" rtlCol="0">
            <a:spAutoFit/>
          </a:bodyPr>
          <a:lstStyle/>
          <a:p>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該当テーマに☑を記載ください</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7486650" y="726743"/>
            <a:ext cx="1210588" cy="400110"/>
          </a:xfrm>
          <a:prstGeom prst="rect">
            <a:avLst/>
          </a:prstGeom>
          <a:noFill/>
          <a:ln w="19050">
            <a:solidFill>
              <a:srgbClr val="00B0F0"/>
            </a:solidFill>
          </a:ln>
        </p:spPr>
        <p:txBody>
          <a:bodyPr wrap="none" rtlCol="0">
            <a:spAutoFit/>
          </a:bodyPr>
          <a:lstStyle/>
          <a:p>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別添１０</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9772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10</a:t>
            </a:fld>
            <a:endParaRPr kumimoji="1" lang="ja-JP" altLang="en-US"/>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242957" y="1097848"/>
            <a:ext cx="8613049" cy="2031325"/>
          </a:xfrm>
          <a:prstGeom prst="rect">
            <a:avLst/>
          </a:prstGeom>
          <a:noFill/>
        </p:spPr>
        <p:txBody>
          <a:bodyPr wrap="square" lIns="0" tIns="0" rIns="0" bIns="0" rtlCol="0">
            <a:spAutoFit/>
          </a:bodyPr>
          <a:lstStyle/>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実用化</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を目指す上での開発計画、投資計画、実用化能力を説明記載してください。</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i="0" dirty="0" smtClean="0">
                <a:latin typeface="メイリオ" panose="020B0604030504040204" pitchFamily="50" charset="-128"/>
                <a:ea typeface="メイリオ" panose="020B0604030504040204" pitchFamily="50" charset="-128"/>
                <a:cs typeface="メイリオ" panose="020B0604030504040204" pitchFamily="50" charset="-128"/>
              </a:rPr>
              <a:t>実用化・</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事業化</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のスケジュール</a:t>
            </a:r>
          </a:p>
          <a:p>
            <a:pPr marL="171450" indent="-171450">
              <a:buFont typeface="Wingdings" panose="05000000000000000000" pitchFamily="2" charset="2"/>
              <a:buChar char="Ø"/>
            </a:pPr>
            <a:r>
              <a:rPr lang="ja-JP" altLang="en-US" sz="11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１）「実用化・事業化に向けた計画等」で記述した内容を踏まえ、プロジェクト期間終了後５年間の想定される実用化・事業化計画を、生産・販売・市場獲得などの具体的な実用化・事業化の段階に区分し、実用化・事業化の各段階が明瞭となるよう線表、矢印、記号等を用いて記述してください。 </a:t>
            </a:r>
          </a:p>
          <a:p>
            <a:pPr marL="171450" indent="-171450">
              <a:buFont typeface="Wingdings" panose="05000000000000000000" pitchFamily="2" charset="2"/>
              <a:buChar char="Ø"/>
            </a:pPr>
            <a:r>
              <a:rPr lang="ja-JP" altLang="en-US" sz="11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なお、プロジェクト実施期間中から実用化・事業化を開始する計画がある場合には、その年度から計画を記述してください。</a:t>
            </a:r>
            <a:r>
              <a:rPr lang="ja-JP" altLang="ja-JP" sz="11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事業化</a:t>
            </a:r>
            <a:r>
              <a:rPr lang="ja-JP" altLang="ja-JP" sz="11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の各段階において、事業化の中断や延期など、事業化全体の計画変更を考慮する必要がある重大な障害を予想し、記述してください</a:t>
            </a:r>
            <a:r>
              <a:rPr lang="ja-JP" altLang="ja-JP" sz="11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lgn="l" fontAlgn="auto">
              <a:spcBef>
                <a:spcPts val="0"/>
              </a:spcBef>
              <a:spcAft>
                <a:spcPts val="0"/>
              </a:spcAft>
              <a:buFont typeface="Wingdings" panose="05000000000000000000" pitchFamily="2" charset="2"/>
              <a:buChar char="Ø"/>
            </a:pPr>
            <a:r>
              <a:rPr lang="ja-JP" altLang="ja-JP" sz="11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11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、重大な障害が回避し得ない場合、どの時点で計画変更の判断を下すのかを、線表に記入してください</a:t>
            </a:r>
            <a:r>
              <a:rPr lang="ja-JP" altLang="ja-JP" sz="11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lgn="l" fontAlgn="auto">
              <a:spcBef>
                <a:spcPts val="0"/>
              </a:spcBef>
              <a:spcAft>
                <a:spcPts val="0"/>
              </a:spcAft>
              <a:buFont typeface="Wingdings" panose="05000000000000000000" pitchFamily="2" charset="2"/>
              <a:buChar char="Ø"/>
            </a:pPr>
            <a:r>
              <a:rPr lang="ja-JP" altLang="ja-JP" sz="11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生産</a:t>
            </a:r>
            <a:r>
              <a:rPr lang="ja-JP" altLang="ja-JP" sz="11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・販売の一部又は全部を自社で行わない場合は、委託先の選定、協力体制等を具体的に記述してください</a:t>
            </a:r>
            <a:r>
              <a:rPr lang="ja-JP" altLang="ja-JP" sz="12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732297705"/>
              </p:ext>
            </p:extLst>
          </p:nvPr>
        </p:nvGraphicFramePr>
        <p:xfrm>
          <a:off x="141356" y="3157153"/>
          <a:ext cx="8817192" cy="2656840"/>
        </p:xfrm>
        <a:graphic>
          <a:graphicData uri="http://schemas.openxmlformats.org/drawingml/2006/table">
            <a:tbl>
              <a:tblPr firstRow="1" bandRow="1">
                <a:tableStyleId>{E8B1032C-EA38-4F05-BA0D-38AFFFC7BED3}</a:tableStyleId>
              </a:tblPr>
              <a:tblGrid>
                <a:gridCol w="1382406"/>
                <a:gridCol w="1159251"/>
                <a:gridCol w="1159251"/>
                <a:gridCol w="1159251"/>
                <a:gridCol w="1319011"/>
                <a:gridCol w="1319011"/>
                <a:gridCol w="1319011"/>
              </a:tblGrid>
              <a:tr h="370840">
                <a:tc>
                  <a:txBody>
                    <a:bodyPr/>
                    <a:lstStyle/>
                    <a:p>
                      <a:pPr algn="ctr"/>
                      <a:r>
                        <a:rPr kumimoji="1" lang="ja-JP" altLang="en-US" sz="1200" kern="100" dirty="0" smtClean="0">
                          <a:effectLst/>
                        </a:rPr>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2024</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2025</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2026</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2027</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2028</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2029</a:t>
                      </a:r>
                      <a:r>
                        <a:rPr kumimoji="1" lang="ja-JP" altLang="en-US" sz="1200" dirty="0"/>
                        <a:t>年度</a:t>
                      </a:r>
                      <a:endParaRPr kumimoji="1" lang="en-US" altLang="ja-JP" sz="1200" dirty="0" smtClean="0">
                        <a:latin typeface="ＭＳ ゴシック" panose="020B0609070205080204" pitchFamily="49" charset="-128"/>
                        <a:ea typeface="ＭＳ ゴシック" panose="020B0609070205080204" pitchFamily="49" charset="-128"/>
                      </a:endParaRPr>
                    </a:p>
                  </a:txBody>
                  <a:tcPr anchor="ctr"/>
                </a:tc>
              </a:tr>
              <a:tr h="370840">
                <a:tc>
                  <a:txBody>
                    <a:bodyPr/>
                    <a:lstStyle/>
                    <a:p>
                      <a:pPr algn="just">
                        <a:spcAft>
                          <a:spcPts val="0"/>
                        </a:spcAft>
                      </a:pPr>
                      <a:r>
                        <a:rPr lang="ja-JP" altLang="en-US" sz="1200" kern="100" dirty="0" smtClean="0">
                          <a:effectLst/>
                        </a:rPr>
                        <a:t>事業性評価（</a:t>
                      </a:r>
                      <a:r>
                        <a:rPr lang="en-US" altLang="ja-JP" sz="1200" kern="100" dirty="0" smtClean="0">
                          <a:effectLst/>
                        </a:rPr>
                        <a:t>FS)</a:t>
                      </a:r>
                    </a:p>
                    <a:p>
                      <a:pPr algn="just">
                        <a:spcAft>
                          <a:spcPts val="0"/>
                        </a:spcAft>
                      </a:pPr>
                      <a:r>
                        <a:rPr lang="en-US" altLang="ja-JP" sz="1200" kern="100" dirty="0" smtClean="0">
                          <a:effectLst/>
                        </a:rPr>
                        <a:t> </a:t>
                      </a:r>
                      <a:endParaRPr lang="ja-JP" altLang="ja-JP" sz="1200" kern="100" dirty="0" smtClean="0">
                        <a:effectLst/>
                      </a:endParaRPr>
                    </a:p>
                    <a:p>
                      <a:pPr algn="just">
                        <a:spcAft>
                          <a:spcPts val="0"/>
                        </a:spcAft>
                      </a:pPr>
                      <a:r>
                        <a:rPr lang="ja-JP" altLang="en-US" sz="1200" kern="100" dirty="0" smtClean="0">
                          <a:effectLst/>
                        </a:rPr>
                        <a:t>製品設計</a:t>
                      </a:r>
                      <a:endParaRPr lang="en-US" altLang="ja-JP" sz="1200" kern="100" dirty="0" smtClean="0">
                        <a:effectLst/>
                      </a:endParaRPr>
                    </a:p>
                    <a:p>
                      <a:pPr algn="just">
                        <a:spcAft>
                          <a:spcPts val="0"/>
                        </a:spcAft>
                      </a:pPr>
                      <a:endParaRPr lang="en-US" altLang="ja-JP" sz="1200" kern="100" dirty="0" smtClean="0">
                        <a:effectLst/>
                      </a:endParaRPr>
                    </a:p>
                    <a:p>
                      <a:pPr algn="just">
                        <a:spcAft>
                          <a:spcPts val="0"/>
                        </a:spcAft>
                      </a:pPr>
                      <a:r>
                        <a:rPr lang="ja-JP" altLang="en-US" sz="1200" kern="100" dirty="0" smtClean="0">
                          <a:effectLst/>
                        </a:rPr>
                        <a:t>設備投資</a:t>
                      </a:r>
                      <a:endParaRPr lang="en-US" altLang="ja-JP" sz="1200" kern="100" dirty="0" smtClean="0">
                        <a:effectLst/>
                      </a:endParaRPr>
                    </a:p>
                    <a:p>
                      <a:pPr algn="just">
                        <a:spcAft>
                          <a:spcPts val="0"/>
                        </a:spcAft>
                      </a:pPr>
                      <a:r>
                        <a:rPr lang="en-US" altLang="ja-JP" sz="1200" kern="100" dirty="0" smtClean="0">
                          <a:effectLst/>
                        </a:rPr>
                        <a:t> </a:t>
                      </a:r>
                      <a:endParaRPr lang="ja-JP" altLang="ja-JP" sz="1200" kern="100" dirty="0" smtClean="0">
                        <a:effectLst/>
                      </a:endParaRPr>
                    </a:p>
                    <a:p>
                      <a:pPr algn="just">
                        <a:spcAft>
                          <a:spcPts val="0"/>
                        </a:spcAft>
                      </a:pPr>
                      <a:r>
                        <a:rPr lang="ja-JP" altLang="ja-JP" sz="1200" kern="100" dirty="0" smtClean="0">
                          <a:effectLst/>
                        </a:rPr>
                        <a:t>生産</a:t>
                      </a:r>
                    </a:p>
                    <a:p>
                      <a:pPr algn="just">
                        <a:spcAft>
                          <a:spcPts val="0"/>
                        </a:spcAft>
                      </a:pPr>
                      <a:r>
                        <a:rPr lang="en-US" altLang="ja-JP" sz="1200" kern="100" dirty="0" smtClean="0">
                          <a:effectLst/>
                        </a:rPr>
                        <a:t> </a:t>
                      </a:r>
                      <a:endParaRPr lang="ja-JP" altLang="ja-JP" sz="1200" kern="100" dirty="0" smtClean="0">
                        <a:effectLst/>
                      </a:endParaRPr>
                    </a:p>
                    <a:p>
                      <a:pPr algn="just">
                        <a:spcAft>
                          <a:spcPts val="0"/>
                        </a:spcAft>
                      </a:pPr>
                      <a:r>
                        <a:rPr lang="ja-JP" altLang="ja-JP" sz="1200" kern="100" dirty="0" smtClean="0">
                          <a:effectLst/>
                        </a:rPr>
                        <a:t>販売</a:t>
                      </a:r>
                    </a:p>
                    <a:p>
                      <a:pPr algn="just">
                        <a:spcAft>
                          <a:spcPts val="0"/>
                        </a:spcAft>
                      </a:pPr>
                      <a:r>
                        <a:rPr lang="en-US" altLang="ja-JP" sz="1200" kern="100" dirty="0" smtClean="0">
                          <a:effectLst/>
                        </a:rPr>
                        <a:t> </a:t>
                      </a:r>
                      <a:endParaRPr lang="ja-JP" altLang="ja-JP" sz="1200" kern="100" dirty="0" smtClean="0">
                        <a:effectLst/>
                      </a:endParaRPr>
                    </a:p>
                    <a:p>
                      <a:pPr algn="just">
                        <a:spcAft>
                          <a:spcPts val="0"/>
                        </a:spcAft>
                      </a:pPr>
                      <a:r>
                        <a:rPr lang="ja-JP" altLang="ja-JP" sz="1200" kern="100" dirty="0" smtClean="0">
                          <a:effectLst/>
                        </a:rPr>
                        <a:t>収益発生</a:t>
                      </a:r>
                    </a:p>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r>
            </a:tbl>
          </a:graphicData>
        </a:graphic>
      </p:graphicFrame>
      <p:cxnSp>
        <p:nvCxnSpPr>
          <p:cNvPr id="23" name="直線コネクタ 22"/>
          <p:cNvCxnSpPr/>
          <p:nvPr/>
        </p:nvCxnSpPr>
        <p:spPr>
          <a:xfrm>
            <a:off x="2792159" y="3966473"/>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2772499" y="4309694"/>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346157" y="4660900"/>
            <a:ext cx="1133684"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7758282" y="5175531"/>
            <a:ext cx="1200266"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6564482" y="5591355"/>
            <a:ext cx="1003359"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5680499" y="5132507"/>
            <a:ext cx="1569660" cy="276999"/>
          </a:xfrm>
          <a:prstGeom prst="rect">
            <a:avLst/>
          </a:prstGeom>
        </p:spPr>
        <p:txBody>
          <a:bodyPr wrap="none">
            <a:spAutoFit/>
          </a:bodyPr>
          <a:lstStyle/>
          <a:p>
            <a:pPr fontAlgn="auto">
              <a:spcBef>
                <a:spcPts val="0"/>
              </a:spcBef>
              <a:spcAft>
                <a:spcPts val="0"/>
              </a:spcAft>
            </a:pPr>
            <a:r>
              <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◇続行／中断を判断</a:t>
            </a:r>
          </a:p>
        </p:txBody>
      </p:sp>
      <p:sp>
        <p:nvSpPr>
          <p:cNvPr id="29" name="正方形/長方形 28"/>
          <p:cNvSpPr/>
          <p:nvPr/>
        </p:nvSpPr>
        <p:spPr>
          <a:xfrm>
            <a:off x="506159" y="5842337"/>
            <a:ext cx="4572000" cy="1015663"/>
          </a:xfrm>
          <a:prstGeom prst="rect">
            <a:avLst/>
          </a:prstGeom>
        </p:spPr>
        <p:txBody>
          <a:bodyPr>
            <a:spAutoFit/>
          </a:bodyPr>
          <a:lstStyle/>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予想される重大な障害：</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製品設計段階：～～～～～～</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設備投資</a:t>
            </a: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生産</a:t>
            </a: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販売</a:t>
            </a: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98116" y="4773"/>
            <a:ext cx="485261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．実用化・事業化への取組</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2" name="直線コネクタ 31"/>
          <p:cNvCxnSpPr/>
          <p:nvPr/>
        </p:nvCxnSpPr>
        <p:spPr>
          <a:xfrm>
            <a:off x="1759426" y="3716308"/>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2238161" y="3510634"/>
            <a:ext cx="1107996"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▼事業性評価</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3086576" y="3747856"/>
            <a:ext cx="1261884"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▼●●設計完了</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5" name="直線コネクタ 34"/>
          <p:cNvCxnSpPr/>
          <p:nvPr/>
        </p:nvCxnSpPr>
        <p:spPr>
          <a:xfrm>
            <a:off x="5930900" y="4309694"/>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3026380" y="4104972"/>
            <a:ext cx="800219"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6240572" y="4104972"/>
            <a:ext cx="800219"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3299549" y="4401282"/>
            <a:ext cx="1569660"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▼サンプル出荷開始</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9" name="直線コネクタ 38"/>
          <p:cNvCxnSpPr/>
          <p:nvPr/>
        </p:nvCxnSpPr>
        <p:spPr>
          <a:xfrm>
            <a:off x="4880040" y="4660900"/>
            <a:ext cx="3159779"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4791888" y="4401282"/>
            <a:ext cx="954107"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▼生産開始</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1" name="直線コネクタ 40"/>
          <p:cNvCxnSpPr/>
          <p:nvPr/>
        </p:nvCxnSpPr>
        <p:spPr>
          <a:xfrm>
            <a:off x="5218945" y="4853159"/>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6513741" y="4853159"/>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7823200" y="4853159"/>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5345885" y="4666974"/>
            <a:ext cx="646331"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●●台</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6564482" y="4666974"/>
            <a:ext cx="646331"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●●台</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7915879" y="4666974"/>
            <a:ext cx="646331"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●●台</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7244675" y="4966659"/>
            <a:ext cx="1827744"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生産ライン立ち上げ</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8" name="直線コネクタ 47"/>
          <p:cNvCxnSpPr/>
          <p:nvPr/>
        </p:nvCxnSpPr>
        <p:spPr>
          <a:xfrm>
            <a:off x="7737364" y="5591355"/>
            <a:ext cx="1003359"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6704001" y="5373208"/>
            <a:ext cx="800219"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815529" y="5357157"/>
            <a:ext cx="800219" cy="276999"/>
          </a:xfrm>
          <a:prstGeom prst="rect">
            <a:avLst/>
          </a:prstGeom>
        </p:spPr>
        <p:txBody>
          <a:bodyPr wrap="none">
            <a:spAutoFit/>
          </a:bodyPr>
          <a:lstStyle/>
          <a:p>
            <a:pPr fontAlgn="auto">
              <a:spcBef>
                <a:spcPts val="0"/>
              </a:spcBef>
              <a:spcAft>
                <a:spcPts val="0"/>
              </a:spcAft>
            </a:pPr>
            <a:r>
              <a:rPr lang="ja-JP" altLang="en-US" sz="1200" b="1"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69864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11</a:t>
            </a:fld>
            <a:endParaRPr kumimoji="1" lang="ja-JP" altLang="en-US"/>
          </a:p>
        </p:txBody>
      </p:sp>
      <p:sp>
        <p:nvSpPr>
          <p:cNvPr id="5" name="テキスト ボックス 4"/>
          <p:cNvSpPr txBox="1"/>
          <p:nvPr/>
        </p:nvSpPr>
        <p:spPr>
          <a:xfrm>
            <a:off x="98116" y="4773"/>
            <a:ext cx="4134465"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市場の動向・競争力</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196225" y="2656942"/>
            <a:ext cx="8896975" cy="4431983"/>
          </a:xfrm>
          <a:prstGeom prst="rect">
            <a:avLst/>
          </a:prstGeom>
          <a:noFill/>
        </p:spPr>
        <p:txBody>
          <a:bodyPr wrap="square" lIns="0" tIns="0" rIns="0" bIns="0" rtlCol="0">
            <a:spAutoFit/>
          </a:bodyPr>
          <a:lstStyle/>
          <a:p>
            <a:pPr algn="l" fontAlgn="auto">
              <a:spcBef>
                <a:spcPts val="0"/>
              </a:spcBef>
              <a:spcAft>
                <a:spcPts val="0"/>
              </a:spcAft>
            </a:pPr>
            <a:r>
              <a:rPr lang="en-US"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市場規模</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国内</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海外）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提案者</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シェア</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（国内</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海外）</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市場規模算出の根拠：～～～～～～～～～～～～～～～～～～～～～～～～～～～</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シェア見通しの根拠：～～～～～～～～～～～～～～～～～～～～～～～～～～</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kern="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競合する他事業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本</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の優位性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優位性の根拠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293924" y="1129978"/>
            <a:ext cx="8613049" cy="1538883"/>
          </a:xfrm>
          <a:prstGeom prst="rect">
            <a:avLst/>
          </a:prstGeom>
          <a:noFill/>
        </p:spPr>
        <p:txBody>
          <a:bodyPr wrap="square" lIns="0" tIns="0" rIns="0" bIns="0" rtlCol="0">
            <a:spAutoFit/>
          </a:bodyPr>
          <a:lstStyle/>
          <a:p>
            <a:pPr algn="l" fontAlgn="auto">
              <a:spcBef>
                <a:spcPts val="0"/>
              </a:spcBef>
              <a:spcAft>
                <a:spcPts val="0"/>
              </a:spcAft>
            </a:pP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市場</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規模（現状と将来見通し）／産業創出効果</a:t>
            </a:r>
          </a:p>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実用化を目指す製品・サービスに関する国内と海外の想定される市場規模（百万円）を示し、その根拠を記述してください。</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現状、プロジェクト期間終了時点及びプロジェクト期間終了</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年後についてそれぞれ記載願います。</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p>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申請者のみの市場規模にこだわらず開発した製品の市場規模として捉えてください。</a:t>
            </a:r>
            <a:r>
              <a:rPr lang="ja-JP"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、市場における提案者のシェアの推移を見通し、その根拠を記述してください</a:t>
            </a:r>
            <a:r>
              <a:rPr lang="ja-JP" altLang="ja-JP"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9751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12</a:t>
            </a:fld>
            <a:endParaRPr kumimoji="1" lang="ja-JP" altLang="en-US"/>
          </a:p>
        </p:txBody>
      </p:sp>
      <p:sp>
        <p:nvSpPr>
          <p:cNvPr id="5" name="テキスト ボックス 4"/>
          <p:cNvSpPr txBox="1"/>
          <p:nvPr/>
        </p:nvSpPr>
        <p:spPr>
          <a:xfrm>
            <a:off x="98116" y="4773"/>
            <a:ext cx="5211683" cy="523220"/>
          </a:xfrm>
          <a:prstGeom prst="rect">
            <a:avLst/>
          </a:prstGeom>
          <a:noFill/>
        </p:spPr>
        <p:txBody>
          <a:bodyPr wrap="none" rtlCol="0">
            <a:spAutoFit/>
          </a:bodyPr>
          <a:lstStyle/>
          <a:p>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６．我が国の経済再生への貢献</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293924" y="1501666"/>
            <a:ext cx="8613049" cy="984885"/>
          </a:xfrm>
          <a:prstGeom prst="rect">
            <a:avLst/>
          </a:prstGeom>
          <a:noFill/>
        </p:spPr>
        <p:txBody>
          <a:bodyPr wrap="square" lIns="0" tIns="0" rIns="0" bIns="0" rtlCol="0">
            <a:spAutoFit/>
          </a:bodyPr>
          <a:lstStyle/>
          <a:p>
            <a:pPr marL="285750" indent="-285750">
              <a:buFont typeface="Wingdings" panose="05000000000000000000" pitchFamily="2" charset="2"/>
              <a:buChar char="Ø"/>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本プロジェクト</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実施により、国内生産・雇用、輸出、内外ライセンス収入、国内生産波及・誘発効果、国民の利便性向上等、様々な形態を通じ、我が国の経済再生にいかに貢献するかについて、バックデータ＊も含め、具体的に説明してください。 </a:t>
            </a:r>
          </a:p>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＊：上記の基礎となる主要なバックデータ（背景、数値等） </a:t>
            </a:r>
          </a:p>
        </p:txBody>
      </p:sp>
    </p:spTree>
    <p:extLst>
      <p:ext uri="{BB962C8B-B14F-4D97-AF65-F5344CB8AC3E}">
        <p14:creationId xmlns:p14="http://schemas.microsoft.com/office/powerpoint/2010/main" val="3450298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13</a:t>
            </a:fld>
            <a:endParaRPr kumimoji="1" lang="ja-JP" altLang="en-US"/>
          </a:p>
        </p:txBody>
      </p:sp>
      <p:sp>
        <p:nvSpPr>
          <p:cNvPr id="5" name="テキスト ボックス 4"/>
          <p:cNvSpPr txBox="1"/>
          <p:nvPr/>
        </p:nvSpPr>
        <p:spPr>
          <a:xfrm>
            <a:off x="98116" y="4773"/>
            <a:ext cx="485261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７</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．研究開発予算の年度展開</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191921" y="1124238"/>
            <a:ext cx="8901279" cy="276999"/>
          </a:xfrm>
          <a:prstGeom prst="rect">
            <a:avLst/>
          </a:prstGeom>
          <a:noFill/>
        </p:spPr>
        <p:txBody>
          <a:bodyPr wrap="square" lIns="0" tIns="0" rIns="0" bIns="0" rtlCol="0">
            <a:spAutoFit/>
          </a:bodyPr>
          <a:lstStyle/>
          <a:p>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上記</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研究開発の</a:t>
            </a:r>
            <a:r>
              <a:rPr lang="ja-JP" altLang="en-US"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内容</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あげた各技術</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開発項目の実施</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計画を</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97304338"/>
              </p:ext>
            </p:extLst>
          </p:nvPr>
        </p:nvGraphicFramePr>
        <p:xfrm>
          <a:off x="191921" y="1636546"/>
          <a:ext cx="8748867" cy="4967522"/>
        </p:xfrm>
        <a:graphic>
          <a:graphicData uri="http://schemas.openxmlformats.org/drawingml/2006/table">
            <a:tbl>
              <a:tblPr firstRow="1" bandRow="1">
                <a:tableStyleId>{E8B1032C-EA38-4F05-BA0D-38AFFFC7BED3}</a:tableStyleId>
              </a:tblPr>
              <a:tblGrid>
                <a:gridCol w="1883091"/>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823736"/>
              </a:tblGrid>
              <a:tr h="215931">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ctr"/>
                      <a:r>
                        <a:rPr kumimoji="1" lang="en-US" altLang="ja-JP" sz="1400" b="0" dirty="0" smtClean="0"/>
                        <a:t>2020</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en-US" altLang="ja-JP" sz="1400" b="0" dirty="0" smtClean="0"/>
                        <a:t>2021</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en-US" altLang="ja-JP" sz="1400" b="0" dirty="0" smtClean="0"/>
                        <a:t>2022</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en-US" altLang="ja-JP" sz="1400" b="0" dirty="0" smtClean="0"/>
                        <a:t>2023</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en-US" altLang="ja-JP" sz="1400" b="0" dirty="0" smtClean="0"/>
                        <a:t>2024</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27277">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816316">
                <a:tc>
                  <a:txBody>
                    <a:bodyPr/>
                    <a:lstStyle/>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の検討</a:t>
                      </a:r>
                    </a:p>
                    <a:p>
                      <a:endPar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の調査</a:t>
                      </a:r>
                    </a:p>
                    <a:p>
                      <a:endPar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の開発</a:t>
                      </a:r>
                    </a:p>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450166">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合計</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
        <p:nvSpPr>
          <p:cNvPr id="19" name="テキスト ボックス 37"/>
          <p:cNvSpPr txBox="1"/>
          <p:nvPr/>
        </p:nvSpPr>
        <p:spPr>
          <a:xfrm>
            <a:off x="7628445" y="1323616"/>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直線矢印コネクタ 8"/>
          <p:cNvCxnSpPr/>
          <p:nvPr/>
        </p:nvCxnSpPr>
        <p:spPr>
          <a:xfrm>
            <a:off x="2715065" y="2475914"/>
            <a:ext cx="11676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3305908" y="2729133"/>
            <a:ext cx="11676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3783108" y="3123028"/>
            <a:ext cx="11676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8927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14</a:t>
            </a:fld>
            <a:endParaRPr kumimoji="1" lang="ja-JP" altLang="en-US"/>
          </a:p>
        </p:txBody>
      </p:sp>
      <p:sp>
        <p:nvSpPr>
          <p:cNvPr id="5" name="テキスト ボックス 4"/>
          <p:cNvSpPr txBox="1"/>
          <p:nvPr/>
        </p:nvSpPr>
        <p:spPr>
          <a:xfrm>
            <a:off x="98116" y="4773"/>
            <a:ext cx="341632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８</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．費用</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の内訳</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等①</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3900771" y="799611"/>
            <a:ext cx="5229161" cy="215444"/>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1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　事業者毎に作成ください）</a:t>
            </a:r>
            <a:endParaRPr lang="ja-JP" altLang="en-US" sz="1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644649690"/>
              </p:ext>
            </p:extLst>
          </p:nvPr>
        </p:nvGraphicFramePr>
        <p:xfrm>
          <a:off x="98116" y="1856753"/>
          <a:ext cx="8860433" cy="4797297"/>
        </p:xfrm>
        <a:graphic>
          <a:graphicData uri="http://schemas.openxmlformats.org/drawingml/2006/table">
            <a:tbl>
              <a:tblPr firstRow="1" bandRow="1">
                <a:tableStyleId>{E8B1032C-EA38-4F05-BA0D-38AFFFC7BED3}</a:tableStyleId>
              </a:tblPr>
              <a:tblGrid>
                <a:gridCol w="2299414"/>
                <a:gridCol w="1199289"/>
                <a:gridCol w="1129426"/>
                <a:gridCol w="1058076"/>
                <a:gridCol w="1058076"/>
                <a:gridCol w="1058076"/>
                <a:gridCol w="1058076"/>
              </a:tblGrid>
              <a:tr h="346966">
                <a:tc>
                  <a:txBody>
                    <a:bodyPr/>
                    <a:lstStyle/>
                    <a:p>
                      <a:pPr algn="ctr"/>
                      <a:r>
                        <a:rPr kumimoji="1" lang="ja-JP" altLang="en-US" sz="1200" b="0" dirty="0" smtClean="0"/>
                        <a:t>項目</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事業期間全体</a:t>
                      </a:r>
                    </a:p>
                    <a:p>
                      <a:pPr algn="ctr"/>
                      <a:r>
                        <a:rPr kumimoji="1" lang="ja-JP" altLang="en-US" sz="900" b="0" dirty="0" smtClean="0"/>
                        <a:t>（委託事業期間）</a:t>
                      </a:r>
                      <a:endParaRPr kumimoji="1" lang="ja-JP" altLang="en-US" sz="9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2020</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2021</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2022</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2023</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2024</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r>
              <a:tr h="286257">
                <a:tc>
                  <a:txBody>
                    <a:bodyPr/>
                    <a:lstStyle/>
                    <a:p>
                      <a:r>
                        <a:rPr kumimoji="1" lang="en-US" altLang="ja-JP" sz="1200" dirty="0" smtClean="0"/>
                        <a:t>Ⅰ</a:t>
                      </a:r>
                      <a:r>
                        <a:rPr kumimoji="1" lang="ja-JP" altLang="en-US" sz="1200" dirty="0" err="1" smtClean="0"/>
                        <a:t>．</a:t>
                      </a:r>
                      <a:r>
                        <a:rPr kumimoji="1" lang="ja-JP" altLang="en-US" sz="1200" dirty="0" smtClean="0"/>
                        <a:t>機械装置等費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ja-JP" altLang="en-US" sz="1200" dirty="0" smtClean="0"/>
                        <a:t> １．土木・建築工事費</a:t>
                      </a:r>
                      <a:endParaRPr kumimoji="1" lang="en-US" altLang="ja-JP" sz="1200" dirty="0" smtClean="0"/>
                    </a:p>
                    <a:p>
                      <a:r>
                        <a:rPr kumimoji="1" lang="ja-JP" altLang="en-US" sz="1200" dirty="0" smtClean="0"/>
                        <a:t> ２．</a:t>
                      </a:r>
                      <a:r>
                        <a:rPr kumimoji="1" lang="ja-JP" altLang="en-US" sz="1050" dirty="0" smtClean="0"/>
                        <a:t>機械装置等製作・購入費</a:t>
                      </a:r>
                      <a:endParaRPr kumimoji="1" lang="en-US" altLang="ja-JP" sz="1050" dirty="0" smtClean="0"/>
                    </a:p>
                    <a:p>
                      <a:r>
                        <a:rPr kumimoji="1" lang="ja-JP" altLang="en-US" sz="1200" dirty="0" smtClean="0"/>
                        <a:t> ３．保守・改造修理費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36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Ⅱ</a:t>
                      </a:r>
                      <a:r>
                        <a:rPr kumimoji="1" lang="ja-JP" altLang="en-US" sz="1200" dirty="0" err="1" smtClean="0"/>
                        <a:t>．</a:t>
                      </a:r>
                      <a:r>
                        <a:rPr kumimoji="1" lang="ja-JP" altLang="en-US" sz="1200" dirty="0" smtClean="0"/>
                        <a:t>労務費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381000">
                <a:tc>
                  <a:txBody>
                    <a:bodyPr/>
                    <a:lstStyle/>
                    <a:p>
                      <a:r>
                        <a:rPr kumimoji="1" lang="en-US" altLang="ja-JP" sz="1200" dirty="0" smtClean="0"/>
                        <a:t> </a:t>
                      </a:r>
                      <a:r>
                        <a:rPr kumimoji="1" lang="ja-JP" altLang="en-US" sz="1200" dirty="0" smtClean="0"/>
                        <a:t>１．研究員費</a:t>
                      </a:r>
                      <a:endParaRPr kumimoji="1" lang="en-US" altLang="ja-JP" sz="1200" dirty="0" smtClean="0"/>
                    </a:p>
                    <a:p>
                      <a:r>
                        <a:rPr kumimoji="1" lang="en-US" altLang="ja-JP" sz="1200" baseline="0" dirty="0" smtClean="0"/>
                        <a:t> </a:t>
                      </a:r>
                      <a:r>
                        <a:rPr kumimoji="1" lang="ja-JP" altLang="en-US" sz="1200" baseline="0" dirty="0" smtClean="0"/>
                        <a:t>２．補助員費</a:t>
                      </a:r>
                      <a:endParaRPr kumimoji="1" lang="en-US" altLang="ja-JP" sz="1200" baseline="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54000">
                <a:tc>
                  <a:txBody>
                    <a:bodyPr/>
                    <a:lstStyle/>
                    <a:p>
                      <a:r>
                        <a:rPr kumimoji="1" lang="en-US" altLang="ja-JP" sz="1200" dirty="0" smtClean="0"/>
                        <a:t>Ⅲ</a:t>
                      </a:r>
                      <a:r>
                        <a:rPr kumimoji="1" lang="ja-JP" altLang="en-US" sz="1200" dirty="0" err="1" smtClean="0"/>
                        <a:t>．</a:t>
                      </a:r>
                      <a:r>
                        <a:rPr kumimoji="1" lang="ja-JP" altLang="en-US" sz="1200" dirty="0" smtClean="0"/>
                        <a:t>その他経費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en-US" altLang="ja-JP" sz="1200" baseline="0" dirty="0" smtClean="0"/>
                        <a:t> </a:t>
                      </a:r>
                      <a:r>
                        <a:rPr kumimoji="1" lang="ja-JP" altLang="en-US" sz="1200" baseline="0" dirty="0" smtClean="0"/>
                        <a:t>１．消耗品費</a:t>
                      </a:r>
                      <a:endParaRPr kumimoji="1" lang="en-US" altLang="ja-JP" sz="1200" baseline="0" dirty="0" smtClean="0"/>
                    </a:p>
                    <a:p>
                      <a:r>
                        <a:rPr kumimoji="1" lang="en-US" altLang="ja-JP" sz="1200" baseline="0" dirty="0" smtClean="0"/>
                        <a:t> </a:t>
                      </a:r>
                      <a:r>
                        <a:rPr kumimoji="1" lang="ja-JP" altLang="en-US" sz="1200" baseline="0" dirty="0" smtClean="0"/>
                        <a:t>２．旅費</a:t>
                      </a:r>
                      <a:endParaRPr kumimoji="1" lang="en-US" altLang="ja-JP" sz="1200" baseline="0" dirty="0" smtClean="0"/>
                    </a:p>
                    <a:p>
                      <a:r>
                        <a:rPr kumimoji="1" lang="en-US" altLang="ja-JP" sz="1200" baseline="0" dirty="0" smtClean="0"/>
                        <a:t> </a:t>
                      </a:r>
                      <a:r>
                        <a:rPr kumimoji="1" lang="ja-JP" altLang="en-US" sz="1200" baseline="0" dirty="0" smtClean="0"/>
                        <a:t>３．外注費</a:t>
                      </a:r>
                      <a:endParaRPr kumimoji="1" lang="en-US" altLang="ja-JP" sz="1200" baseline="0" dirty="0" smtClean="0"/>
                    </a:p>
                    <a:p>
                      <a:r>
                        <a:rPr kumimoji="1" lang="en-US" altLang="ja-JP" sz="1200" baseline="0" dirty="0" smtClean="0"/>
                        <a:t> </a:t>
                      </a:r>
                      <a:r>
                        <a:rPr kumimoji="1" lang="ja-JP" altLang="en-US" sz="1200" baseline="0" dirty="0" smtClean="0"/>
                        <a:t>４．諸経費</a:t>
                      </a:r>
                      <a:endParaRPr kumimoji="1" lang="ja-JP" altLang="en-US"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　小計（</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Ⅰ</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Ⅱ</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Ⅲ</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Ⅳ.</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間接費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en-US" altLang="ja-JP" sz="1200" dirty="0" smtClean="0"/>
                        <a:t>Ⅴ.</a:t>
                      </a:r>
                      <a:r>
                        <a:rPr kumimoji="1" lang="ja-JP" altLang="en-US" sz="1200" dirty="0" smtClean="0"/>
                        <a:t>再委託費・共同実施費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0714">
                <a:tc>
                  <a:txBody>
                    <a:bodyPr/>
                    <a:lstStyle/>
                    <a:p>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合計（</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Ⅰ</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Ⅱ</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Ⅲ</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Ⅳ</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Ⅴ</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txBody>
                  <a:tcPr/>
                </a:tc>
                <a:tc>
                  <a:txBody>
                    <a:bodyPr/>
                    <a:lstStyle/>
                    <a:p>
                      <a:pPr algn="r"/>
                      <a:r>
                        <a:rPr kumimoji="1" lang="en-US" altLang="ja-JP" sz="1200" dirty="0" smtClean="0"/>
                        <a:t>0</a:t>
                      </a:r>
                    </a:p>
                  </a:txBody>
                  <a:tcPr/>
                </a:tc>
                <a:tc>
                  <a:txBody>
                    <a:bodyPr/>
                    <a:lstStyle/>
                    <a:p>
                      <a:pPr algn="r"/>
                      <a:r>
                        <a:rPr kumimoji="1" lang="en-US" altLang="ja-JP" sz="1200" dirty="0" smtClean="0"/>
                        <a:t>0</a:t>
                      </a:r>
                    </a:p>
                  </a:txBody>
                  <a:tcPr/>
                </a:tc>
                <a:tc>
                  <a:txBody>
                    <a:bodyPr/>
                    <a:lstStyle/>
                    <a:p>
                      <a:pPr algn="r"/>
                      <a:r>
                        <a:rPr kumimoji="1" lang="en-US" altLang="ja-JP" sz="1200" dirty="0" smtClean="0"/>
                        <a:t>0</a:t>
                      </a:r>
                    </a:p>
                  </a:txBody>
                  <a:tcPr/>
                </a:tc>
                <a:tc>
                  <a:txBody>
                    <a:bodyPr/>
                    <a:lstStyle/>
                    <a:p>
                      <a:pPr algn="r"/>
                      <a:r>
                        <a:rPr kumimoji="1" lang="en-US" altLang="ja-JP" sz="1200" dirty="0" smtClean="0"/>
                        <a:t>0</a:t>
                      </a:r>
                    </a:p>
                  </a:txBody>
                  <a:tcPr/>
                </a:tc>
                <a:tc>
                  <a:txBody>
                    <a:bodyPr/>
                    <a:lstStyle/>
                    <a:p>
                      <a:pPr algn="r"/>
                      <a:r>
                        <a:rPr kumimoji="1" lang="en-US" altLang="ja-JP" sz="1200" dirty="0" smtClean="0"/>
                        <a:t>0</a:t>
                      </a:r>
                    </a:p>
                  </a:txBody>
                  <a:tcPr/>
                </a:tc>
              </a:tr>
              <a:tr h="227874">
                <a:tc>
                  <a:txBody>
                    <a:bodyPr/>
                    <a:lstStyle/>
                    <a:p>
                      <a:r>
                        <a:rPr kumimoji="1" lang="ja-JP" altLang="en-US" sz="1200" dirty="0" smtClean="0"/>
                        <a:t>消費税および地方消費税</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122803">
                <a:tc>
                  <a:txBody>
                    <a:bodyPr/>
                    <a:lstStyle/>
                    <a:p>
                      <a:r>
                        <a:rPr kumimoji="1" lang="ja-JP" altLang="en-US" sz="1200" dirty="0" smtClean="0"/>
                        <a:t>総計</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bl>
          </a:graphicData>
        </a:graphic>
      </p:graphicFrame>
      <p:sp>
        <p:nvSpPr>
          <p:cNvPr id="23" name="テキスト ボックス 22"/>
          <p:cNvSpPr txBox="1"/>
          <p:nvPr/>
        </p:nvSpPr>
        <p:spPr>
          <a:xfrm>
            <a:off x="98117" y="1130188"/>
            <a:ext cx="8860432" cy="553998"/>
          </a:xfrm>
          <a:prstGeom prst="rect">
            <a:avLst/>
          </a:prstGeom>
          <a:noFill/>
        </p:spPr>
        <p:txBody>
          <a:bodyPr wrap="square" lIns="0" tIns="0" rIns="0" bIns="0" rtlCol="0">
            <a:spAutoFit/>
          </a:bodyPr>
          <a:lstStyle/>
          <a:p>
            <a:pPr algn="l" fontAlgn="auto">
              <a:spcBef>
                <a:spcPts val="0"/>
              </a:spcBef>
              <a:spcAft>
                <a:spcPts val="0"/>
              </a:spcAft>
            </a:pP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委託事業　委託先</a:t>
            </a:r>
            <a:r>
              <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研究分担先</a:t>
            </a:r>
            <a:r>
              <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分室委託期間</a:t>
            </a:r>
            <a:r>
              <a:rPr lang="ja-JP"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総括表</a:t>
            </a:r>
            <a:r>
              <a:rPr lang="ja-JP" altLang="ja-JP"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を記載してください</a:t>
            </a:r>
            <a:r>
              <a:rPr lang="ja-JP"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再委託先</a:t>
            </a:r>
            <a:r>
              <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共同実施先</a:t>
            </a:r>
            <a:r>
              <a:rPr lang="ja-JP"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総括表</a:t>
            </a:r>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は記載不要です。</a:t>
            </a:r>
            <a:endPar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①微細藻類基盤技術実証であって</a:t>
            </a:r>
            <a:r>
              <a:rPr lang="en-US" altLang="ja-JP"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年度以降を事業期間とする事業は下表の</a:t>
            </a:r>
            <a:r>
              <a:rPr lang="en-US" altLang="ja-JP"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年度以降を空欄とし、</a:t>
            </a:r>
            <a:r>
              <a:rPr lang="en-US" altLang="ja-JP"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年度以降についての予算</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を助成</a:t>
            </a:r>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　助成先総括表に記載ください。</a:t>
            </a:r>
            <a:endPar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8139093" y="1611906"/>
            <a:ext cx="954107" cy="276999"/>
          </a:xfrm>
          <a:prstGeom prst="rect">
            <a:avLst/>
          </a:prstGeom>
        </p:spPr>
        <p:txBody>
          <a:bodyPr wrap="none">
            <a:spAutoFit/>
          </a:bodyPr>
          <a:lstStyle/>
          <a:p>
            <a:pPr fontAlgn="auto">
              <a:spcBef>
                <a:spcPts val="0"/>
              </a:spcBef>
              <a:spcAft>
                <a:spcPts val="0"/>
              </a:spcAft>
            </a:pPr>
            <a:r>
              <a:rPr lang="en-US" altLang="ja-JP" sz="1200" i="0" dirty="0" smtClean="0">
                <a:latin typeface="ＭＳ ゴシック" panose="020B0609070205080204" pitchFamily="49" charset="-128"/>
                <a:ea typeface="ＭＳ ゴシック" panose="020B0609070205080204" pitchFamily="49" charset="-128"/>
              </a:rPr>
              <a:t>(</a:t>
            </a:r>
            <a:r>
              <a:rPr lang="ja-JP" altLang="en-US" sz="1200" i="0" dirty="0">
                <a:latin typeface="ＭＳ ゴシック" panose="020B0609070205080204" pitchFamily="49" charset="-128"/>
                <a:ea typeface="ＭＳ ゴシック" panose="020B0609070205080204" pitchFamily="49" charset="-128"/>
              </a:rPr>
              <a:t>単位：円</a:t>
            </a:r>
            <a:r>
              <a:rPr lang="en-US" altLang="ja-JP" sz="1200" i="0" dirty="0">
                <a:latin typeface="ＭＳ ゴシック" panose="020B0609070205080204" pitchFamily="49" charset="-128"/>
                <a:ea typeface="ＭＳ ゴシック" panose="020B0609070205080204" pitchFamily="49" charset="-128"/>
              </a:rPr>
              <a:t>)</a:t>
            </a:r>
          </a:p>
        </p:txBody>
      </p:sp>
      <p:sp>
        <p:nvSpPr>
          <p:cNvPr id="25" name="正方形/長方形 24"/>
          <p:cNvSpPr/>
          <p:nvPr/>
        </p:nvSpPr>
        <p:spPr>
          <a:xfrm>
            <a:off x="82727" y="6610546"/>
            <a:ext cx="1800493" cy="276999"/>
          </a:xfrm>
          <a:prstGeom prst="rect">
            <a:avLst/>
          </a:prstGeom>
        </p:spPr>
        <p:txBody>
          <a:bodyPr wrap="none">
            <a:spAutoFit/>
          </a:bodyPr>
          <a:lstStyle/>
          <a:p>
            <a:pPr algn="l" fontAlgn="auto">
              <a:spcBef>
                <a:spcPts val="0"/>
              </a:spcBef>
              <a:spcAft>
                <a:spcPts val="0"/>
              </a:spcAft>
            </a:pPr>
            <a:r>
              <a:rPr lang="ja-JP" altLang="en-US" sz="1200" i="0" dirty="0" smtClean="0">
                <a:latin typeface="ＭＳ ゴシック" panose="020B0609070205080204" pitchFamily="49" charset="-128"/>
                <a:ea typeface="ＭＳ ゴシック" panose="020B0609070205080204" pitchFamily="49" charset="-128"/>
              </a:rPr>
              <a:t>＜</a:t>
            </a:r>
            <a:r>
              <a:rPr lang="en-US" altLang="ja-JP" sz="1200" i="0" dirty="0" smtClean="0">
                <a:latin typeface="ＭＳ ゴシック" panose="020B0609070205080204" pitchFamily="49" charset="-128"/>
                <a:ea typeface="ＭＳ ゴシック" panose="020B0609070205080204" pitchFamily="49" charset="-128"/>
              </a:rPr>
              <a:t>NEDO</a:t>
            </a:r>
            <a:r>
              <a:rPr lang="ja-JP" altLang="en-US" sz="1200" i="0" dirty="0" smtClean="0">
                <a:latin typeface="ＭＳ ゴシック" panose="020B0609070205080204" pitchFamily="49" charset="-128"/>
                <a:ea typeface="ＭＳ ゴシック" panose="020B0609070205080204" pitchFamily="49" charset="-128"/>
              </a:rPr>
              <a:t>負担割合　</a:t>
            </a:r>
            <a:r>
              <a:rPr lang="en-US" altLang="ja-JP" sz="1200" i="0" dirty="0" smtClean="0">
                <a:latin typeface="ＭＳ ゴシック" panose="020B0609070205080204" pitchFamily="49" charset="-128"/>
                <a:ea typeface="ＭＳ ゴシック" panose="020B0609070205080204" pitchFamily="49" charset="-128"/>
              </a:rPr>
              <a:t>1/1</a:t>
            </a:r>
            <a:r>
              <a:rPr lang="ja-JP" altLang="en-US" sz="1200" i="0" dirty="0" smtClean="0">
                <a:latin typeface="ＭＳ ゴシック" panose="020B0609070205080204" pitchFamily="49" charset="-128"/>
                <a:ea typeface="ＭＳ ゴシック" panose="020B0609070205080204" pitchFamily="49" charset="-128"/>
              </a:rPr>
              <a:t>＞</a:t>
            </a:r>
            <a:endParaRPr lang="en-US" altLang="ja-JP" sz="1200" i="0" dirty="0">
              <a:latin typeface="ＭＳ ゴシック" panose="020B0609070205080204" pitchFamily="49" charset="-128"/>
              <a:ea typeface="ＭＳ ゴシック" panose="020B0609070205080204" pitchFamily="49" charset="-128"/>
            </a:endParaRPr>
          </a:p>
        </p:txBody>
      </p:sp>
      <p:sp>
        <p:nvSpPr>
          <p:cNvPr id="20" name="コンテンツ プレースホルダー 2"/>
          <p:cNvSpPr txBox="1">
            <a:spLocks/>
          </p:cNvSpPr>
          <p:nvPr/>
        </p:nvSpPr>
        <p:spPr>
          <a:xfrm>
            <a:off x="82727" y="746033"/>
            <a:ext cx="3940633"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smtClean="0">
                <a:latin typeface="メイリオ" panose="020B0604030504040204" pitchFamily="50" charset="-128"/>
                <a:ea typeface="メイリオ" panose="020B0604030504040204" pitchFamily="50" charset="-128"/>
                <a:cs typeface="メイリオ" panose="020B0604030504040204" pitchFamily="50" charset="-128"/>
              </a:rPr>
              <a:t>委託事業期間の費用の内訳</a:t>
            </a:r>
            <a:endParaRPr lang="ja-JP" altLang="en-US" sz="2400" b="1" i="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98116" y="1611906"/>
            <a:ext cx="1261884" cy="276999"/>
          </a:xfrm>
          <a:prstGeom prst="rect">
            <a:avLst/>
          </a:prstGeom>
        </p:spPr>
        <p:txBody>
          <a:bodyPr wrap="none">
            <a:spAutoFit/>
          </a:bodyPr>
          <a:lstStyle/>
          <a:p>
            <a:pPr fontAlgn="auto">
              <a:spcBef>
                <a:spcPts val="0"/>
              </a:spcBef>
              <a:spcAft>
                <a:spcPts val="0"/>
              </a:spcAft>
            </a:pPr>
            <a:r>
              <a:rPr lang="ja-JP" altLang="en-US" sz="1200" i="0" dirty="0" smtClean="0">
                <a:latin typeface="ＭＳ ゴシック" panose="020B0609070205080204" pitchFamily="49" charset="-128"/>
                <a:ea typeface="ＭＳ ゴシック" panose="020B0609070205080204" pitchFamily="49" charset="-128"/>
              </a:rPr>
              <a:t>●●●株式会社</a:t>
            </a:r>
            <a:endParaRPr lang="en-US" altLang="ja-JP" sz="1200" i="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88267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15</a:t>
            </a:fld>
            <a:endParaRPr kumimoji="1" lang="ja-JP" altLang="en-US"/>
          </a:p>
        </p:txBody>
      </p:sp>
      <p:sp>
        <p:nvSpPr>
          <p:cNvPr id="5" name="テキスト ボックス 4"/>
          <p:cNvSpPr txBox="1"/>
          <p:nvPr/>
        </p:nvSpPr>
        <p:spPr>
          <a:xfrm>
            <a:off x="98116" y="4773"/>
            <a:ext cx="341632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８</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．費用</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の内訳</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等②</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668534957"/>
              </p:ext>
            </p:extLst>
          </p:nvPr>
        </p:nvGraphicFramePr>
        <p:xfrm>
          <a:off x="1189114" y="1870933"/>
          <a:ext cx="6106365" cy="4644897"/>
        </p:xfrm>
        <a:graphic>
          <a:graphicData uri="http://schemas.openxmlformats.org/drawingml/2006/table">
            <a:tbl>
              <a:tblPr firstRow="1" bandRow="1">
                <a:tableStyleId>{E8B1032C-EA38-4F05-BA0D-38AFFFC7BED3}</a:tableStyleId>
              </a:tblPr>
              <a:tblGrid>
                <a:gridCol w="2046588"/>
                <a:gridCol w="1067424"/>
                <a:gridCol w="1108877"/>
                <a:gridCol w="941738"/>
                <a:gridCol w="941738"/>
              </a:tblGrid>
              <a:tr h="346966">
                <a:tc>
                  <a:txBody>
                    <a:bodyPr/>
                    <a:lstStyle/>
                    <a:p>
                      <a:pPr algn="ctr"/>
                      <a:r>
                        <a:rPr kumimoji="1" lang="ja-JP" altLang="en-US" sz="1200" b="0" dirty="0" smtClean="0"/>
                        <a:t>項目</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事業期間全体</a:t>
                      </a:r>
                    </a:p>
                    <a:p>
                      <a:pPr algn="ctr"/>
                      <a:r>
                        <a:rPr kumimoji="1" lang="ja-JP" altLang="en-US" sz="900" b="0" dirty="0" smtClean="0"/>
                        <a:t>（助成対象費用）</a:t>
                      </a:r>
                      <a:endParaRPr kumimoji="1" lang="ja-JP" altLang="en-US" sz="9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100" b="0" dirty="0" smtClean="0"/>
                        <a:t>事業期間全体</a:t>
                      </a:r>
                      <a:endParaRPr kumimoji="1" lang="en-US" altLang="ja-JP" sz="1100" b="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（助成金の額）</a:t>
                      </a:r>
                      <a:endParaRPr kumimoji="1" lang="ja-JP" altLang="en-US" sz="1100" b="0" dirty="0" smtClean="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2023</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2024</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r>
              <a:tr h="286257">
                <a:tc>
                  <a:txBody>
                    <a:bodyPr/>
                    <a:lstStyle/>
                    <a:p>
                      <a:r>
                        <a:rPr kumimoji="1" lang="en-US" altLang="ja-JP" sz="1200" dirty="0" smtClean="0"/>
                        <a:t>Ⅰ</a:t>
                      </a:r>
                      <a:r>
                        <a:rPr kumimoji="1" lang="ja-JP" altLang="en-US" sz="1200" dirty="0" err="1" smtClean="0"/>
                        <a:t>．</a:t>
                      </a:r>
                      <a:r>
                        <a:rPr kumimoji="1" lang="ja-JP" altLang="en-US" sz="1200" dirty="0" smtClean="0"/>
                        <a:t>機械装置等費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ja-JP" altLang="en-US" sz="1200" dirty="0" smtClean="0"/>
                        <a:t> １．土木・建築工事費</a:t>
                      </a:r>
                      <a:endParaRPr kumimoji="1" lang="en-US" altLang="ja-JP" sz="1200" dirty="0" smtClean="0"/>
                    </a:p>
                    <a:p>
                      <a:r>
                        <a:rPr kumimoji="1" lang="ja-JP" altLang="en-US" sz="1200" dirty="0" smtClean="0"/>
                        <a:t> ２．</a:t>
                      </a:r>
                      <a:r>
                        <a:rPr kumimoji="1" lang="ja-JP" altLang="en-US" sz="1050" dirty="0" smtClean="0"/>
                        <a:t>機械装置等製作・購入費</a:t>
                      </a:r>
                      <a:endParaRPr kumimoji="1" lang="en-US" altLang="ja-JP" sz="1050" dirty="0" smtClean="0"/>
                    </a:p>
                    <a:p>
                      <a:r>
                        <a:rPr kumimoji="1" lang="ja-JP" altLang="en-US" sz="1200" dirty="0" smtClean="0"/>
                        <a:t> ３．保守・改造修理費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36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Ⅱ</a:t>
                      </a:r>
                      <a:r>
                        <a:rPr kumimoji="1" lang="ja-JP" altLang="en-US" sz="1200" dirty="0" err="1" smtClean="0"/>
                        <a:t>．</a:t>
                      </a:r>
                      <a:r>
                        <a:rPr kumimoji="1" lang="ja-JP" altLang="en-US" sz="1200" dirty="0" smtClean="0"/>
                        <a:t>労務費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381000">
                <a:tc>
                  <a:txBody>
                    <a:bodyPr/>
                    <a:lstStyle/>
                    <a:p>
                      <a:r>
                        <a:rPr kumimoji="1" lang="en-US" altLang="ja-JP" sz="1200" dirty="0" smtClean="0"/>
                        <a:t> </a:t>
                      </a:r>
                      <a:r>
                        <a:rPr kumimoji="1" lang="ja-JP" altLang="en-US" sz="1200" dirty="0" smtClean="0"/>
                        <a:t>１．研究員費</a:t>
                      </a:r>
                      <a:endParaRPr kumimoji="1" lang="en-US" altLang="ja-JP" sz="1200" dirty="0" smtClean="0"/>
                    </a:p>
                    <a:p>
                      <a:r>
                        <a:rPr kumimoji="1" lang="en-US" altLang="ja-JP" sz="1200" baseline="0" dirty="0" smtClean="0"/>
                        <a:t> </a:t>
                      </a:r>
                      <a:r>
                        <a:rPr kumimoji="1" lang="ja-JP" altLang="en-US" sz="1200" baseline="0" dirty="0" smtClean="0"/>
                        <a:t>２．補助員費</a:t>
                      </a:r>
                      <a:endParaRPr kumimoji="1" lang="en-US" altLang="ja-JP" sz="1200" baseline="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54000">
                <a:tc>
                  <a:txBody>
                    <a:bodyPr/>
                    <a:lstStyle/>
                    <a:p>
                      <a:r>
                        <a:rPr kumimoji="1" lang="en-US" altLang="ja-JP" sz="1200" dirty="0" smtClean="0"/>
                        <a:t>Ⅲ</a:t>
                      </a:r>
                      <a:r>
                        <a:rPr kumimoji="1" lang="ja-JP" altLang="en-US" sz="1200" dirty="0" err="1" smtClean="0"/>
                        <a:t>．</a:t>
                      </a:r>
                      <a:r>
                        <a:rPr kumimoji="1" lang="ja-JP" altLang="en-US" sz="1200" dirty="0" smtClean="0"/>
                        <a:t>その他経費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en-US" altLang="ja-JP" sz="1200" baseline="0" dirty="0" smtClean="0"/>
                        <a:t> </a:t>
                      </a:r>
                      <a:r>
                        <a:rPr kumimoji="1" lang="ja-JP" altLang="en-US" sz="1200" baseline="0" dirty="0" smtClean="0"/>
                        <a:t>１．消耗品費</a:t>
                      </a:r>
                      <a:endParaRPr kumimoji="1" lang="en-US" altLang="ja-JP" sz="1200" baseline="0" dirty="0" smtClean="0"/>
                    </a:p>
                    <a:p>
                      <a:r>
                        <a:rPr kumimoji="1" lang="en-US" altLang="ja-JP" sz="1200" baseline="0" dirty="0" smtClean="0"/>
                        <a:t> </a:t>
                      </a:r>
                      <a:r>
                        <a:rPr kumimoji="1" lang="ja-JP" altLang="en-US" sz="1200" baseline="0" dirty="0" smtClean="0"/>
                        <a:t>２．旅費</a:t>
                      </a:r>
                      <a:endParaRPr kumimoji="1" lang="en-US" altLang="ja-JP" sz="1200" baseline="0" dirty="0" smtClean="0"/>
                    </a:p>
                    <a:p>
                      <a:r>
                        <a:rPr kumimoji="1" lang="en-US" altLang="ja-JP" sz="1200" baseline="0" dirty="0" smtClean="0"/>
                        <a:t> </a:t>
                      </a:r>
                      <a:r>
                        <a:rPr kumimoji="1" lang="ja-JP" altLang="en-US" sz="1200" baseline="0" dirty="0" smtClean="0"/>
                        <a:t>３．外注費</a:t>
                      </a:r>
                      <a:endParaRPr kumimoji="1" lang="en-US" altLang="ja-JP" sz="1200" baseline="0" dirty="0" smtClean="0"/>
                    </a:p>
                    <a:p>
                      <a:r>
                        <a:rPr kumimoji="1" lang="en-US" altLang="ja-JP" sz="1200" baseline="0" dirty="0" smtClean="0"/>
                        <a:t> </a:t>
                      </a:r>
                      <a:r>
                        <a:rPr kumimoji="1" lang="ja-JP" altLang="en-US" sz="1200" baseline="0" dirty="0" smtClean="0"/>
                        <a:t>４．諸経費</a:t>
                      </a:r>
                      <a:endParaRPr kumimoji="1" lang="ja-JP" altLang="en-US"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en-US" altLang="ja-JP" sz="1200" dirty="0" smtClean="0"/>
                        <a:t>Ⅳ</a:t>
                      </a:r>
                      <a:r>
                        <a:rPr kumimoji="1" lang="ja-JP" altLang="en-US" sz="1200" dirty="0" err="1" smtClean="0"/>
                        <a:t>．</a:t>
                      </a:r>
                      <a:r>
                        <a:rPr kumimoji="1" lang="ja-JP" altLang="en-US" sz="1200" dirty="0" smtClean="0"/>
                        <a:t>委託費・共同研究費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453415">
                <a:tc>
                  <a:txBody>
                    <a:bodyPr/>
                    <a:lstStyle/>
                    <a:p>
                      <a:r>
                        <a:rPr kumimoji="1" lang="en-US" altLang="ja-JP" sz="1200" dirty="0" smtClean="0"/>
                        <a:t> </a:t>
                      </a:r>
                      <a:r>
                        <a:rPr kumimoji="1" lang="ja-JP" altLang="en-US" sz="1200" dirty="0" smtClean="0"/>
                        <a:t>１．委託費・共同研究費</a:t>
                      </a:r>
                      <a:endParaRPr kumimoji="1" lang="en-US" altLang="ja-JP" sz="1200" dirty="0" smtClean="0"/>
                    </a:p>
                    <a:p>
                      <a:r>
                        <a:rPr kumimoji="1" lang="en-US" altLang="ja-JP" sz="1200" dirty="0" smtClean="0"/>
                        <a:t> </a:t>
                      </a:r>
                      <a:r>
                        <a:rPr kumimoji="1" lang="ja-JP" altLang="en-US" sz="1200" dirty="0" smtClean="0"/>
                        <a:t>２．学術機関等に対する</a:t>
                      </a:r>
                      <a:endParaRPr kumimoji="1" lang="en-US" altLang="ja-JP" sz="1200" dirty="0" smtClean="0"/>
                    </a:p>
                    <a:p>
                      <a:r>
                        <a:rPr kumimoji="1" lang="en-US" altLang="ja-JP" sz="1200" dirty="0" smtClean="0"/>
                        <a:t>       </a:t>
                      </a:r>
                      <a:r>
                        <a:rPr kumimoji="1" lang="ja-JP" altLang="en-US" sz="1200" dirty="0" smtClean="0"/>
                        <a:t>共同研究費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27874">
                <a:tc>
                  <a:txBody>
                    <a:bodyPr/>
                    <a:lstStyle/>
                    <a:p>
                      <a:r>
                        <a:rPr kumimoji="1" lang="ja-JP" altLang="en-US" sz="1200" dirty="0" smtClean="0"/>
                        <a:t>合計（</a:t>
                      </a:r>
                      <a:r>
                        <a:rPr kumimoji="1" lang="en-US" altLang="ja-JP" sz="1200" dirty="0" smtClean="0"/>
                        <a:t>Ⅰ</a:t>
                      </a:r>
                      <a:r>
                        <a:rPr kumimoji="1" lang="ja-JP" altLang="en-US" sz="1200" dirty="0" smtClean="0"/>
                        <a:t>＋</a:t>
                      </a:r>
                      <a:r>
                        <a:rPr kumimoji="1" lang="en-US" altLang="ja-JP" sz="1200" dirty="0" smtClean="0"/>
                        <a:t>Ⅱ</a:t>
                      </a:r>
                      <a:r>
                        <a:rPr kumimoji="1" lang="ja-JP" altLang="en-US" sz="1200" dirty="0" smtClean="0"/>
                        <a:t>＋</a:t>
                      </a:r>
                      <a:r>
                        <a:rPr kumimoji="1" lang="en-US" altLang="ja-JP" sz="1200" dirty="0" smtClean="0"/>
                        <a:t>Ⅲ</a:t>
                      </a:r>
                      <a:r>
                        <a:rPr kumimoji="1" lang="ja-JP" altLang="en-US" sz="1200" dirty="0" smtClean="0"/>
                        <a:t>＋</a:t>
                      </a:r>
                      <a:r>
                        <a:rPr kumimoji="1" lang="en-US" altLang="ja-JP" sz="1200" dirty="0" smtClean="0"/>
                        <a:t>Ⅳ</a:t>
                      </a:r>
                      <a:r>
                        <a:rPr kumimoji="1" lang="ja-JP" altLang="en-US" sz="1200" dirty="0" smtClean="0"/>
                        <a:t>）</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122803">
                <a:tc>
                  <a:txBody>
                    <a:bodyPr/>
                    <a:lstStyle/>
                    <a:p>
                      <a:r>
                        <a:rPr kumimoji="1" lang="en-US" altLang="ja-JP" sz="1200" dirty="0" smtClean="0"/>
                        <a:t>※</a:t>
                      </a:r>
                      <a:r>
                        <a:rPr kumimoji="1" lang="ja-JP" altLang="en-US" sz="1200" dirty="0" smtClean="0"/>
                        <a:t>助成金の額</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bl>
          </a:graphicData>
        </a:graphic>
      </p:graphicFrame>
      <p:sp>
        <p:nvSpPr>
          <p:cNvPr id="23" name="テキスト ボックス 22"/>
          <p:cNvSpPr txBox="1"/>
          <p:nvPr/>
        </p:nvSpPr>
        <p:spPr>
          <a:xfrm>
            <a:off x="345499" y="1130188"/>
            <a:ext cx="8613049" cy="430887"/>
          </a:xfrm>
          <a:prstGeom prst="rect">
            <a:avLst/>
          </a:prstGeom>
          <a:noFill/>
        </p:spPr>
        <p:txBody>
          <a:bodyPr wrap="square" lIns="0" tIns="0" rIns="0" bIns="0" rtlCol="0">
            <a:spAutoFit/>
          </a:bodyPr>
          <a:lstStyle/>
          <a:p>
            <a:pPr algn="l" fontAlgn="auto">
              <a:spcBef>
                <a:spcPts val="0"/>
              </a:spcBef>
              <a:spcAft>
                <a:spcPts val="0"/>
              </a:spcAft>
            </a:pPr>
            <a:r>
              <a:rPr lang="ja-JP" altLang="en-US"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助成事業　助成先</a:t>
            </a:r>
            <a:r>
              <a:rPr lang="ja-JP" altLang="ja-JP"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総括表</a:t>
            </a:r>
            <a:r>
              <a:rPr lang="ja-JP" altLang="ja-JP"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を記載してください</a:t>
            </a:r>
            <a:r>
              <a:rPr lang="ja-JP" altLang="ja-JP"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委託先、共同研究先</a:t>
            </a:r>
            <a:r>
              <a:rPr lang="ja-JP" altLang="ja-JP"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総括表</a:t>
            </a:r>
            <a:r>
              <a:rPr lang="ja-JP" altLang="en-US"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は記載不要です。</a:t>
            </a:r>
            <a:endParaRPr lang="en-US" altLang="ja-JP"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①微細藻類基盤技術実証であって</a:t>
            </a:r>
            <a:r>
              <a:rPr lang="en-US" altLang="ja-JP"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年度以降を事業期間とする事業は</a:t>
            </a:r>
            <a:r>
              <a:rPr lang="ja-JP" altLang="en-US"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下表に</a:t>
            </a:r>
            <a:r>
              <a:rPr lang="ja-JP" altLang="en-US"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記載ください。</a:t>
            </a:r>
            <a:endParaRPr lang="en-US" altLang="ja-JP"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6610201" y="1471787"/>
            <a:ext cx="954107" cy="276999"/>
          </a:xfrm>
          <a:prstGeom prst="rect">
            <a:avLst/>
          </a:prstGeom>
        </p:spPr>
        <p:txBody>
          <a:bodyPr wrap="none">
            <a:spAutoFit/>
          </a:bodyPr>
          <a:lstStyle/>
          <a:p>
            <a:pPr fontAlgn="auto">
              <a:spcBef>
                <a:spcPts val="0"/>
              </a:spcBef>
              <a:spcAft>
                <a:spcPts val="0"/>
              </a:spcAft>
            </a:pPr>
            <a:r>
              <a:rPr lang="en-US" altLang="ja-JP" sz="1200" i="0" dirty="0">
                <a:latin typeface="ＭＳ ゴシック" panose="020B0609070205080204" pitchFamily="49" charset="-128"/>
                <a:ea typeface="ＭＳ ゴシック" panose="020B0609070205080204" pitchFamily="49" charset="-128"/>
              </a:rPr>
              <a:t>(</a:t>
            </a:r>
            <a:r>
              <a:rPr lang="ja-JP" altLang="en-US" sz="1200" i="0" dirty="0">
                <a:latin typeface="ＭＳ ゴシック" panose="020B0609070205080204" pitchFamily="49" charset="-128"/>
                <a:ea typeface="ＭＳ ゴシック" panose="020B0609070205080204" pitchFamily="49" charset="-128"/>
              </a:rPr>
              <a:t>単位：円</a:t>
            </a:r>
            <a:r>
              <a:rPr lang="en-US" altLang="ja-JP" sz="1200" i="0" dirty="0">
                <a:latin typeface="ＭＳ ゴシック" panose="020B0609070205080204" pitchFamily="49" charset="-128"/>
                <a:ea typeface="ＭＳ ゴシック" panose="020B0609070205080204" pitchFamily="49" charset="-128"/>
              </a:rPr>
              <a:t>)</a:t>
            </a:r>
          </a:p>
        </p:txBody>
      </p:sp>
      <p:sp>
        <p:nvSpPr>
          <p:cNvPr id="25" name="正方形/長方形 24"/>
          <p:cNvSpPr/>
          <p:nvPr/>
        </p:nvSpPr>
        <p:spPr>
          <a:xfrm>
            <a:off x="1081533" y="6515830"/>
            <a:ext cx="1723549" cy="276999"/>
          </a:xfrm>
          <a:prstGeom prst="rect">
            <a:avLst/>
          </a:prstGeom>
        </p:spPr>
        <p:txBody>
          <a:bodyPr wrap="none">
            <a:spAutoFit/>
          </a:bodyPr>
          <a:lstStyle/>
          <a:p>
            <a:pPr algn="l" fontAlgn="auto">
              <a:spcBef>
                <a:spcPts val="0"/>
              </a:spcBef>
              <a:spcAft>
                <a:spcPts val="0"/>
              </a:spcAft>
            </a:pPr>
            <a:r>
              <a:rPr lang="ja-JP" altLang="en-US" sz="1200" i="0" dirty="0">
                <a:latin typeface="ＭＳ ゴシック" panose="020B0609070205080204" pitchFamily="49" charset="-128"/>
                <a:ea typeface="ＭＳ ゴシック" panose="020B0609070205080204" pitchFamily="49" charset="-128"/>
              </a:rPr>
              <a:t>＜</a:t>
            </a:r>
            <a:r>
              <a:rPr lang="en-US" altLang="ja-JP" sz="1200" i="0" dirty="0">
                <a:latin typeface="ＭＳ ゴシック" panose="020B0609070205080204" pitchFamily="49" charset="-128"/>
                <a:ea typeface="ＭＳ ゴシック" panose="020B0609070205080204" pitchFamily="49" charset="-128"/>
              </a:rPr>
              <a:t>※</a:t>
            </a:r>
            <a:r>
              <a:rPr lang="ja-JP" altLang="en-US" sz="1200" i="0" dirty="0">
                <a:latin typeface="ＭＳ ゴシック" panose="020B0609070205080204" pitchFamily="49" charset="-128"/>
                <a:ea typeface="ＭＳ ゴシック" panose="020B0609070205080204" pitchFamily="49" charset="-128"/>
              </a:rPr>
              <a:t>補助率　○／○＞</a:t>
            </a:r>
            <a:endParaRPr lang="en-US" altLang="ja-JP" sz="1200" i="0" dirty="0">
              <a:latin typeface="ＭＳ ゴシック" panose="020B0609070205080204" pitchFamily="49" charset="-128"/>
              <a:ea typeface="ＭＳ ゴシック" panose="020B0609070205080204" pitchFamily="49" charset="-128"/>
            </a:endParaRPr>
          </a:p>
        </p:txBody>
      </p:sp>
      <p:sp>
        <p:nvSpPr>
          <p:cNvPr id="20" name="コンテンツ プレースホルダー 2"/>
          <p:cNvSpPr txBox="1">
            <a:spLocks/>
          </p:cNvSpPr>
          <p:nvPr/>
        </p:nvSpPr>
        <p:spPr>
          <a:xfrm>
            <a:off x="3900771" y="799611"/>
            <a:ext cx="5229161" cy="215444"/>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1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　事業者毎に作成ください）</a:t>
            </a:r>
            <a:endParaRPr lang="ja-JP" altLang="en-US" sz="1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コンテンツ プレースホルダー 2"/>
          <p:cNvSpPr txBox="1">
            <a:spLocks/>
          </p:cNvSpPr>
          <p:nvPr/>
        </p:nvSpPr>
        <p:spPr>
          <a:xfrm>
            <a:off x="82727" y="746033"/>
            <a:ext cx="3940633"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smtClean="0">
                <a:latin typeface="メイリオ" panose="020B0604030504040204" pitchFamily="50" charset="-128"/>
                <a:ea typeface="メイリオ" panose="020B0604030504040204" pitchFamily="50" charset="-128"/>
                <a:cs typeface="メイリオ" panose="020B0604030504040204" pitchFamily="50" charset="-128"/>
              </a:rPr>
              <a:t>助成事業期間の費用の内訳</a:t>
            </a:r>
            <a:endParaRPr lang="ja-JP" altLang="en-US" sz="2400" b="1" i="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1081533" y="1611906"/>
            <a:ext cx="1261884" cy="276999"/>
          </a:xfrm>
          <a:prstGeom prst="rect">
            <a:avLst/>
          </a:prstGeom>
        </p:spPr>
        <p:txBody>
          <a:bodyPr wrap="none">
            <a:spAutoFit/>
          </a:bodyPr>
          <a:lstStyle/>
          <a:p>
            <a:pPr fontAlgn="auto">
              <a:spcBef>
                <a:spcPts val="0"/>
              </a:spcBef>
              <a:spcAft>
                <a:spcPts val="0"/>
              </a:spcAft>
            </a:pPr>
            <a:r>
              <a:rPr lang="ja-JP" altLang="en-US" sz="1200" i="0" dirty="0" smtClean="0">
                <a:latin typeface="ＭＳ ゴシック" panose="020B0609070205080204" pitchFamily="49" charset="-128"/>
                <a:ea typeface="ＭＳ ゴシック" panose="020B0609070205080204" pitchFamily="49" charset="-128"/>
              </a:rPr>
              <a:t>●●●株式会社</a:t>
            </a:r>
            <a:endParaRPr lang="en-US" altLang="ja-JP" sz="1200" i="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275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16</a:t>
            </a:fld>
            <a:endParaRPr kumimoji="1" lang="ja-JP" altLang="en-US"/>
          </a:p>
        </p:txBody>
      </p:sp>
      <p:sp>
        <p:nvSpPr>
          <p:cNvPr id="5" name="テキスト ボックス 4"/>
          <p:cNvSpPr txBox="1"/>
          <p:nvPr/>
        </p:nvSpPr>
        <p:spPr>
          <a:xfrm>
            <a:off x="98116" y="4773"/>
            <a:ext cx="341632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８</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．費用</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の内訳</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等③</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4002419066"/>
              </p:ext>
            </p:extLst>
          </p:nvPr>
        </p:nvGraphicFramePr>
        <p:xfrm>
          <a:off x="3628955" y="1648779"/>
          <a:ext cx="4222889" cy="4812537"/>
        </p:xfrm>
        <a:graphic>
          <a:graphicData uri="http://schemas.openxmlformats.org/drawingml/2006/table">
            <a:tbl>
              <a:tblPr firstRow="1" bandRow="1">
                <a:tableStyleId>{E8B1032C-EA38-4F05-BA0D-38AFFFC7BED3}</a:tableStyleId>
              </a:tblPr>
              <a:tblGrid>
                <a:gridCol w="2046588"/>
                <a:gridCol w="1067424"/>
                <a:gridCol w="1108877"/>
              </a:tblGrid>
              <a:tr h="346966">
                <a:tc>
                  <a:txBody>
                    <a:bodyPr/>
                    <a:lstStyle/>
                    <a:p>
                      <a:pPr algn="ctr"/>
                      <a:r>
                        <a:rPr kumimoji="1" lang="ja-JP" altLang="en-US" sz="1200" b="0" dirty="0" smtClean="0"/>
                        <a:t>項目</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助成事業</a:t>
                      </a:r>
                      <a:endParaRPr kumimoji="1" lang="en-US" altLang="ja-JP" sz="1100" b="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期間全体</a:t>
                      </a:r>
                    </a:p>
                    <a:p>
                      <a:pPr algn="ctr"/>
                      <a:r>
                        <a:rPr kumimoji="1" lang="ja-JP" altLang="en-US" sz="900" b="0" dirty="0" smtClean="0"/>
                        <a:t>（助成対象費用）</a:t>
                      </a:r>
                      <a:endParaRPr kumimoji="1" lang="ja-JP" altLang="en-US" sz="9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100" b="0" dirty="0" smtClean="0"/>
                        <a:t>助成事業</a:t>
                      </a:r>
                      <a:endParaRPr kumimoji="1" lang="en-US" altLang="ja-JP" sz="1100" b="0" dirty="0" smtClean="0"/>
                    </a:p>
                    <a:p>
                      <a:pPr algn="ctr"/>
                      <a:r>
                        <a:rPr kumimoji="1" lang="ja-JP" altLang="en-US" sz="1100" b="0" dirty="0" smtClean="0"/>
                        <a:t>期間全体</a:t>
                      </a:r>
                      <a:endParaRPr kumimoji="1" lang="en-US" altLang="ja-JP" sz="1100" b="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（助成金の額）</a:t>
                      </a:r>
                      <a:endParaRPr kumimoji="1" lang="ja-JP" altLang="en-US" sz="1100" b="0" dirty="0" smtClean="0">
                        <a:latin typeface="ＭＳ ゴシック" panose="020B0609070205080204" pitchFamily="49" charset="-128"/>
                        <a:ea typeface="ＭＳ ゴシック" panose="020B0609070205080204" pitchFamily="49" charset="-128"/>
                      </a:endParaRPr>
                    </a:p>
                  </a:txBody>
                  <a:tcPr anchor="ctr"/>
                </a:tc>
              </a:tr>
              <a:tr h="286257">
                <a:tc>
                  <a:txBody>
                    <a:bodyPr/>
                    <a:lstStyle/>
                    <a:p>
                      <a:r>
                        <a:rPr kumimoji="1" lang="en-US" altLang="ja-JP" sz="1200" dirty="0" smtClean="0"/>
                        <a:t>Ⅰ</a:t>
                      </a:r>
                      <a:r>
                        <a:rPr kumimoji="1" lang="ja-JP" altLang="en-US" sz="1200" dirty="0" err="1" smtClean="0"/>
                        <a:t>．</a:t>
                      </a:r>
                      <a:r>
                        <a:rPr kumimoji="1" lang="ja-JP" altLang="en-US" sz="1200" dirty="0" smtClean="0"/>
                        <a:t>機械装置等費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ja-JP" altLang="en-US" sz="1200" dirty="0" smtClean="0"/>
                        <a:t> １．土木・建築工事費</a:t>
                      </a:r>
                      <a:endParaRPr kumimoji="1" lang="en-US" altLang="ja-JP" sz="1200" dirty="0" smtClean="0"/>
                    </a:p>
                    <a:p>
                      <a:r>
                        <a:rPr kumimoji="1" lang="ja-JP" altLang="en-US" sz="1200" dirty="0" smtClean="0"/>
                        <a:t> ２．</a:t>
                      </a:r>
                      <a:r>
                        <a:rPr kumimoji="1" lang="ja-JP" altLang="en-US" sz="1050" dirty="0" smtClean="0"/>
                        <a:t>機械装置等製作・購入費</a:t>
                      </a:r>
                      <a:endParaRPr kumimoji="1" lang="en-US" altLang="ja-JP" sz="1050" dirty="0" smtClean="0"/>
                    </a:p>
                    <a:p>
                      <a:r>
                        <a:rPr kumimoji="1" lang="ja-JP" altLang="en-US" sz="1200" dirty="0" smtClean="0"/>
                        <a:t> ３．保守・改造修理費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36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Ⅱ</a:t>
                      </a:r>
                      <a:r>
                        <a:rPr kumimoji="1" lang="ja-JP" altLang="en-US" sz="1200" dirty="0" err="1" smtClean="0"/>
                        <a:t>．</a:t>
                      </a:r>
                      <a:r>
                        <a:rPr kumimoji="1" lang="ja-JP" altLang="en-US" sz="1200" dirty="0" smtClean="0"/>
                        <a:t>労務費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381000">
                <a:tc>
                  <a:txBody>
                    <a:bodyPr/>
                    <a:lstStyle/>
                    <a:p>
                      <a:r>
                        <a:rPr kumimoji="1" lang="en-US" altLang="ja-JP" sz="1200" dirty="0" smtClean="0"/>
                        <a:t> </a:t>
                      </a:r>
                      <a:r>
                        <a:rPr kumimoji="1" lang="ja-JP" altLang="en-US" sz="1200" dirty="0" smtClean="0"/>
                        <a:t>１．研究員費</a:t>
                      </a:r>
                      <a:endParaRPr kumimoji="1" lang="en-US" altLang="ja-JP" sz="1200" dirty="0" smtClean="0"/>
                    </a:p>
                    <a:p>
                      <a:r>
                        <a:rPr kumimoji="1" lang="en-US" altLang="ja-JP" sz="1200" baseline="0" dirty="0" smtClean="0"/>
                        <a:t> </a:t>
                      </a:r>
                      <a:r>
                        <a:rPr kumimoji="1" lang="ja-JP" altLang="en-US" sz="1200" baseline="0" dirty="0" smtClean="0"/>
                        <a:t>２．補助員費</a:t>
                      </a:r>
                      <a:endParaRPr kumimoji="1" lang="en-US" altLang="ja-JP" sz="1200" baseline="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54000">
                <a:tc>
                  <a:txBody>
                    <a:bodyPr/>
                    <a:lstStyle/>
                    <a:p>
                      <a:r>
                        <a:rPr kumimoji="1" lang="en-US" altLang="ja-JP" sz="1200" dirty="0" smtClean="0"/>
                        <a:t>Ⅲ</a:t>
                      </a:r>
                      <a:r>
                        <a:rPr kumimoji="1" lang="ja-JP" altLang="en-US" sz="1200" dirty="0" err="1" smtClean="0"/>
                        <a:t>．</a:t>
                      </a:r>
                      <a:r>
                        <a:rPr kumimoji="1" lang="ja-JP" altLang="en-US" sz="1200" dirty="0" smtClean="0"/>
                        <a:t>その他経費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en-US" altLang="ja-JP" sz="1200" baseline="0" dirty="0" smtClean="0"/>
                        <a:t> </a:t>
                      </a:r>
                      <a:r>
                        <a:rPr kumimoji="1" lang="ja-JP" altLang="en-US" sz="1200" baseline="0" dirty="0" smtClean="0"/>
                        <a:t>１．消耗品費</a:t>
                      </a:r>
                      <a:endParaRPr kumimoji="1" lang="en-US" altLang="ja-JP" sz="1200" baseline="0" dirty="0" smtClean="0"/>
                    </a:p>
                    <a:p>
                      <a:r>
                        <a:rPr kumimoji="1" lang="en-US" altLang="ja-JP" sz="1200" baseline="0" dirty="0" smtClean="0"/>
                        <a:t> </a:t>
                      </a:r>
                      <a:r>
                        <a:rPr kumimoji="1" lang="ja-JP" altLang="en-US" sz="1200" baseline="0" dirty="0" smtClean="0"/>
                        <a:t>２．旅費</a:t>
                      </a:r>
                      <a:endParaRPr kumimoji="1" lang="en-US" altLang="ja-JP" sz="1200" baseline="0" dirty="0" smtClean="0"/>
                    </a:p>
                    <a:p>
                      <a:r>
                        <a:rPr kumimoji="1" lang="en-US" altLang="ja-JP" sz="1200" baseline="0" dirty="0" smtClean="0"/>
                        <a:t> </a:t>
                      </a:r>
                      <a:r>
                        <a:rPr kumimoji="1" lang="ja-JP" altLang="en-US" sz="1200" baseline="0" dirty="0" smtClean="0"/>
                        <a:t>３．外注費</a:t>
                      </a:r>
                      <a:endParaRPr kumimoji="1" lang="en-US" altLang="ja-JP" sz="1200" baseline="0" dirty="0" smtClean="0"/>
                    </a:p>
                    <a:p>
                      <a:r>
                        <a:rPr kumimoji="1" lang="en-US" altLang="ja-JP" sz="1200" baseline="0" dirty="0" smtClean="0"/>
                        <a:t> </a:t>
                      </a:r>
                      <a:r>
                        <a:rPr kumimoji="1" lang="ja-JP" altLang="en-US" sz="1200" baseline="0" dirty="0" smtClean="0"/>
                        <a:t>４．諸経費</a:t>
                      </a:r>
                      <a:endParaRPr kumimoji="1" lang="ja-JP" altLang="en-US"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en-US" altLang="ja-JP" sz="1200" dirty="0" smtClean="0"/>
                        <a:t>Ⅳ</a:t>
                      </a:r>
                      <a:r>
                        <a:rPr kumimoji="1" lang="ja-JP" altLang="en-US" sz="1200" dirty="0" err="1" smtClean="0"/>
                        <a:t>．</a:t>
                      </a:r>
                      <a:r>
                        <a:rPr kumimoji="1" lang="ja-JP" altLang="en-US" sz="1200" dirty="0" smtClean="0"/>
                        <a:t>委託費・共同研究費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453415">
                <a:tc>
                  <a:txBody>
                    <a:bodyPr/>
                    <a:lstStyle/>
                    <a:p>
                      <a:r>
                        <a:rPr kumimoji="1" lang="en-US" altLang="ja-JP" sz="1200" dirty="0" smtClean="0"/>
                        <a:t> </a:t>
                      </a:r>
                      <a:r>
                        <a:rPr kumimoji="1" lang="ja-JP" altLang="en-US" sz="1200" dirty="0" smtClean="0"/>
                        <a:t>１．委託費・共同研究費</a:t>
                      </a:r>
                      <a:endParaRPr kumimoji="1" lang="en-US" altLang="ja-JP" sz="1200" dirty="0" smtClean="0"/>
                    </a:p>
                    <a:p>
                      <a:r>
                        <a:rPr kumimoji="1" lang="en-US" altLang="ja-JP" sz="1200" dirty="0" smtClean="0"/>
                        <a:t> </a:t>
                      </a:r>
                      <a:r>
                        <a:rPr kumimoji="1" lang="ja-JP" altLang="en-US" sz="1200" dirty="0" smtClean="0"/>
                        <a:t>２．学術機関等に対する</a:t>
                      </a:r>
                      <a:endParaRPr kumimoji="1" lang="en-US" altLang="ja-JP" sz="1200" dirty="0" smtClean="0"/>
                    </a:p>
                    <a:p>
                      <a:r>
                        <a:rPr kumimoji="1" lang="en-US" altLang="ja-JP" sz="1200" dirty="0" smtClean="0"/>
                        <a:t>       </a:t>
                      </a:r>
                      <a:r>
                        <a:rPr kumimoji="1" lang="ja-JP" altLang="en-US" sz="1200" dirty="0" smtClean="0"/>
                        <a:t>共同研究費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27874">
                <a:tc>
                  <a:txBody>
                    <a:bodyPr/>
                    <a:lstStyle/>
                    <a:p>
                      <a:r>
                        <a:rPr kumimoji="1" lang="ja-JP" altLang="en-US" sz="1200" dirty="0" smtClean="0"/>
                        <a:t>合計（</a:t>
                      </a:r>
                      <a:r>
                        <a:rPr kumimoji="1" lang="en-US" altLang="ja-JP" sz="1200" dirty="0" smtClean="0"/>
                        <a:t>Ⅰ</a:t>
                      </a:r>
                      <a:r>
                        <a:rPr kumimoji="1" lang="ja-JP" altLang="en-US" sz="1200" dirty="0" smtClean="0"/>
                        <a:t>＋</a:t>
                      </a:r>
                      <a:r>
                        <a:rPr kumimoji="1" lang="en-US" altLang="ja-JP" sz="1200" dirty="0" smtClean="0"/>
                        <a:t>Ⅱ</a:t>
                      </a:r>
                      <a:r>
                        <a:rPr kumimoji="1" lang="ja-JP" altLang="en-US" sz="1200" dirty="0" smtClean="0"/>
                        <a:t>＋</a:t>
                      </a:r>
                      <a:r>
                        <a:rPr kumimoji="1" lang="en-US" altLang="ja-JP" sz="1200" dirty="0" smtClean="0"/>
                        <a:t>Ⅲ</a:t>
                      </a:r>
                      <a:r>
                        <a:rPr kumimoji="1" lang="ja-JP" altLang="en-US" sz="1200" dirty="0" smtClean="0"/>
                        <a:t>＋</a:t>
                      </a:r>
                      <a:r>
                        <a:rPr kumimoji="1" lang="en-US" altLang="ja-JP" sz="1200" dirty="0" smtClean="0"/>
                        <a:t>Ⅳ</a:t>
                      </a:r>
                      <a:r>
                        <a:rPr kumimoji="1" lang="ja-JP" altLang="en-US" sz="1200" dirty="0" smtClean="0"/>
                        <a:t>）</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122803">
                <a:tc>
                  <a:txBody>
                    <a:bodyPr/>
                    <a:lstStyle/>
                    <a:p>
                      <a:r>
                        <a:rPr kumimoji="1" lang="en-US" altLang="ja-JP" sz="1200" dirty="0" smtClean="0"/>
                        <a:t>※</a:t>
                      </a:r>
                      <a:r>
                        <a:rPr kumimoji="1" lang="ja-JP" altLang="en-US" sz="1200" dirty="0" smtClean="0"/>
                        <a:t>助成金の額</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bl>
          </a:graphicData>
        </a:graphic>
      </p:graphicFrame>
      <p:sp>
        <p:nvSpPr>
          <p:cNvPr id="23" name="テキスト ボックス 22"/>
          <p:cNvSpPr txBox="1"/>
          <p:nvPr/>
        </p:nvSpPr>
        <p:spPr>
          <a:xfrm>
            <a:off x="345499" y="1140938"/>
            <a:ext cx="8613049" cy="215444"/>
          </a:xfrm>
          <a:prstGeom prst="rect">
            <a:avLst/>
          </a:prstGeom>
          <a:noFill/>
        </p:spPr>
        <p:txBody>
          <a:bodyPr wrap="square" lIns="0" tIns="0" rIns="0" bIns="0" rtlCol="0">
            <a:spAutoFit/>
          </a:bodyPr>
          <a:lstStyle/>
          <a:p>
            <a:r>
              <a:rPr lang="ja-JP" altLang="en-US"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微細藻類基盤技術実証であって</a:t>
            </a:r>
            <a:r>
              <a:rPr lang="en-US" altLang="ja-JP"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年度以降を事業期間とする事業は</a:t>
            </a:r>
            <a:r>
              <a:rPr lang="ja-JP" altLang="en-US"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下表に</a:t>
            </a:r>
            <a:r>
              <a:rPr lang="ja-JP" altLang="en-US" sz="14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記載ください。</a:t>
            </a:r>
            <a:endParaRPr lang="en-US" altLang="ja-JP" sz="14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6897737" y="1407584"/>
            <a:ext cx="954107" cy="276999"/>
          </a:xfrm>
          <a:prstGeom prst="rect">
            <a:avLst/>
          </a:prstGeom>
        </p:spPr>
        <p:txBody>
          <a:bodyPr wrap="none">
            <a:spAutoFit/>
          </a:bodyPr>
          <a:lstStyle/>
          <a:p>
            <a:pPr fontAlgn="auto">
              <a:spcBef>
                <a:spcPts val="0"/>
              </a:spcBef>
              <a:spcAft>
                <a:spcPts val="0"/>
              </a:spcAft>
            </a:pPr>
            <a:r>
              <a:rPr lang="en-US" altLang="ja-JP" sz="1200" i="0" dirty="0">
                <a:latin typeface="ＭＳ ゴシック" panose="020B0609070205080204" pitchFamily="49" charset="-128"/>
                <a:ea typeface="ＭＳ ゴシック" panose="020B0609070205080204" pitchFamily="49" charset="-128"/>
              </a:rPr>
              <a:t>(</a:t>
            </a:r>
            <a:r>
              <a:rPr lang="ja-JP" altLang="en-US" sz="1200" i="0" dirty="0">
                <a:latin typeface="ＭＳ ゴシック" panose="020B0609070205080204" pitchFamily="49" charset="-128"/>
                <a:ea typeface="ＭＳ ゴシック" panose="020B0609070205080204" pitchFamily="49" charset="-128"/>
              </a:rPr>
              <a:t>単位：円</a:t>
            </a:r>
            <a:r>
              <a:rPr lang="en-US" altLang="ja-JP" sz="1200" i="0" dirty="0">
                <a:latin typeface="ＭＳ ゴシック" panose="020B0609070205080204" pitchFamily="49" charset="-128"/>
                <a:ea typeface="ＭＳ ゴシック" panose="020B0609070205080204" pitchFamily="49" charset="-128"/>
              </a:rPr>
              <a:t>)</a:t>
            </a:r>
          </a:p>
        </p:txBody>
      </p:sp>
      <p:sp>
        <p:nvSpPr>
          <p:cNvPr id="25" name="正方形/長方形 24"/>
          <p:cNvSpPr/>
          <p:nvPr/>
        </p:nvSpPr>
        <p:spPr>
          <a:xfrm>
            <a:off x="3628955" y="6449822"/>
            <a:ext cx="1723549" cy="276999"/>
          </a:xfrm>
          <a:prstGeom prst="rect">
            <a:avLst/>
          </a:prstGeom>
        </p:spPr>
        <p:txBody>
          <a:bodyPr wrap="none">
            <a:spAutoFit/>
          </a:bodyPr>
          <a:lstStyle/>
          <a:p>
            <a:pPr algn="l" fontAlgn="auto">
              <a:spcBef>
                <a:spcPts val="0"/>
              </a:spcBef>
              <a:spcAft>
                <a:spcPts val="0"/>
              </a:spcAft>
            </a:pPr>
            <a:r>
              <a:rPr lang="ja-JP" altLang="en-US" sz="1200" i="0" dirty="0">
                <a:latin typeface="ＭＳ ゴシック" panose="020B0609070205080204" pitchFamily="49" charset="-128"/>
                <a:ea typeface="ＭＳ ゴシック" panose="020B0609070205080204" pitchFamily="49" charset="-128"/>
              </a:rPr>
              <a:t>＜</a:t>
            </a:r>
            <a:r>
              <a:rPr lang="en-US" altLang="ja-JP" sz="1200" i="0" dirty="0">
                <a:latin typeface="ＭＳ ゴシック" panose="020B0609070205080204" pitchFamily="49" charset="-128"/>
                <a:ea typeface="ＭＳ ゴシック" panose="020B0609070205080204" pitchFamily="49" charset="-128"/>
              </a:rPr>
              <a:t>※</a:t>
            </a:r>
            <a:r>
              <a:rPr lang="ja-JP" altLang="en-US" sz="1200" i="0" dirty="0">
                <a:latin typeface="ＭＳ ゴシック" panose="020B0609070205080204" pitchFamily="49" charset="-128"/>
                <a:ea typeface="ＭＳ ゴシック" panose="020B0609070205080204" pitchFamily="49" charset="-128"/>
              </a:rPr>
              <a:t>補助率　○／○＞</a:t>
            </a:r>
            <a:endParaRPr lang="en-US" altLang="ja-JP" sz="1200" i="0" dirty="0">
              <a:latin typeface="ＭＳ ゴシック" panose="020B0609070205080204" pitchFamily="49" charset="-128"/>
              <a:ea typeface="ＭＳ ゴシック" panose="020B0609070205080204" pitchFamily="49" charset="-128"/>
            </a:endParaRPr>
          </a:p>
        </p:txBody>
      </p:sp>
      <p:sp>
        <p:nvSpPr>
          <p:cNvPr id="20" name="コンテンツ プレースホルダー 2"/>
          <p:cNvSpPr txBox="1">
            <a:spLocks/>
          </p:cNvSpPr>
          <p:nvPr/>
        </p:nvSpPr>
        <p:spPr>
          <a:xfrm>
            <a:off x="3900771" y="799611"/>
            <a:ext cx="5229161" cy="215444"/>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1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　事業者毎に作成ください）</a:t>
            </a:r>
            <a:endParaRPr lang="ja-JP" altLang="en-US" sz="1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コンテンツ プレースホルダー 2"/>
          <p:cNvSpPr txBox="1">
            <a:spLocks/>
          </p:cNvSpPr>
          <p:nvPr/>
        </p:nvSpPr>
        <p:spPr>
          <a:xfrm>
            <a:off x="82727" y="746033"/>
            <a:ext cx="3940633"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smtClean="0">
                <a:latin typeface="メイリオ" panose="020B0604030504040204" pitchFamily="50" charset="-128"/>
                <a:ea typeface="メイリオ" panose="020B0604030504040204" pitchFamily="50" charset="-128"/>
                <a:cs typeface="メイリオ" panose="020B0604030504040204" pitchFamily="50" charset="-128"/>
              </a:rPr>
              <a:t>全事業期間の費用の内訳</a:t>
            </a:r>
            <a:endParaRPr lang="ja-JP" altLang="en-US" sz="2400" b="1" i="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2015148704"/>
              </p:ext>
            </p:extLst>
          </p:nvPr>
        </p:nvGraphicFramePr>
        <p:xfrm>
          <a:off x="72248" y="1659054"/>
          <a:ext cx="3498703" cy="4995417"/>
        </p:xfrm>
        <a:graphic>
          <a:graphicData uri="http://schemas.openxmlformats.org/drawingml/2006/table">
            <a:tbl>
              <a:tblPr firstRow="1" bandRow="1">
                <a:tableStyleId>{E8B1032C-EA38-4F05-BA0D-38AFFFC7BED3}</a:tableStyleId>
              </a:tblPr>
              <a:tblGrid>
                <a:gridCol w="2299414"/>
                <a:gridCol w="1199289"/>
              </a:tblGrid>
              <a:tr h="346966">
                <a:tc>
                  <a:txBody>
                    <a:bodyPr/>
                    <a:lstStyle/>
                    <a:p>
                      <a:pPr algn="ctr"/>
                      <a:r>
                        <a:rPr kumimoji="1" lang="ja-JP" altLang="en-US" sz="1200" b="0" dirty="0" smtClean="0"/>
                        <a:t>項目</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委託事業</a:t>
                      </a:r>
                      <a:endParaRPr kumimoji="1" lang="en-US" altLang="ja-JP" sz="1100" b="0"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期間全体</a:t>
                      </a:r>
                    </a:p>
                  </a:txBody>
                  <a:tcPr anchor="ctr"/>
                </a:tc>
              </a:tr>
              <a:tr h="286257">
                <a:tc>
                  <a:txBody>
                    <a:bodyPr/>
                    <a:lstStyle/>
                    <a:p>
                      <a:r>
                        <a:rPr kumimoji="1" lang="en-US" altLang="ja-JP" sz="1200" dirty="0" smtClean="0"/>
                        <a:t>Ⅰ</a:t>
                      </a:r>
                      <a:r>
                        <a:rPr kumimoji="1" lang="ja-JP" altLang="en-US" sz="1200" dirty="0" err="1" smtClean="0"/>
                        <a:t>．</a:t>
                      </a:r>
                      <a:r>
                        <a:rPr kumimoji="1" lang="ja-JP" altLang="en-US" sz="1200" dirty="0" smtClean="0"/>
                        <a:t>機械装置等費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ja-JP" altLang="en-US" sz="1200" dirty="0" smtClean="0"/>
                        <a:t> １．土木・建築工事費</a:t>
                      </a:r>
                      <a:endParaRPr kumimoji="1" lang="en-US" altLang="ja-JP" sz="1200" dirty="0" smtClean="0"/>
                    </a:p>
                    <a:p>
                      <a:r>
                        <a:rPr kumimoji="1" lang="ja-JP" altLang="en-US" sz="1200" dirty="0" smtClean="0"/>
                        <a:t> ２．</a:t>
                      </a:r>
                      <a:r>
                        <a:rPr kumimoji="1" lang="ja-JP" altLang="en-US" sz="1050" dirty="0" smtClean="0"/>
                        <a:t>機械装置等製作・購入費</a:t>
                      </a:r>
                      <a:endParaRPr kumimoji="1" lang="en-US" altLang="ja-JP" sz="1050" dirty="0" smtClean="0"/>
                    </a:p>
                    <a:p>
                      <a:r>
                        <a:rPr kumimoji="1" lang="ja-JP" altLang="en-US" sz="1200" dirty="0" smtClean="0"/>
                        <a:t> ３．保守・改造修理費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36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Ⅱ</a:t>
                      </a:r>
                      <a:r>
                        <a:rPr kumimoji="1" lang="ja-JP" altLang="en-US" sz="1200" dirty="0" err="1" smtClean="0"/>
                        <a:t>．</a:t>
                      </a:r>
                      <a:r>
                        <a:rPr kumimoji="1" lang="ja-JP" altLang="en-US" sz="1200" dirty="0" smtClean="0"/>
                        <a:t>労務費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381000">
                <a:tc>
                  <a:txBody>
                    <a:bodyPr/>
                    <a:lstStyle/>
                    <a:p>
                      <a:r>
                        <a:rPr kumimoji="1" lang="en-US" altLang="ja-JP" sz="1200" dirty="0" smtClean="0"/>
                        <a:t> </a:t>
                      </a:r>
                      <a:r>
                        <a:rPr kumimoji="1" lang="ja-JP" altLang="en-US" sz="1200" dirty="0" smtClean="0"/>
                        <a:t>１．研究員費</a:t>
                      </a:r>
                      <a:endParaRPr kumimoji="1" lang="en-US" altLang="ja-JP" sz="1200" dirty="0" smtClean="0"/>
                    </a:p>
                    <a:p>
                      <a:r>
                        <a:rPr kumimoji="1" lang="en-US" altLang="ja-JP" sz="1200" baseline="0" dirty="0" smtClean="0"/>
                        <a:t> </a:t>
                      </a:r>
                      <a:r>
                        <a:rPr kumimoji="1" lang="ja-JP" altLang="en-US" sz="1200" baseline="0" dirty="0" smtClean="0"/>
                        <a:t>２．補助員費</a:t>
                      </a:r>
                      <a:endParaRPr kumimoji="1" lang="en-US" altLang="ja-JP" sz="1200" baseline="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54000">
                <a:tc>
                  <a:txBody>
                    <a:bodyPr/>
                    <a:lstStyle/>
                    <a:p>
                      <a:r>
                        <a:rPr kumimoji="1" lang="en-US" altLang="ja-JP" sz="1200" dirty="0" smtClean="0"/>
                        <a:t>Ⅲ</a:t>
                      </a:r>
                      <a:r>
                        <a:rPr kumimoji="1" lang="ja-JP" altLang="en-US" sz="1200" dirty="0" err="1" smtClean="0"/>
                        <a:t>．</a:t>
                      </a:r>
                      <a:r>
                        <a:rPr kumimoji="1" lang="ja-JP" altLang="en-US" sz="1200" dirty="0" smtClean="0"/>
                        <a:t>その他経費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en-US" altLang="ja-JP" sz="1200" baseline="0" dirty="0" smtClean="0"/>
                        <a:t> </a:t>
                      </a:r>
                      <a:r>
                        <a:rPr kumimoji="1" lang="ja-JP" altLang="en-US" sz="1200" baseline="0" dirty="0" smtClean="0"/>
                        <a:t>１．消耗品費</a:t>
                      </a:r>
                      <a:endParaRPr kumimoji="1" lang="en-US" altLang="ja-JP" sz="1200" baseline="0" dirty="0" smtClean="0"/>
                    </a:p>
                    <a:p>
                      <a:r>
                        <a:rPr kumimoji="1" lang="en-US" altLang="ja-JP" sz="1200" baseline="0" dirty="0" smtClean="0"/>
                        <a:t> </a:t>
                      </a:r>
                      <a:r>
                        <a:rPr kumimoji="1" lang="ja-JP" altLang="en-US" sz="1200" baseline="0" dirty="0" smtClean="0"/>
                        <a:t>２．旅費</a:t>
                      </a:r>
                      <a:endParaRPr kumimoji="1" lang="en-US" altLang="ja-JP" sz="1200" baseline="0" dirty="0" smtClean="0"/>
                    </a:p>
                    <a:p>
                      <a:r>
                        <a:rPr kumimoji="1" lang="en-US" altLang="ja-JP" sz="1200" baseline="0" dirty="0" smtClean="0"/>
                        <a:t> </a:t>
                      </a:r>
                      <a:r>
                        <a:rPr kumimoji="1" lang="ja-JP" altLang="en-US" sz="1200" baseline="0" dirty="0" smtClean="0"/>
                        <a:t>３．外注費</a:t>
                      </a:r>
                      <a:endParaRPr kumimoji="1" lang="en-US" altLang="ja-JP" sz="1200" baseline="0" dirty="0" smtClean="0"/>
                    </a:p>
                    <a:p>
                      <a:r>
                        <a:rPr kumimoji="1" lang="en-US" altLang="ja-JP" sz="1200" baseline="0" dirty="0" smtClean="0"/>
                        <a:t> </a:t>
                      </a:r>
                      <a:r>
                        <a:rPr kumimoji="1" lang="ja-JP" altLang="en-US" sz="1200" baseline="0" dirty="0" smtClean="0"/>
                        <a:t>４．諸経費</a:t>
                      </a:r>
                      <a:endParaRPr kumimoji="1" lang="ja-JP" altLang="en-US"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　小計（</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Ⅰ</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Ⅱ</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Ⅲ</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Ⅳ.</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間接費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en-US" altLang="ja-JP" sz="1200" dirty="0" smtClean="0"/>
                        <a:t>Ⅴ.</a:t>
                      </a:r>
                      <a:r>
                        <a:rPr kumimoji="1" lang="ja-JP" altLang="en-US" sz="1200" dirty="0" smtClean="0"/>
                        <a:t>再委託費・共同実施費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0714">
                <a:tc>
                  <a:txBody>
                    <a:bodyPr/>
                    <a:lstStyle/>
                    <a:p>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合計（</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Ⅰ</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Ⅱ</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Ⅲ</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Ⅳ</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Ⅴ</a:t>
                      </a:r>
                      <a:r>
                        <a:rPr kumimoji="1" lang="ja-JP" altLang="en-US" sz="1200" dirty="0" smtClean="0">
                          <a:solidFill>
                            <a:srgbClr val="002060"/>
                          </a:solidFill>
                          <a:latin typeface="ＭＳ ゴシック" panose="020B0609070205080204" pitchFamily="49" charset="-128"/>
                          <a:ea typeface="ＭＳ ゴシック" panose="020B0609070205080204" pitchFamily="49" charset="-128"/>
                        </a:rPr>
                        <a:t>）</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txBody>
                  <a:tcPr/>
                </a:tc>
              </a:tr>
              <a:tr h="227874">
                <a:tc>
                  <a:txBody>
                    <a:bodyPr/>
                    <a:lstStyle/>
                    <a:p>
                      <a:r>
                        <a:rPr kumimoji="1" lang="ja-JP" altLang="en-US" sz="1200" dirty="0" smtClean="0"/>
                        <a:t>消費税および地方消費税</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122803">
                <a:tc>
                  <a:txBody>
                    <a:bodyPr/>
                    <a:lstStyle/>
                    <a:p>
                      <a:r>
                        <a:rPr kumimoji="1" lang="ja-JP" altLang="en-US" sz="1200" dirty="0" smtClean="0"/>
                        <a:t>総計</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bl>
          </a:graphicData>
        </a:graphic>
      </p:graphicFrame>
      <p:sp>
        <p:nvSpPr>
          <p:cNvPr id="29" name="正方形/長方形 28"/>
          <p:cNvSpPr/>
          <p:nvPr/>
        </p:nvSpPr>
        <p:spPr>
          <a:xfrm>
            <a:off x="82727" y="6610546"/>
            <a:ext cx="1800493" cy="276999"/>
          </a:xfrm>
          <a:prstGeom prst="rect">
            <a:avLst/>
          </a:prstGeom>
        </p:spPr>
        <p:txBody>
          <a:bodyPr wrap="none">
            <a:spAutoFit/>
          </a:bodyPr>
          <a:lstStyle/>
          <a:p>
            <a:pPr algn="l" fontAlgn="auto">
              <a:spcBef>
                <a:spcPts val="0"/>
              </a:spcBef>
              <a:spcAft>
                <a:spcPts val="0"/>
              </a:spcAft>
            </a:pPr>
            <a:r>
              <a:rPr lang="ja-JP" altLang="en-US" sz="1200" i="0" dirty="0" smtClean="0">
                <a:latin typeface="ＭＳ ゴシック" panose="020B0609070205080204" pitchFamily="49" charset="-128"/>
                <a:ea typeface="ＭＳ ゴシック" panose="020B0609070205080204" pitchFamily="49" charset="-128"/>
              </a:rPr>
              <a:t>＜</a:t>
            </a:r>
            <a:r>
              <a:rPr lang="en-US" altLang="ja-JP" sz="1200" i="0" dirty="0" smtClean="0">
                <a:latin typeface="ＭＳ ゴシック" panose="020B0609070205080204" pitchFamily="49" charset="-128"/>
                <a:ea typeface="ＭＳ ゴシック" panose="020B0609070205080204" pitchFamily="49" charset="-128"/>
              </a:rPr>
              <a:t>NEDO</a:t>
            </a:r>
            <a:r>
              <a:rPr lang="ja-JP" altLang="en-US" sz="1200" i="0" dirty="0" smtClean="0">
                <a:latin typeface="ＭＳ ゴシック" panose="020B0609070205080204" pitchFamily="49" charset="-128"/>
                <a:ea typeface="ＭＳ ゴシック" panose="020B0609070205080204" pitchFamily="49" charset="-128"/>
              </a:rPr>
              <a:t>負担割合　</a:t>
            </a:r>
            <a:r>
              <a:rPr lang="en-US" altLang="ja-JP" sz="1200" i="0" dirty="0" smtClean="0">
                <a:latin typeface="ＭＳ ゴシック" panose="020B0609070205080204" pitchFamily="49" charset="-128"/>
                <a:ea typeface="ＭＳ ゴシック" panose="020B0609070205080204" pitchFamily="49" charset="-128"/>
              </a:rPr>
              <a:t>1/1</a:t>
            </a:r>
            <a:r>
              <a:rPr lang="ja-JP" altLang="en-US" sz="1200" i="0" dirty="0" smtClean="0">
                <a:latin typeface="ＭＳ ゴシック" panose="020B0609070205080204" pitchFamily="49" charset="-128"/>
                <a:ea typeface="ＭＳ ゴシック" panose="020B0609070205080204" pitchFamily="49" charset="-128"/>
              </a:rPr>
              <a:t>＞</a:t>
            </a:r>
            <a:endParaRPr lang="en-US" altLang="ja-JP" sz="1200" i="0" dirty="0">
              <a:latin typeface="ＭＳ ゴシック" panose="020B0609070205080204" pitchFamily="49" charset="-128"/>
              <a:ea typeface="ＭＳ ゴシック" panose="020B0609070205080204" pitchFamily="49"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4267295472"/>
              </p:ext>
            </p:extLst>
          </p:nvPr>
        </p:nvGraphicFramePr>
        <p:xfrm>
          <a:off x="7949056" y="3331544"/>
          <a:ext cx="1132587" cy="3104990"/>
        </p:xfrm>
        <a:graphic>
          <a:graphicData uri="http://schemas.openxmlformats.org/drawingml/2006/table">
            <a:tbl>
              <a:tblPr firstRow="1" bandRow="1">
                <a:tableStyleId>{E8B1032C-EA38-4F05-BA0D-38AFFFC7BED3}</a:tableStyleId>
              </a:tblPr>
              <a:tblGrid>
                <a:gridCol w="1132587"/>
              </a:tblGrid>
              <a:tr h="464353">
                <a:tc>
                  <a:txBody>
                    <a:bodyPr/>
                    <a:lstStyle/>
                    <a:p>
                      <a:pPr algn="ctr"/>
                      <a:r>
                        <a:rPr kumimoji="1" lang="ja-JP" altLang="en-US" sz="1200" b="0" dirty="0" smtClean="0">
                          <a:latin typeface="ＭＳ ゴシック" panose="020B0609070205080204" pitchFamily="49" charset="-128"/>
                          <a:ea typeface="ＭＳ ゴシック" panose="020B0609070205080204" pitchFamily="49" charset="-128"/>
                        </a:rPr>
                        <a:t>総括</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r>
              <a:tr h="1160832">
                <a:tc>
                  <a:txBody>
                    <a:bodyPr/>
                    <a:lstStyle/>
                    <a:p>
                      <a:pPr algn="ctr"/>
                      <a:r>
                        <a:rPr kumimoji="1" lang="ja-JP" altLang="en-US" sz="1200" b="0" dirty="0" smtClean="0"/>
                        <a:t>委託事業期間＋</a:t>
                      </a:r>
                      <a:endParaRPr kumimoji="1" lang="en-US" altLang="ja-JP" sz="1200" b="0" dirty="0" smtClean="0"/>
                    </a:p>
                    <a:p>
                      <a:pPr algn="ctr"/>
                      <a:r>
                        <a:rPr kumimoji="1" lang="ja-JP" altLang="en-US" sz="1200" b="0" dirty="0" smtClean="0"/>
                        <a:t>助成事業期間</a:t>
                      </a:r>
                      <a:endParaRPr kumimoji="1" lang="en-US" altLang="ja-JP" sz="1200" b="0" dirty="0" smtClean="0"/>
                    </a:p>
                    <a:p>
                      <a:pPr algn="ctr"/>
                      <a:r>
                        <a:rPr kumimoji="1" lang="ja-JP" altLang="en-US" sz="1200" b="0" dirty="0" smtClean="0"/>
                        <a:t>（総事業費）</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r>
              <a:tr h="253954">
                <a:tc>
                  <a:txBody>
                    <a:bodyPr/>
                    <a:lstStyle/>
                    <a:p>
                      <a:pPr algn="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0</a:t>
                      </a:r>
                    </a:p>
                  </a:txBody>
                  <a:tcPr/>
                </a:tc>
              </a:tr>
              <a:tr h="931165">
                <a:tc>
                  <a:txBody>
                    <a:bodyPr/>
                    <a:lstStyle/>
                    <a:p>
                      <a:pPr algn="ctr"/>
                      <a:r>
                        <a:rPr kumimoji="1" lang="ja-JP" altLang="en-US" sz="1200" b="0" dirty="0" smtClean="0"/>
                        <a:t>委託事業期間＋</a:t>
                      </a:r>
                      <a:endParaRPr kumimoji="1" lang="en-US" altLang="ja-JP" sz="1200" b="0" dirty="0" smtClean="0"/>
                    </a:p>
                    <a:p>
                      <a:pPr algn="ctr"/>
                      <a:r>
                        <a:rPr kumimoji="1" lang="ja-JP" altLang="en-US" sz="1200" b="0" dirty="0" smtClean="0"/>
                        <a:t>助成事業期間</a:t>
                      </a:r>
                      <a:endParaRPr kumimoji="1" lang="en-US" altLang="ja-JP" sz="1200" b="0" dirty="0" smtClean="0"/>
                    </a:p>
                    <a:p>
                      <a:pPr algn="ctr"/>
                      <a:r>
                        <a:rPr kumimoji="1" lang="ja-JP" altLang="en-US" sz="1000" b="0" dirty="0" smtClean="0"/>
                        <a:t>（</a:t>
                      </a:r>
                      <a:r>
                        <a:rPr kumimoji="1" lang="en-US" altLang="ja-JP" sz="1000" b="0" dirty="0" smtClean="0"/>
                        <a:t>NEDO</a:t>
                      </a:r>
                      <a:r>
                        <a:rPr kumimoji="1" lang="ja-JP" altLang="en-US" sz="1000" b="0" dirty="0" smtClean="0"/>
                        <a:t>負担費用）</a:t>
                      </a:r>
                      <a:endParaRPr kumimoji="1" lang="ja-JP" altLang="en-US" sz="1000" b="0" dirty="0">
                        <a:latin typeface="ＭＳ ゴシック" panose="020B0609070205080204" pitchFamily="49" charset="-128"/>
                        <a:ea typeface="ＭＳ ゴシック" panose="020B0609070205080204" pitchFamily="49" charset="-128"/>
                      </a:endParaRPr>
                    </a:p>
                  </a:txBody>
                  <a:tcPr/>
                </a:tc>
              </a:tr>
              <a:tr h="25395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rgbClr val="002060"/>
                          </a:solidFill>
                          <a:latin typeface="ＭＳ ゴシック" panose="020B0609070205080204" pitchFamily="49" charset="-128"/>
                          <a:ea typeface="ＭＳ ゴシック" panose="020B0609070205080204" pitchFamily="49" charset="-128"/>
                        </a:rPr>
                        <a:t>0</a:t>
                      </a:r>
                    </a:p>
                  </a:txBody>
                  <a:tcPr/>
                </a:tc>
              </a:tr>
            </a:tbl>
          </a:graphicData>
        </a:graphic>
      </p:graphicFrame>
      <p:sp>
        <p:nvSpPr>
          <p:cNvPr id="31" name="正方形/長方形 30"/>
          <p:cNvSpPr/>
          <p:nvPr/>
        </p:nvSpPr>
        <p:spPr>
          <a:xfrm>
            <a:off x="2733377" y="1407584"/>
            <a:ext cx="954107" cy="276999"/>
          </a:xfrm>
          <a:prstGeom prst="rect">
            <a:avLst/>
          </a:prstGeom>
        </p:spPr>
        <p:txBody>
          <a:bodyPr wrap="none">
            <a:spAutoFit/>
          </a:bodyPr>
          <a:lstStyle/>
          <a:p>
            <a:pPr fontAlgn="auto">
              <a:spcBef>
                <a:spcPts val="0"/>
              </a:spcBef>
              <a:spcAft>
                <a:spcPts val="0"/>
              </a:spcAft>
            </a:pPr>
            <a:r>
              <a:rPr lang="en-US" altLang="ja-JP" sz="1200" i="0" dirty="0">
                <a:latin typeface="ＭＳ ゴシック" panose="020B0609070205080204" pitchFamily="49" charset="-128"/>
                <a:ea typeface="ＭＳ ゴシック" panose="020B0609070205080204" pitchFamily="49" charset="-128"/>
              </a:rPr>
              <a:t>(</a:t>
            </a:r>
            <a:r>
              <a:rPr lang="ja-JP" altLang="en-US" sz="1200" i="0" dirty="0">
                <a:latin typeface="ＭＳ ゴシック" panose="020B0609070205080204" pitchFamily="49" charset="-128"/>
                <a:ea typeface="ＭＳ ゴシック" panose="020B0609070205080204" pitchFamily="49" charset="-128"/>
              </a:rPr>
              <a:t>単位：円</a:t>
            </a:r>
            <a:r>
              <a:rPr lang="en-US" altLang="ja-JP" sz="1200" i="0" dirty="0">
                <a:latin typeface="ＭＳ ゴシック" panose="020B0609070205080204" pitchFamily="49" charset="-128"/>
                <a:ea typeface="ＭＳ ゴシック" panose="020B0609070205080204" pitchFamily="49" charset="-128"/>
              </a:rPr>
              <a:t>)</a:t>
            </a:r>
          </a:p>
        </p:txBody>
      </p:sp>
      <p:sp>
        <p:nvSpPr>
          <p:cNvPr id="32" name="正方形/長方形 31"/>
          <p:cNvSpPr/>
          <p:nvPr/>
        </p:nvSpPr>
        <p:spPr>
          <a:xfrm>
            <a:off x="98116" y="1407584"/>
            <a:ext cx="1261884" cy="276999"/>
          </a:xfrm>
          <a:prstGeom prst="rect">
            <a:avLst/>
          </a:prstGeom>
        </p:spPr>
        <p:txBody>
          <a:bodyPr wrap="none">
            <a:spAutoFit/>
          </a:bodyPr>
          <a:lstStyle/>
          <a:p>
            <a:pPr fontAlgn="auto">
              <a:spcBef>
                <a:spcPts val="0"/>
              </a:spcBef>
              <a:spcAft>
                <a:spcPts val="0"/>
              </a:spcAft>
            </a:pPr>
            <a:r>
              <a:rPr lang="ja-JP" altLang="en-US" sz="1200" i="0" dirty="0" smtClean="0">
                <a:latin typeface="ＭＳ ゴシック" panose="020B0609070205080204" pitchFamily="49" charset="-128"/>
                <a:ea typeface="ＭＳ ゴシック" panose="020B0609070205080204" pitchFamily="49" charset="-128"/>
              </a:rPr>
              <a:t>●●●株式会社</a:t>
            </a:r>
            <a:endParaRPr lang="en-US" altLang="ja-JP" sz="1200" i="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50647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17</a:t>
            </a:fld>
            <a:endParaRPr kumimoji="1" lang="ja-JP" altLang="en-US"/>
          </a:p>
        </p:txBody>
      </p:sp>
      <p:sp>
        <p:nvSpPr>
          <p:cNvPr id="5" name="テキスト ボックス 4"/>
          <p:cNvSpPr txBox="1"/>
          <p:nvPr/>
        </p:nvSpPr>
        <p:spPr>
          <a:xfrm>
            <a:off x="98116" y="4773"/>
            <a:ext cx="2339102" cy="523220"/>
          </a:xfrm>
          <a:prstGeom prst="rect">
            <a:avLst/>
          </a:prstGeom>
          <a:noFill/>
        </p:spPr>
        <p:txBody>
          <a:bodyPr wrap="none" rtlCol="0">
            <a:spAutoFit/>
          </a:bodyPr>
          <a:lstStyle/>
          <a:p>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９．●●●●</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（自由様式）</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コンテンツ プレースホルダー 2"/>
          <p:cNvSpPr txBox="1">
            <a:spLocks/>
          </p:cNvSpPr>
          <p:nvPr/>
        </p:nvSpPr>
        <p:spPr>
          <a:xfrm>
            <a:off x="389932" y="1313262"/>
            <a:ext cx="8568616" cy="609398"/>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Ø"/>
            </a:pPr>
            <a:r>
              <a:rPr lang="ja-JP" altLang="en-US" sz="1800"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応募に際してのアピール点等、図表も含め記載ください</a:t>
            </a:r>
            <a:endParaRPr lang="en-US" altLang="ja-JP" sz="1800"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fontAlgn="auto">
              <a:spcAft>
                <a:spcPts val="0"/>
              </a:spcAft>
              <a:buNone/>
            </a:pPr>
            <a:r>
              <a:rPr lang="ja-JP" altLang="en-US" sz="18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（例）技術の優位性等</a:t>
            </a:r>
            <a:endParaRPr lang="ja-JP" altLang="en-US" sz="1800"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46944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2</a:t>
            </a:fld>
            <a:endParaRPr kumimoji="1" lang="ja-JP" altLang="en-US"/>
          </a:p>
        </p:txBody>
      </p:sp>
      <p:sp>
        <p:nvSpPr>
          <p:cNvPr id="5" name="テキスト ボックス 4"/>
          <p:cNvSpPr txBox="1"/>
          <p:nvPr/>
        </p:nvSpPr>
        <p:spPr>
          <a:xfrm>
            <a:off x="98116" y="68273"/>
            <a:ext cx="3057247" cy="523220"/>
          </a:xfrm>
          <a:prstGeom prst="rect">
            <a:avLst/>
          </a:prstGeom>
          <a:noFill/>
        </p:spPr>
        <p:txBody>
          <a:bodyPr wrap="none" rtlCol="0">
            <a:spAutoFit/>
          </a:bodyPr>
          <a:lstStyle/>
          <a:p>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１．提案者の概要</a:t>
            </a:r>
            <a:endParaRPr lang="zh-TW"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　提案者毎に作成ください）</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707809" y="1040011"/>
            <a:ext cx="8613049" cy="3046988"/>
          </a:xfrm>
          <a:prstGeom prst="rect">
            <a:avLst/>
          </a:prstGeom>
          <a:noFill/>
        </p:spPr>
        <p:txBody>
          <a:bodyPr wrap="square" lIns="0" tIns="0" rIns="0" bIns="0" rtlCol="0">
            <a:spAutoFit/>
          </a:bodyPr>
          <a:lstStyle/>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1</a:t>
            </a: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dirty="0">
                <a:latin typeface="メイリオ" panose="020B0604030504040204" pitchFamily="50" charset="-128"/>
                <a:ea typeface="メイリオ" panose="020B0604030504040204" pitchFamily="50" charset="-128"/>
                <a:cs typeface="メイリオ" panose="020B0604030504040204" pitchFamily="50" charset="-128"/>
              </a:rPr>
              <a:t>提案</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者名</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（法人番号</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従業員数（うち研究開発部門従事者数）　　　</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名（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名）</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従業</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員数は提出時点を基準としてください</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大企業･中堅・中小・ベンチャー企業の種別</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企業</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4</a:t>
            </a: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現在の主要事業内容（主な製品等）</a:t>
            </a:r>
          </a:p>
          <a:p>
            <a:pPr algn="l" fontAlgn="auto">
              <a:spcBef>
                <a:spcPts val="0"/>
              </a:spcBef>
              <a:spcAft>
                <a:spcPts val="0"/>
              </a:spcAft>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現在</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の事業内容（主な製品等）を記入してください</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資本金</a:t>
            </a:r>
            <a:r>
              <a:rPr lang="ja-JP" altLang="en-US" i="0" dirty="0" smtClean="0">
                <a:latin typeface="メイリオ" panose="020B0604030504040204" pitchFamily="50" charset="-128"/>
                <a:ea typeface="メイリオ" panose="020B0604030504040204" pitchFamily="50" charset="-128"/>
                <a:cs typeface="メイリオ" panose="020B0604030504040204" pitchFamily="50" charset="-128"/>
              </a:rPr>
              <a:t>、売上高（直近３期分）、経常利益（</a:t>
            </a:r>
            <a:r>
              <a:rPr lang="ja-JP" altLang="en-US" i="0" dirty="0">
                <a:latin typeface="メイリオ" panose="020B0604030504040204" pitchFamily="50" charset="-128"/>
                <a:ea typeface="メイリオ" panose="020B0604030504040204" pitchFamily="50" charset="-128"/>
                <a:cs typeface="メイリオ" panose="020B0604030504040204" pitchFamily="50" charset="-128"/>
              </a:rPr>
              <a:t>直近３期分）</a:t>
            </a:r>
            <a:endPar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824011999"/>
              </p:ext>
            </p:extLst>
          </p:nvPr>
        </p:nvGraphicFramePr>
        <p:xfrm>
          <a:off x="916798" y="4086999"/>
          <a:ext cx="7218918" cy="2751030"/>
        </p:xfrm>
        <a:graphic>
          <a:graphicData uri="http://schemas.openxmlformats.org/drawingml/2006/table">
            <a:tbl>
              <a:tblPr firstRow="1" bandRow="1">
                <a:tableStyleId>{93296810-A885-4BE3-A3E7-6D5BEEA58F35}</a:tableStyleId>
              </a:tblPr>
              <a:tblGrid>
                <a:gridCol w="2124833"/>
                <a:gridCol w="5094085"/>
              </a:tblGrid>
              <a:tr h="319046">
                <a:tc>
                  <a:txBody>
                    <a:bodyPr/>
                    <a:lstStyle/>
                    <a:p>
                      <a:pPr algn="ctr"/>
                      <a:r>
                        <a:rPr kumimoji="1" lang="ja-JP" altLang="en-US" sz="1800" dirty="0" smtClean="0"/>
                        <a:t>資本金</a:t>
                      </a:r>
                      <a:endParaRPr kumimoji="1" lang="ja-JP" altLang="en-US" sz="1800" dirty="0">
                        <a:latin typeface="ＭＳ ゴシック" panose="020B0609070205080204" pitchFamily="49" charset="-128"/>
                        <a:ea typeface="ＭＳ ゴシック" panose="020B0609070205080204" pitchFamily="49" charset="-128"/>
                      </a:endParaRPr>
                    </a:p>
                  </a:txBody>
                  <a:tcPr anchor="ctr"/>
                </a:tc>
                <a:tc>
                  <a:txBody>
                    <a:bodyPr/>
                    <a:lstStyle/>
                    <a:p>
                      <a:pPr algn="r"/>
                      <a:r>
                        <a:rPr kumimoji="1" lang="ja-JP" altLang="en-US" sz="1800" dirty="0" smtClean="0"/>
                        <a:t>●●千円</a:t>
                      </a:r>
                      <a:endParaRPr kumimoji="1" lang="ja-JP" altLang="en-US" sz="1800" dirty="0">
                        <a:latin typeface="ＭＳ ゴシック" panose="020B0609070205080204" pitchFamily="49" charset="-128"/>
                        <a:ea typeface="ＭＳ ゴシック" panose="020B0609070205080204" pitchFamily="49" charset="-128"/>
                      </a:endParaRPr>
                    </a:p>
                  </a:txBody>
                  <a:tcPr/>
                </a:tc>
              </a:tr>
              <a:tr h="797615">
                <a:tc>
                  <a:txBody>
                    <a:bodyPr/>
                    <a:lstStyle/>
                    <a:p>
                      <a:pPr algn="ctr"/>
                      <a:r>
                        <a:rPr kumimoji="1" lang="ja-JP" altLang="en-US" sz="1800" dirty="0" smtClean="0"/>
                        <a:t>売上高</a:t>
                      </a:r>
                      <a:endParaRPr kumimoji="1" lang="ja-JP" altLang="en-US" sz="1800" dirty="0">
                        <a:solidFill>
                          <a:srgbClr val="002060"/>
                        </a:solidFill>
                        <a:latin typeface="ＭＳ ゴシック" panose="020B0609070205080204" pitchFamily="49" charset="-128"/>
                        <a:ea typeface="ＭＳ ゴシック" panose="020B0609070205080204" pitchFamily="49" charset="-128"/>
                      </a:endParaRPr>
                    </a:p>
                  </a:txBody>
                  <a:tcPr anchor="ctr"/>
                </a:tc>
                <a:tc>
                  <a:txBody>
                    <a:bodyPr/>
                    <a:lstStyle/>
                    <a:p>
                      <a:pPr algn="r"/>
                      <a:r>
                        <a:rPr kumimoji="1" lang="ja-JP" altLang="en-US" sz="1800" dirty="0" smtClean="0"/>
                        <a:t>●●百万円（</a:t>
                      </a:r>
                      <a:r>
                        <a:rPr kumimoji="1" lang="en-US" altLang="ja-JP" sz="1800" dirty="0" smtClean="0"/>
                        <a:t>2019</a:t>
                      </a:r>
                      <a:r>
                        <a:rPr kumimoji="1" lang="ja-JP" altLang="en-US" sz="1800" dirty="0" smtClean="0"/>
                        <a:t>年度）</a:t>
                      </a:r>
                      <a:endParaRPr kumimoji="1" lang="en-US" altLang="ja-JP" sz="1800" dirty="0" smtClean="0"/>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●●百万円（</a:t>
                      </a:r>
                      <a:r>
                        <a:rPr kumimoji="1" lang="en-US" altLang="ja-JP" sz="1800" dirty="0" smtClean="0"/>
                        <a:t>2018</a:t>
                      </a:r>
                      <a:r>
                        <a:rPr kumimoji="1" lang="ja-JP" altLang="en-US" sz="1800" dirty="0" smtClean="0"/>
                        <a:t>年度）</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●●百万円（</a:t>
                      </a:r>
                      <a:r>
                        <a:rPr kumimoji="1" lang="en-US" altLang="ja-JP" sz="1800" dirty="0" smtClean="0"/>
                        <a:t>2017</a:t>
                      </a:r>
                      <a:r>
                        <a:rPr kumimoji="1" lang="ja-JP" altLang="en-US" sz="1800" dirty="0" smtClean="0"/>
                        <a:t>年度）</a:t>
                      </a:r>
                      <a:endParaRPr kumimoji="1" lang="ja-JP" altLang="en-US" sz="1800" dirty="0" smtClean="0">
                        <a:solidFill>
                          <a:srgbClr val="002060"/>
                        </a:solidFill>
                        <a:latin typeface="ＭＳ ゴシック" panose="020B0609070205080204" pitchFamily="49" charset="-128"/>
                        <a:ea typeface="ＭＳ ゴシック" panose="020B0609070205080204" pitchFamily="49" charset="-128"/>
                      </a:endParaRPr>
                    </a:p>
                  </a:txBody>
                  <a:tcPr/>
                </a:tc>
              </a:tr>
              <a:tr h="797615">
                <a:tc>
                  <a:txBody>
                    <a:bodyPr/>
                    <a:lstStyle/>
                    <a:p>
                      <a:pPr algn="ctr"/>
                      <a:r>
                        <a:rPr kumimoji="1" lang="ja-JP" altLang="en-US" sz="1800" dirty="0" smtClean="0"/>
                        <a:t>経常利益</a:t>
                      </a:r>
                      <a:endParaRPr kumimoji="1" lang="ja-JP" altLang="en-US" sz="1800" dirty="0">
                        <a:solidFill>
                          <a:srgbClr val="002060"/>
                        </a:solidFill>
                        <a:latin typeface="ＭＳ ゴシック" panose="020B0609070205080204" pitchFamily="49" charset="-128"/>
                        <a:ea typeface="ＭＳ ゴシック" panose="020B0609070205080204" pitchFamily="49" charset="-128"/>
                      </a:endParaRPr>
                    </a:p>
                  </a:txBody>
                  <a:tcPr anchor="ctr"/>
                </a:tc>
                <a:tc>
                  <a:txBody>
                    <a:bodyPr/>
                    <a:lstStyle/>
                    <a:p>
                      <a:pPr algn="r"/>
                      <a:r>
                        <a:rPr kumimoji="1" lang="ja-JP" altLang="en-US" sz="1800" dirty="0" smtClean="0"/>
                        <a:t>●●百万円（</a:t>
                      </a:r>
                      <a:r>
                        <a:rPr kumimoji="1" lang="en-US" altLang="ja-JP" sz="1800" dirty="0" smtClean="0"/>
                        <a:t>2019</a:t>
                      </a:r>
                      <a:r>
                        <a:rPr kumimoji="1" lang="ja-JP" altLang="en-US" sz="1800" dirty="0" smtClean="0"/>
                        <a:t>年度）</a:t>
                      </a:r>
                      <a:endParaRPr kumimoji="1" lang="en-US" altLang="ja-JP" sz="1800" dirty="0" smtClean="0"/>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●●百万円（</a:t>
                      </a:r>
                      <a:r>
                        <a:rPr kumimoji="1" lang="en-US" altLang="ja-JP" sz="1800" dirty="0" smtClean="0"/>
                        <a:t>2018</a:t>
                      </a:r>
                      <a:r>
                        <a:rPr kumimoji="1" lang="ja-JP" altLang="en-US" sz="1800" dirty="0" smtClean="0"/>
                        <a:t>年度）</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●●百万円（</a:t>
                      </a:r>
                      <a:r>
                        <a:rPr kumimoji="1" lang="en-US" altLang="ja-JP" sz="1800" dirty="0" smtClean="0"/>
                        <a:t>2017</a:t>
                      </a:r>
                      <a:r>
                        <a:rPr kumimoji="1" lang="ja-JP" altLang="en-US" sz="1800" dirty="0" smtClean="0"/>
                        <a:t>年度）</a:t>
                      </a:r>
                      <a:endParaRPr kumimoji="1" lang="ja-JP" altLang="en-US" sz="1800" dirty="0" smtClean="0">
                        <a:solidFill>
                          <a:srgbClr val="002060"/>
                        </a:solidFill>
                        <a:latin typeface="ＭＳ ゴシック" panose="020B0609070205080204" pitchFamily="49" charset="-128"/>
                        <a:ea typeface="ＭＳ ゴシック" panose="020B0609070205080204" pitchFamily="49" charset="-128"/>
                      </a:endParaRPr>
                    </a:p>
                  </a:txBody>
                  <a:tcPr/>
                </a:tc>
              </a:tr>
              <a:tr h="556470">
                <a:tc>
                  <a:txBody>
                    <a:bodyPr/>
                    <a:lstStyle/>
                    <a:p>
                      <a:pPr algn="ctr"/>
                      <a:r>
                        <a:rPr kumimoji="1" lang="ja-JP" altLang="en-US" sz="1800" dirty="0" smtClean="0">
                          <a:solidFill>
                            <a:srgbClr val="002060"/>
                          </a:solidFill>
                          <a:latin typeface="ＭＳ ゴシック" panose="020B0609070205080204" pitchFamily="49" charset="-128"/>
                          <a:ea typeface="ＭＳ ゴシック" panose="020B0609070205080204" pitchFamily="49" charset="-128"/>
                        </a:rPr>
                        <a:t>会計監査法人名</a:t>
                      </a:r>
                      <a:endParaRPr kumimoji="1" lang="ja-JP" altLang="en-US" sz="1800" dirty="0">
                        <a:solidFill>
                          <a:srgbClr val="002060"/>
                        </a:solidFill>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800" dirty="0" smtClean="0">
                        <a:solidFill>
                          <a:srgbClr val="002060"/>
                        </a:solidFill>
                        <a:latin typeface="ＭＳ ゴシック" panose="020B0609070205080204" pitchFamily="49" charset="-128"/>
                        <a:ea typeface="ＭＳ ゴシック" panose="020B0609070205080204" pitchFamily="49" charset="-128"/>
                      </a:endParaRPr>
                    </a:p>
                  </a:txBody>
                  <a:tcPr/>
                </a:tc>
              </a:tr>
            </a:tbl>
          </a:graphicData>
        </a:graphic>
      </p:graphicFrame>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34131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3</a:t>
            </a:fld>
            <a:endParaRPr kumimoji="1" lang="ja-JP" altLang="en-US"/>
          </a:p>
        </p:txBody>
      </p:sp>
      <p:sp>
        <p:nvSpPr>
          <p:cNvPr id="5" name="テキスト ボックス 4"/>
          <p:cNvSpPr txBox="1"/>
          <p:nvPr/>
        </p:nvSpPr>
        <p:spPr>
          <a:xfrm>
            <a:off x="98116" y="4773"/>
            <a:ext cx="485261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．研究開発の内容及び目標</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327751" y="1161346"/>
            <a:ext cx="8613049" cy="276999"/>
          </a:xfrm>
          <a:prstGeom prst="rect">
            <a:avLst/>
          </a:prstGeom>
          <a:noFill/>
        </p:spPr>
        <p:txBody>
          <a:bodyPr wrap="square" lIns="0" tIns="0" rIns="0" bIns="0" rtlCol="0">
            <a:spAutoFit/>
          </a:bodyPr>
          <a:lstStyle/>
          <a:p>
            <a:pPr algn="l" fontAlgn="auto">
              <a:spcBef>
                <a:spcPts val="0"/>
              </a:spcBef>
              <a:spcAft>
                <a:spcPts val="0"/>
              </a:spcAft>
            </a:pPr>
            <a:r>
              <a:rPr lang="en-US" altLang="ja-JP" b="1" i="0" dirty="0" smtClean="0">
                <a:latin typeface="メイリオ" panose="020B0604030504040204" pitchFamily="50" charset="-128"/>
                <a:ea typeface="メイリオ" panose="020B0604030504040204" pitchFamily="50" charset="-128"/>
                <a:cs typeface="メイリオ" panose="020B0604030504040204" pitchFamily="50" charset="-128"/>
              </a:rPr>
              <a:t>2-1.</a:t>
            </a:r>
            <a:r>
              <a:rPr lang="ja-JP" altLang="en-US" b="1" i="0" dirty="0" smtClean="0">
                <a:latin typeface="メイリオ" panose="020B0604030504040204" pitchFamily="50" charset="-128"/>
                <a:ea typeface="メイリオ" panose="020B0604030504040204" pitchFamily="50" charset="-128"/>
                <a:cs typeface="メイリオ" panose="020B0604030504040204" pitchFamily="50" charset="-128"/>
              </a:rPr>
              <a:t>研究開発の内容</a:t>
            </a:r>
            <a:endParaRPr lang="en-US" altLang="ja-JP" b="1" i="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345499" y="1550579"/>
            <a:ext cx="8613049" cy="4924425"/>
          </a:xfrm>
          <a:prstGeom prst="rect">
            <a:avLst/>
          </a:prstGeom>
          <a:noFill/>
        </p:spPr>
        <p:txBody>
          <a:bodyPr wrap="square" lIns="0" tIns="0" rIns="0" bIns="0" rtlCol="0">
            <a:spAutoFit/>
          </a:bodyPr>
          <a:lstStyle/>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研究開発プロジェクトの基本計画に沿って、提案する研究開発内容を極力具体的に記載してください。</a:t>
            </a:r>
          </a:p>
          <a:p>
            <a:pPr marL="285750" indent="-285750">
              <a:buFont typeface="Wingdings" panose="05000000000000000000" pitchFamily="2" charset="2"/>
              <a:buChar char="Ø"/>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「２－２</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．研究開発の目標」を達成するために解決すべき技術的問題とそれを解決する手法について、従来から一般的に行われている方法と比較するなどして、わかりやすく説明してください。 </a:t>
            </a:r>
          </a:p>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国立研究開発法人又は公益法人が応募する場合は、そのプロジェクトの技術分野において、技術的な優位性を有することを提案書に明記してください。 </a:t>
            </a:r>
          </a:p>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再委託先又は共同実施先の実施内容があれば、それぞれの役割分担を明確に説明してください。なお、国立研究開発法人から民間企業への再委託又は共同実施（再委託先又は共同実施先へ資金の流れがないものを除く。）は、原則認めておりません。 </a:t>
            </a:r>
          </a:p>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また、当該委託業務の全部又は一部について、技術研究組合等が代表して応募する場合、参画する各企業等及び組合等のそれぞれの役割分担を明確に記載してください。 </a:t>
            </a:r>
          </a:p>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例えば、役割分担を記載する場合には、下記事例のように、研究内容の後に分担企業等を付記していただくのも一つの方法です</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endPar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「○○○○○の研究開発（△△△△△の研究開発）」 （○○株式会社） </a:t>
            </a:r>
          </a:p>
          <a:p>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研 究 開 発 の 内 容］ </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②「</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の研究開発（□□□□□の研究開発）」 （□□株式会社） </a:t>
            </a:r>
          </a:p>
          <a:p>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研 究 開 発 の 内 容］ </a:t>
            </a:r>
          </a:p>
          <a:p>
            <a:endPar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08547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4</a:t>
            </a:fld>
            <a:endParaRPr kumimoji="1" lang="ja-JP" altLang="en-US"/>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265475" y="1614096"/>
            <a:ext cx="8613049" cy="1384995"/>
          </a:xfrm>
          <a:prstGeom prst="rect">
            <a:avLst/>
          </a:prstGeom>
          <a:noFill/>
        </p:spPr>
        <p:txBody>
          <a:bodyPr wrap="square" lIns="0" tIns="0" rIns="0" bIns="0" rtlCol="0">
            <a:spAutoFit/>
          </a:bodyPr>
          <a:lstStyle/>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提案する事業の中で該当する次ページの検証項目について本事業で取り組む概要について記載ください。</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規模、技術、場所、実証の範囲を明確に記載ください。</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併せて、事業者が取り組む範囲、実施項目について下図ポンチ絵例を参考に写真等含め図示してください。</a:t>
            </a:r>
            <a:endPar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98116" y="4773"/>
            <a:ext cx="485261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．研究開発の内容及び目標</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 name="図 7"/>
          <p:cNvPicPr>
            <a:picLocks noChangeAspect="1"/>
          </p:cNvPicPr>
          <p:nvPr/>
        </p:nvPicPr>
        <p:blipFill>
          <a:blip r:embed="rId2"/>
          <a:stretch>
            <a:fillRect/>
          </a:stretch>
        </p:blipFill>
        <p:spPr>
          <a:xfrm>
            <a:off x="419160" y="3262939"/>
            <a:ext cx="8096190" cy="3529890"/>
          </a:xfrm>
          <a:prstGeom prst="rect">
            <a:avLst/>
          </a:prstGeom>
        </p:spPr>
      </p:pic>
      <p:sp>
        <p:nvSpPr>
          <p:cNvPr id="9" name="正方形/長方形 8"/>
          <p:cNvSpPr/>
          <p:nvPr/>
        </p:nvSpPr>
        <p:spPr>
          <a:xfrm>
            <a:off x="1765300" y="3281912"/>
            <a:ext cx="5177666" cy="33928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789386" y="3281911"/>
            <a:ext cx="1966226"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＊＊＊の評価</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●●株式会社</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1901855" y="3873500"/>
            <a:ext cx="2930703" cy="24828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005286" y="3882402"/>
            <a:ext cx="1966226"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＊＊＊の試験</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・・株式会社</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4875902" y="3836873"/>
            <a:ext cx="1966226"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＊＊＊の高度化</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▼▼株式会社</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4876800" y="3873500"/>
            <a:ext cx="1965287" cy="12826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876800" y="5345517"/>
            <a:ext cx="1965287" cy="12826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875902" y="5349785"/>
            <a:ext cx="1966226" cy="461665"/>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＊＊＊の技術開発</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株式会社</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5973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5</a:t>
            </a:fld>
            <a:endParaRPr kumimoji="1" lang="ja-JP" altLang="en-US"/>
          </a:p>
        </p:txBody>
      </p:sp>
      <p:sp>
        <p:nvSpPr>
          <p:cNvPr id="5" name="テキスト ボックス 4"/>
          <p:cNvSpPr txBox="1"/>
          <p:nvPr/>
        </p:nvSpPr>
        <p:spPr>
          <a:xfrm>
            <a:off x="98116" y="4773"/>
            <a:ext cx="485261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．研究開発の内容及び目標</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（①微細藻類基盤技術実証の記載例）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327751" y="1161346"/>
            <a:ext cx="8613049" cy="276999"/>
          </a:xfrm>
          <a:prstGeom prst="rect">
            <a:avLst/>
          </a:prstGeom>
          <a:noFill/>
        </p:spPr>
        <p:txBody>
          <a:bodyPr wrap="square" lIns="0" tIns="0" rIns="0" bIns="0" rtlCol="0">
            <a:spAutoFit/>
          </a:bodyPr>
          <a:lstStyle/>
          <a:p>
            <a:pPr algn="l" fontAlgn="auto">
              <a:spcBef>
                <a:spcPts val="0"/>
              </a:spcBef>
              <a:spcAft>
                <a:spcPts val="0"/>
              </a:spcAft>
            </a:pPr>
            <a:r>
              <a:rPr lang="en-US" altLang="ja-JP" b="1" i="0" dirty="0" smtClean="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b="1" i="0" dirty="0" smtClean="0">
                <a:latin typeface="メイリオ" panose="020B0604030504040204" pitchFamily="50" charset="-128"/>
                <a:ea typeface="メイリオ" panose="020B0604030504040204" pitchFamily="50" charset="-128"/>
                <a:cs typeface="メイリオ" panose="020B0604030504040204" pitchFamily="50" charset="-128"/>
              </a:rPr>
              <a:t>研究開発の目標</a:t>
            </a:r>
            <a:endParaRPr lang="en-US" altLang="ja-JP" b="1" i="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345499" y="1550579"/>
            <a:ext cx="8747701" cy="5416868"/>
          </a:xfrm>
          <a:prstGeom prst="rect">
            <a:avLst/>
          </a:prstGeom>
          <a:noFill/>
        </p:spPr>
        <p:txBody>
          <a:bodyPr wrap="square" lIns="0" tIns="0" rIns="0" bIns="0" rtlCol="0">
            <a:spAutoFit/>
          </a:bodyPr>
          <a:lstStyle/>
          <a:p>
            <a:pPr marL="285750" indent="-285750">
              <a:buFont typeface="Wingdings" panose="05000000000000000000" pitchFamily="2" charset="2"/>
              <a:buChar char="Ø"/>
            </a:pP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バイオジェット燃料の原料であり、カーボンリサイクル技術の一つである微細藻類について、主たる生産物として純バイオジェット燃料（</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ASTM D7566</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規格準拠）の製造および二酸化炭素吸収を主眼に微細藻種の選定、育種や多様な培養方法について実用化を行う際の１ユニット単位となる規模での比較検証を含む実証を行い、安定大量培養技術を確立することを目標とします。少なくとも以下の項目を含む研究開発の手段、目標およびその設定に至る実績や根拠について図表も含めできる限り具体的、定量的に記載ください。</a:t>
            </a: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の実績、今までの取組、成果等、事業実施しうる根拠</a:t>
            </a: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微細</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藻類安定大量培養技術に係る課題（一般的課題、提案者実績等）</a:t>
            </a: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採用</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する微細藻種、培養技術の説明、選定理由、</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優位性　</a:t>
            </a:r>
            <a:r>
              <a:rPr lang="ja-JP" altLang="en-US" sz="1600" b="1" u="sng"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イメージ</a:t>
            </a:r>
            <a:r>
              <a:rPr lang="ja-JP" altLang="en-US" sz="1600" b="1"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できる写真や</a:t>
            </a:r>
            <a:r>
              <a:rPr lang="ja-JP" altLang="en-US" sz="1600" b="1" u="sng"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イラスト</a:t>
            </a:r>
            <a:endPar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実証</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規模が将来の実用化を検討するのに十分な規模である理由（１ユニット規模、必要ユニット数の妥当性</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u="sng"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イメージできる写真やイラスト</a:t>
            </a:r>
            <a:endParaRPr lang="ja-JP" altLang="en-US" sz="1600" b="1"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実証</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実施場所の選定の妥当性</a:t>
            </a: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課題</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、目標値の設定に際しての妥当性、</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根拠</a:t>
            </a:r>
            <a:endPar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安定大量培養以降粗油抽出までの範囲において研究開発が必要である場合は、その必要性および妥当性（粗油抽出より後の工程は本事業範囲に含みません）</a:t>
            </a:r>
            <a:endPar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設定</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する目標値に対し、現在の技術水準、目標値達成に対する具体的手段、その実現可能性</a:t>
            </a: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各種</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生成物の生成量・規模（○○</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L/Y</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等）</a:t>
            </a: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副生物</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の有無、その利用用途、市場価値等について</a:t>
            </a: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実用化</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の絵姿（規模、候補地、生成物）その理由</a:t>
            </a:r>
          </a:p>
          <a:p>
            <a:pPr marL="285750" indent="-285750">
              <a:buFont typeface="Arial" panose="020B0604020202020204" pitchFamily="34" charset="0"/>
              <a:buChar char="•"/>
            </a:pP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波及</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効果</a:t>
            </a:r>
          </a:p>
          <a:p>
            <a:pPr marL="285750" indent="-285750">
              <a:buFont typeface="Arial" panose="020B0604020202020204" pitchFamily="34" charset="0"/>
              <a:buChar char="•"/>
            </a:pPr>
            <a:r>
              <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吸収、環境影響、生産物が燃料にあっては</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削減効果</a:t>
            </a:r>
          </a:p>
          <a:p>
            <a:endPar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582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6</a:t>
            </a:fld>
            <a:endParaRPr kumimoji="1" lang="ja-JP" altLang="en-US"/>
          </a:p>
        </p:txBody>
      </p:sp>
      <p:sp>
        <p:nvSpPr>
          <p:cNvPr id="5" name="テキスト ボックス 4"/>
          <p:cNvSpPr txBox="1"/>
          <p:nvPr/>
        </p:nvSpPr>
        <p:spPr>
          <a:xfrm>
            <a:off x="98116" y="4773"/>
            <a:ext cx="485261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．研究開発の内容及び目標</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76601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（②微細藻類研究拠点における基盤技術開発の記載例）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327751" y="1161346"/>
            <a:ext cx="8613049" cy="276999"/>
          </a:xfrm>
          <a:prstGeom prst="rect">
            <a:avLst/>
          </a:prstGeom>
          <a:noFill/>
        </p:spPr>
        <p:txBody>
          <a:bodyPr wrap="square" lIns="0" tIns="0" rIns="0" bIns="0" rtlCol="0">
            <a:spAutoFit/>
          </a:bodyPr>
          <a:lstStyle/>
          <a:p>
            <a:pPr algn="l" fontAlgn="auto">
              <a:spcBef>
                <a:spcPts val="0"/>
              </a:spcBef>
              <a:spcAft>
                <a:spcPts val="0"/>
              </a:spcAft>
            </a:pPr>
            <a:r>
              <a:rPr lang="en-US" altLang="ja-JP" b="1" i="0" dirty="0" smtClean="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b="1" i="0" dirty="0" smtClean="0">
                <a:latin typeface="メイリオ" panose="020B0604030504040204" pitchFamily="50" charset="-128"/>
                <a:ea typeface="メイリオ" panose="020B0604030504040204" pitchFamily="50" charset="-128"/>
                <a:cs typeface="メイリオ" panose="020B0604030504040204" pitchFamily="50" charset="-128"/>
              </a:rPr>
              <a:t>研究開発の目標</a:t>
            </a:r>
            <a:endParaRPr lang="en-US" altLang="ja-JP" b="1" i="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345499" y="1550579"/>
            <a:ext cx="8747701" cy="5170646"/>
          </a:xfrm>
          <a:prstGeom prst="rect">
            <a:avLst/>
          </a:prstGeom>
          <a:noFill/>
        </p:spPr>
        <p:txBody>
          <a:bodyPr wrap="square" lIns="0" tIns="0" rIns="0" bIns="0" rtlCol="0">
            <a:spAutoFit/>
          </a:bodyPr>
          <a:lstStyle/>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②微細藻類研究拠点における基盤技術開発</a:t>
            </a:r>
          </a:p>
          <a:p>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月に開催されたカーボンリサイクル産学官国際会議において、経済産業省より「カーボンリサイクル</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3C</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イニシアティブ」（</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相互交流の推進、</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実証研究拠点の整備、</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国際共同研究の推進）に取り組むことが示され、実証研究拠点として広島県大崎が挙げられました。</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広島県大崎上島において、微細藻類技術の向上を図り</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2030</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頃のバイオジェット燃料生産技術に係る確実な市場形成および社会実装に資するため、様々な条件下での藻類種ごとの実証データ取得が可能なテストベッドを含む研究拠点を整備し、事業化にあたっての課題の解決や培養工程での</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利用効率を向上させるための手法の検討等を行う。種々の微細藻類や培養システムの最適化を図るとともに共通のテストベッドにより共通の評価指標等による微細藻類の性能評価を実施します。少なくとも以下の項目を含む研究開発の手段、目標およびその設定に至る実績や根拠について図表も含めできる限り具体的、定量的に記載ください。</a:t>
            </a:r>
          </a:p>
          <a:p>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提案者の実績、今までの取組、成果等、事業実施しうる根拠</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・微細藻類安定大量培養技術に係る課題（一般的課題、提案者実績等）</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・採用する微細藻種、培養技術の説明、選定理由、</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優位性　</a:t>
            </a:r>
            <a:r>
              <a:rPr lang="ja-JP" altLang="en-US" sz="1600" b="1"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イメージできる写真や</a:t>
            </a:r>
            <a:r>
              <a:rPr lang="ja-JP" altLang="en-US" sz="1600" b="1" u="sng"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イラスト</a:t>
            </a:r>
            <a:endPar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・試験規模が微細藻類基盤技術開発研究に十分な規模である理由</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・課題、目標値の設定に際しての妥当性、根拠</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・設定する目標値に対し、現在の技術水準、目標値達成に対する具体的手段、その実現可能性</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・微細藻類研究拠点での研究の微細藻類事業実用化に対する貢献</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・波及効果、拠点設置に起因する効果</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吸収、環境影響、生産物が燃料にあっては</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削減効果</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・施設運営に係る実績等</a:t>
            </a: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70265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7</a:t>
            </a:fld>
            <a:endParaRPr kumimoji="1" lang="ja-JP" altLang="en-US"/>
          </a:p>
        </p:txBody>
      </p:sp>
      <p:sp>
        <p:nvSpPr>
          <p:cNvPr id="5" name="テキスト ボックス 4"/>
          <p:cNvSpPr txBox="1"/>
          <p:nvPr/>
        </p:nvSpPr>
        <p:spPr>
          <a:xfrm>
            <a:off x="98116" y="4773"/>
            <a:ext cx="4493538" cy="523220"/>
          </a:xfrm>
          <a:prstGeom prst="rect">
            <a:avLst/>
          </a:prstGeom>
          <a:noFill/>
        </p:spPr>
        <p:txBody>
          <a:bodyPr wrap="none" rtlCol="0">
            <a:spAutoFit/>
          </a:bodyPr>
          <a:lstStyle/>
          <a:p>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３．実施体制（委託事業）</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Text Box 913"/>
          <p:cNvSpPr txBox="1">
            <a:spLocks noChangeArrowheads="1"/>
          </p:cNvSpPr>
          <p:nvPr/>
        </p:nvSpPr>
        <p:spPr bwMode="auto">
          <a:xfrm>
            <a:off x="2538407" y="4918328"/>
            <a:ext cx="3164708" cy="844061"/>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国立大学法人□□□</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大学</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33350" fontAlgn="auto">
              <a:spcBef>
                <a:spcPts val="0"/>
              </a:spcBef>
              <a:spcAft>
                <a:spcPts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・研究実施場所</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fontAlgn="auto">
              <a:spcBef>
                <a:spcPts val="0"/>
              </a:spcBef>
              <a:spcAft>
                <a:spcPts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・研究項目：○○評価技術</a:t>
            </a:r>
          </a:p>
          <a:p>
            <a:pPr indent="133350" algn="just"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Text Box 913"/>
          <p:cNvSpPr txBox="1">
            <a:spLocks noChangeArrowheads="1"/>
          </p:cNvSpPr>
          <p:nvPr/>
        </p:nvSpPr>
        <p:spPr bwMode="auto">
          <a:xfrm>
            <a:off x="274481" y="2976504"/>
            <a:ext cx="2263926" cy="844061"/>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fontAlgn="auto">
              <a:spcBef>
                <a:spcPts val="0"/>
              </a:spcBef>
              <a:spcAft>
                <a:spcPts val="0"/>
              </a:spcAft>
            </a:pP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○○研究所</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33350" fontAlgn="auto">
              <a:spcBef>
                <a:spcPts val="0"/>
              </a:spcBef>
              <a:spcAft>
                <a:spcPts val="0"/>
              </a:spcAft>
            </a:pPr>
            <a:r>
              <a:rPr lang="ja-JP" altLang="en-US" sz="1200" i="0" dirty="0" smtClean="0">
                <a:latin typeface="メイリオ" panose="020B0604030504040204" pitchFamily="50" charset="-128"/>
                <a:ea typeface="メイリオ" panose="020B0604030504040204" pitchFamily="50" charset="-128"/>
                <a:cs typeface="メイリオ" panose="020B0604030504040204" pitchFamily="50" charset="-128"/>
              </a:rPr>
              <a:t>・研究実施場所</a:t>
            </a:r>
            <a:endParaRPr lang="en-US" altLang="ja-JP" sz="1200" i="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33350" fontAlgn="auto">
              <a:spcBef>
                <a:spcPts val="0"/>
              </a:spcBef>
              <a:spcAft>
                <a:spcPts val="0"/>
              </a:spcAft>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・研究項目：○○評価技術</a:t>
            </a:r>
            <a:endParaRPr lang="ja-JP" altLang="en-US" sz="1200" i="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gn="just"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530951" y="1126396"/>
            <a:ext cx="8613049" cy="276999"/>
          </a:xfrm>
          <a:prstGeom prst="rect">
            <a:avLst/>
          </a:prstGeom>
          <a:noFill/>
        </p:spPr>
        <p:txBody>
          <a:bodyPr wrap="square" lIns="0" tIns="0" rIns="0" bIns="0" rtlCol="0">
            <a:spAutoFit/>
          </a:bodyPr>
          <a:lstStyle/>
          <a:p>
            <a:pPr algn="l" fontAlgn="auto">
              <a:spcBef>
                <a:spcPts val="0"/>
              </a:spcBef>
              <a:spcAft>
                <a:spcPts val="0"/>
              </a:spcAft>
            </a:pP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研究体制</a:t>
            </a:r>
            <a:r>
              <a:rPr lang="ja-JP" altLang="en-US"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図を記載してください。</a:t>
            </a:r>
            <a:endPar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28"/>
          <p:cNvSpPr txBox="1"/>
          <p:nvPr/>
        </p:nvSpPr>
        <p:spPr>
          <a:xfrm>
            <a:off x="3148761" y="2133938"/>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委託</a:t>
            </a:r>
            <a:r>
              <a:rPr lang="en-US" altLang="ja-JP"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Text Box 913"/>
          <p:cNvSpPr txBox="1">
            <a:spLocks noChangeArrowheads="1"/>
          </p:cNvSpPr>
          <p:nvPr/>
        </p:nvSpPr>
        <p:spPr bwMode="auto">
          <a:xfrm>
            <a:off x="3506781" y="1464968"/>
            <a:ext cx="1065219" cy="448132"/>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ctr" fontAlgn="auto">
              <a:spcBef>
                <a:spcPts val="0"/>
              </a:spcBef>
              <a:spcAft>
                <a:spcPts val="0"/>
              </a:spcAft>
            </a:pPr>
            <a:r>
              <a:rPr lang="en-US" altLang="ja-JP" b="1" kern="100" dirty="0" smtClean="0">
                <a:latin typeface="メイリオ" panose="020B0604030504040204" pitchFamily="50" charset="-128"/>
                <a:ea typeface="メイリオ" panose="020B0604030504040204" pitchFamily="50" charset="-128"/>
                <a:cs typeface="メイリオ" panose="020B0604030504040204" pitchFamily="50" charset="-128"/>
              </a:rPr>
              <a:t>NED</a:t>
            </a:r>
            <a:r>
              <a:rPr lang="en-US" altLang="ja-JP" b="1" kern="100" dirty="0">
                <a:latin typeface="メイリオ" panose="020B0604030504040204" pitchFamily="50" charset="-128"/>
                <a:ea typeface="メイリオ" panose="020B0604030504040204" pitchFamily="50" charset="-128"/>
                <a:cs typeface="メイリオ" panose="020B0604030504040204" pitchFamily="50" charset="-128"/>
              </a:rPr>
              <a:t>O</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4" name="直線コネクタ 33"/>
          <p:cNvCxnSpPr/>
          <p:nvPr/>
        </p:nvCxnSpPr>
        <p:spPr>
          <a:xfrm>
            <a:off x="4572000" y="1689034"/>
            <a:ext cx="1231536" cy="0"/>
          </a:xfrm>
          <a:prstGeom prst="line">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 Box 912"/>
          <p:cNvSpPr txBox="1">
            <a:spLocks noChangeArrowheads="1"/>
          </p:cNvSpPr>
          <p:nvPr/>
        </p:nvSpPr>
        <p:spPr bwMode="auto">
          <a:xfrm>
            <a:off x="5803536" y="1384933"/>
            <a:ext cx="3164708" cy="1049876"/>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fontAlgn="auto">
              <a:spcBef>
                <a:spcPts val="0"/>
              </a:spcBef>
              <a:spcAft>
                <a:spcPts val="0"/>
              </a:spcAft>
            </a:pPr>
            <a:r>
              <a:rPr lang="ja-JP" altLang="en-US" b="1" kern="100" dirty="0" smtClean="0">
                <a:latin typeface="メイリオ" panose="020B0604030504040204" pitchFamily="50" charset="-128"/>
                <a:ea typeface="メイリオ" panose="020B0604030504040204" pitchFamily="50" charset="-128"/>
                <a:cs typeface="メイリオ" panose="020B0604030504040204" pitchFamily="50" charset="-128"/>
              </a:rPr>
              <a:t>　研究開発責任者</a:t>
            </a:r>
            <a:endParaRPr lang="en-US" altLang="ja-JP" b="1"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i="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i="0" kern="100" dirty="0" smtClean="0">
                <a:latin typeface="メイリオ" panose="020B0604030504040204" pitchFamily="50" charset="-128"/>
                <a:ea typeface="メイリオ" panose="020B0604030504040204" pitchFamily="50" charset="-128"/>
                <a:cs typeface="メイリオ" panose="020B0604030504040204" pitchFamily="50" charset="-128"/>
              </a:rPr>
              <a:t>・所属</a:t>
            </a:r>
            <a:endParaRPr lang="en-US" altLang="ja-JP" sz="1200"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・役職名</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i="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i="0" kern="100" dirty="0" smtClean="0">
                <a:latin typeface="メイリオ" panose="020B0604030504040204" pitchFamily="50" charset="-128"/>
                <a:ea typeface="メイリオ" panose="020B0604030504040204" pitchFamily="50" charset="-128"/>
                <a:cs typeface="メイリオ" panose="020B0604030504040204" pitchFamily="50" charset="-128"/>
              </a:rPr>
              <a:t>・氏名</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flipH="1">
            <a:off x="4076618" y="1909871"/>
            <a:ext cx="1" cy="1055689"/>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 Box 908"/>
          <p:cNvSpPr txBox="1">
            <a:spLocks noChangeArrowheads="1"/>
          </p:cNvSpPr>
          <p:nvPr/>
        </p:nvSpPr>
        <p:spPr bwMode="auto">
          <a:xfrm>
            <a:off x="4680398" y="1764584"/>
            <a:ext cx="1014739" cy="262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pPr>
            <a:r>
              <a:rPr lang="ja-JP" altLang="en-US" sz="1400" i="0" kern="100" dirty="0" smtClean="0">
                <a:latin typeface="メイリオ" panose="020B0604030504040204" pitchFamily="50" charset="-128"/>
                <a:ea typeface="メイリオ" panose="020B0604030504040204" pitchFamily="50" charset="-128"/>
                <a:cs typeface="メイリオ" panose="020B0604030504040204" pitchFamily="50" charset="-128"/>
              </a:rPr>
              <a:t>指示・協議</a:t>
            </a:r>
            <a:endParaRPr lang="ja-JP" altLang="en-US" sz="1400"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Text Box 913"/>
          <p:cNvSpPr txBox="1">
            <a:spLocks noChangeArrowheads="1"/>
          </p:cNvSpPr>
          <p:nvPr/>
        </p:nvSpPr>
        <p:spPr bwMode="auto">
          <a:xfrm>
            <a:off x="2772499" y="2976504"/>
            <a:ext cx="2263926" cy="844061"/>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fontAlgn="auto">
              <a:spcBef>
                <a:spcPts val="0"/>
              </a:spcBef>
              <a:spcAft>
                <a:spcPts val="0"/>
              </a:spcAft>
            </a:pP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○○技術研究組合</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33350" fontAlgn="auto">
              <a:spcBef>
                <a:spcPts val="0"/>
              </a:spcBef>
              <a:spcAft>
                <a:spcPts val="0"/>
              </a:spcAft>
            </a:pPr>
            <a:r>
              <a:rPr lang="ja-JP" altLang="en-US" sz="1200" i="0" dirty="0" smtClean="0">
                <a:latin typeface="メイリオ" panose="020B0604030504040204" pitchFamily="50" charset="-128"/>
                <a:ea typeface="メイリオ" panose="020B0604030504040204" pitchFamily="50" charset="-128"/>
                <a:cs typeface="メイリオ" panose="020B0604030504040204" pitchFamily="50" charset="-128"/>
              </a:rPr>
              <a:t>・研究実施場所</a:t>
            </a:r>
            <a:endParaRPr lang="en-US" altLang="ja-JP" sz="1200" i="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33350" fontAlgn="auto">
              <a:spcBef>
                <a:spcPts val="0"/>
              </a:spcBef>
              <a:spcAft>
                <a:spcPts val="0"/>
              </a:spcAft>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・研究項目：○○評価技術</a:t>
            </a:r>
            <a:endParaRPr lang="ja-JP" altLang="en-US" sz="1200" i="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gn="just"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Text Box 913"/>
          <p:cNvSpPr txBox="1">
            <a:spLocks noChangeArrowheads="1"/>
          </p:cNvSpPr>
          <p:nvPr/>
        </p:nvSpPr>
        <p:spPr bwMode="auto">
          <a:xfrm>
            <a:off x="5364519" y="2976504"/>
            <a:ext cx="2263926" cy="844061"/>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fontAlgn="auto">
              <a:spcBef>
                <a:spcPts val="0"/>
              </a:spcBef>
              <a:spcAft>
                <a:spcPts val="0"/>
              </a:spcAft>
            </a:pP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○○株式会社</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33350" fontAlgn="auto">
              <a:spcBef>
                <a:spcPts val="0"/>
              </a:spcBef>
              <a:spcAft>
                <a:spcPts val="0"/>
              </a:spcAft>
            </a:pPr>
            <a:r>
              <a:rPr lang="ja-JP" altLang="en-US" sz="1200" i="0" dirty="0" smtClean="0">
                <a:latin typeface="メイリオ" panose="020B0604030504040204" pitchFamily="50" charset="-128"/>
                <a:ea typeface="メイリオ" panose="020B0604030504040204" pitchFamily="50" charset="-128"/>
                <a:cs typeface="メイリオ" panose="020B0604030504040204" pitchFamily="50" charset="-128"/>
              </a:rPr>
              <a:t>・研究実施場所</a:t>
            </a:r>
            <a:endParaRPr lang="en-US" altLang="ja-JP" sz="1200" i="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33350" fontAlgn="auto">
              <a:spcBef>
                <a:spcPts val="0"/>
              </a:spcBef>
              <a:spcAft>
                <a:spcPts val="0"/>
              </a:spcAft>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・研究項目：○○評価技術</a:t>
            </a:r>
            <a:endParaRPr lang="ja-JP" altLang="en-US" sz="1200" i="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gn="just"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7" name="直線コネクタ 46"/>
          <p:cNvCxnSpPr/>
          <p:nvPr/>
        </p:nvCxnSpPr>
        <p:spPr>
          <a:xfrm>
            <a:off x="1556491" y="2686634"/>
            <a:ext cx="1" cy="27892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6443437" y="2701148"/>
            <a:ext cx="0" cy="27892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1566346" y="2694580"/>
            <a:ext cx="48682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H="1">
            <a:off x="4076618" y="3855055"/>
            <a:ext cx="1" cy="1055689"/>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テキスト ボックス 28"/>
          <p:cNvSpPr txBox="1"/>
          <p:nvPr/>
        </p:nvSpPr>
        <p:spPr>
          <a:xfrm>
            <a:off x="2932462" y="4436516"/>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再委託</a:t>
            </a:r>
            <a:r>
              <a:rPr lang="en-US" altLang="ja-JP"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98116" y="2615749"/>
            <a:ext cx="8417234" cy="166134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327751" y="6204420"/>
            <a:ext cx="8613049" cy="553998"/>
          </a:xfrm>
          <a:prstGeom prst="rect">
            <a:avLst/>
          </a:prstGeom>
          <a:noFill/>
        </p:spPr>
        <p:txBody>
          <a:bodyPr wrap="square" lIns="0" tIns="0" rIns="0" bIns="0" rtlCol="0">
            <a:spAutoFit/>
          </a:bodyPr>
          <a:lstStyle/>
          <a:p>
            <a:r>
              <a:rPr lang="ja-JP" altLang="en-US"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微細藻類基盤技術実証であって</a:t>
            </a:r>
            <a:r>
              <a:rPr lang="en-US"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年度以降を事業期間とする事業</a:t>
            </a:r>
            <a:r>
              <a:rPr lang="ja-JP" altLang="en-US"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は助成事業実施体制も記載</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90204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244702" y="1882090"/>
            <a:ext cx="4566261" cy="3542056"/>
          </a:xfrm>
          <a:prstGeom prst="rect">
            <a:avLst/>
          </a:prstGeom>
          <a:solidFill>
            <a:schemeClr val="bg1">
              <a:lumMod val="95000"/>
              <a:alpha val="50000"/>
            </a:schemeClr>
          </a:solidFill>
          <a:ln w="254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050" i="0">
              <a:solidFill>
                <a:schemeClr val="tx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8</a:t>
            </a:fld>
            <a:endParaRPr kumimoji="1" lang="ja-JP" altLang="en-US"/>
          </a:p>
        </p:txBody>
      </p:sp>
      <p:sp>
        <p:nvSpPr>
          <p:cNvPr id="5" name="テキスト ボックス 4"/>
          <p:cNvSpPr txBox="1"/>
          <p:nvPr/>
        </p:nvSpPr>
        <p:spPr>
          <a:xfrm>
            <a:off x="98116" y="4773"/>
            <a:ext cx="4493538" cy="523220"/>
          </a:xfrm>
          <a:prstGeom prst="rect">
            <a:avLst/>
          </a:prstGeom>
          <a:noFill/>
        </p:spPr>
        <p:txBody>
          <a:bodyPr wrap="none" rtlCol="0">
            <a:spAutoFit/>
          </a:bodyPr>
          <a:lstStyle/>
          <a:p>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３．実施体制（助成事業）</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9" name="Group 2734"/>
          <p:cNvGrpSpPr>
            <a:grpSpLocks/>
          </p:cNvGrpSpPr>
          <p:nvPr/>
        </p:nvGrpSpPr>
        <p:grpSpPr bwMode="auto">
          <a:xfrm>
            <a:off x="540299" y="2331159"/>
            <a:ext cx="7729750" cy="4013617"/>
            <a:chOff x="4634" y="9861"/>
            <a:chExt cx="6370" cy="3709"/>
          </a:xfrm>
        </p:grpSpPr>
        <p:sp>
          <p:nvSpPr>
            <p:cNvPr id="23" name="Text Box 914"/>
            <p:cNvSpPr txBox="1">
              <a:spLocks noChangeArrowheads="1"/>
            </p:cNvSpPr>
            <p:nvPr/>
          </p:nvSpPr>
          <p:spPr bwMode="auto">
            <a:xfrm>
              <a:off x="4636" y="10341"/>
              <a:ext cx="2608" cy="1354"/>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○○○株式</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会社</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主な実施（担当）項目：</a:t>
              </a:r>
              <a:endParaRPr lang="en-US"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・設備建設・設置</a:t>
              </a: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・①○○の研究</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・②○○の試験　</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・③○○の設計</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AutoShape 907"/>
            <p:cNvSpPr>
              <a:spLocks/>
            </p:cNvSpPr>
            <p:nvPr/>
          </p:nvSpPr>
          <p:spPr bwMode="auto">
            <a:xfrm>
              <a:off x="7262" y="10221"/>
              <a:ext cx="1134" cy="1552"/>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algn="l" fontAlgn="auto">
                <a:spcBef>
                  <a:spcPts val="0"/>
                </a:spcBef>
                <a:spcAft>
                  <a:spcPts val="0"/>
                </a:spcAft>
              </a:pPr>
              <a:endParaRPr lang="ja-JP" altLang="en-US" i="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Text Box 908"/>
            <p:cNvSpPr txBox="1">
              <a:spLocks noChangeArrowheads="1"/>
            </p:cNvSpPr>
            <p:nvPr/>
          </p:nvSpPr>
          <p:spPr bwMode="auto">
            <a:xfrm>
              <a:off x="8577" y="10749"/>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pPr>
              <a:r>
                <a:rPr lang="ja-JP" altLang="en-US" i="0" kern="100" dirty="0">
                  <a:latin typeface="メイリオ" panose="020B0604030504040204" pitchFamily="50" charset="-128"/>
                  <a:ea typeface="メイリオ" panose="020B0604030504040204" pitchFamily="50" charset="-128"/>
                  <a:cs typeface="メイリオ" panose="020B0604030504040204" pitchFamily="50" charset="-128"/>
                </a:rPr>
                <a:t>（○○○○を委託）</a:t>
              </a:r>
            </a:p>
          </p:txBody>
        </p:sp>
        <p:sp>
          <p:nvSpPr>
            <p:cNvPr id="26" name="Text Box 909"/>
            <p:cNvSpPr txBox="1">
              <a:spLocks noChangeArrowheads="1"/>
            </p:cNvSpPr>
            <p:nvPr/>
          </p:nvSpPr>
          <p:spPr bwMode="auto">
            <a:xfrm>
              <a:off x="8577" y="12236"/>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pPr>
              <a:r>
                <a:rPr lang="ja-JP" altLang="en-US" i="0" kern="100" dirty="0">
                  <a:latin typeface="メイリオ" panose="020B0604030504040204" pitchFamily="50" charset="-128"/>
                  <a:ea typeface="メイリオ" panose="020B0604030504040204" pitchFamily="50" charset="-128"/>
                  <a:cs typeface="メイリオ" panose="020B0604030504040204" pitchFamily="50" charset="-128"/>
                </a:rPr>
                <a:t>（○○○○を委託）</a:t>
              </a:r>
            </a:p>
          </p:txBody>
        </p:sp>
        <p:sp>
          <p:nvSpPr>
            <p:cNvPr id="27" name="Text Box 912"/>
            <p:cNvSpPr txBox="1">
              <a:spLocks noChangeArrowheads="1"/>
            </p:cNvSpPr>
            <p:nvPr/>
          </p:nvSpPr>
          <p:spPr bwMode="auto">
            <a:xfrm>
              <a:off x="8396" y="9861"/>
              <a:ext cx="2608" cy="823"/>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△△△株式</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会社</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b="1" i="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主な実施（担当）項目：</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・○○の分析・データ解析</a:t>
              </a:r>
            </a:p>
            <a:p>
              <a:pPr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Text Box 913"/>
            <p:cNvSpPr txBox="1">
              <a:spLocks noChangeArrowheads="1"/>
            </p:cNvSpPr>
            <p:nvPr/>
          </p:nvSpPr>
          <p:spPr bwMode="auto">
            <a:xfrm>
              <a:off x="8396" y="11301"/>
              <a:ext cx="2608" cy="7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国立大学法人□□□</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大学</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　主な実施（担当）項目：</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・○○の分析・データ解析</a:t>
              </a:r>
            </a:p>
            <a:p>
              <a:pPr indent="133350" algn="just"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Text Box 913"/>
            <p:cNvSpPr txBox="1">
              <a:spLocks noChangeArrowheads="1"/>
            </p:cNvSpPr>
            <p:nvPr/>
          </p:nvSpPr>
          <p:spPr bwMode="auto">
            <a:xfrm>
              <a:off x="4634" y="12414"/>
              <a:ext cx="2608" cy="7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国立大学</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法人▽▽▽大学</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　主な実施（担当）項目：</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・○○の分析・データ解析</a:t>
              </a:r>
            </a:p>
            <a:p>
              <a:pPr indent="133350" algn="just"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Text Box 909"/>
            <p:cNvSpPr txBox="1">
              <a:spLocks noChangeArrowheads="1"/>
            </p:cNvSpPr>
            <p:nvPr/>
          </p:nvSpPr>
          <p:spPr bwMode="auto">
            <a:xfrm>
              <a:off x="4804" y="13270"/>
              <a:ext cx="2486"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pPr>
              <a:r>
                <a:rPr lang="ja-JP" altLang="en-US" i="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共同</a:t>
              </a:r>
              <a:r>
                <a:rPr lang="ja-JP" altLang="en-US" kern="100" dirty="0">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i="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1" name="テキスト ボックス 30"/>
          <p:cNvSpPr txBox="1"/>
          <p:nvPr/>
        </p:nvSpPr>
        <p:spPr>
          <a:xfrm>
            <a:off x="327751" y="1450420"/>
            <a:ext cx="8613049" cy="553998"/>
          </a:xfrm>
          <a:prstGeom prst="rect">
            <a:avLst/>
          </a:prstGeom>
          <a:noFill/>
        </p:spPr>
        <p:txBody>
          <a:bodyPr wrap="square" lIns="0" tIns="0" rIns="0" bIns="0" rtlCol="0">
            <a:spAutoFit/>
          </a:bodyPr>
          <a:lstStyle/>
          <a:p>
            <a:r>
              <a:rPr lang="ja-JP" altLang="en-US"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微細藻類基盤技術実証であって</a:t>
            </a:r>
            <a:r>
              <a:rPr lang="en-US"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年度以降を事業期間とする事業は記載ください。</a:t>
            </a:r>
            <a:endPar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直線コネクタ 8"/>
          <p:cNvCxnSpPr>
            <a:stCxn id="23" idx="2"/>
            <a:endCxn id="32" idx="0"/>
          </p:cNvCxnSpPr>
          <p:nvPr/>
        </p:nvCxnSpPr>
        <p:spPr>
          <a:xfrm flipH="1">
            <a:off x="2122653" y="4315783"/>
            <a:ext cx="2427" cy="7780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37"/>
          <p:cNvSpPr txBox="1"/>
          <p:nvPr/>
        </p:nvSpPr>
        <p:spPr>
          <a:xfrm>
            <a:off x="310410" y="2463333"/>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助成先</a:t>
            </a: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2" name="テキスト ボックス 28"/>
          <p:cNvSpPr txBox="1"/>
          <p:nvPr/>
        </p:nvSpPr>
        <p:spPr>
          <a:xfrm>
            <a:off x="4869446" y="1939798"/>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委託先</a:t>
            </a: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3" name="テキスト ボックス 37"/>
          <p:cNvSpPr txBox="1"/>
          <p:nvPr/>
        </p:nvSpPr>
        <p:spPr>
          <a:xfrm>
            <a:off x="310410" y="4768263"/>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共同</a:t>
            </a:r>
            <a:r>
              <a:rPr lang="ja-JP" altLang="en-US"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a:t>
            </a: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1906372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9</a:t>
            </a:fld>
            <a:endParaRPr kumimoji="1" lang="ja-JP" altLang="en-US"/>
          </a:p>
        </p:txBody>
      </p:sp>
      <p:sp>
        <p:nvSpPr>
          <p:cNvPr id="5" name="テキスト ボックス 4"/>
          <p:cNvSpPr txBox="1"/>
          <p:nvPr/>
        </p:nvSpPr>
        <p:spPr>
          <a:xfrm>
            <a:off x="98116" y="4773"/>
            <a:ext cx="485261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．実用化・事業化への取組</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　事業者毎に作成ください）</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327751" y="1305095"/>
            <a:ext cx="8613049" cy="4708981"/>
          </a:xfrm>
          <a:prstGeom prst="rect">
            <a:avLst/>
          </a:prstGeom>
          <a:noFill/>
        </p:spPr>
        <p:txBody>
          <a:bodyPr wrap="square" lIns="0" tIns="0" rIns="0" bIns="0" rtlCol="0">
            <a:spAutoFit/>
          </a:bodyPr>
          <a:lstStyle/>
          <a:p>
            <a:pPr algn="l" fontAlgn="auto">
              <a:spcBef>
                <a:spcPts val="0"/>
              </a:spcBef>
              <a:spcAft>
                <a:spcPts val="0"/>
              </a:spcAft>
            </a:pP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実用化・事業化に向けた計画等</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プロジェクト期間終了後</a:t>
            </a:r>
            <a:r>
              <a:rPr lang="en-US"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年間までの実用化・事業化を目指し実施する開発計画（開発拠点含む）、投資計画（製造拠点含む）、実用化・事業化能力等を記載願います。 </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当該委託・共同研究で行われる技術開発の内容以外で実用化・事業化のために必要な技術開発内容や、製品設計内容がある場合はそれらを具体的に記載し、どの様に達成するかについても併せて記載願います。</a:t>
            </a:r>
          </a:p>
          <a:p>
            <a:pPr algn="l" fontAlgn="auto">
              <a:spcBef>
                <a:spcPts val="0"/>
              </a:spcBef>
              <a:spcAft>
                <a:spcPts val="0"/>
              </a:spcAft>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2</a:t>
            </a: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研究開発を考えるに至った経緯（動機</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実用化・事業化開発を目指した背景等について具体的に記載願います。 </a:t>
            </a:r>
          </a:p>
          <a:p>
            <a:pPr marL="285750" indent="-285750">
              <a:buFont typeface="Wingdings" panose="05000000000000000000" pitchFamily="2" charset="2"/>
              <a:buChar char="Ø"/>
            </a:pPr>
            <a:r>
              <a:rPr lang="en-US"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事業者における研究計画、事業計画等に基づき、どの様な背景で研究開発に取り組み、実用化・事業化を目指すに至ったのか記載願います。</a:t>
            </a:r>
            <a:r>
              <a:rPr lang="en-US"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p>
          <a:p>
            <a:pPr algn="l" fontAlgn="auto">
              <a:spcBef>
                <a:spcPts val="0"/>
              </a:spcBef>
              <a:spcAft>
                <a:spcPts val="0"/>
              </a:spcAft>
            </a:pPr>
            <a:endPar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事業として成功すると考えた理由</a:t>
            </a:r>
          </a:p>
          <a:p>
            <a:pPr marL="285750" indent="-285750">
              <a:buFont typeface="Wingdings" panose="05000000000000000000" pitchFamily="2" charset="2"/>
              <a:buChar char="Ø"/>
            </a:pP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事業の新規性、独創性、他との競争力、実用化・事業化までに想定される課題とその解決方法など具体的に記載してください。 </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76930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3087</Words>
  <Application>Microsoft Office PowerPoint</Application>
  <PresentationFormat>画面に合わせる (4:3)</PresentationFormat>
  <Paragraphs>764</Paragraphs>
  <Slides>17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ＭＳ Ｐゴシック</vt:lpstr>
      <vt:lpstr>ＭＳ 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2020-05-26T09:44:57Z</dcterms:created>
  <dcterms:modified xsi:type="dcterms:W3CDTF">2020-05-26T09:45:01Z</dcterms:modified>
</cp:coreProperties>
</file>