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5" r:id="rId1"/>
  </p:sldMasterIdLst>
  <p:notesMasterIdLst>
    <p:notesMasterId r:id="rId8"/>
  </p:notesMasterIdLst>
  <p:handoutMasterIdLst>
    <p:handoutMasterId r:id="rId9"/>
  </p:handoutMasterIdLst>
  <p:sldIdLst>
    <p:sldId id="324" r:id="rId2"/>
    <p:sldId id="325" r:id="rId3"/>
    <p:sldId id="329" r:id="rId4"/>
    <p:sldId id="326" r:id="rId5"/>
    <p:sldId id="327" r:id="rId6"/>
    <p:sldId id="328" r:id="rId7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6" autoAdjust="0"/>
    <p:restoredTop sz="86419" autoAdjust="0"/>
  </p:normalViewPr>
  <p:slideViewPr>
    <p:cSldViewPr snapToGrid="0">
      <p:cViewPr varScale="1">
        <p:scale>
          <a:sx n="116" d="100"/>
          <a:sy n="116" d="100"/>
        </p:scale>
        <p:origin x="162" y="132"/>
      </p:cViewPr>
      <p:guideLst/>
    </p:cSldViewPr>
  </p:slideViewPr>
  <p:outlineViewPr>
    <p:cViewPr>
      <p:scale>
        <a:sx n="33" d="100"/>
        <a:sy n="33" d="100"/>
      </p:scale>
      <p:origin x="0" y="-159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2646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="" xmlns:a16="http://schemas.microsoft.com/office/drawing/2014/main" id="{6C50B2B8-527E-4CC4-9CC6-C8CF95BA9A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="" xmlns:a16="http://schemas.microsoft.com/office/drawing/2014/main" id="{3821D5E3-E8EC-4DB1-A56A-81E3789F184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D798D-6D2A-4B58-BBDB-9314A684AE07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="" xmlns:a16="http://schemas.microsoft.com/office/drawing/2014/main" id="{09A8A8AB-33BB-4042-9434-2DDF99592E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="" xmlns:a16="http://schemas.microsoft.com/office/drawing/2014/main" id="{F5223E40-B9FB-4952-B88A-4D9C365422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52ABD-1D4F-44F1-B1DA-D59CDE57BE5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316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5D0A4E-8F26-4730-89B2-CE0658009740}" type="datetimeFigureOut">
              <a:rPr kumimoji="1" lang="ja-JP" altLang="en-US" smtClean="0"/>
              <a:t>2020/6/17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0DFDCF-E5D4-4068-8A8A-9D6CAB5F1F3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7538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1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2070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2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19194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3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98383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4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28802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5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00827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3013"/>
            <a:ext cx="5962650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597EE-8330-490C-9EB1-0A607C59D5ED}" type="slidenum">
              <a:rPr lang="ja-JP" altLang="en-US" smtClean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pPr/>
              <a:t>6</a:t>
            </a:fld>
            <a:endParaRPr lang="ja-JP" altLang="en-US">
              <a:solidFill>
                <a:prstClr val="black"/>
              </a:solidFill>
              <a:latin typeface="Calibri" panose="020F0502020204030204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0190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D3A70-5212-4528-B199-0A32D43495A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348343" y="36512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48343" y="647949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54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6B902-60D3-43C8-9878-7E7CA1A9F9B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11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BF199-412F-4EB5-BA9C-14622610593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792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BDC48-EBD8-4EB1-B127-2CC9B328C66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正方形/長方形 6"/>
          <p:cNvSpPr/>
          <p:nvPr userDrawn="1"/>
        </p:nvSpPr>
        <p:spPr>
          <a:xfrm>
            <a:off x="348343" y="36512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8" name="正方形/長方形 7"/>
          <p:cNvSpPr/>
          <p:nvPr userDrawn="1"/>
        </p:nvSpPr>
        <p:spPr>
          <a:xfrm>
            <a:off x="348343" y="6479495"/>
            <a:ext cx="11568000" cy="3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383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F7408-C4A7-4F91-BCC5-5C1308BEA58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415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8652E-0461-47E5-A0B6-087D650850E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81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A203-95CD-470D-8FAF-64EDBF046E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91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F9BE24-FAC9-45A5-8A6F-439A58FF981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97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1775B-66F9-447A-BC4E-BE0813D151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09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75B5-1E76-4D63-A07D-33852482566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2988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84426-CA4B-439B-918D-5D2D366444C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51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55289-69A3-4B81-BB23-3B6D4B3F18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2020/6/17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643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xmlns="" id="{5E792311-BA03-4C4C-BABA-D5328D42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i="1">
                <a:solidFill>
                  <a:schemeClr val="accent5"/>
                </a:solidFill>
              </a:rPr>
              <a:t>プレゼンテーション資料（配布用様式）</a:t>
            </a:r>
            <a:endParaRPr lang="ja-JP" altLang="en-US">
              <a:solidFill>
                <a:schemeClr val="accent5"/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xmlns="" id="{C054B9AF-FB42-2145-BBDD-04A7AAF26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825625"/>
            <a:ext cx="10442575" cy="437515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smtClean="0">
                <a:solidFill>
                  <a:schemeClr val="accent5"/>
                </a:solidFill>
                <a:latin typeface="+mn-ea"/>
                <a:ea typeface="+mn-ea"/>
              </a:rPr>
              <a:t>二次審査はプレゼンテーション形式で審査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いたします</a:t>
            </a:r>
            <a:r>
              <a:rPr lang="ja-JP" altLang="en-US" sz="1800" i="1" spc="-50" dirty="0" smtClean="0">
                <a:solidFill>
                  <a:schemeClr val="accent5"/>
                </a:solidFill>
                <a:latin typeface="+mn-ea"/>
                <a:ea typeface="+mn-ea"/>
              </a:rPr>
              <a:t>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本ページ、次ページ及び以降の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イタリックの青文字は削除または編集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し、</a:t>
            </a:r>
            <a: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  <a:t/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プレゼンテーション資料を作成してください。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  <a:t>P</a:t>
            </a:r>
            <a:r>
              <a:rPr lang="en-US" altLang="ja-JP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. 4, 5,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の黒字は、記載要求事項（審査事項）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です。記載事項が無い場合は、</a:t>
            </a:r>
            <a:r>
              <a:rPr lang="ja-JP" altLang="en-US" sz="1800" i="1" spc="-50" dirty="0" err="1">
                <a:solidFill>
                  <a:schemeClr val="accent5"/>
                </a:solidFill>
                <a:latin typeface="+mn-ea"/>
                <a:ea typeface="+mn-ea"/>
              </a:rPr>
              <a:t>無し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、と記載してください。</a:t>
            </a:r>
            <a: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  <a:t/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本様式に示した記載要求事項を全て、プレゼンテーション資料に盛り込んでください。</a:t>
            </a:r>
            <a: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  <a:t/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一部が欠けた場合、審査の評価が低くなる場合があります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本ファイルをそのまま用いてプレゼンテーション資料を作成することも、</a:t>
            </a:r>
            <a: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  <a:t/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個別に資料を作成することも認めます。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6626E6B6-6503-0840-9CD1-6B4431F9D9B9}"/>
              </a:ext>
            </a:extLst>
          </p:cNvPr>
          <p:cNvSpPr txBox="1"/>
          <p:nvPr/>
        </p:nvSpPr>
        <p:spPr>
          <a:xfrm>
            <a:off x="4824960" y="152956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5"/>
                </a:solidFill>
              </a:rPr>
              <a:t>このシートは提出時削除</a:t>
            </a:r>
            <a:endParaRPr kumimoji="1" lang="ja-JP" alt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504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xmlns="" id="{5E792311-BA03-4C4C-BABA-D5328D427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b="1" i="1">
                <a:solidFill>
                  <a:schemeClr val="accent5"/>
                </a:solidFill>
              </a:rPr>
              <a:t>プレゼンテーション資料（配布用様式）</a:t>
            </a:r>
            <a:endParaRPr lang="ja-JP" altLang="en-US">
              <a:solidFill>
                <a:schemeClr val="accent5"/>
              </a:solidFill>
            </a:endParaRPr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xmlns="" id="{C054B9AF-FB42-2145-BBDD-04A7AAF266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資料の枚数は自由ですが、</a:t>
            </a:r>
            <a:r>
              <a:rPr lang="en-US" altLang="ja-JP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10</a:t>
            </a:r>
            <a:r>
              <a:rPr lang="ja-JP" altLang="en-US" sz="1800" i="1" u="sng" spc="-50" dirty="0">
                <a:solidFill>
                  <a:schemeClr val="accent5"/>
                </a:solidFill>
                <a:latin typeface="+mn-ea"/>
                <a:ea typeface="+mn-ea"/>
              </a:rPr>
              <a:t>枚程度を目安に</a:t>
            </a: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作成ください。配布用として、より伝わりやすく、</a:t>
            </a:r>
            <a: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  <a:t/>
            </a:r>
            <a:br>
              <a:rPr lang="en-US" altLang="ja-JP" sz="1800" i="1" spc="-50" dirty="0">
                <a:solidFill>
                  <a:schemeClr val="accent5"/>
                </a:solidFill>
                <a:latin typeface="+mn-ea"/>
                <a:ea typeface="+mn-ea"/>
              </a:rPr>
            </a:br>
            <a:r>
              <a:rPr lang="ja-JP" altLang="en-US" sz="1800" i="1" spc="-50" dirty="0">
                <a:solidFill>
                  <a:schemeClr val="accent5"/>
                </a:solidFill>
                <a:latin typeface="+mn-ea"/>
                <a:ea typeface="+mn-ea"/>
              </a:rPr>
              <a:t>ノート、コメント等を追加する場合は、枚数が目安を超えても構いません。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ja-JP" sz="1800" i="1" u="sng" dirty="0" smtClean="0">
                <a:solidFill>
                  <a:schemeClr val="accent5"/>
                </a:solidFill>
                <a:latin typeface="+mn-ea"/>
                <a:ea typeface="+mn-ea"/>
              </a:rPr>
              <a:t>提出</a:t>
            </a:r>
            <a:r>
              <a:rPr lang="ja-JP" altLang="ja-JP" sz="1800" i="1" u="sng" dirty="0">
                <a:solidFill>
                  <a:schemeClr val="accent5"/>
                </a:solidFill>
                <a:latin typeface="+mn-ea"/>
                <a:ea typeface="+mn-ea"/>
              </a:rPr>
              <a:t>締切</a:t>
            </a:r>
            <a:r>
              <a:rPr lang="ja-JP" altLang="ja-JP" sz="1800" i="1" u="sng" dirty="0" smtClean="0">
                <a:solidFill>
                  <a:schemeClr val="accent5"/>
                </a:solidFill>
                <a:latin typeface="+mn-ea"/>
                <a:ea typeface="+mn-ea"/>
              </a:rPr>
              <a:t>：</a:t>
            </a:r>
            <a:r>
              <a:rPr lang="en-US" altLang="ja-JP" sz="1800" i="1" u="sng" dirty="0" smtClean="0">
                <a:solidFill>
                  <a:schemeClr val="accent5"/>
                </a:solidFill>
                <a:latin typeface="+mn-ea"/>
              </a:rPr>
              <a:t>2</a:t>
            </a:r>
            <a:r>
              <a:rPr lang="ja-JP" altLang="en-US" sz="1800" i="1" u="sng" dirty="0">
                <a:solidFill>
                  <a:schemeClr val="accent5"/>
                </a:solidFill>
                <a:latin typeface="+mn-ea"/>
              </a:rPr>
              <a:t>次審査の案内</a:t>
            </a:r>
            <a:r>
              <a:rPr lang="ja-JP" altLang="en-US" sz="1800" i="1" u="sng" dirty="0" smtClean="0">
                <a:solidFill>
                  <a:schemeClr val="accent5"/>
                </a:solidFill>
                <a:latin typeface="+mn-ea"/>
              </a:rPr>
              <a:t>から</a:t>
            </a:r>
            <a:r>
              <a:rPr lang="ja-JP" altLang="en-US" sz="1800" i="1" u="sng" dirty="0" smtClean="0">
                <a:solidFill>
                  <a:schemeClr val="accent5"/>
                </a:solidFill>
                <a:latin typeface="+mn-ea"/>
                <a:ea typeface="+mn-ea"/>
              </a:rPr>
              <a:t>一週間</a:t>
            </a:r>
            <a:r>
              <a:rPr lang="ja-JP" altLang="en-US" sz="1800" i="1" u="sng" dirty="0">
                <a:solidFill>
                  <a:schemeClr val="accent5"/>
                </a:solidFill>
                <a:latin typeface="+mn-ea"/>
                <a:ea typeface="+mn-ea"/>
              </a:rPr>
              <a:t>以内</a:t>
            </a:r>
            <a:endParaRPr lang="en-US" altLang="ja-JP" sz="1800" i="1" u="sng" dirty="0">
              <a:solidFill>
                <a:schemeClr val="accent5"/>
              </a:solidFill>
              <a:latin typeface="+mn-ea"/>
              <a:ea typeface="+mn-ea"/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ファイル名は、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『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株式会社を除いた法人名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_2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次審査プレゼンテーション資料</a:t>
            </a:r>
            <a:r>
              <a:rPr lang="en-US" altLang="ja-JP" sz="1800" i="1" dirty="0">
                <a:solidFill>
                  <a:schemeClr val="accent5"/>
                </a:solidFill>
                <a:latin typeface="+mn-ea"/>
                <a:ea typeface="+mn-ea"/>
              </a:rPr>
              <a:t>.pdf』</a:t>
            </a:r>
            <a:r>
              <a:rPr lang="ja-JP" altLang="en-US" sz="1800" i="1" dirty="0">
                <a:solidFill>
                  <a:schemeClr val="accent5"/>
                </a:solidFill>
                <a:latin typeface="+mn-ea"/>
                <a:ea typeface="+mn-ea"/>
              </a:rPr>
              <a:t>としてください。</a:t>
            </a:r>
            <a:endParaRPr lang="en-US" altLang="ja-JP" sz="1800" i="1" spc="-50" dirty="0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1CC2B8D4-04D8-7B41-90BE-DAC67E5149D1}"/>
              </a:ext>
            </a:extLst>
          </p:cNvPr>
          <p:cNvSpPr txBox="1"/>
          <p:nvPr/>
        </p:nvSpPr>
        <p:spPr>
          <a:xfrm>
            <a:off x="4824960" y="152956"/>
            <a:ext cx="25619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>
                <a:solidFill>
                  <a:schemeClr val="accent5"/>
                </a:solidFill>
              </a:rPr>
              <a:t>このシートは提出時削除</a:t>
            </a:r>
            <a:endParaRPr kumimoji="1" lang="ja-JP" altLang="en-US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63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xmlns="" id="{8C51A25F-12A5-9E49-8D45-E02B2B9C9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4711" y="3602038"/>
            <a:ext cx="10442577" cy="1655762"/>
          </a:xfrm>
        </p:spPr>
        <p:txBody>
          <a:bodyPr/>
          <a:lstStyle/>
          <a:p>
            <a:r>
              <a:rPr lang="ja-JP" altLang="en-US" i="1">
                <a:solidFill>
                  <a:schemeClr val="accent5"/>
                </a:solidFill>
                <a:latin typeface="+mn-ea"/>
                <a:ea typeface="+mn-ea"/>
              </a:rPr>
              <a:t>株式会社●●</a:t>
            </a:r>
            <a:endParaRPr lang="en-US" altLang="ja-JP" i="1" dirty="0">
              <a:solidFill>
                <a:schemeClr val="accent5"/>
              </a:solidFill>
              <a:latin typeface="+mn-ea"/>
              <a:ea typeface="+mn-ea"/>
            </a:endParaRPr>
          </a:p>
          <a:p>
            <a:r>
              <a:rPr lang="ja-JP" altLang="en-US" b="1" i="1">
                <a:solidFill>
                  <a:schemeClr val="accent5"/>
                </a:solidFill>
                <a:latin typeface="+mn-ea"/>
                <a:ea typeface="+mn-ea"/>
              </a:rPr>
              <a:t>ＣＥＯ　根戸太郎</a:t>
            </a:r>
            <a:endParaRPr lang="ja-JP" altLang="en-US" i="1">
              <a:solidFill>
                <a:schemeClr val="accent5"/>
              </a:solidFill>
              <a:latin typeface="+mn-ea"/>
              <a:ea typeface="+mn-ea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9DF1EF19-7AEC-F24C-A88E-42ADD6172C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4711" y="1122363"/>
            <a:ext cx="10442573" cy="2387600"/>
          </a:xfrm>
        </p:spPr>
        <p:txBody>
          <a:bodyPr anchor="ctr" anchorCtr="0">
            <a:normAutofit/>
          </a:bodyPr>
          <a:lstStyle/>
          <a:p>
            <a:r>
              <a:rPr lang="ja-JP" altLang="ja-JP" sz="4000" i="1">
                <a:solidFill>
                  <a:srgbClr val="0056A8"/>
                </a:solidFill>
                <a:latin typeface="+mn-ea"/>
                <a:ea typeface="+mn-ea"/>
              </a:rPr>
              <a:t>「</a:t>
            </a:r>
            <a:r>
              <a:rPr lang="ja-JP" altLang="en-US" sz="4000" i="1">
                <a:solidFill>
                  <a:srgbClr val="0056A8"/>
                </a:solidFill>
                <a:latin typeface="+mn-ea"/>
                <a:ea typeface="+mn-ea"/>
              </a:rPr>
              <a:t>●●</a:t>
            </a:r>
            <a:r>
              <a:rPr lang="ja-JP" altLang="ja-JP" sz="4000" i="1">
                <a:solidFill>
                  <a:srgbClr val="0056A8"/>
                </a:solidFill>
                <a:latin typeface="+mn-ea"/>
                <a:ea typeface="+mn-ea"/>
              </a:rPr>
              <a:t>システム開発事業」</a:t>
            </a:r>
            <a:endParaRPr kumimoji="1" lang="ja-JP" altLang="en-US" sz="4000">
              <a:solidFill>
                <a:srgbClr val="0056A8"/>
              </a:solidFill>
              <a:latin typeface="+mn-ea"/>
              <a:ea typeface="+mn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9042079" y="2042214"/>
            <a:ext cx="31499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提案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いただく事業の</a:t>
            </a: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名称を</a:t>
            </a:r>
            <a:r>
              <a:rPr lang="en-US" altLang="ja-JP" sz="1200" i="1" dirty="0">
                <a:solidFill>
                  <a:schemeClr val="accent5"/>
                </a:solidFill>
                <a:latin typeface="+mn-ea"/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記載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してください。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9042079" y="123886"/>
            <a:ext cx="314992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採択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審査委員会の日付を記載して下さい。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9042079" y="5474027"/>
            <a:ext cx="31499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連携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する事業会社が複数</a:t>
            </a: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である</a:t>
            </a:r>
            <a:r>
              <a:rPr lang="en-US" altLang="ja-JP" sz="1200" i="1" dirty="0">
                <a:solidFill>
                  <a:schemeClr val="accent5"/>
                </a:solidFill>
                <a:latin typeface="+mn-ea"/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場合、法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人名を全て記載して</a:t>
            </a: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下さい。</a:t>
            </a:r>
            <a:r>
              <a:rPr lang="en-US" altLang="ja-JP" sz="1200" i="1" dirty="0">
                <a:solidFill>
                  <a:schemeClr val="accent5"/>
                </a:solidFill>
                <a:latin typeface="+mn-ea"/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連携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が予定で</a:t>
            </a: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あれば、</a:t>
            </a:r>
            <a:r>
              <a:rPr lang="en-US" altLang="ja-JP" sz="1200" i="1" dirty="0">
                <a:solidFill>
                  <a:schemeClr val="accent5"/>
                </a:solidFill>
                <a:latin typeface="+mn-ea"/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（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予定）を付してください。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102779" y="34462"/>
            <a:ext cx="185178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i="1" dirty="0" smtClean="0">
                <a:solidFill>
                  <a:schemeClr val="accent5"/>
                </a:solidFill>
                <a:latin typeface="+mn-ea"/>
              </a:rPr>
              <a:t>2020</a:t>
            </a:r>
            <a:r>
              <a:rPr lang="ja-JP" altLang="en-US" sz="2000" i="1" dirty="0" smtClean="0">
                <a:solidFill>
                  <a:schemeClr val="accent5"/>
                </a:solidFill>
                <a:latin typeface="+mn-ea"/>
              </a:rPr>
              <a:t>年</a:t>
            </a:r>
            <a:r>
              <a:rPr lang="en-US" altLang="ja-JP" sz="2000" i="1" dirty="0">
                <a:solidFill>
                  <a:schemeClr val="accent5"/>
                </a:solidFill>
                <a:latin typeface="+mn-ea"/>
              </a:rPr>
              <a:t>8</a:t>
            </a:r>
            <a:r>
              <a:rPr lang="ja-JP" altLang="en-US" sz="2000" i="1" smtClean="0">
                <a:solidFill>
                  <a:schemeClr val="accent5"/>
                </a:solidFill>
                <a:latin typeface="+mn-ea"/>
              </a:rPr>
              <a:t>月</a:t>
            </a:r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●日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874714" y="5628606"/>
            <a:ext cx="104425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i="1">
                <a:solidFill>
                  <a:schemeClr val="accent5"/>
                </a:solidFill>
                <a:latin typeface="+mn-ea"/>
              </a:rPr>
              <a:t>株式会社◎◎、株式会社■■ （予定）</a:t>
            </a:r>
            <a:endParaRPr lang="ja-JP" altLang="en-US" sz="2400" i="1" dirty="0">
              <a:solidFill>
                <a:schemeClr val="accent5"/>
              </a:solidFill>
              <a:latin typeface="+mn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042079" y="2922458"/>
            <a:ext cx="31499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本提案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の理念を端的に</a:t>
            </a:r>
            <a:r>
              <a:rPr lang="en-US" altLang="ja-JP" sz="1200" i="1" dirty="0">
                <a:solidFill>
                  <a:schemeClr val="accent5"/>
                </a:solidFill>
                <a:latin typeface="+mn-ea"/>
              </a:rPr>
              <a:t>2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行</a:t>
            </a: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以内で</a:t>
            </a:r>
            <a:r>
              <a:rPr lang="en-US" altLang="ja-JP" sz="1200" i="1" dirty="0">
                <a:solidFill>
                  <a:schemeClr val="accent5"/>
                </a:solidFill>
                <a:latin typeface="+mn-ea"/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1200" i="1">
                <a:solidFill>
                  <a:schemeClr val="accent5"/>
                </a:solidFill>
                <a:latin typeface="+mn-ea"/>
              </a:rPr>
              <a:t>記載</a:t>
            </a:r>
            <a:r>
              <a:rPr lang="ja-JP" altLang="en-US" sz="1200" i="1" dirty="0">
                <a:solidFill>
                  <a:schemeClr val="accent5"/>
                </a:solidFill>
                <a:latin typeface="+mn-ea"/>
              </a:rPr>
              <a:t>して下さい。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874714" y="2579670"/>
            <a:ext cx="10442574" cy="70788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人、データが寄り添う社会</a:t>
            </a:r>
            <a:r>
              <a:rPr lang="ja-JP" altLang="en-US" sz="2000" i="1">
                <a:solidFill>
                  <a:schemeClr val="accent5"/>
                </a:solidFill>
                <a:latin typeface="+mn-ea"/>
              </a:rPr>
              <a:t>を目指して</a:t>
            </a:r>
            <a:r>
              <a:rPr lang="en-US" altLang="ja-JP" sz="2000" i="1" dirty="0">
                <a:solidFill>
                  <a:schemeClr val="accent5"/>
                </a:solidFill>
                <a:latin typeface="+mn-ea"/>
              </a:rPr>
              <a:t/>
            </a:r>
            <a:br>
              <a:rPr lang="en-US" altLang="ja-JP" sz="2000" i="1" dirty="0">
                <a:solidFill>
                  <a:schemeClr val="accent5"/>
                </a:solidFill>
                <a:latin typeface="+mn-ea"/>
              </a:rPr>
            </a:br>
            <a:r>
              <a:rPr lang="ja-JP" altLang="en-US" sz="2000" i="1">
                <a:solidFill>
                  <a:schemeClr val="accent5"/>
                </a:solidFill>
                <a:latin typeface="+mn-ea"/>
              </a:rPr>
              <a:t>日本</a:t>
            </a:r>
            <a:r>
              <a:rPr lang="ja-JP" altLang="en-US" sz="2000" i="1" dirty="0">
                <a:solidFill>
                  <a:schemeClr val="accent5"/>
                </a:solidFill>
                <a:latin typeface="+mn-ea"/>
              </a:rPr>
              <a:t>の未来をつくるイノベーションをおこします。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1649379" y="3396513"/>
            <a:ext cx="800219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応募者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1649379" y="662107"/>
            <a:ext cx="162095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助成事業の名称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505366" y="1259435"/>
            <a:ext cx="50833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i="1" dirty="0" smtClean="0">
                <a:solidFill>
                  <a:prstClr val="black"/>
                </a:solidFill>
              </a:rPr>
              <a:t>ケース●：＊＊＊＊＊＊＊</a:t>
            </a:r>
            <a:endParaRPr lang="en-US" altLang="ja-JP" sz="2800" i="1" dirty="0">
              <a:solidFill>
                <a:prstClr val="black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072284" y="1327696"/>
            <a:ext cx="407102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i="1" dirty="0" smtClean="0">
                <a:solidFill>
                  <a:srgbClr val="0000FF"/>
                </a:solidFill>
              </a:rPr>
              <a:t>：ケース</a:t>
            </a:r>
            <a:r>
              <a:rPr lang="en-US" altLang="ja-JP" sz="1600" i="1" dirty="0" smtClean="0">
                <a:solidFill>
                  <a:srgbClr val="0000FF"/>
                </a:solidFill>
              </a:rPr>
              <a:t>A</a:t>
            </a:r>
            <a:r>
              <a:rPr lang="ja-JP" altLang="en-US" sz="1600" i="1" dirty="0" smtClean="0">
                <a:solidFill>
                  <a:srgbClr val="0000FF"/>
                </a:solidFill>
              </a:rPr>
              <a:t>～</a:t>
            </a:r>
            <a:r>
              <a:rPr lang="en-US" altLang="ja-JP" sz="1600" i="1" dirty="0" smtClean="0">
                <a:solidFill>
                  <a:srgbClr val="0000FF"/>
                </a:solidFill>
              </a:rPr>
              <a:t>C</a:t>
            </a:r>
            <a:r>
              <a:rPr lang="ja-JP" altLang="en-US" sz="1600" i="1" dirty="0" smtClean="0">
                <a:solidFill>
                  <a:srgbClr val="0000FF"/>
                </a:solidFill>
              </a:rPr>
              <a:t>のいずれかを記載してください。</a:t>
            </a:r>
            <a:endParaRPr lang="ja-JP" altLang="en-US" sz="1600" i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79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874713" y="60623"/>
            <a:ext cx="4947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項目を</a:t>
            </a:r>
            <a:r>
              <a:rPr lang="ja-JP" altLang="en-US" sz="1200" i="1" dirty="0">
                <a:solidFill>
                  <a:schemeClr val="accent5"/>
                </a:solidFill>
              </a:rPr>
              <a:t>箇条書き等で、わかりやすく説明して</a:t>
            </a:r>
            <a:r>
              <a:rPr lang="ja-JP" altLang="en-US" sz="1200" i="1">
                <a:solidFill>
                  <a:schemeClr val="accent5"/>
                </a:solidFill>
              </a:rPr>
              <a:t>ください。</a:t>
            </a:r>
            <a:r>
              <a:rPr lang="en-US" altLang="ja-JP" sz="1200" i="1" dirty="0">
                <a:solidFill>
                  <a:schemeClr val="accent5"/>
                </a:solidFill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>
                <a:solidFill>
                  <a:schemeClr val="accent5"/>
                </a:solidFill>
              </a:rPr>
              <a:t>項目</a:t>
            </a:r>
            <a:r>
              <a:rPr lang="ja-JP" altLang="en-US" sz="1200" i="1" dirty="0">
                <a:solidFill>
                  <a:schemeClr val="accent5"/>
                </a:solidFill>
              </a:rPr>
              <a:t>の順番は自由</a:t>
            </a:r>
            <a:r>
              <a:rPr lang="ja-JP" altLang="en-US" sz="1200" i="1">
                <a:solidFill>
                  <a:schemeClr val="accent5"/>
                </a:solidFill>
              </a:rPr>
              <a:t>です。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844051" y="4906550"/>
            <a:ext cx="5347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i="1">
                <a:solidFill>
                  <a:schemeClr val="accent5"/>
                </a:solidFill>
              </a:rPr>
              <a:t>ビジネス視点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生じている課題、解決すべき課題（やりたいこと）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想定する市場規模（分野）とその理由、根拠（収益に繋がる）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データ視点、アプリケーション視点、サービス視点（収益について）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連携、共創する</a:t>
            </a:r>
            <a:r>
              <a:rPr lang="ja-JP" altLang="en-US" sz="1200" i="1" dirty="0">
                <a:solidFill>
                  <a:schemeClr val="accent5"/>
                </a:solidFill>
              </a:rPr>
              <a:t>ことによる</a:t>
            </a:r>
            <a:r>
              <a:rPr lang="ja-JP" altLang="en-US" sz="1200" i="1">
                <a:solidFill>
                  <a:schemeClr val="accent5"/>
                </a:solidFill>
              </a:rPr>
              <a:t>解決事項（協力者の有無）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（連携する）組織が保有する特有のもの（ケイパビリティ）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xmlns="" id="{BF7C2CA5-09C7-A34A-8F6D-2B027AA1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>
                <a:solidFill>
                  <a:prstClr val="black"/>
                </a:solidFill>
              </a:rPr>
              <a:t>事業計画</a:t>
            </a:r>
            <a:r>
              <a:rPr lang="en-US" altLang="ja-JP" sz="4000" b="1" dirty="0">
                <a:solidFill>
                  <a:prstClr val="black"/>
                </a:solidFill>
              </a:rPr>
              <a:t>【</a:t>
            </a:r>
            <a:r>
              <a:rPr lang="ja-JP" altLang="en-US" sz="4000" b="1">
                <a:solidFill>
                  <a:prstClr val="black"/>
                </a:solidFill>
              </a:rPr>
              <a:t>ビジネスプランの説明</a:t>
            </a:r>
            <a:r>
              <a:rPr lang="en-US" altLang="ja-JP" sz="4000" b="1" dirty="0">
                <a:solidFill>
                  <a:prstClr val="black"/>
                </a:solidFill>
              </a:rPr>
              <a:t>】</a:t>
            </a:r>
            <a:endParaRPr kumimoji="1" lang="ja-JP" altLang="en-US" sz="400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A488357C-4DF4-9A47-A9BC-CE3F83A3F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b="1" dirty="0">
                <a:solidFill>
                  <a:prstClr val="black"/>
                </a:solidFill>
              </a:rPr>
              <a:t>エグゼクティブサマリー（ビジネスプランの要点をまとめたもの）</a:t>
            </a:r>
            <a:endParaRPr lang="en-US" altLang="ja-JP" b="1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dirty="0">
                <a:solidFill>
                  <a:srgbClr val="FF0000"/>
                </a:solidFill>
              </a:rPr>
              <a:t>原則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ja-JP" altLang="en-US" dirty="0" err="1">
                <a:solidFill>
                  <a:srgbClr val="FF0000"/>
                </a:solidFill>
              </a:rPr>
              <a:t>，</a:t>
            </a:r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ja-JP" altLang="en-US" dirty="0">
                <a:solidFill>
                  <a:srgbClr val="FF0000"/>
                </a:solidFill>
              </a:rPr>
              <a:t>枚とする。テキスト、図解を併用する場合は</a:t>
            </a:r>
            <a:r>
              <a:rPr lang="en-US" altLang="ja-JP" dirty="0">
                <a:solidFill>
                  <a:srgbClr val="FF0000"/>
                </a:solidFill>
              </a:rPr>
              <a:t>3</a:t>
            </a:r>
            <a:r>
              <a:rPr lang="ja-JP" altLang="en-US" dirty="0">
                <a:solidFill>
                  <a:srgbClr val="FF0000"/>
                </a:solidFill>
              </a:rPr>
              <a:t>枚程度とする。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dirty="0">
                <a:solidFill>
                  <a:prstClr val="black"/>
                </a:solidFill>
              </a:rPr>
              <a:t>会社の目的、ビジョン・ミッション、財務数値予測（グラフなど）、重要成功要因</a:t>
            </a:r>
            <a:endParaRPr lang="en-US" altLang="ja-JP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dirty="0">
                <a:solidFill>
                  <a:srgbClr val="FF0000"/>
                </a:solidFill>
              </a:rPr>
              <a:t>以下の</a:t>
            </a:r>
            <a:r>
              <a:rPr lang="en-US" altLang="ja-JP" dirty="0">
                <a:solidFill>
                  <a:srgbClr val="FF0000"/>
                </a:solidFill>
              </a:rPr>
              <a:t>4</a:t>
            </a:r>
            <a:r>
              <a:rPr lang="ja-JP" altLang="en-US" dirty="0" err="1">
                <a:solidFill>
                  <a:srgbClr val="FF0000"/>
                </a:solidFill>
              </a:rPr>
              <a:t>つの</a:t>
            </a:r>
            <a:r>
              <a:rPr lang="ja-JP" altLang="en-US" dirty="0">
                <a:solidFill>
                  <a:srgbClr val="FF0000"/>
                </a:solidFill>
              </a:rPr>
              <a:t>観点に基づいて、事業計画の詳細を根拠データ等も示しつつ</a:t>
            </a:r>
            <a:r>
              <a:rPr lang="en-US" altLang="ja-JP" dirty="0">
                <a:solidFill>
                  <a:srgbClr val="FF0000"/>
                </a:solidFill>
              </a:rPr>
              <a:t>6</a:t>
            </a:r>
            <a:r>
              <a:rPr lang="ja-JP" altLang="en-US" dirty="0">
                <a:solidFill>
                  <a:srgbClr val="FF0000"/>
                </a:solidFill>
              </a:rPr>
              <a:t>枚以内で記載。</a:t>
            </a:r>
            <a:r>
              <a:rPr lang="en-US" altLang="ja-JP" dirty="0">
                <a:solidFill>
                  <a:srgbClr val="FF0000"/>
                </a:solidFill>
              </a:rPr>
              <a:t/>
            </a:r>
            <a:br>
              <a:rPr lang="en-US" altLang="ja-JP" dirty="0">
                <a:solidFill>
                  <a:srgbClr val="FF0000"/>
                </a:solidFill>
              </a:rPr>
            </a:br>
            <a:r>
              <a:rPr lang="ja-JP" altLang="en-US" dirty="0">
                <a:solidFill>
                  <a:srgbClr val="FF0000"/>
                </a:solidFill>
              </a:rPr>
              <a:t>それぞれ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ja-JP" altLang="en-US" dirty="0">
                <a:solidFill>
                  <a:srgbClr val="FF0000"/>
                </a:solidFill>
              </a:rPr>
              <a:t>～</a:t>
            </a:r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ja-JP" altLang="en-US" dirty="0">
                <a:solidFill>
                  <a:srgbClr val="FF0000"/>
                </a:solidFill>
              </a:rPr>
              <a:t>枚程度を目安とする。なお、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ja-JP" altLang="en-US" dirty="0">
                <a:solidFill>
                  <a:srgbClr val="FF0000"/>
                </a:solidFill>
              </a:rPr>
              <a:t>枚に複数の観点を盛り込むことも可。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dirty="0">
                <a:solidFill>
                  <a:prstClr val="black"/>
                </a:solidFill>
              </a:rPr>
              <a:t>事業立ち上げの経緯</a:t>
            </a:r>
            <a:r>
              <a:rPr lang="en-US" altLang="ja-JP" dirty="0">
                <a:solidFill>
                  <a:prstClr val="black"/>
                </a:solidFill>
              </a:rPr>
              <a:t/>
            </a:r>
            <a:br>
              <a:rPr lang="en-US" altLang="ja-JP" dirty="0">
                <a:solidFill>
                  <a:prstClr val="black"/>
                </a:solidFill>
              </a:rPr>
            </a:br>
            <a:r>
              <a:rPr lang="ja-JP" altLang="en-US" dirty="0" smtClean="0">
                <a:solidFill>
                  <a:prstClr val="black"/>
                </a:solidFill>
              </a:rPr>
              <a:t>市場および共創・競合の分析</a:t>
            </a:r>
            <a:r>
              <a:rPr lang="en-US" altLang="ja-JP" dirty="0" smtClean="0">
                <a:solidFill>
                  <a:prstClr val="black"/>
                </a:solidFill>
              </a:rPr>
              <a:t/>
            </a:r>
            <a:br>
              <a:rPr lang="en-US" altLang="ja-JP" dirty="0" smtClean="0">
                <a:solidFill>
                  <a:prstClr val="black"/>
                </a:solidFill>
              </a:rPr>
            </a:br>
            <a:r>
              <a:rPr lang="ja-JP" altLang="en-US" dirty="0" smtClean="0">
                <a:solidFill>
                  <a:prstClr val="black"/>
                </a:solidFill>
              </a:rPr>
              <a:t>ビジネスモデル</a:t>
            </a:r>
            <a:r>
              <a:rPr lang="en-US" altLang="ja-JP" dirty="0">
                <a:solidFill>
                  <a:prstClr val="black"/>
                </a:solidFill>
              </a:rPr>
              <a:t/>
            </a:r>
            <a:br>
              <a:rPr lang="en-US" altLang="ja-JP" dirty="0">
                <a:solidFill>
                  <a:prstClr val="black"/>
                </a:solidFill>
              </a:rPr>
            </a:br>
            <a:r>
              <a:rPr lang="ja-JP" altLang="en-US" dirty="0">
                <a:solidFill>
                  <a:prstClr val="black"/>
                </a:solidFill>
              </a:rPr>
              <a:t>立ち上げ計画</a:t>
            </a:r>
            <a:endParaRPr lang="en-US" altLang="ja-JP" b="1" dirty="0">
              <a:solidFill>
                <a:prstClr val="black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765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>
            <a:extLst>
              <a:ext uri="{FF2B5EF4-FFF2-40B4-BE49-F238E27FC236}">
                <a16:creationId xmlns:a16="http://schemas.microsoft.com/office/drawing/2014/main" xmlns="" id="{BF7C2CA5-09C7-A34A-8F6D-2B027AA11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>
                <a:solidFill>
                  <a:prstClr val="black"/>
                </a:solidFill>
              </a:rPr>
              <a:t>事業計画</a:t>
            </a:r>
            <a:r>
              <a:rPr lang="en-US" altLang="ja-JP" sz="4000" b="1" dirty="0">
                <a:solidFill>
                  <a:prstClr val="black"/>
                </a:solidFill>
              </a:rPr>
              <a:t>【</a:t>
            </a:r>
            <a:r>
              <a:rPr lang="ja-JP" altLang="en-US" sz="4000" b="1">
                <a:solidFill>
                  <a:prstClr val="black"/>
                </a:solidFill>
              </a:rPr>
              <a:t>研究開発内容の説明</a:t>
            </a:r>
            <a:r>
              <a:rPr lang="en-US" altLang="ja-JP" sz="4000" b="1" dirty="0">
                <a:solidFill>
                  <a:prstClr val="black"/>
                </a:solidFill>
              </a:rPr>
              <a:t>】</a:t>
            </a:r>
            <a:endParaRPr kumimoji="1" lang="ja-JP" altLang="en-US" sz="4000"/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A488357C-4DF4-9A47-A9BC-CE3F83A3F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sz="1800" b="1">
                <a:solidFill>
                  <a:prstClr val="black"/>
                </a:solidFill>
              </a:rPr>
              <a:t>研究開発計画</a:t>
            </a:r>
            <a:r>
              <a:rPr lang="en-US" altLang="ja-JP" sz="1800" b="1" dirty="0">
                <a:solidFill>
                  <a:prstClr val="black"/>
                </a:solidFill>
              </a:rPr>
              <a:t>【</a:t>
            </a:r>
            <a:r>
              <a:rPr lang="ja-JP" altLang="en-US" sz="1800" b="1">
                <a:solidFill>
                  <a:prstClr val="black"/>
                </a:solidFill>
              </a:rPr>
              <a:t>事業計画を実現するために</a:t>
            </a:r>
            <a:r>
              <a:rPr lang="en-US" altLang="ja-JP" sz="1800" b="1" dirty="0">
                <a:solidFill>
                  <a:prstClr val="black"/>
                </a:solidFill>
              </a:rPr>
              <a:t>NEDO</a:t>
            </a:r>
            <a:r>
              <a:rPr lang="ja-JP" altLang="en-US" sz="1800" b="1">
                <a:solidFill>
                  <a:prstClr val="black"/>
                </a:solidFill>
              </a:rPr>
              <a:t>事業で実施する研究開発内容の説明</a:t>
            </a:r>
            <a:r>
              <a:rPr lang="en-US" altLang="ja-JP" sz="1800" b="1" dirty="0">
                <a:solidFill>
                  <a:prstClr val="black"/>
                </a:solidFill>
              </a:rPr>
              <a:t>】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800">
                <a:solidFill>
                  <a:srgbClr val="FF0000"/>
                </a:solidFill>
              </a:rPr>
              <a:t>以下、各</a:t>
            </a:r>
            <a:r>
              <a:rPr lang="en-US" altLang="ja-JP" sz="1800" dirty="0">
                <a:solidFill>
                  <a:srgbClr val="FF0000"/>
                </a:solidFill>
              </a:rPr>
              <a:t>1</a:t>
            </a:r>
            <a:r>
              <a:rPr lang="ja-JP" altLang="en-US" sz="1800">
                <a:solidFill>
                  <a:srgbClr val="FF0000"/>
                </a:solidFill>
              </a:rPr>
              <a:t>枚以内とする</a:t>
            </a:r>
            <a:endParaRPr lang="en-US" altLang="ja-JP" sz="1800" dirty="0">
              <a:solidFill>
                <a:srgbClr val="FF0000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1200"/>
              </a:spcAft>
              <a:buNone/>
            </a:pPr>
            <a:r>
              <a:rPr lang="ja-JP" altLang="en-US" sz="1800">
                <a:solidFill>
                  <a:prstClr val="black"/>
                </a:solidFill>
              </a:rPr>
              <a:t>研究開発計画</a:t>
            </a:r>
            <a:r>
              <a:rPr lang="en-US" altLang="ja-JP" sz="1800" dirty="0">
                <a:solidFill>
                  <a:prstClr val="black"/>
                </a:solidFill>
              </a:rPr>
              <a:t/>
            </a:r>
            <a:br>
              <a:rPr lang="en-US" altLang="ja-JP" sz="1800" dirty="0">
                <a:solidFill>
                  <a:prstClr val="black"/>
                </a:solidFill>
              </a:rPr>
            </a:br>
            <a:r>
              <a:rPr lang="ja-JP" altLang="en-US" sz="1800">
                <a:solidFill>
                  <a:prstClr val="black"/>
                </a:solidFill>
              </a:rPr>
              <a:t>達成目標・水準・指標の設定</a:t>
            </a:r>
            <a:r>
              <a:rPr lang="en-US" altLang="ja-JP" sz="1800" dirty="0">
                <a:solidFill>
                  <a:prstClr val="black"/>
                </a:solidFill>
              </a:rPr>
              <a:t/>
            </a:r>
            <a:br>
              <a:rPr lang="en-US" altLang="ja-JP" sz="1800" dirty="0">
                <a:solidFill>
                  <a:prstClr val="black"/>
                </a:solidFill>
              </a:rPr>
            </a:br>
            <a:r>
              <a:rPr lang="ja-JP" altLang="en-US" sz="1800">
                <a:solidFill>
                  <a:prstClr val="black"/>
                </a:solidFill>
              </a:rPr>
              <a:t>開発終了後の</a:t>
            </a:r>
            <a:r>
              <a:rPr lang="en-US" altLang="ja-JP" sz="1800" dirty="0">
                <a:solidFill>
                  <a:prstClr val="black"/>
                </a:solidFill>
              </a:rPr>
              <a:t>3</a:t>
            </a:r>
            <a:r>
              <a:rPr lang="ja-JP" altLang="en-US" sz="1800">
                <a:solidFill>
                  <a:prstClr val="black"/>
                </a:solidFill>
              </a:rPr>
              <a:t>年分売上計画</a:t>
            </a:r>
            <a:endParaRPr lang="ja-JP" altLang="en-US" sz="1800">
              <a:solidFill>
                <a:srgbClr val="00B050"/>
              </a:solidFill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xmlns="" id="{8B490D01-71B0-0E41-8E12-28CA6E5989C7}"/>
              </a:ext>
            </a:extLst>
          </p:cNvPr>
          <p:cNvSpPr/>
          <p:nvPr/>
        </p:nvSpPr>
        <p:spPr>
          <a:xfrm>
            <a:off x="874713" y="60623"/>
            <a:ext cx="4947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提案書（実施計画書）記載項目を</a:t>
            </a:r>
            <a:r>
              <a:rPr lang="ja-JP" altLang="en-US" sz="1200" i="1" dirty="0">
                <a:solidFill>
                  <a:schemeClr val="accent5"/>
                </a:solidFill>
              </a:rPr>
              <a:t>箇条書き等で、わかりやすく説明して</a:t>
            </a:r>
            <a:r>
              <a:rPr lang="ja-JP" altLang="en-US" sz="1200" i="1">
                <a:solidFill>
                  <a:schemeClr val="accent5"/>
                </a:solidFill>
              </a:rPr>
              <a:t>ください。</a:t>
            </a:r>
            <a:r>
              <a:rPr lang="en-US" altLang="ja-JP" sz="1200" i="1" dirty="0">
                <a:solidFill>
                  <a:schemeClr val="accent5"/>
                </a:solidFill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>
                <a:solidFill>
                  <a:schemeClr val="accent5"/>
                </a:solidFill>
              </a:rPr>
              <a:t>項目</a:t>
            </a:r>
            <a:r>
              <a:rPr lang="ja-JP" altLang="en-US" sz="1200" i="1" dirty="0">
                <a:solidFill>
                  <a:schemeClr val="accent5"/>
                </a:solidFill>
              </a:rPr>
              <a:t>の順番は自由</a:t>
            </a:r>
            <a:r>
              <a:rPr lang="ja-JP" altLang="en-US" sz="1200" i="1">
                <a:solidFill>
                  <a:schemeClr val="accent5"/>
                </a:solidFill>
              </a:rPr>
              <a:t>です。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xmlns="" id="{DBAB711C-04D2-C645-892F-A957A4191B48}"/>
              </a:ext>
            </a:extLst>
          </p:cNvPr>
          <p:cNvSpPr/>
          <p:nvPr/>
        </p:nvSpPr>
        <p:spPr>
          <a:xfrm>
            <a:off x="6844051" y="4906550"/>
            <a:ext cx="534794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i="1">
                <a:solidFill>
                  <a:schemeClr val="accent5"/>
                </a:solidFill>
              </a:rPr>
              <a:t>前ページで記載のビジネスを実現するための研究開発要素視点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何を研究開発し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どのように解決するのか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marL="171450" indent="-171450"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いつまでにどのような成果を達成するのか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5836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xmlns="" id="{AEB10558-8183-6643-8D70-CF25E1EF26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2048674"/>
              </p:ext>
            </p:extLst>
          </p:nvPr>
        </p:nvGraphicFramePr>
        <p:xfrm>
          <a:off x="874712" y="1845456"/>
          <a:ext cx="10001488" cy="4021414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0005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3013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7373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257582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58031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20484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1020484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/>
                        <a:t>実施項目</a:t>
                      </a:r>
                      <a:endParaRPr kumimoji="1" lang="ja-JP" altLang="en-US" sz="14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2020</a:t>
                      </a:r>
                      <a:r>
                        <a:rPr kumimoji="1" lang="ja-JP" altLang="en-US" sz="1600" dirty="0"/>
                        <a:t>年度</a:t>
                      </a:r>
                      <a:endParaRPr kumimoji="1" lang="ja-JP" altLang="en-US" sz="16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dirty="0"/>
                        <a:t>2021</a:t>
                      </a:r>
                      <a:r>
                        <a:rPr kumimoji="1" lang="ja-JP" altLang="en-US" sz="1600" dirty="0"/>
                        <a:t>年度</a:t>
                      </a:r>
                      <a:endParaRPr kumimoji="1" lang="ja-JP" altLang="en-US" sz="16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達成目標</a:t>
                      </a:r>
                      <a:endParaRPr kumimoji="1" lang="ja-JP" altLang="en-US" sz="12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助成金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の額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en-US" altLang="ja-JP" sz="1200" dirty="0"/>
                        <a:t>100</a:t>
                      </a:r>
                      <a:r>
                        <a:rPr kumimoji="1" lang="ja-JP" altLang="en-US" sz="1200" dirty="0"/>
                        <a:t>百万円</a:t>
                      </a:r>
                      <a:endParaRPr kumimoji="1" lang="en-US" altLang="ja-JP" sz="12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/>
                        <a:t>助成対象</a:t>
                      </a:r>
                      <a:endParaRPr kumimoji="1" lang="en-US" altLang="ja-JP" sz="1200" dirty="0"/>
                    </a:p>
                    <a:p>
                      <a:pPr algn="ctr"/>
                      <a:r>
                        <a:rPr kumimoji="1" lang="ja-JP" altLang="en-US" sz="1200" dirty="0"/>
                        <a:t>経費</a:t>
                      </a:r>
                    </a:p>
                    <a:p>
                      <a:pPr algn="ctr"/>
                      <a:r>
                        <a:rPr kumimoji="1" lang="en-US" altLang="ja-JP" sz="1200" dirty="0"/>
                        <a:t>200</a:t>
                      </a:r>
                      <a:r>
                        <a:rPr kumimoji="1" lang="ja-JP" altLang="en-US" sz="1200" dirty="0"/>
                        <a:t>百円</a:t>
                      </a:r>
                      <a:endParaRPr kumimoji="1" lang="en-US" altLang="ja-JP" sz="1200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5725" indent="-85725" algn="l"/>
                      <a:r>
                        <a:rPr kumimoji="1" lang="ja-JP" altLang="en-US" sz="1400" dirty="0"/>
                        <a:t>大分類</a:t>
                      </a:r>
                      <a:endParaRPr kumimoji="1" lang="ja-JP" altLang="en-US" sz="1400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/>
                        <a:t>小分類</a:t>
                      </a:r>
                      <a:endParaRPr kumimoji="1" lang="ja-JP" altLang="en-US" sz="1400" b="1" i="1" dirty="0">
                        <a:solidFill>
                          <a:srgbClr val="0000FF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9    10    11    </a:t>
                      </a:r>
                      <a:r>
                        <a:rPr kumimoji="1" lang="en-US" altLang="ja-JP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12  </a:t>
                      </a:r>
                      <a:r>
                        <a:rPr kumimoji="1" lang="en-US" altLang="ja-JP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 </a:t>
                      </a:r>
                      <a:r>
                        <a:rPr kumimoji="1" lang="en-US" altLang="ja-JP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1   </a:t>
                      </a:r>
                      <a:r>
                        <a:rPr kumimoji="1" lang="en-US" altLang="ja-JP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2    </a:t>
                      </a:r>
                      <a:r>
                        <a:rPr kumimoji="1" lang="en-US" altLang="ja-JP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3</a:t>
                      </a: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4   </a:t>
                      </a:r>
                      <a:r>
                        <a:rPr kumimoji="1" lang="en-US" altLang="ja-JP" sz="105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 5    6    7    8    9    10    11    12    1    </a:t>
                      </a:r>
                      <a:r>
                        <a:rPr kumimoji="1" lang="en-US" altLang="ja-JP" sz="1050" u="none" strike="noStrike" kern="1200" cap="none" spc="0" normalizeH="0" baseline="0" noProof="0" dirty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   </a:t>
                      </a:r>
                      <a:endParaRPr kumimoji="1" lang="ja-JP" altLang="en-US" sz="105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70719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</a:rPr>
                        <a:t>検証</a:t>
                      </a:r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</a:rPr>
                        <a:t>モデル</a:t>
                      </a:r>
                      <a:endParaRPr kumimoji="1" lang="en-US" altLang="ja-JP" sz="1600" dirty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</a:rPr>
                        <a:t>評価</a:t>
                      </a:r>
                      <a:endParaRPr kumimoji="1" lang="en-US" altLang="ja-JP" sz="1600" dirty="0">
                        <a:solidFill>
                          <a:schemeClr val="accent5"/>
                        </a:solidFill>
                      </a:endParaRPr>
                    </a:p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>
                          <a:solidFill>
                            <a:schemeClr val="accent5"/>
                          </a:solidFill>
                        </a:rPr>
                        <a:t>100</a:t>
                      </a: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％動作</a:t>
                      </a: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accent5"/>
                          </a:solidFill>
                        </a:rPr>
                        <a:t>50</a:t>
                      </a: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accent5"/>
                          </a:solidFill>
                        </a:rPr>
                        <a:t>100</a:t>
                      </a: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en-US" altLang="ja-JP" sz="1400" dirty="0">
                        <a:solidFill>
                          <a:schemeClr val="accent5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9125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</a:rPr>
                        <a:t>実証</a:t>
                      </a:r>
                      <a:endParaRPr kumimoji="1" lang="en-US" altLang="ja-JP" sz="1600" dirty="0">
                        <a:solidFill>
                          <a:schemeClr val="accent5"/>
                        </a:solidFill>
                      </a:endParaRPr>
                    </a:p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</a:rPr>
                        <a:t>ラボ評価</a:t>
                      </a:r>
                      <a:endParaRPr kumimoji="1" lang="en-US" altLang="ja-JP" sz="1600" dirty="0">
                        <a:solidFill>
                          <a:schemeClr val="accent5"/>
                        </a:solidFill>
                      </a:endParaRPr>
                    </a:p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制御時のエラー率</a:t>
                      </a:r>
                      <a:r>
                        <a:rPr kumimoji="1" lang="en-US" altLang="ja-JP" sz="1400" dirty="0">
                          <a:solidFill>
                            <a:schemeClr val="accent5"/>
                          </a:solidFill>
                        </a:rPr>
                        <a:t>1</a:t>
                      </a: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％以下</a:t>
                      </a: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accent5"/>
                          </a:solidFill>
                        </a:rPr>
                        <a:t>40</a:t>
                      </a: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accent5"/>
                          </a:solidFill>
                        </a:rPr>
                        <a:t>80</a:t>
                      </a: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en-US" altLang="ja-JP" sz="1400" dirty="0">
                        <a:solidFill>
                          <a:schemeClr val="accent5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993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</a:rPr>
                        <a:t>実証</a:t>
                      </a:r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</a:rPr>
                        <a:t>実装評価</a:t>
                      </a:r>
                      <a:endParaRPr kumimoji="1" lang="en-US" altLang="ja-JP" sz="1600" dirty="0">
                        <a:solidFill>
                          <a:schemeClr val="accent5"/>
                        </a:solidFill>
                      </a:endParaRPr>
                    </a:p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要求アウトプットの</a:t>
                      </a:r>
                      <a:r>
                        <a:rPr kumimoji="1" lang="en-US" altLang="ja-JP" sz="1400" dirty="0">
                          <a:solidFill>
                            <a:schemeClr val="accent5"/>
                          </a:solidFill>
                        </a:rPr>
                        <a:t>100</a:t>
                      </a: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％出力</a:t>
                      </a: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accent5"/>
                          </a:solidFill>
                        </a:rPr>
                        <a:t>10</a:t>
                      </a: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dirty="0">
                          <a:solidFill>
                            <a:schemeClr val="accent5"/>
                          </a:solidFill>
                        </a:rPr>
                        <a:t>20</a:t>
                      </a:r>
                      <a:r>
                        <a:rPr kumimoji="1" lang="ja-JP" altLang="en-US" sz="1400" dirty="0">
                          <a:solidFill>
                            <a:schemeClr val="accent5"/>
                          </a:solidFill>
                        </a:rPr>
                        <a:t>百万円</a:t>
                      </a: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668593"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baseline="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</a:rPr>
                        <a:t>導入</a:t>
                      </a:r>
                      <a:endParaRPr kumimoji="1" lang="en-US" altLang="ja-JP" sz="1600" dirty="0">
                        <a:solidFill>
                          <a:schemeClr val="accent5"/>
                        </a:solidFill>
                      </a:endParaRPr>
                    </a:p>
                    <a:p>
                      <a:r>
                        <a:rPr kumimoji="1" lang="ja-JP" altLang="en-US" sz="1600" dirty="0">
                          <a:solidFill>
                            <a:schemeClr val="accent5"/>
                          </a:solidFill>
                        </a:rPr>
                        <a:t>時期</a:t>
                      </a:r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240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aseline="0" dirty="0">
                          <a:solidFill>
                            <a:schemeClr val="accent5"/>
                          </a:solidFill>
                        </a:rPr>
                        <a:t>FY2021.3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aseline="0" dirty="0">
                          <a:solidFill>
                            <a:schemeClr val="accent5"/>
                          </a:solidFill>
                        </a:rPr>
                        <a:t>導入完了</a:t>
                      </a:r>
                      <a:endParaRPr kumimoji="1" lang="en-US" altLang="ja-JP" sz="1400" i="1" baseline="0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600" i="1" dirty="0">
                        <a:solidFill>
                          <a:schemeClr val="accent5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4920152" y="110299"/>
            <a:ext cx="7271848" cy="1510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3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ü"/>
            </a:pPr>
            <a:r>
              <a:rPr lang="ja-JP" altLang="en-US" sz="1200" i="1">
                <a:solidFill>
                  <a:schemeClr val="accent5"/>
                </a:solidFill>
              </a:rPr>
              <a:t>前ページの研究開発</a:t>
            </a:r>
            <a:r>
              <a:rPr lang="ja-JP" altLang="en-US" sz="1200" i="1" dirty="0">
                <a:solidFill>
                  <a:schemeClr val="accent5"/>
                </a:solidFill>
              </a:rPr>
              <a:t>スケジュールをわかりやすく示して</a:t>
            </a:r>
            <a:r>
              <a:rPr lang="ja-JP" altLang="en-US" sz="1200" i="1">
                <a:solidFill>
                  <a:schemeClr val="accent5"/>
                </a:solidFill>
              </a:rPr>
              <a:t>ください。</a:t>
            </a:r>
            <a:r>
              <a:rPr lang="en-US" altLang="ja-JP" sz="1200" i="1" dirty="0">
                <a:solidFill>
                  <a:schemeClr val="accent5"/>
                </a:solidFill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>
                <a:solidFill>
                  <a:schemeClr val="accent5"/>
                </a:solidFill>
              </a:rPr>
              <a:t>「</a:t>
            </a:r>
            <a:r>
              <a:rPr lang="ja-JP" altLang="en-US" sz="1200" i="1" dirty="0">
                <a:solidFill>
                  <a:schemeClr val="accent5"/>
                </a:solidFill>
              </a:rPr>
              <a:t>実施項目」、「実施時期」、「達成目標」、「実施項目毎の助成金の額及び助成対象経費</a:t>
            </a:r>
            <a:r>
              <a:rPr lang="ja-JP" altLang="en-US" sz="1200" i="1">
                <a:solidFill>
                  <a:schemeClr val="accent5"/>
                </a:solidFill>
              </a:rPr>
              <a:t>」、</a:t>
            </a:r>
            <a:r>
              <a:rPr lang="en-US" altLang="ja-JP" sz="1200" i="1" dirty="0">
                <a:solidFill>
                  <a:schemeClr val="accent5"/>
                </a:solidFill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>
                <a:solidFill>
                  <a:schemeClr val="accent5"/>
                </a:solidFill>
              </a:rPr>
              <a:t>「</a:t>
            </a:r>
            <a:r>
              <a:rPr lang="ja-JP" altLang="en-US" sz="1200" i="1" dirty="0">
                <a:solidFill>
                  <a:schemeClr val="accent5"/>
                </a:solidFill>
              </a:rPr>
              <a:t>主要外注先とその費用（もしあれば）」、「開発成果の導入時期」、「各年度末時点の業務完了要件」</a:t>
            </a:r>
            <a:r>
              <a:rPr lang="ja-JP" altLang="en-US" sz="1200" i="1">
                <a:solidFill>
                  <a:schemeClr val="accent5"/>
                </a:solidFill>
              </a:rPr>
              <a:t>は、</a:t>
            </a:r>
            <a:r>
              <a:rPr lang="en-US" altLang="ja-JP" sz="1200" i="1" dirty="0">
                <a:solidFill>
                  <a:schemeClr val="accent5"/>
                </a:solidFill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>
                <a:solidFill>
                  <a:schemeClr val="accent5"/>
                </a:solidFill>
              </a:rPr>
              <a:t>必ず</a:t>
            </a:r>
            <a:r>
              <a:rPr lang="ja-JP" altLang="en-US" sz="1200" i="1" dirty="0">
                <a:solidFill>
                  <a:schemeClr val="accent5"/>
                </a:solidFill>
              </a:rPr>
              <a:t>記載して</a:t>
            </a:r>
            <a:r>
              <a:rPr lang="ja-JP" altLang="en-US" sz="1200" i="1">
                <a:solidFill>
                  <a:schemeClr val="accent5"/>
                </a:solidFill>
              </a:rPr>
              <a:t>ください。</a:t>
            </a:r>
            <a:r>
              <a:rPr lang="en-US" altLang="ja-JP" sz="1200" i="1" dirty="0">
                <a:solidFill>
                  <a:schemeClr val="accent5"/>
                </a:solidFill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>
                <a:solidFill>
                  <a:schemeClr val="accent5"/>
                </a:solidFill>
              </a:rPr>
              <a:t>本助成</a:t>
            </a:r>
            <a:r>
              <a:rPr lang="ja-JP" altLang="en-US" sz="1200" i="1" dirty="0">
                <a:solidFill>
                  <a:schemeClr val="accent5"/>
                </a:solidFill>
              </a:rPr>
              <a:t>事業期間内で完了しない実施項目があれば記載して</a:t>
            </a:r>
            <a:r>
              <a:rPr lang="ja-JP" altLang="en-US" sz="1200" i="1">
                <a:solidFill>
                  <a:schemeClr val="accent5"/>
                </a:solidFill>
              </a:rPr>
              <a:t>ください。</a:t>
            </a:r>
            <a:r>
              <a:rPr lang="en-US" altLang="ja-JP" sz="1200" i="1" dirty="0">
                <a:solidFill>
                  <a:schemeClr val="accent5"/>
                </a:solidFill>
              </a:rPr>
              <a:t/>
            </a:r>
            <a:br>
              <a:rPr lang="en-US" altLang="ja-JP" sz="1200" i="1" dirty="0">
                <a:solidFill>
                  <a:schemeClr val="accent5"/>
                </a:solidFill>
              </a:rPr>
            </a:br>
            <a:r>
              <a:rPr lang="ja-JP" altLang="en-US" sz="1200" i="1">
                <a:solidFill>
                  <a:schemeClr val="accent5"/>
                </a:solidFill>
              </a:rPr>
              <a:t>下表</a:t>
            </a:r>
            <a:r>
              <a:rPr lang="ja-JP" altLang="en-US" sz="1200" i="1" dirty="0">
                <a:solidFill>
                  <a:schemeClr val="accent5"/>
                </a:solidFill>
              </a:rPr>
              <a:t>は例です。下表を用いる場合、行例を適宜追加して</a:t>
            </a:r>
            <a:r>
              <a:rPr lang="ja-JP" altLang="en-US" sz="1200" i="1">
                <a:solidFill>
                  <a:schemeClr val="accent5"/>
                </a:solidFill>
              </a:rPr>
              <a:t>下さい。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3381535" y="2809646"/>
            <a:ext cx="847937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/>
          <p:nvPr/>
        </p:nvCxnSpPr>
        <p:spPr>
          <a:xfrm>
            <a:off x="4302919" y="3374430"/>
            <a:ext cx="858996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/>
          <p:cNvCxnSpPr/>
          <p:nvPr/>
        </p:nvCxnSpPr>
        <p:spPr>
          <a:xfrm>
            <a:off x="4740751" y="3920620"/>
            <a:ext cx="842328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246703" y="2869566"/>
            <a:ext cx="1277409" cy="287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動作原理確認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880362" y="3374430"/>
            <a:ext cx="3134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システム化と動作確認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主要外注先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（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(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株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)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）●▲システム、</a:t>
            </a:r>
            <a:r>
              <a:rPr lang="en-US" altLang="ja-JP" sz="1200" i="1" dirty="0">
                <a:solidFill>
                  <a:schemeClr val="accent5"/>
                </a:solidFill>
              </a:rPr>
              <a:t> 50</a:t>
            </a:r>
            <a:r>
              <a:rPr lang="ja-JP" altLang="en-US" sz="1200" i="1" dirty="0">
                <a:solidFill>
                  <a:schemeClr val="accent5"/>
                </a:solidFill>
              </a:rPr>
              <a:t>百万円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　</a:t>
            </a:r>
            <a:endParaRPr lang="ja-JP" altLang="en-US" sz="1200" i="1" dirty="0">
              <a:solidFill>
                <a:schemeClr val="accent5"/>
              </a:solidFill>
            </a:endParaRPr>
          </a:p>
        </p:txBody>
      </p:sp>
      <p:cxnSp>
        <p:nvCxnSpPr>
          <p:cNvPr id="16" name="直線矢印コネクタ 15"/>
          <p:cNvCxnSpPr>
            <a:cxnSpLocks/>
          </p:cNvCxnSpPr>
          <p:nvPr/>
        </p:nvCxnSpPr>
        <p:spPr>
          <a:xfrm>
            <a:off x="6083028" y="5532771"/>
            <a:ext cx="1192624" cy="0"/>
          </a:xfrm>
          <a:prstGeom prst="straightConnector1">
            <a:avLst/>
          </a:prstGeom>
          <a:ln>
            <a:solidFill>
              <a:schemeClr val="tx1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3853955" y="3980540"/>
            <a:ext cx="26683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実ライン評価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pPr algn="ctr"/>
            <a:r>
              <a:rPr lang="ja-JP" altLang="en-US" sz="1200" i="1" dirty="0">
                <a:solidFill>
                  <a:schemeClr val="accent5"/>
                </a:solidFill>
              </a:rPr>
              <a:t>主要外注先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（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(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株</a:t>
            </a:r>
            <a:r>
              <a:rPr lang="en-US" altLang="ja-JP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)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）◎■、</a:t>
            </a:r>
            <a:r>
              <a:rPr lang="en-US" altLang="ja-JP" sz="1200" i="1" dirty="0">
                <a:solidFill>
                  <a:schemeClr val="accent5"/>
                </a:solidFill>
              </a:rPr>
              <a:t> 10</a:t>
            </a:r>
            <a:r>
              <a:rPr lang="ja-JP" altLang="en-US" sz="1200" i="1" dirty="0">
                <a:solidFill>
                  <a:schemeClr val="accent5"/>
                </a:solidFill>
              </a:rPr>
              <a:t>百万円</a:t>
            </a:r>
            <a:r>
              <a:rPr lang="ja-JP" altLang="en-US" sz="1200" i="1" dirty="0">
                <a:solidFill>
                  <a:schemeClr val="accent5"/>
                </a:solidFill>
                <a:sym typeface="Wingdings" panose="05000000000000000000" pitchFamily="2" charset="2"/>
              </a:rPr>
              <a:t>　</a:t>
            </a:r>
            <a:endParaRPr lang="ja-JP" altLang="en-US" sz="1200" i="1" dirty="0">
              <a:solidFill>
                <a:schemeClr val="accent5"/>
              </a:solidFill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xmlns="" id="{39373675-5851-CC4F-96BD-990C1AD69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000" b="1">
                <a:solidFill>
                  <a:prstClr val="black"/>
                </a:solidFill>
              </a:rPr>
              <a:t>開発計画</a:t>
            </a:r>
            <a:endParaRPr kumimoji="1" lang="ja-JP" altLang="en-US" sz="4000" b="1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/>
          <a:p>
            <a:fld id="{13F9EE20-3E70-4A96-8315-A6CA05984928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線吹き出し 1 (枠付き) 11"/>
          <p:cNvSpPr/>
          <p:nvPr/>
        </p:nvSpPr>
        <p:spPr>
          <a:xfrm>
            <a:off x="4740751" y="5901280"/>
            <a:ext cx="2052000" cy="1046874"/>
          </a:xfrm>
          <a:prstGeom prst="borderCallout1">
            <a:avLst>
              <a:gd name="adj1" fmla="val 17658"/>
              <a:gd name="adj2" fmla="val -1383"/>
              <a:gd name="adj3" fmla="val -12332"/>
              <a:gd name="adj4" fmla="val -12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accent5"/>
                </a:solidFill>
              </a:rPr>
              <a:t>2020</a:t>
            </a:r>
            <a:r>
              <a:rPr lang="ja-JP" altLang="en-US" sz="1200" i="1">
                <a:solidFill>
                  <a:schemeClr val="accent5"/>
                </a:solidFill>
              </a:rPr>
              <a:t>年度</a:t>
            </a:r>
            <a:r>
              <a:rPr lang="ja-JP" altLang="en-US" sz="1200" i="1" dirty="0">
                <a:solidFill>
                  <a:schemeClr val="accent5"/>
                </a:solidFill>
              </a:rPr>
              <a:t>末の業務完了要件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・●●システムの開発完了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・●●の動作原理確認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・●●システムの</a:t>
            </a:r>
            <a:r>
              <a:rPr lang="en-US" altLang="ja-JP" sz="1200" i="1" dirty="0">
                <a:solidFill>
                  <a:schemeClr val="accent5"/>
                </a:solidFill>
              </a:rPr>
              <a:t>××</a:t>
            </a:r>
            <a:r>
              <a:rPr lang="ja-JP" altLang="en-US" sz="1200" i="1" dirty="0">
                <a:solidFill>
                  <a:schemeClr val="accent5"/>
                </a:solidFill>
              </a:rPr>
              <a:t>精度</a:t>
            </a:r>
            <a:r>
              <a:rPr lang="en-US" altLang="ja-JP" sz="1200" i="1" dirty="0">
                <a:solidFill>
                  <a:schemeClr val="accent5"/>
                </a:solidFill>
              </a:rPr>
              <a:t>80%</a:t>
            </a:r>
            <a:r>
              <a:rPr lang="ja-JP" altLang="en-US" sz="1200" i="1" dirty="0">
                <a:solidFill>
                  <a:schemeClr val="accent5"/>
                </a:solidFill>
              </a:rPr>
              <a:t>達成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  <p:sp>
        <p:nvSpPr>
          <p:cNvPr id="21" name="線吹き出し 1 (枠付き) 20"/>
          <p:cNvSpPr/>
          <p:nvPr/>
        </p:nvSpPr>
        <p:spPr>
          <a:xfrm>
            <a:off x="7128867" y="5856888"/>
            <a:ext cx="2052000" cy="1046874"/>
          </a:xfrm>
          <a:prstGeom prst="borderCallout1">
            <a:avLst>
              <a:gd name="adj1" fmla="val 17658"/>
              <a:gd name="adj2" fmla="val -1383"/>
              <a:gd name="adj3" fmla="val -18627"/>
              <a:gd name="adj4" fmla="val -126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altLang="ja-JP" sz="1200" i="1" dirty="0">
                <a:solidFill>
                  <a:schemeClr val="accent5"/>
                </a:solidFill>
              </a:rPr>
              <a:t>2021</a:t>
            </a:r>
            <a:r>
              <a:rPr lang="ja-JP" altLang="en-US" sz="1200" i="1" dirty="0">
                <a:solidFill>
                  <a:schemeClr val="accent5"/>
                </a:solidFill>
              </a:rPr>
              <a:t>年度末の業務完了要件</a:t>
            </a:r>
            <a:endParaRPr lang="en-US" altLang="ja-JP" sz="1200" i="1" dirty="0">
              <a:solidFill>
                <a:schemeClr val="accent5"/>
              </a:solidFill>
            </a:endParaRPr>
          </a:p>
          <a:p>
            <a:r>
              <a:rPr lang="ja-JP" altLang="en-US" sz="1200" i="1" dirty="0">
                <a:solidFill>
                  <a:schemeClr val="accent5"/>
                </a:solidFill>
              </a:rPr>
              <a:t>・</a:t>
            </a:r>
            <a:endParaRPr lang="en-US" altLang="ja-JP" sz="1200" i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7879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NEDO日本語16：9</Template>
  <TotalTime>0</TotalTime>
  <Words>611</Words>
  <Application>Microsoft Office PowerPoint</Application>
  <PresentationFormat>ワイド画面</PresentationFormat>
  <Paragraphs>103</Paragraphs>
  <Slides>6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4" baseType="lpstr">
      <vt:lpstr>ＭＳ Ｐゴシック</vt:lpstr>
      <vt:lpstr>Meiryo</vt:lpstr>
      <vt:lpstr>游ゴシック</vt:lpstr>
      <vt:lpstr>Arial</vt:lpstr>
      <vt:lpstr>Calibri</vt:lpstr>
      <vt:lpstr>Calibri Light</vt:lpstr>
      <vt:lpstr>Wingdings</vt:lpstr>
      <vt:lpstr>Office テーマ</vt:lpstr>
      <vt:lpstr>プレゼンテーション資料（配布用様式）</vt:lpstr>
      <vt:lpstr>プレゼンテーション資料（配布用様式）</vt:lpstr>
      <vt:lpstr>「●●システム開発事業」</vt:lpstr>
      <vt:lpstr>事業計画【ビジネスプランの説明】</vt:lpstr>
      <vt:lpstr>事業計画【研究開発内容の説明】</vt:lpstr>
      <vt:lpstr>開発計画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2019-07-05T09:02:54Z</dcterms:created>
  <dcterms:modified xsi:type="dcterms:W3CDTF">2020-06-17T07:10:27Z</dcterms:modified>
</cp:coreProperties>
</file>