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4" r:id="rId2"/>
    <p:sldId id="325" r:id="rId3"/>
    <p:sldId id="329" r:id="rId4"/>
    <p:sldId id="326" r:id="rId5"/>
    <p:sldId id="327" r:id="rId6"/>
    <p:sldId id="328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86419" autoAdjust="0"/>
  </p:normalViewPr>
  <p:slideViewPr>
    <p:cSldViewPr snapToGrid="0">
      <p:cViewPr varScale="1">
        <p:scale>
          <a:sx n="116" d="100"/>
          <a:sy n="116" d="100"/>
        </p:scale>
        <p:origin x="162" y="132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64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=""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2070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194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8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8802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008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019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3A70-5212-4528-B199-0A32D43495A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3651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47949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DC48-EBD8-4EB1-B127-2CC9B328C6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3651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47949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smtClean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いたします</a:t>
            </a:r>
            <a:r>
              <a:rPr lang="ja-JP" altLang="en-US" sz="1800" i="1" spc="-50" dirty="0" smtClean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プレゼンテーション資料を作成してください。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</a:t>
            </a:r>
            <a:r>
              <a:rPr lang="ja-JP" altLang="en-US" sz="1800" i="1" spc="-50" dirty="0" err="1">
                <a:solidFill>
                  <a:schemeClr val="accent5"/>
                </a:solidFill>
                <a:latin typeface="+mn-ea"/>
                <a:ea typeface="+mn-ea"/>
              </a:rPr>
              <a:t>無し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、と記載してください。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本様式に示した記載要求事項を全て、プレゼンテーション資料に盛り込んでください。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50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作成ください。配布用として、より伝わりやすく、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ノート、コメント等を追加する場合は、枚数が目安を超えても構いません。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 smtClean="0">
                <a:solidFill>
                  <a:schemeClr val="accent5"/>
                </a:solidFill>
                <a:latin typeface="+mn-ea"/>
                <a:ea typeface="+mn-ea"/>
              </a:rPr>
              <a:t>提出</a:t>
            </a: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締切</a:t>
            </a:r>
            <a:r>
              <a:rPr lang="ja-JP" altLang="ja-JP" sz="1800" i="1" u="sng" dirty="0" smtClean="0">
                <a:solidFill>
                  <a:schemeClr val="accent5"/>
                </a:solidFill>
                <a:latin typeface="+mn-ea"/>
                <a:ea typeface="+mn-ea"/>
              </a:rPr>
              <a:t>：</a:t>
            </a:r>
            <a:r>
              <a:rPr lang="en-US" altLang="ja-JP" sz="1800" i="1" u="sng" dirty="0" smtClean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</a:rPr>
              <a:t>次審査の案内</a:t>
            </a:r>
            <a:r>
              <a:rPr lang="ja-JP" altLang="en-US" sz="1800" i="1" u="sng" dirty="0" smtClean="0">
                <a:solidFill>
                  <a:schemeClr val="accent5"/>
                </a:solidFill>
                <a:latin typeface="+mn-ea"/>
              </a:rPr>
              <a:t>から</a:t>
            </a:r>
            <a:r>
              <a:rPr lang="ja-JP" altLang="en-US" sz="1800" i="1" u="sng" dirty="0" smtClean="0">
                <a:solidFill>
                  <a:schemeClr val="accent5"/>
                </a:solidFill>
                <a:latin typeface="+mn-ea"/>
                <a:ea typeface="+mn-ea"/>
              </a:rPr>
              <a:t>一週間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としてください。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3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>
                <a:solidFill>
                  <a:srgbClr val="0056A8"/>
                </a:solidFill>
                <a:latin typeface="+mn-ea"/>
                <a:ea typeface="+mn-ea"/>
              </a:rPr>
              <a:t>システム開発事業」</a:t>
            </a:r>
            <a:endParaRPr kumimoji="1" lang="ja-JP" altLang="en-US" sz="400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42079" y="2042214"/>
            <a:ext cx="3149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いただく事業の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名称を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してください。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1238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9042079" y="5474027"/>
            <a:ext cx="31499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連携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する事業会社が複数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である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場合、法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人名を全て記載して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下さい。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連携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が予定で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あれば、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予定）を付してください。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34462"/>
            <a:ext cx="18517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smtClean="0">
                <a:solidFill>
                  <a:schemeClr val="accent5"/>
                </a:solidFill>
                <a:latin typeface="+mn-ea"/>
              </a:rPr>
              <a:t>2020</a:t>
            </a:r>
            <a:r>
              <a:rPr lang="ja-JP" altLang="en-US" sz="2000" i="1" dirty="0" smtClean="0">
                <a:solidFill>
                  <a:schemeClr val="accent5"/>
                </a:solidFill>
                <a:latin typeface="+mn-ea"/>
              </a:rPr>
              <a:t>年</a:t>
            </a:r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8</a:t>
            </a:r>
            <a:r>
              <a:rPr lang="ja-JP" altLang="en-US" sz="2000" i="1" smtClean="0">
                <a:solidFill>
                  <a:schemeClr val="accent5"/>
                </a:solidFill>
                <a:latin typeface="+mn-ea"/>
              </a:rPr>
              <a:t>月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042079" y="2922458"/>
            <a:ext cx="3149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05366" y="1259435"/>
            <a:ext cx="5083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i="1" dirty="0" smtClean="0">
                <a:solidFill>
                  <a:prstClr val="black"/>
                </a:solidFill>
              </a:rPr>
              <a:t>ケース●：＊＊＊＊＊＊＊</a:t>
            </a:r>
            <a:endParaRPr lang="en-US" altLang="ja-JP" sz="2800" i="1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072284" y="1327696"/>
            <a:ext cx="40710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i="1" dirty="0" smtClean="0">
                <a:solidFill>
                  <a:srgbClr val="0000FF"/>
                </a:solidFill>
              </a:rPr>
              <a:t>：ケース</a:t>
            </a:r>
            <a:r>
              <a:rPr lang="en-US" altLang="ja-JP" sz="1600" i="1" dirty="0" smtClean="0">
                <a:solidFill>
                  <a:srgbClr val="0000FF"/>
                </a:solidFill>
              </a:rPr>
              <a:t>A</a:t>
            </a:r>
            <a:r>
              <a:rPr lang="ja-JP" altLang="en-US" sz="1600" i="1" dirty="0" smtClean="0">
                <a:solidFill>
                  <a:srgbClr val="0000FF"/>
                </a:solidFill>
              </a:rPr>
              <a:t>～</a:t>
            </a:r>
            <a:r>
              <a:rPr lang="en-US" altLang="ja-JP" sz="1600" i="1" dirty="0" smtClean="0">
                <a:solidFill>
                  <a:srgbClr val="0000FF"/>
                </a:solidFill>
              </a:rPr>
              <a:t>C</a:t>
            </a:r>
            <a:r>
              <a:rPr lang="ja-JP" altLang="en-US" sz="1600" i="1" dirty="0" smtClean="0">
                <a:solidFill>
                  <a:srgbClr val="0000FF"/>
                </a:solidFill>
              </a:rPr>
              <a:t>のいずれかを記載してください。</a:t>
            </a:r>
            <a:endParaRPr lang="ja-JP" altLang="en-US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項目を</a:t>
            </a:r>
            <a:r>
              <a:rPr lang="ja-JP" altLang="en-US" sz="1200" i="1" dirty="0">
                <a:solidFill>
                  <a:schemeClr val="accent5"/>
                </a:solidFill>
              </a:rPr>
              <a:t>箇条書き等で、わかりやすく説明して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項目</a:t>
            </a:r>
            <a:r>
              <a:rPr lang="ja-JP" altLang="en-US" sz="1200" i="1" dirty="0">
                <a:solidFill>
                  <a:schemeClr val="accent5"/>
                </a:solidFill>
              </a:rPr>
              <a:t>の順番は自由</a:t>
            </a:r>
            <a:r>
              <a:rPr lang="ja-JP" altLang="en-US" sz="1200" i="1">
                <a:solidFill>
                  <a:schemeClr val="accent5"/>
                </a:solidFill>
              </a:rPr>
              <a:t>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44051" y="4906550"/>
            <a:ext cx="5347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>
                <a:solidFill>
                  <a:schemeClr val="accent5"/>
                </a:solidFill>
              </a:rPr>
              <a:t>ビジネス視点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生じている課題、解決すべき課題（やりたいこと）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想定する市場規模（分野）とその理由、根拠（収益に繋がる）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データ視点、アプリケーション視点、サービス視点（収益について）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連携、共創する</a:t>
            </a:r>
            <a:r>
              <a:rPr lang="ja-JP" altLang="en-US" sz="1200" i="1" dirty="0">
                <a:solidFill>
                  <a:schemeClr val="accent5"/>
                </a:solidFill>
              </a:rPr>
              <a:t>ことによる</a:t>
            </a:r>
            <a:r>
              <a:rPr lang="ja-JP" altLang="en-US" sz="1200" i="1">
                <a:solidFill>
                  <a:schemeClr val="accent5"/>
                </a:solidFill>
              </a:rPr>
              <a:t>解決事項（協力者の有無）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（連携する）組織が保有する特有のもの（ケイパビリティ）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>
                <a:solidFill>
                  <a:prstClr val="black"/>
                </a:solidFill>
              </a:rPr>
              <a:t>ビジネスプランの説明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b="1" dirty="0">
                <a:solidFill>
                  <a:prstClr val="black"/>
                </a:solidFill>
              </a:rPr>
              <a:t>エグゼクティブサマリー（ビジネスプランの要点をまとめたもの）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dirty="0">
                <a:solidFill>
                  <a:srgbClr val="FF0000"/>
                </a:solidFill>
              </a:rPr>
              <a:t>原則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 err="1">
                <a:solidFill>
                  <a:srgbClr val="FF0000"/>
                </a:solidFill>
              </a:rPr>
              <a:t>，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枚とする。テキスト、図解を併用する場合は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枚程度とする。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dirty="0">
                <a:solidFill>
                  <a:prstClr val="black"/>
                </a:solidFill>
              </a:rPr>
              <a:t>会社の目的、ビジョン・ミッション、財務数値予測（グラフなど）、重要成功要因</a:t>
            </a:r>
            <a:endParaRPr lang="en-US" altLang="ja-JP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dirty="0">
                <a:solidFill>
                  <a:srgbClr val="FF0000"/>
                </a:solidFill>
              </a:rPr>
              <a:t>以下の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 err="1">
                <a:solidFill>
                  <a:srgbClr val="FF0000"/>
                </a:solidFill>
              </a:rPr>
              <a:t>つの</a:t>
            </a:r>
            <a:r>
              <a:rPr lang="ja-JP" altLang="en-US" dirty="0">
                <a:solidFill>
                  <a:srgbClr val="FF0000"/>
                </a:solidFill>
              </a:rPr>
              <a:t>観点に基づいて、事業計画の詳細を根拠データ等も示しつつ</a:t>
            </a:r>
            <a:r>
              <a:rPr lang="en-US" altLang="ja-JP" dirty="0">
                <a:solidFill>
                  <a:srgbClr val="FF0000"/>
                </a:solidFill>
              </a:rPr>
              <a:t>6</a:t>
            </a:r>
            <a:r>
              <a:rPr lang="ja-JP" altLang="en-US" dirty="0">
                <a:solidFill>
                  <a:srgbClr val="FF0000"/>
                </a:solidFill>
              </a:rPr>
              <a:t>枚以内で記載。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それぞれ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～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枚程度を目安とする。なお、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枚に複数の観点を盛り込むことも可。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dirty="0">
                <a:solidFill>
                  <a:prstClr val="black"/>
                </a:solidFill>
              </a:rPr>
              <a:t>事業立ち上げの経緯</a:t>
            </a:r>
            <a:r>
              <a:rPr lang="en-US" altLang="ja-JP" dirty="0">
                <a:solidFill>
                  <a:prstClr val="black"/>
                </a:solidFill>
              </a:rPr>
              <a:t/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ja-JP" altLang="en-US" dirty="0" smtClean="0">
                <a:solidFill>
                  <a:prstClr val="black"/>
                </a:solidFill>
              </a:rPr>
              <a:t>市場および共創・競合の分析</a:t>
            </a:r>
            <a:r>
              <a:rPr lang="en-US" altLang="ja-JP" dirty="0" smtClean="0">
                <a:solidFill>
                  <a:prstClr val="black"/>
                </a:solidFill>
              </a:rPr>
              <a:t/>
            </a:r>
            <a:br>
              <a:rPr lang="en-US" altLang="ja-JP" dirty="0" smtClean="0">
                <a:solidFill>
                  <a:prstClr val="black"/>
                </a:solidFill>
              </a:rPr>
            </a:br>
            <a:r>
              <a:rPr lang="ja-JP" altLang="en-US" dirty="0" smtClean="0">
                <a:solidFill>
                  <a:prstClr val="black"/>
                </a:solidFill>
              </a:rPr>
              <a:t>ビジネスモデル</a:t>
            </a:r>
            <a:r>
              <a:rPr lang="en-US" altLang="ja-JP" dirty="0">
                <a:solidFill>
                  <a:prstClr val="black"/>
                </a:solidFill>
              </a:rPr>
              <a:t/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ja-JP" altLang="en-US" dirty="0">
                <a:solidFill>
                  <a:prstClr val="black"/>
                </a:solidFill>
              </a:rPr>
              <a:t>立ち上げ計画</a:t>
            </a:r>
            <a:endParaRPr lang="en-US" altLang="ja-JP" b="1" dirty="0">
              <a:solidFill>
                <a:prstClr val="black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6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 b="1">
                <a:solidFill>
                  <a:prstClr val="black"/>
                </a:solidFill>
              </a:rPr>
              <a:t>研究開発計画</a:t>
            </a:r>
            <a:r>
              <a:rPr lang="en-US" altLang="ja-JP" sz="1800" b="1" dirty="0">
                <a:solidFill>
                  <a:prstClr val="black"/>
                </a:solidFill>
              </a:rPr>
              <a:t>【</a:t>
            </a:r>
            <a:r>
              <a:rPr lang="ja-JP" altLang="en-US" sz="1800" b="1">
                <a:solidFill>
                  <a:prstClr val="black"/>
                </a:solidFill>
              </a:rPr>
              <a:t>事業計画を実現するために</a:t>
            </a:r>
            <a:r>
              <a:rPr lang="en-US" altLang="ja-JP" sz="1800" b="1" dirty="0">
                <a:solidFill>
                  <a:prstClr val="black"/>
                </a:solidFill>
              </a:rPr>
              <a:t>NEDO</a:t>
            </a:r>
            <a:r>
              <a:rPr lang="ja-JP" altLang="en-US" sz="1800" b="1">
                <a:solidFill>
                  <a:prstClr val="black"/>
                </a:solidFill>
              </a:rPr>
              <a:t>事業で実施する研究開発内容の説明</a:t>
            </a:r>
            <a:r>
              <a:rPr lang="en-US" altLang="ja-JP" sz="1800" b="1" dirty="0">
                <a:solidFill>
                  <a:prstClr val="black"/>
                </a:solidFill>
              </a:rPr>
              <a:t>】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>
                <a:solidFill>
                  <a:srgbClr val="FF0000"/>
                </a:solidFill>
              </a:rPr>
              <a:t>以下、各</a:t>
            </a:r>
            <a:r>
              <a:rPr lang="en-US" altLang="ja-JP" sz="1800" dirty="0">
                <a:solidFill>
                  <a:srgbClr val="FF0000"/>
                </a:solidFill>
              </a:rPr>
              <a:t>1</a:t>
            </a:r>
            <a:r>
              <a:rPr lang="ja-JP" altLang="en-US" sz="1800">
                <a:solidFill>
                  <a:srgbClr val="FF0000"/>
                </a:solidFill>
              </a:rPr>
              <a:t>枚以内とする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>
                <a:solidFill>
                  <a:prstClr val="black"/>
                </a:solidFill>
              </a:rPr>
              <a:t>研究開発計画</a:t>
            </a:r>
            <a:r>
              <a:rPr lang="en-US" altLang="ja-JP" sz="1800" dirty="0">
                <a:solidFill>
                  <a:prstClr val="black"/>
                </a:solidFill>
              </a:rPr>
              <a:t/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>
                <a:solidFill>
                  <a:prstClr val="black"/>
                </a:solidFill>
              </a:rPr>
              <a:t>達成目標・水準・指標の設定</a:t>
            </a:r>
            <a:r>
              <a:rPr lang="en-US" altLang="ja-JP" sz="1800" dirty="0">
                <a:solidFill>
                  <a:prstClr val="black"/>
                </a:solidFill>
              </a:rPr>
              <a:t/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>
                <a:solidFill>
                  <a:prstClr val="black"/>
                </a:solidFill>
              </a:rPr>
              <a:t>開発終了後の</a:t>
            </a:r>
            <a:r>
              <a:rPr lang="en-US" altLang="ja-JP" sz="1800" dirty="0">
                <a:solidFill>
                  <a:prstClr val="black"/>
                </a:solidFill>
              </a:rPr>
              <a:t>3</a:t>
            </a:r>
            <a:r>
              <a:rPr lang="ja-JP" altLang="en-US" sz="1800">
                <a:solidFill>
                  <a:prstClr val="black"/>
                </a:solidFill>
              </a:rPr>
              <a:t>年分売上計画</a:t>
            </a:r>
            <a:endParaRPr lang="ja-JP" altLang="en-US" sz="1800">
              <a:solidFill>
                <a:srgbClr val="00B05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8B490D01-71B0-0E41-8E12-28CA6E5989C7}"/>
              </a:ext>
            </a:extLst>
          </p:cNvPr>
          <p:cNvSpPr/>
          <p:nvPr/>
        </p:nvSpPr>
        <p:spPr>
          <a:xfrm>
            <a:off x="874713" y="60623"/>
            <a:ext cx="4947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提案書（実施計画書）記載項目を</a:t>
            </a:r>
            <a:r>
              <a:rPr lang="ja-JP" altLang="en-US" sz="1200" i="1" dirty="0">
                <a:solidFill>
                  <a:schemeClr val="accent5"/>
                </a:solidFill>
              </a:rPr>
              <a:t>箇条書き等で、わかりやすく説明して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項目</a:t>
            </a:r>
            <a:r>
              <a:rPr lang="ja-JP" altLang="en-US" sz="1200" i="1" dirty="0">
                <a:solidFill>
                  <a:schemeClr val="accent5"/>
                </a:solidFill>
              </a:rPr>
              <a:t>の順番は自由</a:t>
            </a:r>
            <a:r>
              <a:rPr lang="ja-JP" altLang="en-US" sz="1200" i="1">
                <a:solidFill>
                  <a:schemeClr val="accent5"/>
                </a:solidFill>
              </a:rPr>
              <a:t>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DBAB711C-04D2-C645-892F-A957A4191B48}"/>
              </a:ext>
            </a:extLst>
          </p:cNvPr>
          <p:cNvSpPr/>
          <p:nvPr/>
        </p:nvSpPr>
        <p:spPr>
          <a:xfrm>
            <a:off x="6844051" y="4906550"/>
            <a:ext cx="5347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>
                <a:solidFill>
                  <a:schemeClr val="accent5"/>
                </a:solidFill>
              </a:rPr>
              <a:t>前ページで記載のビジネスを実現するための研究開発要素視点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何を研究開発し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どのように解決するのか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いつまでにどのような成果を達成するのか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8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xmlns="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048674"/>
              </p:ext>
            </p:extLst>
          </p:nvPr>
        </p:nvGraphicFramePr>
        <p:xfrm>
          <a:off x="874712" y="1845456"/>
          <a:ext cx="10001488" cy="402141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00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1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37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758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03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048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048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2020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助成金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の額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百万円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9    10    11    </a:t>
                      </a: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12  </a:t>
                      </a:r>
                      <a:r>
                        <a:rPr kumimoji="1" lang="en-US" altLang="ja-JP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 </a:t>
                      </a: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   </a:t>
                      </a:r>
                      <a:r>
                        <a:rPr kumimoji="1" lang="en-US" altLang="ja-JP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    </a:t>
                      </a: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</a:t>
                      </a:r>
                      <a:r>
                        <a:rPr kumimoji="1" lang="en-US" altLang="ja-JP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5    6    7    8    9    10    11    12    1    </a:t>
                      </a: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   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検証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％動作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50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％以下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40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％出力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593"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時期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aseline="0" dirty="0">
                          <a:solidFill>
                            <a:schemeClr val="accent5"/>
                          </a:solidFill>
                        </a:rPr>
                        <a:t>FY2021.3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前ページの研究開発</a:t>
            </a:r>
            <a:r>
              <a:rPr lang="ja-JP" altLang="en-US" sz="1200" i="1" dirty="0">
                <a:solidFill>
                  <a:schemeClr val="accent5"/>
                </a:solidFill>
              </a:rPr>
              <a:t>スケジュールをわかりやすく示して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「</a:t>
            </a:r>
            <a:r>
              <a:rPr lang="ja-JP" altLang="en-US" sz="1200" i="1" dirty="0">
                <a:solidFill>
                  <a:schemeClr val="accent5"/>
                </a:solidFill>
              </a:rPr>
              <a:t>実施項目」、「実施時期」、「達成目標」、「実施項目毎の助成金の額及び助成対象経費</a:t>
            </a:r>
            <a:r>
              <a:rPr lang="ja-JP" altLang="en-US" sz="1200" i="1">
                <a:solidFill>
                  <a:schemeClr val="accent5"/>
                </a:solidFill>
              </a:rPr>
              <a:t>」、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「</a:t>
            </a:r>
            <a:r>
              <a:rPr lang="ja-JP" altLang="en-US" sz="1200" i="1" dirty="0">
                <a:solidFill>
                  <a:schemeClr val="accent5"/>
                </a:solidFill>
              </a:rPr>
              <a:t>主要外注先とその費用（もしあれば）」、「開発成果の導入時期」、「各年度末時点の業務完了要件」</a:t>
            </a:r>
            <a:r>
              <a:rPr lang="ja-JP" altLang="en-US" sz="1200" i="1">
                <a:solidFill>
                  <a:schemeClr val="accent5"/>
                </a:solidFill>
              </a:rPr>
              <a:t>は、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必ず</a:t>
            </a:r>
            <a:r>
              <a:rPr lang="ja-JP" altLang="en-US" sz="1200" i="1" dirty="0">
                <a:solidFill>
                  <a:schemeClr val="accent5"/>
                </a:solidFill>
              </a:rPr>
              <a:t>記載して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本助成</a:t>
            </a:r>
            <a:r>
              <a:rPr lang="ja-JP" altLang="en-US" sz="1200" i="1" dirty="0">
                <a:solidFill>
                  <a:schemeClr val="accent5"/>
                </a:solidFill>
              </a:rPr>
              <a:t>事業期間内で完了しない実施項目があれば記載して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下表</a:t>
            </a:r>
            <a:r>
              <a:rPr lang="ja-JP" altLang="en-US" sz="1200" i="1" dirty="0">
                <a:solidFill>
                  <a:schemeClr val="accent5"/>
                </a:solidFill>
              </a:rPr>
              <a:t>は例です。下表を用いる場合、行例を適宜追加して</a:t>
            </a:r>
            <a:r>
              <a:rPr lang="ja-JP" altLang="en-US" sz="1200" i="1">
                <a:solidFill>
                  <a:schemeClr val="accent5"/>
                </a:solidFill>
              </a:rPr>
              <a:t>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381535" y="2809646"/>
            <a:ext cx="84793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302919" y="3374430"/>
            <a:ext cx="85899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740751" y="3920620"/>
            <a:ext cx="842328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246703" y="2869566"/>
            <a:ext cx="1277409" cy="28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動作原理確認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80362" y="3374430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6083028" y="5532771"/>
            <a:ext cx="1192624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853955" y="3980540"/>
            <a:ext cx="266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実ライン評価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開発計画</a:t>
            </a:r>
            <a:endParaRPr kumimoji="1" lang="ja-JP" altLang="en-US" sz="4000" b="1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4740751" y="5901280"/>
            <a:ext cx="2052000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2020</a:t>
            </a:r>
            <a:r>
              <a:rPr lang="ja-JP" altLang="en-US" sz="1200" i="1">
                <a:solidFill>
                  <a:schemeClr val="accent5"/>
                </a:solidFill>
              </a:rPr>
              <a:t>年度</a:t>
            </a:r>
            <a:r>
              <a:rPr lang="ja-JP" altLang="en-US" sz="1200" i="1" dirty="0">
                <a:solidFill>
                  <a:schemeClr val="accent5"/>
                </a:solidFill>
              </a:rPr>
              <a:t>末の業務完了要件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・●●の動作原理確認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7128867" y="5856888"/>
            <a:ext cx="2052000" cy="1046874"/>
          </a:xfrm>
          <a:prstGeom prst="borderCallout1">
            <a:avLst>
              <a:gd name="adj1" fmla="val 17658"/>
              <a:gd name="adj2" fmla="val -1383"/>
              <a:gd name="adj3" fmla="val -18627"/>
              <a:gd name="adj4" fmla="val -1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2021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TotalTime>0</TotalTime>
  <Words>611</Words>
  <Application>Microsoft Office PowerPoint</Application>
  <PresentationFormat>ワイド画面</PresentationFormat>
  <Paragraphs>103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ＭＳ Ｐゴシック</vt:lpstr>
      <vt:lpstr>Meiryo</vt:lpstr>
      <vt:lpstr>游ゴシック</vt:lpstr>
      <vt:lpstr>Arial</vt:lpstr>
      <vt:lpstr>Calibri</vt:lpstr>
      <vt:lpstr>Calibri Light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「●●システム開発事業」</vt:lpstr>
      <vt:lpstr>事業計画【ビジネスプランの説明】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2019-07-05T09:02:54Z</dcterms:created>
  <dcterms:modified xsi:type="dcterms:W3CDTF">2020-06-17T07:10:27Z</dcterms:modified>
</cp:coreProperties>
</file>