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77" r:id="rId2"/>
    <p:sldId id="270" r:id="rId3"/>
    <p:sldId id="263" r:id="rId4"/>
    <p:sldId id="271" r:id="rId5"/>
    <p:sldId id="264" r:id="rId6"/>
    <p:sldId id="272" r:id="rId7"/>
    <p:sldId id="269" r:id="rId8"/>
    <p:sldId id="267" r:id="rId9"/>
    <p:sldId id="276" r:id="rId10"/>
    <p:sldId id="273" r:id="rId11"/>
    <p:sldId id="274" r:id="rId12"/>
    <p:sldId id="268" r:id="rId13"/>
    <p:sldId id="27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6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2020/6/17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2020/6/17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673374"/>
            <a:ext cx="8655556" cy="1848990"/>
          </a:xfrm>
        </p:spPr>
        <p:txBody>
          <a:bodyPr>
            <a:noAutofit/>
          </a:bodyPr>
          <a:lstStyle/>
          <a:p>
            <a:pPr algn="l"/>
            <a:r>
              <a:rPr lang="ja-JP" altLang="en-US" sz="2000" b="1" dirty="0" smtClean="0"/>
              <a:t>　　</a:t>
            </a:r>
            <a:r>
              <a:rPr lang="ja-JP" altLang="ja-JP" sz="2000" b="1" dirty="0" smtClean="0"/>
              <a:t>「</a:t>
            </a:r>
            <a:r>
              <a:rPr lang="ja-JP" altLang="ja-JP" sz="2000" b="1" dirty="0"/>
              <a:t>部素材の代替・使用量削減に資する技術開発・実証事業</a:t>
            </a:r>
            <a:r>
              <a:rPr lang="ja-JP" altLang="ja-JP" sz="2000" b="1" dirty="0" smtClean="0"/>
              <a:t>」</a:t>
            </a:r>
            <a:r>
              <a:rPr lang="en-US" altLang="ja-JP" sz="2000" b="1" dirty="0" smtClean="0"/>
              <a:t/>
            </a:r>
            <a:br>
              <a:rPr lang="en-US" altLang="ja-JP" sz="2000" b="1" dirty="0" smtClean="0"/>
            </a:br>
            <a:r>
              <a:rPr lang="ja-JP" altLang="en-US" sz="2000" b="1" dirty="0" smtClean="0"/>
              <a:t>　　　　</a:t>
            </a:r>
            <a:r>
              <a:rPr lang="ja-JP" altLang="en-US" sz="1800" b="1" dirty="0" smtClean="0">
                <a:latin typeface="+mn-ea"/>
                <a:ea typeface="+mn-ea"/>
              </a:rPr>
              <a:t>研究</a:t>
            </a:r>
            <a:r>
              <a:rPr lang="ja-JP" altLang="en-US" sz="1800" b="1" dirty="0">
                <a:latin typeface="+mn-ea"/>
                <a:ea typeface="+mn-ea"/>
              </a:rPr>
              <a:t>開発</a:t>
            </a:r>
            <a:r>
              <a:rPr lang="ja-JP" altLang="en-US" sz="1800" b="1" dirty="0" smtClean="0">
                <a:latin typeface="+mn-ea"/>
                <a:ea typeface="+mn-ea"/>
              </a:rPr>
              <a:t>項目①</a:t>
            </a:r>
            <a:r>
              <a:rPr lang="ja-JP" altLang="ja-JP" sz="1800" b="1" dirty="0">
                <a:latin typeface="+mn-ea"/>
                <a:ea typeface="+mn-ea"/>
              </a:rPr>
              <a:t>「重希土類を使用しない高性能磁石等の開発</a:t>
            </a:r>
            <a:r>
              <a:rPr lang="ja-JP" altLang="ja-JP" sz="1800" b="1" dirty="0" smtClean="0">
                <a:latin typeface="+mn-ea"/>
                <a:ea typeface="+mn-ea"/>
              </a:rPr>
              <a:t>」</a:t>
            </a:r>
            <a:r>
              <a:rPr lang="en-US" altLang="ja-JP" sz="1800" b="1" dirty="0" smtClean="0">
                <a:latin typeface="+mn-ea"/>
                <a:ea typeface="+mn-ea"/>
              </a:rPr>
              <a:t/>
            </a:r>
            <a:br>
              <a:rPr lang="en-US" altLang="ja-JP" sz="1800" b="1" dirty="0" smtClean="0">
                <a:latin typeface="+mn-ea"/>
                <a:ea typeface="+mn-ea"/>
              </a:rPr>
            </a:br>
            <a:r>
              <a:rPr lang="ja-JP" altLang="en-US" sz="1800" b="1" dirty="0" smtClean="0">
                <a:latin typeface="+mn-ea"/>
                <a:ea typeface="+mn-ea"/>
              </a:rPr>
              <a:t>　　 　　研究</a:t>
            </a:r>
            <a:r>
              <a:rPr lang="ja-JP" altLang="en-US" sz="1800" b="1" dirty="0">
                <a:latin typeface="+mn-ea"/>
                <a:ea typeface="+mn-ea"/>
              </a:rPr>
              <a:t>開発項目</a:t>
            </a:r>
            <a:r>
              <a:rPr lang="ja-JP" altLang="en-US" sz="1800" b="1" dirty="0" smtClean="0">
                <a:latin typeface="+mn-ea"/>
                <a:ea typeface="+mn-ea"/>
              </a:rPr>
              <a:t>②</a:t>
            </a:r>
            <a:r>
              <a:rPr lang="ja-JP" altLang="ja-JP" sz="1800" b="1" dirty="0">
                <a:latin typeface="+mn-ea"/>
                <a:ea typeface="+mn-ea"/>
              </a:rPr>
              <a:t>「低品位レアアースを利用した機能性材料の開発</a:t>
            </a:r>
            <a:r>
              <a:rPr lang="ja-JP" altLang="ja-JP" sz="1800" b="1" dirty="0" smtClean="0">
                <a:latin typeface="+mn-ea"/>
                <a:ea typeface="+mn-ea"/>
              </a:rPr>
              <a:t>」</a:t>
            </a:r>
            <a:r>
              <a:rPr lang="en-US" altLang="ja-JP" sz="2000" b="1" dirty="0" smtClean="0">
                <a:latin typeface="+mn-ea"/>
                <a:ea typeface="+mn-ea"/>
              </a:rPr>
              <a:t/>
            </a:r>
            <a:br>
              <a:rPr lang="en-US" altLang="ja-JP" sz="2000" b="1" dirty="0" smtClean="0">
                <a:latin typeface="+mn-ea"/>
                <a:ea typeface="+mn-ea"/>
              </a:rPr>
            </a:br>
            <a:r>
              <a:rPr lang="en-US" altLang="ja-JP" sz="2000" b="1" dirty="0" smtClean="0">
                <a:latin typeface="+mn-ea"/>
                <a:ea typeface="+mn-ea"/>
              </a:rPr>
              <a:t> </a:t>
            </a:r>
            <a:endParaRPr lang="ja-JP" altLang="en-US" sz="2000" b="1" dirty="0">
              <a:latin typeface="+mn-ea"/>
              <a:ea typeface="+mn-ea"/>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本フォーマットを参考に提案する研究開発の説明資料を作成してください。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179512" y="182562"/>
            <a:ext cx="3312368" cy="523220"/>
          </a:xfrm>
          <a:prstGeom prst="rect">
            <a:avLst/>
          </a:prstGeom>
          <a:noFill/>
          <a:ln>
            <a:noFill/>
          </a:ln>
        </p:spPr>
        <p:txBody>
          <a:bodyPr wrap="square" rtlCol="0">
            <a:spAutoFit/>
          </a:bodyPr>
          <a:lstStyle/>
          <a:p>
            <a:r>
              <a:rPr kumimoji="1" lang="ja-JP" altLang="en-US" sz="1400" dirty="0" smtClean="0">
                <a:latin typeface="+mn-ea"/>
              </a:rPr>
              <a:t>（</a:t>
            </a:r>
            <a:r>
              <a:rPr lang="ja-JP" altLang="en-US" sz="1400" dirty="0" smtClean="0">
                <a:latin typeface="+mn-ea"/>
              </a:rPr>
              <a:t>参考資料</a:t>
            </a:r>
            <a:r>
              <a:rPr lang="en-US" altLang="ja-JP" sz="1400" dirty="0" smtClean="0">
                <a:latin typeface="+mn-ea"/>
              </a:rPr>
              <a:t>2</a:t>
            </a:r>
            <a:r>
              <a:rPr kumimoji="1" lang="ja-JP" altLang="en-US" sz="1400" dirty="0" smtClean="0">
                <a:latin typeface="+mn-ea"/>
              </a:rPr>
              <a:t>）</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8" y="4239329"/>
            <a:ext cx="423102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部分提案を行う場合のみ、研究開発項目を記載してください</a:t>
            </a:r>
            <a:endParaRPr lang="ja-JP" altLang="en-US" sz="1200" i="1" dirty="0">
              <a:solidFill>
                <a:srgbClr val="0000FF"/>
              </a:solidFill>
            </a:endParaRPr>
          </a:p>
        </p:txBody>
      </p:sp>
      <p:sp>
        <p:nvSpPr>
          <p:cNvPr id="13" name="テキスト ボックス 12"/>
          <p:cNvSpPr txBox="1"/>
          <p:nvPr/>
        </p:nvSpPr>
        <p:spPr>
          <a:xfrm>
            <a:off x="1763688" y="3373026"/>
            <a:ext cx="5833566" cy="369332"/>
          </a:xfrm>
          <a:prstGeom prst="rect">
            <a:avLst/>
          </a:prstGeom>
          <a:solidFill>
            <a:srgbClr val="FFCCCC">
              <a:alpha val="73725"/>
            </a:srgb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i="1" dirty="0" smtClean="0">
                <a:solidFill>
                  <a:srgbClr val="FF0000"/>
                </a:solidFill>
              </a:rPr>
              <a:t>提出物は　</a:t>
            </a:r>
            <a:r>
              <a:rPr kumimoji="1" lang="en-US" altLang="ja-JP" i="1" dirty="0" smtClean="0">
                <a:solidFill>
                  <a:srgbClr val="FF0000"/>
                </a:solidFill>
              </a:rPr>
              <a:t>2 </a:t>
            </a:r>
            <a:r>
              <a:rPr kumimoji="1" lang="ja-JP" altLang="en-US" i="1" dirty="0" smtClean="0">
                <a:solidFill>
                  <a:srgbClr val="FF0000"/>
                </a:solidFill>
              </a:rPr>
              <a:t>スライド </a:t>
            </a:r>
            <a:r>
              <a:rPr kumimoji="1" lang="en-US" altLang="ja-JP" i="1" dirty="0" smtClean="0">
                <a:solidFill>
                  <a:srgbClr val="FF0000"/>
                </a:solidFill>
              </a:rPr>
              <a:t>in 1</a:t>
            </a:r>
            <a:r>
              <a:rPr kumimoji="1" lang="ja-JP" altLang="en-US" i="1" dirty="0" smtClean="0">
                <a:solidFill>
                  <a:srgbClr val="FF0000"/>
                </a:solidFill>
              </a:rPr>
              <a:t>ページ、両面で印刷してください</a:t>
            </a:r>
            <a:endParaRPr kumimoji="1" lang="ja-JP" altLang="en-US" i="1" dirty="0">
              <a:solidFill>
                <a:srgbClr val="FF0000"/>
              </a:solidFill>
            </a:endParaRPr>
          </a:p>
        </p:txBody>
      </p:sp>
      <p:sp>
        <p:nvSpPr>
          <p:cNvPr id="15" name="テキスト ボックス 14"/>
          <p:cNvSpPr txBox="1"/>
          <p:nvPr/>
        </p:nvSpPr>
        <p:spPr>
          <a:xfrm>
            <a:off x="37554" y="1407359"/>
            <a:ext cx="9003859" cy="46166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＊「研究開発項目①－１　重希土類を使用しない小型超高速回転モーター駆動システム用磁石の開発と動作実証」および「研究開発項目②－２　低品位レアアースの触媒等材料への代替利用技術の開発実証」に関しては</a:t>
            </a:r>
            <a:r>
              <a:rPr lang="ja-JP" altLang="en-US" sz="1200" i="1" dirty="0" smtClean="0">
                <a:solidFill>
                  <a:srgbClr val="0000FF"/>
                </a:solidFill>
              </a:rPr>
              <a:t>、</a:t>
            </a:r>
            <a:r>
              <a:rPr lang="ja-JP" altLang="en-US" sz="1200" i="1" dirty="0">
                <a:solidFill>
                  <a:srgbClr val="0000FF"/>
                </a:solidFill>
              </a:rPr>
              <a:t>各スライド</a:t>
            </a:r>
            <a:r>
              <a:rPr lang="ja-JP" altLang="en-US" sz="1200" i="1" dirty="0" smtClean="0">
                <a:solidFill>
                  <a:srgbClr val="0000FF"/>
                </a:solidFill>
              </a:rPr>
              <a:t>で実証</a:t>
            </a:r>
            <a:r>
              <a:rPr lang="ja-JP" altLang="en-US" sz="1200" i="1" dirty="0">
                <a:solidFill>
                  <a:srgbClr val="0000FF"/>
                </a:solidFill>
              </a:rPr>
              <a:t>に関する事項も記載してください</a:t>
            </a:r>
          </a:p>
        </p:txBody>
      </p:sp>
    </p:spTree>
    <p:extLst>
      <p:ext uri="{BB962C8B-B14F-4D97-AF65-F5344CB8AC3E}">
        <p14:creationId xmlns:p14="http://schemas.microsoft.com/office/powerpoint/2010/main" val="2909839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想定される成果</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1754326"/>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a:t>
            </a:r>
            <a:r>
              <a:rPr lang="ja-JP" altLang="en-US" i="1" dirty="0" smtClean="0">
                <a:solidFill>
                  <a:srgbClr val="0000FF"/>
                </a:solidFill>
              </a:rPr>
              <a:t>をわかりやすく説明してください。</a:t>
            </a:r>
            <a:endParaRPr lang="ja-JP" altLang="en-US" i="1" dirty="0">
              <a:solidFill>
                <a:srgbClr val="0000FF"/>
              </a:solidFill>
            </a:endParaRPr>
          </a:p>
          <a:p>
            <a:pPr marL="87313" indent="-87313">
              <a:buFont typeface="Arial" pitchFamily="34" charset="0"/>
              <a:buChar char="•"/>
            </a:pPr>
            <a:r>
              <a:rPr lang="ja-JP" altLang="en-US" i="1" dirty="0">
                <a:solidFill>
                  <a:srgbClr val="0000FF"/>
                </a:solidFill>
              </a:rPr>
              <a:t>初年度及び本プロジェクトの節目と</a:t>
            </a:r>
            <a:r>
              <a:rPr lang="ja-JP" altLang="en-US" i="1" dirty="0" smtClean="0">
                <a:solidFill>
                  <a:srgbClr val="0000FF"/>
                </a:solidFill>
              </a:rPr>
              <a:t>なる１年目</a:t>
            </a:r>
            <a:r>
              <a:rPr lang="ja-JP" altLang="en-US" i="1" dirty="0">
                <a:solidFill>
                  <a:srgbClr val="0000FF"/>
                </a:solidFill>
              </a:rPr>
              <a:t>（</a:t>
            </a:r>
            <a:r>
              <a:rPr lang="en-US" altLang="ja-JP" i="1" dirty="0" smtClean="0">
                <a:solidFill>
                  <a:srgbClr val="0000FF"/>
                </a:solidFill>
              </a:rPr>
              <a:t>2020</a:t>
            </a:r>
            <a:r>
              <a:rPr lang="ja-JP" altLang="en-US" i="1" dirty="0" smtClean="0">
                <a:solidFill>
                  <a:srgbClr val="0000FF"/>
                </a:solidFill>
              </a:rPr>
              <a:t>年度</a:t>
            </a:r>
            <a:r>
              <a:rPr lang="ja-JP" altLang="en-US" i="1" dirty="0">
                <a:solidFill>
                  <a:srgbClr val="0000FF"/>
                </a:solidFill>
              </a:rPr>
              <a:t>）</a:t>
            </a:r>
            <a:r>
              <a:rPr lang="ja-JP" altLang="en-US" i="1" dirty="0" smtClean="0">
                <a:solidFill>
                  <a:srgbClr val="0000FF"/>
                </a:solidFill>
              </a:rPr>
              <a:t>、</a:t>
            </a:r>
            <a:r>
              <a:rPr lang="en-US" altLang="ja-JP" i="1" dirty="0" smtClean="0">
                <a:solidFill>
                  <a:srgbClr val="0000FF"/>
                </a:solidFill>
              </a:rPr>
              <a:t>2</a:t>
            </a:r>
            <a:r>
              <a:rPr lang="ja-JP" altLang="en-US" i="1" dirty="0" smtClean="0">
                <a:solidFill>
                  <a:srgbClr val="0000FF"/>
                </a:solidFill>
              </a:rPr>
              <a:t>年目</a:t>
            </a:r>
            <a:r>
              <a:rPr lang="ja-JP" altLang="en-US" i="1" dirty="0">
                <a:solidFill>
                  <a:srgbClr val="0000FF"/>
                </a:solidFill>
              </a:rPr>
              <a:t>（</a:t>
            </a:r>
            <a:r>
              <a:rPr lang="en-US" altLang="ja-JP" i="1" dirty="0" smtClean="0">
                <a:solidFill>
                  <a:srgbClr val="0000FF"/>
                </a:solidFill>
              </a:rPr>
              <a:t>2021</a:t>
            </a:r>
            <a:r>
              <a:rPr lang="ja-JP" altLang="en-US" i="1" smtClean="0">
                <a:solidFill>
                  <a:srgbClr val="0000FF"/>
                </a:solidFill>
              </a:rPr>
              <a:t>年度：最終年度）</a:t>
            </a:r>
            <a:r>
              <a:rPr lang="ja-JP" altLang="en-US" i="1" dirty="0" smtClean="0">
                <a:solidFill>
                  <a:srgbClr val="0000FF"/>
                </a:solidFill>
              </a:rPr>
              <a:t>のイメージがわかる</a:t>
            </a:r>
            <a:r>
              <a:rPr lang="ja-JP" altLang="en-US" i="1" smtClean="0">
                <a:solidFill>
                  <a:srgbClr val="0000FF"/>
                </a:solidFill>
              </a:rPr>
              <a:t>ように記載</a:t>
            </a:r>
            <a:r>
              <a:rPr lang="ja-JP" altLang="en-US" i="1" dirty="0">
                <a:solidFill>
                  <a:srgbClr val="0000FF"/>
                </a:solidFill>
              </a:rPr>
              <a:t>してください。さらに、プロジェクト期間中</a:t>
            </a:r>
            <a:r>
              <a:rPr lang="ja-JP" altLang="en-US" i="1" dirty="0" smtClean="0">
                <a:solidFill>
                  <a:srgbClr val="0000FF"/>
                </a:solidFill>
              </a:rPr>
              <a:t>に</a:t>
            </a:r>
            <a:r>
              <a:rPr lang="ja-JP" altLang="ja-JP" i="1" dirty="0">
                <a:solidFill>
                  <a:srgbClr val="0000FF"/>
                </a:solidFill>
              </a:rPr>
              <a:t>部素材の代替・使用量削減に資する技術開発・実証</a:t>
            </a:r>
            <a:r>
              <a:rPr lang="ja-JP" altLang="ja-JP" i="1" dirty="0" smtClean="0">
                <a:solidFill>
                  <a:srgbClr val="0000FF"/>
                </a:solidFill>
              </a:rPr>
              <a:t>事業</a:t>
            </a:r>
            <a:r>
              <a:rPr lang="ja-JP" altLang="en-US" i="1" dirty="0" smtClean="0">
                <a:solidFill>
                  <a:srgbClr val="0000FF"/>
                </a:solidFill>
              </a:rPr>
              <a:t>の産業</a:t>
            </a:r>
            <a:r>
              <a:rPr lang="ja-JP" altLang="en-US" i="1" dirty="0">
                <a:solidFill>
                  <a:srgbClr val="0000FF"/>
                </a:solidFill>
              </a:rPr>
              <a:t>にもたらされる効果・変革があれば具体的に説明してください</a:t>
            </a:r>
            <a:r>
              <a:rPr lang="ja-JP" altLang="en-US" i="1" dirty="0" smtClean="0">
                <a:solidFill>
                  <a:srgbClr val="0000FF"/>
                </a:solidFill>
              </a:rPr>
              <a:t>。</a:t>
            </a:r>
            <a:endParaRPr lang="en-US" altLang="ja-JP" i="1" dirty="0" smtClean="0">
              <a:solidFill>
                <a:srgbClr val="0000FF"/>
              </a:solidFill>
            </a:endParaRP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研究開発成果の実用化・事業化見込み</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a:t>
            </a:r>
            <a:r>
              <a:rPr lang="ja-JP" altLang="en-US" i="1" dirty="0" smtClean="0">
                <a:solidFill>
                  <a:srgbClr val="0000FF"/>
                </a:solidFill>
              </a:rPr>
              <a:t>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我が国経済への貢献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a:t>
            </a:r>
            <a:r>
              <a:rPr lang="ja-JP" altLang="en-US" i="1" dirty="0" smtClean="0">
                <a:solidFill>
                  <a:srgbClr val="0000FF"/>
                </a:solidFill>
              </a:rPr>
              <a:t>ください。</a:t>
            </a:r>
            <a:endParaRPr lang="en-US" altLang="ja-JP" i="1" dirty="0" smtClean="0">
              <a:solidFill>
                <a:srgbClr val="0000FF"/>
              </a:solidFill>
            </a:endParaRPr>
          </a:p>
          <a:p>
            <a:pPr marL="87313" indent="-87313"/>
            <a:r>
              <a:rPr lang="ja-JP" altLang="en-US" i="1" dirty="0" smtClean="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地球環境課題解決への貢献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・提案内容の実施により、どのように</a:t>
            </a:r>
            <a:r>
              <a:rPr lang="en-US" altLang="ja-JP" i="1" dirty="0">
                <a:solidFill>
                  <a:srgbClr val="0000FF"/>
                </a:solidFill>
              </a:rPr>
              <a:t>CO2</a:t>
            </a:r>
            <a:r>
              <a:rPr lang="ja-JP" altLang="en-US" i="1" dirty="0">
                <a:solidFill>
                  <a:srgbClr val="0000FF"/>
                </a:solidFill>
              </a:rPr>
              <a:t>や</a:t>
            </a:r>
            <a:r>
              <a:rPr lang="en-US" altLang="ja-JP" i="1" dirty="0">
                <a:solidFill>
                  <a:srgbClr val="0000FF"/>
                </a:solidFill>
              </a:rPr>
              <a:t>GHG</a:t>
            </a:r>
            <a:r>
              <a:rPr lang="ja-JP" altLang="en-US" i="1" dirty="0">
                <a:solidFill>
                  <a:srgbClr val="0000FF"/>
                </a:solidFill>
              </a:rPr>
              <a:t>削減効果が期待されるのか、</a:t>
            </a:r>
            <a:r>
              <a:rPr lang="ja-JP" altLang="en-US" i="1" dirty="0" smtClean="0">
                <a:solidFill>
                  <a:srgbClr val="0000FF"/>
                </a:solidFill>
              </a:rPr>
              <a:t>バックデータ含め</a:t>
            </a:r>
            <a:r>
              <a:rPr lang="ja-JP" altLang="en-US" i="1" dirty="0">
                <a:solidFill>
                  <a:srgbClr val="0000FF"/>
                </a:solidFill>
              </a:rPr>
              <a:t>、試算結果等を具体的に説明してください</a:t>
            </a:r>
            <a:r>
              <a:rPr lang="ja-JP" altLang="en-US" i="1" dirty="0" smtClean="0">
                <a:solidFill>
                  <a:srgbClr val="0000FF"/>
                </a:solidFill>
              </a:rPr>
              <a:t>。</a:t>
            </a:r>
            <a:endParaRPr lang="en-US" altLang="ja-JP" i="1" dirty="0" smtClean="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（再委託：○○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テーマ名：○○○○○○○○○○○○○○○の研究開発</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提案概要資料を</a:t>
            </a:r>
            <a:r>
              <a:rPr lang="en-US" altLang="ja-JP" sz="1200" i="1" dirty="0" smtClean="0">
                <a:solidFill>
                  <a:srgbClr val="0000FF"/>
                </a:solidFill>
              </a:rPr>
              <a:t>1</a:t>
            </a:r>
            <a:r>
              <a:rPr lang="ja-JP" altLang="en-US" sz="1200" i="1" dirty="0" smtClean="0">
                <a:solidFill>
                  <a:srgbClr val="0000FF"/>
                </a:solidFill>
              </a:rPr>
              <a:t>ページで作成してください。</a:t>
            </a:r>
            <a:endParaRPr lang="ja-JP" altLang="en-US" sz="1200" i="1" dirty="0">
              <a:solidFill>
                <a:srgbClr val="0000FF"/>
              </a:solidFill>
            </a:endParaRP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提案概要</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研究開発の目的</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目的に向かって解決すべき課題</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a:t>
            </a:r>
            <a:r>
              <a:rPr lang="ja-JP" altLang="ja-JP" i="1" kern="100" dirty="0" smtClean="0">
                <a:solidFill>
                  <a:srgbClr val="0000FF"/>
                </a:solidFill>
                <a:latin typeface="+mj-ea"/>
                <a:ea typeface="+mj-ea"/>
                <a:cs typeface="Times New Roman" panose="02020603050405020304" pitchFamily="18" charset="0"/>
              </a:rPr>
              <a:t>に</a:t>
            </a:r>
            <a:r>
              <a:rPr lang="ja-JP" altLang="en-US" i="1" kern="100" dirty="0" smtClean="0">
                <a:solidFill>
                  <a:srgbClr val="0000FF"/>
                </a:solidFill>
                <a:latin typeface="+mj-ea"/>
                <a:ea typeface="+mj-ea"/>
                <a:cs typeface="Times New Roman" panose="02020603050405020304" pitchFamily="18" charset="0"/>
              </a:rPr>
              <a:t>説明</a:t>
            </a:r>
            <a:r>
              <a:rPr lang="ja-JP" altLang="ja-JP" i="1" kern="100" dirty="0" smtClean="0">
                <a:solidFill>
                  <a:srgbClr val="0000FF"/>
                </a:solidFill>
                <a:latin typeface="+mj-ea"/>
                <a:ea typeface="+mj-ea"/>
                <a:cs typeface="Times New Roman" panose="02020603050405020304" pitchFamily="18" charset="0"/>
              </a:rPr>
              <a:t>し</a:t>
            </a:r>
            <a:r>
              <a:rPr lang="ja-JP" altLang="en-US" i="1" kern="100" dirty="0" smtClean="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研究開発の内容・目標</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a:t>
            </a:r>
            <a:r>
              <a:rPr lang="ja-JP" altLang="en-US" i="1" dirty="0" smtClean="0">
                <a:solidFill>
                  <a:srgbClr val="0000FF"/>
                </a:solidFill>
              </a:rPr>
              <a:t>内容、</a:t>
            </a:r>
            <a:r>
              <a:rPr lang="ja-JP" altLang="en-US" i="1" dirty="0">
                <a:solidFill>
                  <a:srgbClr val="0000FF"/>
                </a:solidFill>
              </a:rPr>
              <a:t>研究項目の</a:t>
            </a:r>
            <a:r>
              <a:rPr lang="ja-JP" altLang="en-US" i="1" dirty="0" smtClean="0">
                <a:solidFill>
                  <a:srgbClr val="0000FF"/>
                </a:solidFill>
              </a:rPr>
              <a:t>関係性等を簡潔</a:t>
            </a:r>
            <a:r>
              <a:rPr lang="ja-JP" altLang="en-US" i="1" dirty="0">
                <a:solidFill>
                  <a:srgbClr val="0000FF"/>
                </a:solidFill>
              </a:rPr>
              <a:t>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a:t>
            </a:r>
            <a:r>
              <a:rPr lang="ja-JP" altLang="en-US" i="1" dirty="0" smtClean="0">
                <a:solidFill>
                  <a:srgbClr val="0000FF"/>
                </a:solidFill>
              </a:rPr>
              <a:t>ください</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適宜</a:t>
            </a:r>
            <a:r>
              <a:rPr lang="ja-JP" altLang="en-US" i="1" dirty="0">
                <a:solidFill>
                  <a:srgbClr val="0000FF"/>
                </a:solidFill>
              </a:rPr>
              <a:t>、表などを活用してわかりやすく記載してください。</a:t>
            </a:r>
            <a:endParaRPr lang="en-US" altLang="ja-JP" i="1" dirty="0">
              <a:solidFill>
                <a:srgbClr val="0000FF"/>
              </a:solidFill>
            </a:endParaRPr>
          </a:p>
          <a:p>
            <a:pPr marL="87313" indent="-87313"/>
            <a:endParaRPr lang="en-US" altLang="ja-JP" i="1" dirty="0" smtClean="0">
              <a:solidFill>
                <a:srgbClr val="0000FF"/>
              </a:solidFill>
            </a:endParaRPr>
          </a:p>
          <a:p>
            <a:pPr marL="87313" indent="-87313"/>
            <a:endParaRPr lang="en-US" altLang="ja-JP" i="1" dirty="0" smtClean="0">
              <a:solidFill>
                <a:srgbClr val="0000FF"/>
              </a:solidFill>
            </a:endParaRPr>
          </a:p>
          <a:p>
            <a:pPr marL="87313" indent="-87313"/>
            <a:r>
              <a:rPr lang="ja-JP" altLang="en-US" i="1" dirty="0" smtClean="0">
                <a:solidFill>
                  <a:srgbClr val="0000FF"/>
                </a:solidFill>
              </a:rPr>
              <a:t>・</a:t>
            </a:r>
            <a:r>
              <a:rPr lang="ja-JP" altLang="en-US" i="1" dirty="0">
                <a:solidFill>
                  <a:srgbClr val="0000FF"/>
                </a:solidFill>
              </a:rPr>
              <a:t>初年度の実施内容と達成目標は区分して記載してください</a:t>
            </a:r>
            <a:r>
              <a:rPr lang="ja-JP" altLang="en-US" i="1" dirty="0" smtClean="0">
                <a:solidFill>
                  <a:srgbClr val="0000FF"/>
                </a:solidFill>
              </a:rPr>
              <a:t>。</a:t>
            </a:r>
            <a:endParaRPr lang="ja-JP" altLang="en-US" i="1" dirty="0">
              <a:solidFill>
                <a:srgbClr val="0000FF"/>
              </a:solidFill>
            </a:endParaRPr>
          </a:p>
        </p:txBody>
      </p:sp>
      <p:sp>
        <p:nvSpPr>
          <p:cNvPr id="8" name="テキスト ボックス 21"/>
          <p:cNvSpPr txBox="1">
            <a:spLocks noChangeArrowheads="1"/>
          </p:cNvSpPr>
          <p:nvPr/>
        </p:nvSpPr>
        <p:spPr bwMode="auto">
          <a:xfrm>
            <a:off x="107596" y="5237253"/>
            <a:ext cx="8544168" cy="707886"/>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初年度目標（</a:t>
            </a:r>
            <a:r>
              <a:rPr lang="en-US" altLang="ja-JP" sz="2000" dirty="0" smtClean="0">
                <a:latin typeface="+mj-ea"/>
                <a:cs typeface="Times New Roman" pitchFamily="18" charset="0"/>
              </a:rPr>
              <a:t>2020</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②最終</a:t>
            </a:r>
            <a:r>
              <a:rPr lang="ja-JP" altLang="en-US" sz="2000" dirty="0">
                <a:latin typeface="+mj-ea"/>
                <a:cs typeface="Times New Roman" pitchFamily="18" charset="0"/>
              </a:rPr>
              <a:t>目標（</a:t>
            </a:r>
            <a:r>
              <a:rPr lang="en-US" altLang="ja-JP" sz="2000" dirty="0" smtClean="0">
                <a:latin typeface="+mj-ea"/>
                <a:cs typeface="Times New Roman" pitchFamily="18" charset="0"/>
              </a:rPr>
              <a:t>2021</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smtClean="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提案</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期間が７年未満の場合は、研究期間に応じて中間・最終目標年度を適宜設定してください。</a:t>
            </a:r>
            <a:endParaRPr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提案技術の優位性</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50Hz</a:t>
                      </a:r>
                      <a:endParaRPr kumimoji="1" lang="ja-JP" altLang="en-US" sz="1200" dirty="0"/>
                    </a:p>
                  </a:txBody>
                  <a:tcPr>
                    <a:solidFill>
                      <a:srgbClr val="FFFF00"/>
                    </a:solidFill>
                  </a:tcPr>
                </a:tc>
                <a:tc>
                  <a:txBody>
                    <a:bodyPr/>
                    <a:lstStyle/>
                    <a:p>
                      <a:pPr algn="ctr"/>
                      <a:r>
                        <a:rPr kumimoji="1" lang="en-US" altLang="ja-JP" sz="1200" dirty="0" smtClean="0"/>
                        <a:t>40Hz</a:t>
                      </a:r>
                      <a:endParaRPr kumimoji="1" lang="ja-JP" altLang="en-US" sz="1200" dirty="0"/>
                    </a:p>
                  </a:txBody>
                  <a:tcPr>
                    <a:solidFill>
                      <a:srgbClr val="FFFF00"/>
                    </a:solidFill>
                  </a:tcPr>
                </a:tc>
                <a:tc>
                  <a:txBody>
                    <a:bodyPr/>
                    <a:lstStyle/>
                    <a:p>
                      <a:pPr algn="ctr"/>
                      <a:r>
                        <a:rPr kumimoji="1" lang="en-US" altLang="ja-JP" sz="1200" dirty="0" smtClean="0"/>
                        <a:t>60Hz</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395385" y="1893620"/>
            <a:ext cx="8274280" cy="4610368"/>
          </a:xfrm>
          <a:prstGeom prst="rect">
            <a:avLst/>
          </a:prstGeom>
        </p:spPr>
      </p:pic>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sp>
        <p:nvSpPr>
          <p:cNvPr id="25" name="ホームベース 24"/>
          <p:cNvSpPr/>
          <p:nvPr/>
        </p:nvSpPr>
        <p:spPr>
          <a:xfrm>
            <a:off x="4542255" y="2420888"/>
            <a:ext cx="201622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2699791" y="2420888"/>
            <a:ext cx="181011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2699791" y="3501008"/>
            <a:ext cx="180020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183472" y="4577359"/>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endParaRPr lang="en-US" altLang="ja-JP" sz="1600" dirty="0" smtClean="0">
              <a:solidFill>
                <a:srgbClr val="0000FF"/>
              </a:solidFill>
            </a:endParaRPr>
          </a:p>
          <a:p>
            <a:pPr marL="90488" indent="-90488">
              <a:defRPr/>
            </a:pPr>
            <a:r>
              <a:rPr lang="ja-JP" altLang="en-US" sz="1600" dirty="0" smtClean="0">
                <a:solidFill>
                  <a:srgbClr val="0000FF"/>
                </a:solidFill>
              </a:rPr>
              <a:t>開発実証</a:t>
            </a:r>
            <a:endParaRPr lang="ja-JP" altLang="en-US" sz="1600" dirty="0">
              <a:solidFill>
                <a:srgbClr val="0000FF"/>
              </a:solidFill>
            </a:endParaRPr>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a:t>
            </a:r>
            <a:r>
              <a:rPr lang="ja-JP" altLang="en-US" i="1" dirty="0" smtClean="0">
                <a:solidFill>
                  <a:srgbClr val="0000FF"/>
                </a:solidFill>
              </a:rPr>
              <a:t>ください</a:t>
            </a:r>
            <a:r>
              <a:rPr lang="ja-JP" altLang="en-US" i="1" dirty="0">
                <a:solidFill>
                  <a:srgbClr val="0000FF"/>
                </a:solidFill>
              </a:rPr>
              <a:t>　（同様の内容であれば下表のフォーマットに限定しません）</a:t>
            </a:r>
            <a:endParaRPr lang="en-US" altLang="ja-JP" i="1" dirty="0">
              <a:solidFill>
                <a:srgbClr val="0000FF"/>
              </a:solidFill>
            </a:endParaRPr>
          </a:p>
        </p:txBody>
      </p:sp>
      <p:sp>
        <p:nvSpPr>
          <p:cNvPr id="22" name="ホームベース 21"/>
          <p:cNvSpPr/>
          <p:nvPr/>
        </p:nvSpPr>
        <p:spPr>
          <a:xfrm>
            <a:off x="4540370" y="3501008"/>
            <a:ext cx="2006306"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研究開発予算実施機関内訳</a:t>
            </a:r>
            <a:endParaRPr kumimoji="1" lang="ja-JP" altLang="en-US" sz="28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pic>
        <p:nvPicPr>
          <p:cNvPr id="4" name="図 3"/>
          <p:cNvPicPr>
            <a:picLocks noChangeAspect="1"/>
          </p:cNvPicPr>
          <p:nvPr/>
        </p:nvPicPr>
        <p:blipFill>
          <a:blip r:embed="rId2"/>
          <a:stretch>
            <a:fillRect/>
          </a:stretch>
        </p:blipFill>
        <p:spPr>
          <a:xfrm>
            <a:off x="462773" y="1268760"/>
            <a:ext cx="8316416" cy="4291937"/>
          </a:xfrm>
          <a:prstGeom prst="rect">
            <a:avLst/>
          </a:prstGeom>
        </p:spPr>
      </p:pic>
    </p:spTree>
    <p:extLst>
      <p:ext uri="{BB962C8B-B14F-4D97-AF65-F5344CB8AC3E}">
        <p14:creationId xmlns:p14="http://schemas.microsoft.com/office/powerpoint/2010/main" val="3649727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1686</Words>
  <Application>Microsoft Office PowerPoint</Application>
  <PresentationFormat>画面に合わせる (4:3)</PresentationFormat>
  <Paragraphs>113</Paragraphs>
  <Slides>13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Meiryo UI</vt:lpstr>
      <vt:lpstr>ＭＳ Ｐゴシック</vt:lpstr>
      <vt:lpstr>ＭＳ 明朝</vt:lpstr>
      <vt:lpstr>TmsRmn</vt:lpstr>
      <vt:lpstr>メイリオ</vt:lpstr>
      <vt:lpstr>Arial</vt:lpstr>
      <vt:lpstr>Calibri</vt:lpstr>
      <vt:lpstr>Times New Roman</vt:lpstr>
      <vt:lpstr>Office ​​テーマ</vt:lpstr>
      <vt:lpstr>　　「部素材の代替・使用量削減に資する技術開発・実証事業」 　　　　研究開発項目①「重希土類を使用しない高性能磁石等の開発」 　　 　　研究開発項目②「低品位レアアースを利用した機能性材料の開発」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2020-06-17T05:07:22Z</dcterms:modified>
</cp:coreProperties>
</file>