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5"/>
  </p:notesMasterIdLst>
  <p:sldIdLst>
    <p:sldId id="277" r:id="rId2"/>
    <p:sldId id="270" r:id="rId3"/>
    <p:sldId id="263" r:id="rId4"/>
    <p:sldId id="271" r:id="rId5"/>
    <p:sldId id="264" r:id="rId6"/>
    <p:sldId id="272" r:id="rId7"/>
    <p:sldId id="269" r:id="rId8"/>
    <p:sldId id="267" r:id="rId9"/>
    <p:sldId id="276" r:id="rId10"/>
    <p:sldId id="273" r:id="rId11"/>
    <p:sldId id="274" r:id="rId12"/>
    <p:sldId id="268" r:id="rId13"/>
    <p:sldId id="275" r:id="rId14"/>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1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660" y="9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6242F766-F3D5-4D60-A923-2555C7DFA534}" type="datetimeFigureOut">
              <a:rPr kumimoji="1" lang="ja-JP" altLang="en-US" smtClean="0"/>
              <a:t>2020/6/17</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95B8F454-B155-4B05-B90D-609CAA5441CD}" type="slidenum">
              <a:rPr kumimoji="1" lang="ja-JP" altLang="en-US" smtClean="0"/>
              <a:t>‹#›</a:t>
            </a:fld>
            <a:endParaRPr kumimoji="1" lang="ja-JP" altLang="en-US"/>
          </a:p>
        </p:txBody>
      </p:sp>
    </p:spTree>
    <p:extLst>
      <p:ext uri="{BB962C8B-B14F-4D97-AF65-F5344CB8AC3E}">
        <p14:creationId xmlns:p14="http://schemas.microsoft.com/office/powerpoint/2010/main" val="185641022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5B8F454-B155-4B05-B90D-609CAA5441CD}" type="slidenum">
              <a:rPr kumimoji="1" lang="ja-JP" altLang="en-US" smtClean="0"/>
              <a:t>5</a:t>
            </a:fld>
            <a:endParaRPr kumimoji="1" lang="ja-JP" altLang="en-US"/>
          </a:p>
        </p:txBody>
      </p:sp>
    </p:spTree>
    <p:extLst>
      <p:ext uri="{BB962C8B-B14F-4D97-AF65-F5344CB8AC3E}">
        <p14:creationId xmlns:p14="http://schemas.microsoft.com/office/powerpoint/2010/main" val="41906890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E1257EDD-F118-48BA-9665-6966C160534D}" type="datetimeFigureOut">
              <a:rPr kumimoji="1" lang="ja-JP" altLang="en-US" smtClean="0"/>
              <a:pPr/>
              <a:t>2020/6/17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19586832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1257EDD-F118-48BA-9665-6966C160534D}" type="datetimeFigureOut">
              <a:rPr kumimoji="1" lang="ja-JP" altLang="en-US" smtClean="0"/>
              <a:pPr/>
              <a:t>2020/6/17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345304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1257EDD-F118-48BA-9665-6966C160534D}" type="datetimeFigureOut">
              <a:rPr kumimoji="1" lang="ja-JP" altLang="en-US" smtClean="0"/>
              <a:pPr/>
              <a:t>2020/6/17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4876592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1257EDD-F118-48BA-9665-6966C160534D}" type="datetimeFigureOut">
              <a:rPr kumimoji="1" lang="ja-JP" altLang="en-US" smtClean="0"/>
              <a:pPr/>
              <a:t>2020/6/17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212362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E1257EDD-F118-48BA-9665-6966C160534D}" type="datetimeFigureOut">
              <a:rPr kumimoji="1" lang="ja-JP" altLang="en-US" smtClean="0"/>
              <a:pPr/>
              <a:t>2020/6/17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4776547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E1257EDD-F118-48BA-9665-6966C160534D}" type="datetimeFigureOut">
              <a:rPr kumimoji="1" lang="ja-JP" altLang="en-US" smtClean="0"/>
              <a:pPr/>
              <a:t>2020/6/17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264554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E1257EDD-F118-48BA-9665-6966C160534D}" type="datetimeFigureOut">
              <a:rPr kumimoji="1" lang="ja-JP" altLang="en-US" smtClean="0"/>
              <a:pPr/>
              <a:t>2020/6/17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4773530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E1257EDD-F118-48BA-9665-6966C160534D}" type="datetimeFigureOut">
              <a:rPr kumimoji="1" lang="ja-JP" altLang="en-US" smtClean="0"/>
              <a:pPr/>
              <a:t>2020/6/17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2950305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E1257EDD-F118-48BA-9665-6966C160534D}" type="datetimeFigureOut">
              <a:rPr kumimoji="1" lang="ja-JP" altLang="en-US" smtClean="0"/>
              <a:pPr/>
              <a:t>2020/6/17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4623293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1257EDD-F118-48BA-9665-6966C160534D}" type="datetimeFigureOut">
              <a:rPr kumimoji="1" lang="ja-JP" altLang="en-US" smtClean="0"/>
              <a:pPr/>
              <a:t>2020/6/17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0514373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1257EDD-F118-48BA-9665-6966C160534D}" type="datetimeFigureOut">
              <a:rPr kumimoji="1" lang="ja-JP" altLang="en-US" smtClean="0"/>
              <a:pPr/>
              <a:t>2020/6/17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371698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257EDD-F118-48BA-9665-6966C160534D}" type="datetimeFigureOut">
              <a:rPr kumimoji="1" lang="ja-JP" altLang="en-US" smtClean="0"/>
              <a:pPr/>
              <a:t>2020/6/17</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0385030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9513" y="1673374"/>
            <a:ext cx="8655556" cy="1848990"/>
          </a:xfrm>
        </p:spPr>
        <p:txBody>
          <a:bodyPr>
            <a:noAutofit/>
          </a:bodyPr>
          <a:lstStyle/>
          <a:p>
            <a:pPr algn="l"/>
            <a:r>
              <a:rPr lang="ja-JP" altLang="en-US" sz="2000" b="1" dirty="0" smtClean="0"/>
              <a:t>　　</a:t>
            </a:r>
            <a:r>
              <a:rPr lang="ja-JP" altLang="ja-JP" sz="2000" b="1" dirty="0" smtClean="0"/>
              <a:t>「</a:t>
            </a:r>
            <a:r>
              <a:rPr lang="ja-JP" altLang="ja-JP" sz="2000" b="1" dirty="0"/>
              <a:t>部素材の代替・使用量削減に資する技術開発・実証事業</a:t>
            </a:r>
            <a:r>
              <a:rPr lang="ja-JP" altLang="ja-JP" sz="2000" b="1" dirty="0" smtClean="0"/>
              <a:t>」</a:t>
            </a:r>
            <a:r>
              <a:rPr lang="en-US" altLang="ja-JP" sz="2000" b="1" dirty="0" smtClean="0"/>
              <a:t/>
            </a:r>
            <a:br>
              <a:rPr lang="en-US" altLang="ja-JP" sz="2000" b="1" dirty="0" smtClean="0"/>
            </a:br>
            <a:r>
              <a:rPr lang="ja-JP" altLang="en-US" sz="2000" b="1" dirty="0" smtClean="0"/>
              <a:t>　　　　</a:t>
            </a:r>
            <a:r>
              <a:rPr lang="ja-JP" altLang="en-US" sz="1800" b="1" dirty="0" smtClean="0">
                <a:latin typeface="+mn-ea"/>
                <a:ea typeface="+mn-ea"/>
              </a:rPr>
              <a:t>研究</a:t>
            </a:r>
            <a:r>
              <a:rPr lang="ja-JP" altLang="en-US" sz="1800" b="1" dirty="0">
                <a:latin typeface="+mn-ea"/>
                <a:ea typeface="+mn-ea"/>
              </a:rPr>
              <a:t>開発</a:t>
            </a:r>
            <a:r>
              <a:rPr lang="ja-JP" altLang="en-US" sz="1800" b="1" dirty="0" smtClean="0">
                <a:latin typeface="+mn-ea"/>
                <a:ea typeface="+mn-ea"/>
              </a:rPr>
              <a:t>項目①</a:t>
            </a:r>
            <a:r>
              <a:rPr lang="ja-JP" altLang="ja-JP" sz="1800" b="1" dirty="0">
                <a:latin typeface="+mn-ea"/>
                <a:ea typeface="+mn-ea"/>
              </a:rPr>
              <a:t>「重希土類を使用しない高性能磁石等の開発</a:t>
            </a:r>
            <a:r>
              <a:rPr lang="ja-JP" altLang="ja-JP" sz="1800" b="1" dirty="0" smtClean="0">
                <a:latin typeface="+mn-ea"/>
                <a:ea typeface="+mn-ea"/>
              </a:rPr>
              <a:t>」</a:t>
            </a:r>
            <a:r>
              <a:rPr lang="en-US" altLang="ja-JP" sz="1800" b="1" dirty="0" smtClean="0">
                <a:latin typeface="+mn-ea"/>
                <a:ea typeface="+mn-ea"/>
              </a:rPr>
              <a:t/>
            </a:r>
            <a:br>
              <a:rPr lang="en-US" altLang="ja-JP" sz="1800" b="1" dirty="0" smtClean="0">
                <a:latin typeface="+mn-ea"/>
                <a:ea typeface="+mn-ea"/>
              </a:rPr>
            </a:br>
            <a:r>
              <a:rPr lang="ja-JP" altLang="en-US" sz="1800" b="1" dirty="0" smtClean="0">
                <a:latin typeface="+mn-ea"/>
                <a:ea typeface="+mn-ea"/>
              </a:rPr>
              <a:t>　　 　　研究</a:t>
            </a:r>
            <a:r>
              <a:rPr lang="ja-JP" altLang="en-US" sz="1800" b="1" dirty="0">
                <a:latin typeface="+mn-ea"/>
                <a:ea typeface="+mn-ea"/>
              </a:rPr>
              <a:t>開発項目</a:t>
            </a:r>
            <a:r>
              <a:rPr lang="ja-JP" altLang="en-US" sz="1800" b="1" dirty="0" smtClean="0">
                <a:latin typeface="+mn-ea"/>
                <a:ea typeface="+mn-ea"/>
              </a:rPr>
              <a:t>②</a:t>
            </a:r>
            <a:r>
              <a:rPr lang="ja-JP" altLang="ja-JP" sz="1800" b="1" dirty="0">
                <a:latin typeface="+mn-ea"/>
                <a:ea typeface="+mn-ea"/>
              </a:rPr>
              <a:t>「低品位レアアースを利用した機能性材料の開発</a:t>
            </a:r>
            <a:r>
              <a:rPr lang="ja-JP" altLang="ja-JP" sz="1800" b="1" dirty="0" smtClean="0">
                <a:latin typeface="+mn-ea"/>
                <a:ea typeface="+mn-ea"/>
              </a:rPr>
              <a:t>」</a:t>
            </a:r>
            <a:r>
              <a:rPr lang="en-US" altLang="ja-JP" sz="2000" b="1" dirty="0" smtClean="0">
                <a:latin typeface="+mn-ea"/>
                <a:ea typeface="+mn-ea"/>
              </a:rPr>
              <a:t/>
            </a:r>
            <a:br>
              <a:rPr lang="en-US" altLang="ja-JP" sz="2000" b="1" dirty="0" smtClean="0">
                <a:latin typeface="+mn-ea"/>
                <a:ea typeface="+mn-ea"/>
              </a:rPr>
            </a:br>
            <a:r>
              <a:rPr lang="en-US" altLang="ja-JP" sz="2000" b="1" dirty="0" smtClean="0">
                <a:latin typeface="+mn-ea"/>
                <a:ea typeface="+mn-ea"/>
              </a:rPr>
              <a:t> </a:t>
            </a:r>
            <a:endParaRPr lang="ja-JP" altLang="en-US" sz="2000" b="1" dirty="0">
              <a:latin typeface="+mn-ea"/>
              <a:ea typeface="+mn-ea"/>
            </a:endParaRPr>
          </a:p>
        </p:txBody>
      </p:sp>
      <p:sp>
        <p:nvSpPr>
          <p:cNvPr id="3" name="サブタイトル 2"/>
          <p:cNvSpPr>
            <a:spLocks noGrp="1"/>
          </p:cNvSpPr>
          <p:nvPr>
            <p:ph type="subTitle" idx="1"/>
          </p:nvPr>
        </p:nvSpPr>
        <p:spPr>
          <a:xfrm>
            <a:off x="1403648" y="5013176"/>
            <a:ext cx="6400800" cy="1129680"/>
          </a:xfrm>
        </p:spPr>
        <p:txBody>
          <a:bodyPr>
            <a:normAutofit/>
          </a:bodyPr>
          <a:lstStyle/>
          <a:p>
            <a:r>
              <a:rPr kumimoji="1" lang="ja-JP" altLang="en-US" sz="3600" dirty="0" smtClean="0"/>
              <a:t>〇〇〇〇</a:t>
            </a:r>
            <a:endParaRPr kumimoji="1" lang="ja-JP" altLang="en-US" sz="3600" dirty="0"/>
          </a:p>
        </p:txBody>
      </p:sp>
      <p:sp>
        <p:nvSpPr>
          <p:cNvPr id="6" name="テキスト ボックス 5"/>
          <p:cNvSpPr txBox="1"/>
          <p:nvPr/>
        </p:nvSpPr>
        <p:spPr>
          <a:xfrm>
            <a:off x="4355976" y="5787291"/>
            <a:ext cx="4447045" cy="646331"/>
          </a:xfrm>
          <a:prstGeom prst="rect">
            <a:avLst/>
          </a:prstGeom>
          <a:solidFill>
            <a:schemeClr val="tx2">
              <a:lumMod val="20000"/>
              <a:lumOff val="80000"/>
              <a:alpha val="74000"/>
            </a:schemeClr>
          </a:solidFill>
        </p:spPr>
        <p:style>
          <a:lnRef idx="3">
            <a:schemeClr val="lt1"/>
          </a:lnRef>
          <a:fillRef idx="1">
            <a:schemeClr val="accent1"/>
          </a:fillRef>
          <a:effectRef idx="1">
            <a:schemeClr val="accent1"/>
          </a:effectRef>
          <a:fontRef idx="minor">
            <a:schemeClr val="lt1"/>
          </a:fontRef>
        </p:style>
        <p:txBody>
          <a:bodyPr wrap="square" rtlCol="0">
            <a:spAutoFit/>
          </a:bodyPr>
          <a:lstStyle/>
          <a:p>
            <a:pPr marL="87313" indent="-87313">
              <a:buFont typeface="Arial" pitchFamily="34" charset="0"/>
              <a:buChar char="•"/>
            </a:pPr>
            <a:r>
              <a:rPr kumimoji="1" lang="ja-JP" altLang="en-US" sz="1200" i="1" dirty="0" smtClean="0">
                <a:solidFill>
                  <a:srgbClr val="0000FF"/>
                </a:solidFill>
              </a:rPr>
              <a:t>提案される大学・企業名を記載してください</a:t>
            </a:r>
            <a:endParaRPr kumimoji="1" lang="en-US" altLang="ja-JP" sz="1200" i="1" dirty="0" smtClean="0">
              <a:solidFill>
                <a:srgbClr val="0000FF"/>
              </a:solidFill>
            </a:endParaRPr>
          </a:p>
          <a:p>
            <a:pPr marL="87313" indent="-87313">
              <a:buFont typeface="Arial" pitchFamily="34" charset="0"/>
              <a:buChar char="•"/>
            </a:pPr>
            <a:r>
              <a:rPr lang="ja-JP" altLang="en-US" sz="1200" i="1" dirty="0">
                <a:solidFill>
                  <a:srgbClr val="0000FF"/>
                </a:solidFill>
              </a:rPr>
              <a:t>共同</a:t>
            </a:r>
            <a:r>
              <a:rPr lang="ja-JP" altLang="en-US" sz="1200" i="1" dirty="0" smtClean="0">
                <a:solidFill>
                  <a:srgbClr val="0000FF"/>
                </a:solidFill>
              </a:rPr>
              <a:t>提案の場合、代表機関を一番上に記述し、共同提案者を下に併記してください（再委託先、共同実施先は記載不要です）</a:t>
            </a:r>
            <a:endParaRPr kumimoji="1" lang="ja-JP" altLang="en-US" sz="1200" i="1" dirty="0">
              <a:solidFill>
                <a:srgbClr val="0000FF"/>
              </a:solidFill>
            </a:endParaRPr>
          </a:p>
        </p:txBody>
      </p:sp>
      <p:sp>
        <p:nvSpPr>
          <p:cNvPr id="9" name="テキスト ボックス 8"/>
          <p:cNvSpPr txBox="1"/>
          <p:nvPr/>
        </p:nvSpPr>
        <p:spPr>
          <a:xfrm>
            <a:off x="3941379" y="149731"/>
            <a:ext cx="5085146" cy="1200329"/>
          </a:xfrm>
          <a:prstGeom prst="rect">
            <a:avLst/>
          </a:prstGeom>
          <a:solidFill>
            <a:schemeClr val="tx2">
              <a:lumMod val="20000"/>
              <a:lumOff val="80000"/>
              <a:alpha val="74000"/>
            </a:schemeClr>
          </a:solidFill>
        </p:spPr>
        <p:style>
          <a:lnRef idx="3">
            <a:schemeClr val="lt1"/>
          </a:lnRef>
          <a:fillRef idx="1">
            <a:schemeClr val="accent1"/>
          </a:fillRef>
          <a:effectRef idx="1">
            <a:schemeClr val="accent1"/>
          </a:effectRef>
          <a:fontRef idx="minor">
            <a:schemeClr val="lt1"/>
          </a:fontRef>
        </p:style>
        <p:txBody>
          <a:bodyPr wrap="square" rtlCol="0">
            <a:spAutoFit/>
          </a:bodyPr>
          <a:lstStyle/>
          <a:p>
            <a:pPr marL="87313" indent="-87313">
              <a:buFont typeface="Arial" pitchFamily="34" charset="0"/>
              <a:buChar char="•"/>
            </a:pPr>
            <a:r>
              <a:rPr lang="ja-JP" altLang="en-US" sz="1200" i="1" dirty="0" smtClean="0">
                <a:solidFill>
                  <a:srgbClr val="0000FF"/>
                </a:solidFill>
              </a:rPr>
              <a:t>本フォーマットを参考に提案する研究開発の説明資料を作成してください。</a:t>
            </a:r>
            <a:endParaRPr lang="en-US" altLang="ja-JP" sz="1200" i="1" dirty="0" smtClean="0">
              <a:solidFill>
                <a:srgbClr val="0000FF"/>
              </a:solidFill>
            </a:endParaRPr>
          </a:p>
          <a:p>
            <a:pPr marL="87313" indent="-87313">
              <a:buFont typeface="Arial" pitchFamily="34" charset="0"/>
              <a:buChar char="•"/>
            </a:pPr>
            <a:r>
              <a:rPr lang="ja-JP" altLang="en-US" sz="1200" i="1" dirty="0" smtClean="0">
                <a:solidFill>
                  <a:srgbClr val="0000FF"/>
                </a:solidFill>
              </a:rPr>
              <a:t>採択審査委員会におけるヒアリング審査において、本資料を用いた説明を依頼する場合がございます</a:t>
            </a:r>
            <a:endParaRPr lang="en-US" altLang="ja-JP" sz="1200" i="1" dirty="0" smtClean="0">
              <a:solidFill>
                <a:srgbClr val="0000FF"/>
              </a:solidFill>
            </a:endParaRPr>
          </a:p>
          <a:p>
            <a:pPr marL="87313" indent="-87313">
              <a:buFont typeface="Arial" pitchFamily="34" charset="0"/>
              <a:buChar char="•"/>
            </a:pPr>
            <a:r>
              <a:rPr lang="ja-JP" altLang="en-US" sz="1200" i="1" dirty="0" smtClean="0">
                <a:solidFill>
                  <a:srgbClr val="0000FF"/>
                </a:solidFill>
              </a:rPr>
              <a:t>青字の説明書きを参考に記載してください</a:t>
            </a:r>
            <a:endParaRPr lang="en-US" altLang="ja-JP" sz="1200" i="1" dirty="0" smtClean="0">
              <a:solidFill>
                <a:srgbClr val="0000FF"/>
              </a:solidFill>
            </a:endParaRPr>
          </a:p>
          <a:p>
            <a:pPr marL="87313" indent="-87313">
              <a:buFont typeface="Arial" pitchFamily="34" charset="0"/>
              <a:buChar char="•"/>
            </a:pPr>
            <a:r>
              <a:rPr lang="ja-JP" altLang="en-US" sz="1200" i="1" dirty="0" smtClean="0">
                <a:solidFill>
                  <a:srgbClr val="0000FF"/>
                </a:solidFill>
              </a:rPr>
              <a:t>特に記載がない限り、ページは極力追加しないでください。</a:t>
            </a:r>
            <a:endParaRPr lang="en-US" altLang="ja-JP" sz="1200" i="1" dirty="0" smtClean="0">
              <a:solidFill>
                <a:srgbClr val="0000FF"/>
              </a:solidFill>
            </a:endParaRPr>
          </a:p>
          <a:p>
            <a:pPr marL="87313" indent="-87313">
              <a:buFont typeface="Arial" pitchFamily="34" charset="0"/>
              <a:buChar char="•"/>
            </a:pPr>
            <a:r>
              <a:rPr kumimoji="1" lang="ja-JP" altLang="en-US" sz="1200" i="1" dirty="0" smtClean="0">
                <a:solidFill>
                  <a:srgbClr val="0000FF"/>
                </a:solidFill>
              </a:rPr>
              <a:t>作成時は説明書きを削除してください</a:t>
            </a:r>
            <a:endParaRPr kumimoji="1" lang="ja-JP" altLang="en-US" sz="1200" i="1" dirty="0">
              <a:solidFill>
                <a:srgbClr val="0000FF"/>
              </a:solidFill>
            </a:endParaRPr>
          </a:p>
        </p:txBody>
      </p:sp>
      <p:sp>
        <p:nvSpPr>
          <p:cNvPr id="10" name="テキスト ボックス 9"/>
          <p:cNvSpPr txBox="1"/>
          <p:nvPr/>
        </p:nvSpPr>
        <p:spPr>
          <a:xfrm>
            <a:off x="179512" y="182562"/>
            <a:ext cx="3312368" cy="523220"/>
          </a:xfrm>
          <a:prstGeom prst="rect">
            <a:avLst/>
          </a:prstGeom>
          <a:noFill/>
          <a:ln>
            <a:noFill/>
          </a:ln>
        </p:spPr>
        <p:txBody>
          <a:bodyPr wrap="square" rtlCol="0">
            <a:spAutoFit/>
          </a:bodyPr>
          <a:lstStyle/>
          <a:p>
            <a:r>
              <a:rPr kumimoji="1" lang="ja-JP" altLang="en-US" sz="1400" dirty="0" smtClean="0">
                <a:latin typeface="+mn-ea"/>
              </a:rPr>
              <a:t>（</a:t>
            </a:r>
            <a:r>
              <a:rPr lang="ja-JP" altLang="en-US" sz="1400" dirty="0" smtClean="0">
                <a:latin typeface="+mn-ea"/>
              </a:rPr>
              <a:t>参考資料</a:t>
            </a:r>
            <a:r>
              <a:rPr lang="en-US" altLang="ja-JP" sz="1400" dirty="0" smtClean="0">
                <a:latin typeface="+mn-ea"/>
              </a:rPr>
              <a:t>2</a:t>
            </a:r>
            <a:r>
              <a:rPr kumimoji="1" lang="ja-JP" altLang="en-US" sz="1400" dirty="0" smtClean="0">
                <a:latin typeface="+mn-ea"/>
              </a:rPr>
              <a:t>）</a:t>
            </a:r>
            <a:r>
              <a:rPr lang="ja-JP" altLang="en-US" sz="1400" u="sng" dirty="0">
                <a:latin typeface="+mn-ea"/>
              </a:rPr>
              <a:t>研究開発テーマ説明資料</a:t>
            </a:r>
          </a:p>
          <a:p>
            <a:endParaRPr kumimoji="1" lang="ja-JP" altLang="en-US" sz="1400" dirty="0">
              <a:latin typeface="+mn-ea"/>
            </a:endParaRPr>
          </a:p>
        </p:txBody>
      </p:sp>
      <p:sp>
        <p:nvSpPr>
          <p:cNvPr id="11" name="スライド番号プレースホルダ 2"/>
          <p:cNvSpPr txBox="1">
            <a:spLocks noGrp="1"/>
          </p:cNvSpPr>
          <p:nvPr/>
        </p:nvSpPr>
        <p:spPr bwMode="auto">
          <a:xfrm>
            <a:off x="8493125" y="6503988"/>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メイリオ" pitchFamily="50" charset="-128"/>
                <a:ea typeface="メイリオ" pitchFamily="50" charset="-128"/>
                <a:cs typeface="メイリオ" pitchFamily="50" charset="-128"/>
              </a:rPr>
              <a:pPr algn="r" defTabSz="884238">
                <a:defRPr/>
              </a:pPr>
              <a:t>1</a:t>
            </a:fld>
            <a:endParaRPr lang="en-US" altLang="ja-JP" dirty="0">
              <a:solidFill>
                <a:schemeClr val="tx1"/>
              </a:solidFill>
              <a:latin typeface="メイリオ" pitchFamily="50" charset="-128"/>
              <a:ea typeface="メイリオ" pitchFamily="50" charset="-128"/>
              <a:cs typeface="メイリオ" pitchFamily="50" charset="-128"/>
            </a:endParaRPr>
          </a:p>
        </p:txBody>
      </p:sp>
      <p:sp>
        <p:nvSpPr>
          <p:cNvPr id="12" name="テキスト ボックス 11"/>
          <p:cNvSpPr txBox="1"/>
          <p:nvPr/>
        </p:nvSpPr>
        <p:spPr>
          <a:xfrm>
            <a:off x="4604048" y="4239329"/>
            <a:ext cx="4231021" cy="276999"/>
          </a:xfrm>
          <a:prstGeom prst="rect">
            <a:avLst/>
          </a:prstGeom>
          <a:solidFill>
            <a:schemeClr val="tx2">
              <a:lumMod val="20000"/>
              <a:lumOff val="80000"/>
              <a:alpha val="74000"/>
            </a:schemeClr>
          </a:solidFill>
        </p:spPr>
        <p:style>
          <a:lnRef idx="3">
            <a:schemeClr val="lt1"/>
          </a:lnRef>
          <a:fillRef idx="1">
            <a:schemeClr val="accent1"/>
          </a:fillRef>
          <a:effectRef idx="1">
            <a:schemeClr val="accent1"/>
          </a:effectRef>
          <a:fontRef idx="minor">
            <a:schemeClr val="lt1"/>
          </a:fontRef>
        </p:style>
        <p:txBody>
          <a:bodyPr wrap="square" rtlCol="0">
            <a:spAutoFit/>
          </a:bodyPr>
          <a:lstStyle/>
          <a:p>
            <a:pPr marL="87313" indent="-87313">
              <a:buFont typeface="Arial" pitchFamily="34" charset="0"/>
              <a:buChar char="•"/>
            </a:pPr>
            <a:r>
              <a:rPr lang="ja-JP" altLang="en-US" sz="1200" i="1" dirty="0" smtClean="0">
                <a:solidFill>
                  <a:srgbClr val="0000FF"/>
                </a:solidFill>
              </a:rPr>
              <a:t>部分提案を行う場合のみ、研究開発項目を記載してください</a:t>
            </a:r>
            <a:endParaRPr lang="ja-JP" altLang="en-US" sz="1200" i="1" dirty="0">
              <a:solidFill>
                <a:srgbClr val="0000FF"/>
              </a:solidFill>
            </a:endParaRPr>
          </a:p>
        </p:txBody>
      </p:sp>
      <p:sp>
        <p:nvSpPr>
          <p:cNvPr id="13" name="テキスト ボックス 12"/>
          <p:cNvSpPr txBox="1"/>
          <p:nvPr/>
        </p:nvSpPr>
        <p:spPr>
          <a:xfrm>
            <a:off x="1763688" y="3373026"/>
            <a:ext cx="5833566" cy="369332"/>
          </a:xfrm>
          <a:prstGeom prst="rect">
            <a:avLst/>
          </a:prstGeom>
          <a:solidFill>
            <a:srgbClr val="FFCCCC">
              <a:alpha val="73725"/>
            </a:srgbClr>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kumimoji="1" lang="ja-JP" altLang="en-US" i="1" dirty="0" smtClean="0">
                <a:solidFill>
                  <a:srgbClr val="FF0000"/>
                </a:solidFill>
              </a:rPr>
              <a:t>提出物は　</a:t>
            </a:r>
            <a:r>
              <a:rPr kumimoji="1" lang="en-US" altLang="ja-JP" i="1" dirty="0" smtClean="0">
                <a:solidFill>
                  <a:srgbClr val="FF0000"/>
                </a:solidFill>
              </a:rPr>
              <a:t>2 </a:t>
            </a:r>
            <a:r>
              <a:rPr kumimoji="1" lang="ja-JP" altLang="en-US" i="1" dirty="0" smtClean="0">
                <a:solidFill>
                  <a:srgbClr val="FF0000"/>
                </a:solidFill>
              </a:rPr>
              <a:t>スライド </a:t>
            </a:r>
            <a:r>
              <a:rPr kumimoji="1" lang="en-US" altLang="ja-JP" i="1" dirty="0" smtClean="0">
                <a:solidFill>
                  <a:srgbClr val="FF0000"/>
                </a:solidFill>
              </a:rPr>
              <a:t>in 1</a:t>
            </a:r>
            <a:r>
              <a:rPr kumimoji="1" lang="ja-JP" altLang="en-US" i="1" dirty="0" smtClean="0">
                <a:solidFill>
                  <a:srgbClr val="FF0000"/>
                </a:solidFill>
              </a:rPr>
              <a:t>ページ、両面で印刷してください</a:t>
            </a:r>
            <a:endParaRPr kumimoji="1" lang="ja-JP" altLang="en-US" i="1" dirty="0">
              <a:solidFill>
                <a:srgbClr val="FF0000"/>
              </a:solidFill>
            </a:endParaRPr>
          </a:p>
        </p:txBody>
      </p:sp>
      <p:sp>
        <p:nvSpPr>
          <p:cNvPr id="15" name="テキスト ボックス 14"/>
          <p:cNvSpPr txBox="1"/>
          <p:nvPr/>
        </p:nvSpPr>
        <p:spPr>
          <a:xfrm>
            <a:off x="37554" y="1407359"/>
            <a:ext cx="9003859" cy="461665"/>
          </a:xfrm>
          <a:prstGeom prst="rect">
            <a:avLst/>
          </a:prstGeom>
          <a:solidFill>
            <a:schemeClr val="tx2">
              <a:lumMod val="20000"/>
              <a:lumOff val="80000"/>
              <a:alpha val="74000"/>
            </a:schemeClr>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srgbClr val="0000FF"/>
                </a:solidFill>
              </a:rPr>
              <a:t>＊「研究開発項目①－１　重希土類を使用しない小型超高速回転モーター駆動システム用磁石の開発と動作実証」および「研究開発項目②－２　低品位レアアースの触媒等材料への代替利用技術の開発実証」に関しては</a:t>
            </a:r>
            <a:r>
              <a:rPr lang="ja-JP" altLang="en-US" sz="1200" i="1" dirty="0" smtClean="0">
                <a:solidFill>
                  <a:srgbClr val="0000FF"/>
                </a:solidFill>
              </a:rPr>
              <a:t>、</a:t>
            </a:r>
            <a:r>
              <a:rPr lang="ja-JP" altLang="en-US" sz="1200" i="1" dirty="0">
                <a:solidFill>
                  <a:srgbClr val="0000FF"/>
                </a:solidFill>
              </a:rPr>
              <a:t>各スライド</a:t>
            </a:r>
            <a:r>
              <a:rPr lang="ja-JP" altLang="en-US" sz="1200" i="1" dirty="0" smtClean="0">
                <a:solidFill>
                  <a:srgbClr val="0000FF"/>
                </a:solidFill>
              </a:rPr>
              <a:t>で実証</a:t>
            </a:r>
            <a:r>
              <a:rPr lang="ja-JP" altLang="en-US" sz="1200" i="1" dirty="0">
                <a:solidFill>
                  <a:srgbClr val="0000FF"/>
                </a:solidFill>
              </a:rPr>
              <a:t>に関する事項も記載してください</a:t>
            </a:r>
          </a:p>
        </p:txBody>
      </p:sp>
    </p:spTree>
    <p:extLst>
      <p:ext uri="{BB962C8B-B14F-4D97-AF65-F5344CB8AC3E}">
        <p14:creationId xmlns:p14="http://schemas.microsoft.com/office/powerpoint/2010/main" val="29098393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17846"/>
            <a:ext cx="3779912" cy="562074"/>
          </a:xfrm>
        </p:spPr>
        <p:style>
          <a:lnRef idx="0">
            <a:schemeClr val="accent5"/>
          </a:lnRef>
          <a:fillRef idx="3">
            <a:schemeClr val="accent5"/>
          </a:fillRef>
          <a:effectRef idx="3">
            <a:schemeClr val="accent5"/>
          </a:effectRef>
          <a:fontRef idx="minor">
            <a:schemeClr val="lt1"/>
          </a:fontRef>
        </p:style>
        <p:txBody>
          <a:bodyPr>
            <a:noAutofit/>
          </a:bodyPr>
          <a:lstStyle/>
          <a:p>
            <a:r>
              <a:rPr kumimoji="1" lang="ja-JP" altLang="en-US" sz="2800" dirty="0" smtClean="0"/>
              <a:t>想定される成果</a:t>
            </a:r>
            <a:endParaRPr kumimoji="1" lang="ja-JP" altLang="en-US" sz="2800" dirty="0"/>
          </a:p>
        </p:txBody>
      </p:sp>
      <p:sp>
        <p:nvSpPr>
          <p:cNvPr id="4" name="スライド番号プレースホルダ 2"/>
          <p:cNvSpPr txBox="1">
            <a:spLocks noGrp="1"/>
          </p:cNvSpPr>
          <p:nvPr/>
        </p:nvSpPr>
        <p:spPr bwMode="auto">
          <a:xfrm>
            <a:off x="8493125" y="6503988"/>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メイリオ" pitchFamily="50" charset="-128"/>
                <a:ea typeface="メイリオ" pitchFamily="50" charset="-128"/>
                <a:cs typeface="メイリオ" pitchFamily="50" charset="-128"/>
              </a:rPr>
              <a:pPr algn="r" defTabSz="884238">
                <a:defRPr/>
              </a:pPr>
              <a:t>10</a:t>
            </a:fld>
            <a:endParaRPr lang="en-US" altLang="ja-JP" dirty="0">
              <a:solidFill>
                <a:schemeClr val="tx1"/>
              </a:solidFill>
              <a:latin typeface="メイリオ" pitchFamily="50" charset="-128"/>
              <a:ea typeface="メイリオ" pitchFamily="50" charset="-128"/>
              <a:cs typeface="メイリオ" pitchFamily="50" charset="-128"/>
            </a:endParaRPr>
          </a:p>
        </p:txBody>
      </p:sp>
      <p:sp>
        <p:nvSpPr>
          <p:cNvPr id="3" name="正方形/長方形 2"/>
          <p:cNvSpPr/>
          <p:nvPr/>
        </p:nvSpPr>
        <p:spPr>
          <a:xfrm>
            <a:off x="179512" y="719827"/>
            <a:ext cx="8496943" cy="1754326"/>
          </a:xfrm>
          <a:prstGeom prst="rect">
            <a:avLst/>
          </a:prstGeom>
        </p:spPr>
        <p:txBody>
          <a:bodyPr wrap="square">
            <a:spAutoFit/>
          </a:bodyPr>
          <a:lstStyle/>
          <a:p>
            <a:pPr marL="87313" indent="-87313">
              <a:buFont typeface="Arial" pitchFamily="34" charset="0"/>
              <a:buChar char="•"/>
            </a:pPr>
            <a:r>
              <a:rPr lang="ja-JP" altLang="en-US" i="1" dirty="0">
                <a:solidFill>
                  <a:srgbClr val="0000FF"/>
                </a:solidFill>
              </a:rPr>
              <a:t>提案の内容を実施することによりアウトプットされる具体的な技術や成果等</a:t>
            </a:r>
            <a:r>
              <a:rPr lang="ja-JP" altLang="en-US" i="1" dirty="0" smtClean="0">
                <a:solidFill>
                  <a:srgbClr val="0000FF"/>
                </a:solidFill>
              </a:rPr>
              <a:t>をわかりやすく説明してください。</a:t>
            </a:r>
            <a:endParaRPr lang="ja-JP" altLang="en-US" i="1" dirty="0">
              <a:solidFill>
                <a:srgbClr val="0000FF"/>
              </a:solidFill>
            </a:endParaRPr>
          </a:p>
          <a:p>
            <a:pPr marL="87313" indent="-87313">
              <a:buFont typeface="Arial" pitchFamily="34" charset="0"/>
              <a:buChar char="•"/>
            </a:pPr>
            <a:r>
              <a:rPr lang="ja-JP" altLang="en-US" i="1" dirty="0">
                <a:solidFill>
                  <a:srgbClr val="0000FF"/>
                </a:solidFill>
              </a:rPr>
              <a:t>初年度及び本プロジェクトの節目と</a:t>
            </a:r>
            <a:r>
              <a:rPr lang="ja-JP" altLang="en-US" i="1" dirty="0" smtClean="0">
                <a:solidFill>
                  <a:srgbClr val="0000FF"/>
                </a:solidFill>
              </a:rPr>
              <a:t>なる１年目</a:t>
            </a:r>
            <a:r>
              <a:rPr lang="ja-JP" altLang="en-US" i="1" dirty="0">
                <a:solidFill>
                  <a:srgbClr val="0000FF"/>
                </a:solidFill>
              </a:rPr>
              <a:t>（</a:t>
            </a:r>
            <a:r>
              <a:rPr lang="en-US" altLang="ja-JP" i="1" dirty="0" smtClean="0">
                <a:solidFill>
                  <a:srgbClr val="0000FF"/>
                </a:solidFill>
              </a:rPr>
              <a:t>2020</a:t>
            </a:r>
            <a:r>
              <a:rPr lang="ja-JP" altLang="en-US" i="1" dirty="0" smtClean="0">
                <a:solidFill>
                  <a:srgbClr val="0000FF"/>
                </a:solidFill>
              </a:rPr>
              <a:t>年度</a:t>
            </a:r>
            <a:r>
              <a:rPr lang="ja-JP" altLang="en-US" i="1" dirty="0">
                <a:solidFill>
                  <a:srgbClr val="0000FF"/>
                </a:solidFill>
              </a:rPr>
              <a:t>）</a:t>
            </a:r>
            <a:r>
              <a:rPr lang="ja-JP" altLang="en-US" i="1" dirty="0" smtClean="0">
                <a:solidFill>
                  <a:srgbClr val="0000FF"/>
                </a:solidFill>
              </a:rPr>
              <a:t>、</a:t>
            </a:r>
            <a:r>
              <a:rPr lang="en-US" altLang="ja-JP" i="1" dirty="0" smtClean="0">
                <a:solidFill>
                  <a:srgbClr val="0000FF"/>
                </a:solidFill>
              </a:rPr>
              <a:t>2</a:t>
            </a:r>
            <a:r>
              <a:rPr lang="ja-JP" altLang="en-US" i="1" dirty="0" smtClean="0">
                <a:solidFill>
                  <a:srgbClr val="0000FF"/>
                </a:solidFill>
              </a:rPr>
              <a:t>年目</a:t>
            </a:r>
            <a:r>
              <a:rPr lang="ja-JP" altLang="en-US" i="1" dirty="0">
                <a:solidFill>
                  <a:srgbClr val="0000FF"/>
                </a:solidFill>
              </a:rPr>
              <a:t>（</a:t>
            </a:r>
            <a:r>
              <a:rPr lang="en-US" altLang="ja-JP" i="1" dirty="0" smtClean="0">
                <a:solidFill>
                  <a:srgbClr val="0000FF"/>
                </a:solidFill>
              </a:rPr>
              <a:t>2021</a:t>
            </a:r>
            <a:r>
              <a:rPr lang="ja-JP" altLang="en-US" i="1" smtClean="0">
                <a:solidFill>
                  <a:srgbClr val="0000FF"/>
                </a:solidFill>
              </a:rPr>
              <a:t>年度：最終年度）</a:t>
            </a:r>
            <a:r>
              <a:rPr lang="ja-JP" altLang="en-US" i="1" dirty="0" smtClean="0">
                <a:solidFill>
                  <a:srgbClr val="0000FF"/>
                </a:solidFill>
              </a:rPr>
              <a:t>のイメージがわかる</a:t>
            </a:r>
            <a:r>
              <a:rPr lang="ja-JP" altLang="en-US" i="1" smtClean="0">
                <a:solidFill>
                  <a:srgbClr val="0000FF"/>
                </a:solidFill>
              </a:rPr>
              <a:t>ように記載</a:t>
            </a:r>
            <a:r>
              <a:rPr lang="ja-JP" altLang="en-US" i="1" dirty="0">
                <a:solidFill>
                  <a:srgbClr val="0000FF"/>
                </a:solidFill>
              </a:rPr>
              <a:t>してください。さらに、プロジェクト期間中</a:t>
            </a:r>
            <a:r>
              <a:rPr lang="ja-JP" altLang="en-US" i="1" dirty="0" smtClean="0">
                <a:solidFill>
                  <a:srgbClr val="0000FF"/>
                </a:solidFill>
              </a:rPr>
              <a:t>に</a:t>
            </a:r>
            <a:r>
              <a:rPr lang="ja-JP" altLang="ja-JP" i="1" dirty="0">
                <a:solidFill>
                  <a:srgbClr val="0000FF"/>
                </a:solidFill>
              </a:rPr>
              <a:t>部素材の代替・使用量削減に資する技術開発・実証</a:t>
            </a:r>
            <a:r>
              <a:rPr lang="ja-JP" altLang="ja-JP" i="1" dirty="0" smtClean="0">
                <a:solidFill>
                  <a:srgbClr val="0000FF"/>
                </a:solidFill>
              </a:rPr>
              <a:t>事業</a:t>
            </a:r>
            <a:r>
              <a:rPr lang="ja-JP" altLang="en-US" i="1" dirty="0" smtClean="0">
                <a:solidFill>
                  <a:srgbClr val="0000FF"/>
                </a:solidFill>
              </a:rPr>
              <a:t>の産業</a:t>
            </a:r>
            <a:r>
              <a:rPr lang="ja-JP" altLang="en-US" i="1" dirty="0">
                <a:solidFill>
                  <a:srgbClr val="0000FF"/>
                </a:solidFill>
              </a:rPr>
              <a:t>にもたらされる効果・変革があれば具体的に説明してください</a:t>
            </a:r>
            <a:r>
              <a:rPr lang="ja-JP" altLang="en-US" i="1" dirty="0" smtClean="0">
                <a:solidFill>
                  <a:srgbClr val="0000FF"/>
                </a:solidFill>
              </a:rPr>
              <a:t>。</a:t>
            </a:r>
            <a:endParaRPr lang="en-US" altLang="ja-JP" i="1" dirty="0" smtClean="0">
              <a:solidFill>
                <a:srgbClr val="0000FF"/>
              </a:solidFill>
            </a:endParaRPr>
          </a:p>
        </p:txBody>
      </p:sp>
    </p:spTree>
    <p:extLst>
      <p:ext uri="{BB962C8B-B14F-4D97-AF65-F5344CB8AC3E}">
        <p14:creationId xmlns:p14="http://schemas.microsoft.com/office/powerpoint/2010/main" val="1803283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17846"/>
            <a:ext cx="6444208" cy="562074"/>
          </a:xfrm>
        </p:spPr>
        <p:style>
          <a:lnRef idx="0">
            <a:schemeClr val="accent5"/>
          </a:lnRef>
          <a:fillRef idx="3">
            <a:schemeClr val="accent5"/>
          </a:fillRef>
          <a:effectRef idx="3">
            <a:schemeClr val="accent5"/>
          </a:effectRef>
          <a:fontRef idx="minor">
            <a:schemeClr val="lt1"/>
          </a:fontRef>
        </p:style>
        <p:txBody>
          <a:bodyPr>
            <a:noAutofit/>
          </a:bodyPr>
          <a:lstStyle/>
          <a:p>
            <a:r>
              <a:rPr kumimoji="1" lang="ja-JP" altLang="en-US" sz="2800" dirty="0" smtClean="0"/>
              <a:t>研究開発成果の実用化・事業化見込み</a:t>
            </a:r>
            <a:endParaRPr kumimoji="1" lang="ja-JP" altLang="en-US" sz="2800" dirty="0"/>
          </a:p>
        </p:txBody>
      </p:sp>
      <p:sp>
        <p:nvSpPr>
          <p:cNvPr id="7" name="スライド番号プレースホルダ 2"/>
          <p:cNvSpPr txBox="1">
            <a:spLocks noGrp="1"/>
          </p:cNvSpPr>
          <p:nvPr/>
        </p:nvSpPr>
        <p:spPr bwMode="auto">
          <a:xfrm>
            <a:off x="8493125" y="6503988"/>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メイリオ" pitchFamily="50" charset="-128"/>
                <a:ea typeface="メイリオ" pitchFamily="50" charset="-128"/>
                <a:cs typeface="メイリオ" pitchFamily="50" charset="-128"/>
              </a:rPr>
              <a:pPr algn="r" defTabSz="884238">
                <a:defRPr/>
              </a:pPr>
              <a:t>11</a:t>
            </a:fld>
            <a:endParaRPr lang="en-US" altLang="ja-JP" dirty="0">
              <a:solidFill>
                <a:schemeClr val="tx1"/>
              </a:solidFill>
              <a:latin typeface="メイリオ" pitchFamily="50" charset="-128"/>
              <a:ea typeface="メイリオ" pitchFamily="50" charset="-128"/>
              <a:cs typeface="メイリオ" pitchFamily="50" charset="-128"/>
            </a:endParaRPr>
          </a:p>
        </p:txBody>
      </p:sp>
      <p:sp>
        <p:nvSpPr>
          <p:cNvPr id="3" name="正方形/長方形 2"/>
          <p:cNvSpPr/>
          <p:nvPr/>
        </p:nvSpPr>
        <p:spPr>
          <a:xfrm>
            <a:off x="179511" y="884103"/>
            <a:ext cx="8847013" cy="923330"/>
          </a:xfrm>
          <a:prstGeom prst="rect">
            <a:avLst/>
          </a:prstGeom>
        </p:spPr>
        <p:txBody>
          <a:bodyPr wrap="square">
            <a:spAutoFit/>
          </a:bodyPr>
          <a:lstStyle/>
          <a:p>
            <a:pPr marL="87313" indent="-87313"/>
            <a:r>
              <a:rPr lang="ja-JP" altLang="en-US" i="1" dirty="0">
                <a:solidFill>
                  <a:srgbClr val="0000FF"/>
                </a:solidFill>
              </a:rPr>
              <a:t>・提案書に記載</a:t>
            </a:r>
            <a:r>
              <a:rPr lang="ja-JP" altLang="en-US" i="1" dirty="0" smtClean="0">
                <a:solidFill>
                  <a:srgbClr val="0000FF"/>
                </a:solidFill>
              </a:rPr>
              <a:t>する研究</a:t>
            </a:r>
            <a:r>
              <a:rPr lang="ja-JP" altLang="en-US" i="1" dirty="0">
                <a:solidFill>
                  <a:srgbClr val="0000FF"/>
                </a:solidFill>
              </a:rPr>
              <a:t>開発成果の実用化・事業化の</a:t>
            </a:r>
            <a:r>
              <a:rPr lang="ja-JP" altLang="en-US" i="1" dirty="0" smtClean="0">
                <a:solidFill>
                  <a:srgbClr val="0000FF"/>
                </a:solidFill>
              </a:rPr>
              <a:t>見込みを説明してください</a:t>
            </a:r>
            <a:r>
              <a:rPr lang="ja-JP" altLang="en-US" i="1" dirty="0">
                <a:solidFill>
                  <a:srgbClr val="0000FF"/>
                </a:solidFill>
              </a:rPr>
              <a:t>（現時点での実用化に向けた戦略・方針）</a:t>
            </a:r>
            <a:endParaRPr lang="en-US" altLang="ja-JP" i="1" dirty="0">
              <a:solidFill>
                <a:srgbClr val="0000FF"/>
              </a:solidFill>
            </a:endParaRPr>
          </a:p>
          <a:p>
            <a:pPr marL="87313" indent="-87313"/>
            <a:r>
              <a:rPr lang="ja-JP" altLang="en-US" i="1" dirty="0">
                <a:solidFill>
                  <a:srgbClr val="0000FF"/>
                </a:solidFill>
              </a:rPr>
              <a:t>・誰が・どのように実用化・事業化する</a:t>
            </a:r>
            <a:r>
              <a:rPr lang="ja-JP" altLang="en-US" i="1" dirty="0" smtClean="0">
                <a:solidFill>
                  <a:srgbClr val="0000FF"/>
                </a:solidFill>
              </a:rPr>
              <a:t>計画であるかわかりやすく説明をしてください。</a:t>
            </a:r>
            <a:endParaRPr lang="en-US" altLang="ja-JP" i="1" dirty="0">
              <a:solidFill>
                <a:srgbClr val="0000FF"/>
              </a:solidFill>
            </a:endParaRPr>
          </a:p>
        </p:txBody>
      </p:sp>
    </p:spTree>
    <p:extLst>
      <p:ext uri="{BB962C8B-B14F-4D97-AF65-F5344CB8AC3E}">
        <p14:creationId xmlns:p14="http://schemas.microsoft.com/office/powerpoint/2010/main" val="16253447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17846"/>
            <a:ext cx="4644008" cy="562074"/>
          </a:xfrm>
        </p:spPr>
        <p:style>
          <a:lnRef idx="0">
            <a:schemeClr val="accent5"/>
          </a:lnRef>
          <a:fillRef idx="3">
            <a:schemeClr val="accent5"/>
          </a:fillRef>
          <a:effectRef idx="3">
            <a:schemeClr val="accent5"/>
          </a:effectRef>
          <a:fontRef idx="minor">
            <a:schemeClr val="lt1"/>
          </a:fontRef>
        </p:style>
        <p:txBody>
          <a:bodyPr>
            <a:noAutofit/>
          </a:bodyPr>
          <a:lstStyle/>
          <a:p>
            <a:r>
              <a:rPr lang="ja-JP" altLang="en-US" sz="2800" dirty="0" smtClean="0"/>
              <a:t>我が国経済への貢献</a:t>
            </a:r>
            <a:endParaRPr kumimoji="1" lang="ja-JP" altLang="en-US" sz="2800" dirty="0"/>
          </a:p>
        </p:txBody>
      </p:sp>
      <p:sp>
        <p:nvSpPr>
          <p:cNvPr id="7" name="スライド番号プレースホルダ 2"/>
          <p:cNvSpPr txBox="1">
            <a:spLocks noGrp="1"/>
          </p:cNvSpPr>
          <p:nvPr/>
        </p:nvSpPr>
        <p:spPr bwMode="auto">
          <a:xfrm>
            <a:off x="8493125" y="6503988"/>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メイリオ" pitchFamily="50" charset="-128"/>
                <a:ea typeface="メイリオ" pitchFamily="50" charset="-128"/>
                <a:cs typeface="メイリオ" pitchFamily="50" charset="-128"/>
              </a:rPr>
              <a:pPr algn="r" defTabSz="884238">
                <a:defRPr/>
              </a:pPr>
              <a:t>12</a:t>
            </a:fld>
            <a:endParaRPr lang="en-US" altLang="ja-JP" dirty="0">
              <a:solidFill>
                <a:schemeClr val="tx1"/>
              </a:solidFill>
              <a:latin typeface="メイリオ" pitchFamily="50" charset="-128"/>
              <a:ea typeface="メイリオ" pitchFamily="50" charset="-128"/>
              <a:cs typeface="メイリオ" pitchFamily="50" charset="-128"/>
            </a:endParaRPr>
          </a:p>
        </p:txBody>
      </p:sp>
      <p:sp>
        <p:nvSpPr>
          <p:cNvPr id="3" name="正方形/長方形 2"/>
          <p:cNvSpPr/>
          <p:nvPr/>
        </p:nvSpPr>
        <p:spPr>
          <a:xfrm>
            <a:off x="179511" y="884103"/>
            <a:ext cx="8847013" cy="1200329"/>
          </a:xfrm>
          <a:prstGeom prst="rect">
            <a:avLst/>
          </a:prstGeom>
        </p:spPr>
        <p:txBody>
          <a:bodyPr wrap="square">
            <a:spAutoFit/>
          </a:bodyPr>
          <a:lstStyle/>
          <a:p>
            <a:pPr marL="87313" indent="-87313"/>
            <a:r>
              <a:rPr lang="ja-JP" altLang="en-US" i="1" dirty="0">
                <a:solidFill>
                  <a:srgbClr val="0000FF"/>
                </a:solidFill>
              </a:rPr>
              <a:t>・提案書に記載</a:t>
            </a:r>
            <a:r>
              <a:rPr lang="ja-JP" altLang="en-US" i="1" dirty="0" smtClean="0">
                <a:solidFill>
                  <a:srgbClr val="0000FF"/>
                </a:solidFill>
              </a:rPr>
              <a:t>する研究</a:t>
            </a:r>
            <a:r>
              <a:rPr lang="ja-JP" altLang="en-US" i="1" dirty="0">
                <a:solidFill>
                  <a:srgbClr val="0000FF"/>
                </a:solidFill>
              </a:rPr>
              <a:t>開発成果の実用化・事業化の</a:t>
            </a:r>
            <a:r>
              <a:rPr lang="ja-JP" altLang="en-US" i="1" dirty="0" smtClean="0">
                <a:solidFill>
                  <a:srgbClr val="0000FF"/>
                </a:solidFill>
              </a:rPr>
              <a:t>見込みを説明してください</a:t>
            </a:r>
            <a:r>
              <a:rPr lang="ja-JP" altLang="en-US" i="1" dirty="0">
                <a:solidFill>
                  <a:srgbClr val="0000FF"/>
                </a:solidFill>
              </a:rPr>
              <a:t>（現時点での実用化に向けた戦略・方針）</a:t>
            </a:r>
            <a:endParaRPr lang="en-US" altLang="ja-JP" i="1" dirty="0">
              <a:solidFill>
                <a:srgbClr val="0000FF"/>
              </a:solidFill>
            </a:endParaRPr>
          </a:p>
          <a:p>
            <a:pPr marL="87313" indent="-87313"/>
            <a:r>
              <a:rPr lang="ja-JP" altLang="en-US" i="1" dirty="0">
                <a:solidFill>
                  <a:srgbClr val="0000FF"/>
                </a:solidFill>
              </a:rPr>
              <a:t>・自らが実用化・事業化しない場合は、想定する企業等を記載して</a:t>
            </a:r>
            <a:r>
              <a:rPr lang="ja-JP" altLang="en-US" i="1" dirty="0" smtClean="0">
                <a:solidFill>
                  <a:srgbClr val="0000FF"/>
                </a:solidFill>
              </a:rPr>
              <a:t>ください。</a:t>
            </a:r>
            <a:endParaRPr lang="en-US" altLang="ja-JP" i="1" dirty="0" smtClean="0">
              <a:solidFill>
                <a:srgbClr val="0000FF"/>
              </a:solidFill>
            </a:endParaRPr>
          </a:p>
          <a:p>
            <a:pPr marL="87313" indent="-87313"/>
            <a:r>
              <a:rPr lang="ja-JP" altLang="en-US" i="1" dirty="0" smtClean="0">
                <a:solidFill>
                  <a:srgbClr val="0000FF"/>
                </a:solidFill>
              </a:rPr>
              <a:t>・市場獲得・創出等の道筋を明確に示してください。</a:t>
            </a:r>
            <a:endParaRPr lang="en-US" altLang="ja-JP" i="1" dirty="0">
              <a:solidFill>
                <a:srgbClr val="0000FF"/>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17846"/>
            <a:ext cx="4788024" cy="562074"/>
          </a:xfrm>
        </p:spPr>
        <p:style>
          <a:lnRef idx="0">
            <a:schemeClr val="accent5"/>
          </a:lnRef>
          <a:fillRef idx="3">
            <a:schemeClr val="accent5"/>
          </a:fillRef>
          <a:effectRef idx="3">
            <a:schemeClr val="accent5"/>
          </a:effectRef>
          <a:fontRef idx="minor">
            <a:schemeClr val="lt1"/>
          </a:fontRef>
        </p:style>
        <p:txBody>
          <a:bodyPr>
            <a:noAutofit/>
          </a:bodyPr>
          <a:lstStyle/>
          <a:p>
            <a:r>
              <a:rPr lang="ja-JP" altLang="en-US" sz="2800" dirty="0" smtClean="0"/>
              <a:t>地球環境課題解決への貢献</a:t>
            </a:r>
            <a:endParaRPr kumimoji="1" lang="ja-JP" altLang="en-US" sz="2800" dirty="0"/>
          </a:p>
        </p:txBody>
      </p:sp>
      <p:sp>
        <p:nvSpPr>
          <p:cNvPr id="7" name="スライド番号プレースホルダ 2"/>
          <p:cNvSpPr txBox="1">
            <a:spLocks noGrp="1"/>
          </p:cNvSpPr>
          <p:nvPr/>
        </p:nvSpPr>
        <p:spPr bwMode="auto">
          <a:xfrm>
            <a:off x="8493125" y="6503988"/>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メイリオ" pitchFamily="50" charset="-128"/>
                <a:ea typeface="メイリオ" pitchFamily="50" charset="-128"/>
                <a:cs typeface="メイリオ" pitchFamily="50" charset="-128"/>
              </a:rPr>
              <a:pPr algn="r" defTabSz="884238">
                <a:defRPr/>
              </a:pPr>
              <a:t>13</a:t>
            </a:fld>
            <a:endParaRPr lang="en-US" altLang="ja-JP" dirty="0">
              <a:solidFill>
                <a:schemeClr val="tx1"/>
              </a:solidFill>
              <a:latin typeface="メイリオ" pitchFamily="50" charset="-128"/>
              <a:ea typeface="メイリオ" pitchFamily="50" charset="-128"/>
              <a:cs typeface="メイリオ" pitchFamily="50" charset="-128"/>
            </a:endParaRPr>
          </a:p>
        </p:txBody>
      </p:sp>
      <p:sp>
        <p:nvSpPr>
          <p:cNvPr id="3" name="正方形/長方形 2"/>
          <p:cNvSpPr/>
          <p:nvPr/>
        </p:nvSpPr>
        <p:spPr>
          <a:xfrm>
            <a:off x="179511" y="884103"/>
            <a:ext cx="8847013" cy="646331"/>
          </a:xfrm>
          <a:prstGeom prst="rect">
            <a:avLst/>
          </a:prstGeom>
        </p:spPr>
        <p:txBody>
          <a:bodyPr wrap="square">
            <a:spAutoFit/>
          </a:bodyPr>
          <a:lstStyle/>
          <a:p>
            <a:pPr marL="87313" indent="-87313"/>
            <a:r>
              <a:rPr lang="ja-JP" altLang="en-US" i="1" dirty="0">
                <a:solidFill>
                  <a:srgbClr val="0000FF"/>
                </a:solidFill>
              </a:rPr>
              <a:t>・提案内容の実施により、どのように</a:t>
            </a:r>
            <a:r>
              <a:rPr lang="en-US" altLang="ja-JP" i="1" dirty="0">
                <a:solidFill>
                  <a:srgbClr val="0000FF"/>
                </a:solidFill>
              </a:rPr>
              <a:t>CO2</a:t>
            </a:r>
            <a:r>
              <a:rPr lang="ja-JP" altLang="en-US" i="1" dirty="0">
                <a:solidFill>
                  <a:srgbClr val="0000FF"/>
                </a:solidFill>
              </a:rPr>
              <a:t>や</a:t>
            </a:r>
            <a:r>
              <a:rPr lang="en-US" altLang="ja-JP" i="1" dirty="0">
                <a:solidFill>
                  <a:srgbClr val="0000FF"/>
                </a:solidFill>
              </a:rPr>
              <a:t>GHG</a:t>
            </a:r>
            <a:r>
              <a:rPr lang="ja-JP" altLang="en-US" i="1" dirty="0">
                <a:solidFill>
                  <a:srgbClr val="0000FF"/>
                </a:solidFill>
              </a:rPr>
              <a:t>削減効果が期待されるのか、</a:t>
            </a:r>
            <a:r>
              <a:rPr lang="ja-JP" altLang="en-US" i="1" dirty="0" smtClean="0">
                <a:solidFill>
                  <a:srgbClr val="0000FF"/>
                </a:solidFill>
              </a:rPr>
              <a:t>バックデータ含め</a:t>
            </a:r>
            <a:r>
              <a:rPr lang="ja-JP" altLang="en-US" i="1" dirty="0">
                <a:solidFill>
                  <a:srgbClr val="0000FF"/>
                </a:solidFill>
              </a:rPr>
              <a:t>、試算結果等を具体的に説明してください</a:t>
            </a:r>
            <a:r>
              <a:rPr lang="ja-JP" altLang="en-US" i="1" dirty="0" smtClean="0">
                <a:solidFill>
                  <a:srgbClr val="0000FF"/>
                </a:solidFill>
              </a:rPr>
              <a:t>。</a:t>
            </a:r>
            <a:endParaRPr lang="en-US" altLang="ja-JP" i="1" dirty="0" smtClean="0">
              <a:solidFill>
                <a:srgbClr val="0000FF"/>
              </a:solidFill>
            </a:endParaRPr>
          </a:p>
        </p:txBody>
      </p:sp>
    </p:spTree>
    <p:extLst>
      <p:ext uri="{BB962C8B-B14F-4D97-AF65-F5344CB8AC3E}">
        <p14:creationId xmlns:p14="http://schemas.microsoft.com/office/powerpoint/2010/main" val="40724100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475657" y="404664"/>
            <a:ext cx="7577893" cy="276999"/>
          </a:xfrm>
          <a:prstGeom prst="rect">
            <a:avLst/>
          </a:prstGeom>
          <a:noFill/>
          <a:ln>
            <a:solidFill>
              <a:schemeClr val="tx1"/>
            </a:solidFill>
          </a:ln>
        </p:spPr>
        <p:txBody>
          <a:bodyPr wrap="square" rtlCol="0" anchor="ctr">
            <a:spAutoFit/>
          </a:bodyPr>
          <a:lstStyle/>
          <a:p>
            <a:r>
              <a:rPr lang="ja-JP" altLang="en-US" sz="12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参画</a:t>
            </a:r>
            <a:r>
              <a:rPr lang="ja-JP" altLang="en-US" sz="1200" b="1"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機関：</a:t>
            </a:r>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latin typeface="Meiryo UI" panose="020B0604030504040204" pitchFamily="50" charset="-128"/>
                <a:ea typeface="Meiryo UI" panose="020B0604030504040204" pitchFamily="50" charset="-128"/>
                <a:cs typeface="Meiryo UI" panose="020B0604030504040204" pitchFamily="50" charset="-128"/>
              </a:rPr>
              <a:t>株</a:t>
            </a:r>
            <a:r>
              <a:rPr lang="en-US" altLang="ja-JP" sz="12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latin typeface="Meiryo UI" panose="020B0604030504040204" pitchFamily="50" charset="-128"/>
                <a:ea typeface="Meiryo UI" panose="020B0604030504040204" pitchFamily="50" charset="-128"/>
                <a:cs typeface="Meiryo UI" panose="020B0604030504040204" pitchFamily="50" charset="-128"/>
              </a:rPr>
              <a:t>（再委託：○○</a:t>
            </a:r>
            <a:r>
              <a:rPr lang="en-US" altLang="ja-JP" sz="12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latin typeface="Meiryo UI" panose="020B0604030504040204" pitchFamily="50" charset="-128"/>
                <a:ea typeface="Meiryo UI" panose="020B0604030504040204" pitchFamily="50" charset="-128"/>
                <a:cs typeface="Meiryo UI" panose="020B0604030504040204" pitchFamily="50" charset="-128"/>
              </a:rPr>
              <a:t>株</a:t>
            </a:r>
            <a:r>
              <a:rPr lang="en-US" altLang="ja-JP" sz="12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△△大学△△研究室</a:t>
            </a:r>
            <a:endPar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Rectangle 85"/>
          <p:cNvSpPr>
            <a:spLocks noChangeArrowheads="1"/>
          </p:cNvSpPr>
          <p:nvPr/>
        </p:nvSpPr>
        <p:spPr bwMode="auto">
          <a:xfrm>
            <a:off x="1475657" y="9865"/>
            <a:ext cx="7577894" cy="347676"/>
          </a:xfrm>
          <a:prstGeom prst="rect">
            <a:avLst/>
          </a:prstGeom>
          <a:noFill/>
          <a:ln w="9525">
            <a:solidFill>
              <a:srgbClr val="000000"/>
            </a:solidFill>
            <a:miter lim="800000"/>
            <a:headEnd/>
            <a:tailEnd/>
          </a:ln>
        </p:spPr>
        <p:txBody>
          <a:bodyPr lIns="74295" tIns="8890" rIns="74295" bIns="8890" anchor="ctr"/>
          <a:lstStyle/>
          <a:p>
            <a:pPr algn="ctr">
              <a:spcBef>
                <a:spcPct val="0"/>
              </a:spcBef>
            </a:pPr>
            <a:r>
              <a:rPr lang="ja-JP" altLang="en-US" sz="14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研究開発</a:t>
            </a:r>
            <a:r>
              <a:rPr lang="ja-JP" altLang="en-US" sz="1400" b="1"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テーマ名：○○○○○○○○○○○○○○○の研究開発</a:t>
            </a:r>
            <a:endParaRPr lang="ja-JP" altLang="en-US" sz="14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Rectangle 9"/>
          <p:cNvSpPr>
            <a:spLocks noChangeArrowheads="1"/>
          </p:cNvSpPr>
          <p:nvPr/>
        </p:nvSpPr>
        <p:spPr bwMode="auto">
          <a:xfrm>
            <a:off x="135133" y="1076730"/>
            <a:ext cx="4376715" cy="5655598"/>
          </a:xfrm>
          <a:prstGeom prst="rect">
            <a:avLst/>
          </a:prstGeom>
          <a:noFill/>
          <a:ln w="9525">
            <a:solidFill>
              <a:schemeClr val="tx1"/>
            </a:solidFill>
            <a:miter lim="800000"/>
            <a:headEnd/>
            <a:tailEnd/>
          </a:ln>
        </p:spPr>
        <p:txBody>
          <a:bodyPr wrap="square" tIns="144000" anchor="ctr" anchorCtr="0"/>
          <a:lstStyle/>
          <a:p>
            <a:pPr marL="61913" indent="-61913" fontAlgn="auto">
              <a:lnSpc>
                <a:spcPct val="100000"/>
              </a:lnSpc>
              <a:spcBef>
                <a:spcPts val="600"/>
              </a:spcBef>
              <a:spcAft>
                <a:spcPts val="0"/>
              </a:spcAft>
              <a:defRPr/>
            </a:pPr>
            <a:endParaRPr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Rectangle 11"/>
          <p:cNvSpPr>
            <a:spLocks noChangeArrowheads="1"/>
          </p:cNvSpPr>
          <p:nvPr/>
        </p:nvSpPr>
        <p:spPr bwMode="auto">
          <a:xfrm>
            <a:off x="81726" y="890678"/>
            <a:ext cx="1152000" cy="229704"/>
          </a:xfrm>
          <a:prstGeom prst="rect">
            <a:avLst/>
          </a:prstGeom>
          <a:solidFill>
            <a:schemeClr val="bg1"/>
          </a:solidFill>
          <a:ln w="25400" algn="ctr">
            <a:solidFill>
              <a:schemeClr val="tx1"/>
            </a:solidFill>
            <a:miter lim="800000"/>
            <a:headEnd/>
            <a:tailEnd/>
          </a:ln>
        </p:spPr>
        <p:txBody>
          <a:bodyPr wrap="square" lIns="44601" tIns="22301" rIns="44601" bIns="22301" anchor="ctr">
            <a:spAutoFit/>
          </a:bodyPr>
          <a:lstStyle/>
          <a:p>
            <a:pPr algn="ctr" defTabSz="446088">
              <a:lnSpc>
                <a:spcPct val="100000"/>
              </a:lnSpc>
              <a:spcBef>
                <a:spcPct val="0"/>
              </a:spcBef>
            </a:pPr>
            <a:r>
              <a:rPr lang="ja-JP" altLang="en-US" sz="1200" b="1"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背景・目的</a:t>
            </a:r>
          </a:p>
        </p:txBody>
      </p:sp>
      <p:sp>
        <p:nvSpPr>
          <p:cNvPr id="9" name="Rectangle 9"/>
          <p:cNvSpPr>
            <a:spLocks noChangeArrowheads="1"/>
          </p:cNvSpPr>
          <p:nvPr/>
        </p:nvSpPr>
        <p:spPr bwMode="auto">
          <a:xfrm>
            <a:off x="334050" y="4040345"/>
            <a:ext cx="3925998" cy="2532732"/>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wrap="square" tIns="144000" anchor="ctr" anchorCtr="0"/>
          <a:lstStyle/>
          <a:p>
            <a:pPr fontAlgn="auto">
              <a:lnSpc>
                <a:spcPct val="100000"/>
              </a:lnSpc>
              <a:spcBef>
                <a:spcPts val="600"/>
              </a:spcBef>
              <a:spcAft>
                <a:spcPts val="0"/>
              </a:spcAft>
              <a:defRPr/>
            </a:pPr>
            <a:r>
              <a:rPr lang="ja-JP" altLang="en-US" sz="1800" dirty="0" smtClean="0">
                <a:latin typeface="Meiryo UI" panose="020B0604030504040204" pitchFamily="50" charset="-128"/>
                <a:ea typeface="Meiryo UI" panose="020B0604030504040204" pitchFamily="50" charset="-128"/>
                <a:cs typeface="Meiryo UI" panose="020B0604030504040204" pitchFamily="50" charset="-128"/>
              </a:rPr>
              <a:t>研究開発の背景・目的（解決を目指す社会課題、実用化を目指す新たな製品・サービス等）を分かりやすくイメージできる図を挿入してください。</a:t>
            </a:r>
            <a:endParaRPr lang="en-US" altLang="ja-JP" sz="18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Rectangle 9"/>
          <p:cNvSpPr>
            <a:spLocks noChangeArrowheads="1"/>
          </p:cNvSpPr>
          <p:nvPr/>
        </p:nvSpPr>
        <p:spPr bwMode="auto">
          <a:xfrm>
            <a:off x="4676836" y="1079597"/>
            <a:ext cx="4376715" cy="5652507"/>
          </a:xfrm>
          <a:prstGeom prst="rect">
            <a:avLst/>
          </a:prstGeom>
          <a:noFill/>
          <a:ln w="9525">
            <a:solidFill>
              <a:schemeClr val="tx1"/>
            </a:solidFill>
            <a:miter lim="800000"/>
            <a:headEnd/>
            <a:tailEnd/>
          </a:ln>
        </p:spPr>
        <p:txBody>
          <a:bodyPr wrap="square" tIns="144000" anchor="ctr" anchorCtr="0"/>
          <a:lstStyle/>
          <a:p>
            <a:pPr marL="61913" indent="-61913" fontAlgn="auto">
              <a:lnSpc>
                <a:spcPct val="100000"/>
              </a:lnSpc>
              <a:spcBef>
                <a:spcPts val="600"/>
              </a:spcBef>
              <a:spcAft>
                <a:spcPts val="0"/>
              </a:spcAft>
              <a:defRPr/>
            </a:pPr>
            <a:endParaRPr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Rectangle 11"/>
          <p:cNvSpPr>
            <a:spLocks noChangeArrowheads="1"/>
          </p:cNvSpPr>
          <p:nvPr/>
        </p:nvSpPr>
        <p:spPr bwMode="auto">
          <a:xfrm>
            <a:off x="4607969" y="890678"/>
            <a:ext cx="1404000" cy="229704"/>
          </a:xfrm>
          <a:prstGeom prst="rect">
            <a:avLst/>
          </a:prstGeom>
          <a:solidFill>
            <a:schemeClr val="bg1"/>
          </a:solidFill>
          <a:ln w="25400" algn="ctr">
            <a:solidFill>
              <a:schemeClr val="tx1"/>
            </a:solidFill>
            <a:miter lim="800000"/>
            <a:headEnd/>
            <a:tailEnd/>
          </a:ln>
        </p:spPr>
        <p:txBody>
          <a:bodyPr wrap="square" lIns="44601" tIns="22301" rIns="44601" bIns="22301" anchor="ctr">
            <a:spAutoFit/>
          </a:bodyPr>
          <a:lstStyle/>
          <a:p>
            <a:pPr algn="ctr" defTabSz="446088">
              <a:lnSpc>
                <a:spcPct val="100000"/>
              </a:lnSpc>
              <a:spcBef>
                <a:spcPct val="0"/>
              </a:spcBef>
            </a:pPr>
            <a:r>
              <a:rPr lang="ja-JP" altLang="en-US" sz="1200" b="1"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研究</a:t>
            </a:r>
            <a:r>
              <a:rPr lang="ja-JP" altLang="en-US" sz="12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開発</a:t>
            </a:r>
            <a:r>
              <a:rPr lang="ja-JP" altLang="en-US" sz="1200" b="1"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の概要</a:t>
            </a:r>
          </a:p>
        </p:txBody>
      </p:sp>
      <p:sp>
        <p:nvSpPr>
          <p:cNvPr id="12" name="テキスト ボックス 11"/>
          <p:cNvSpPr txBox="1"/>
          <p:nvPr/>
        </p:nvSpPr>
        <p:spPr>
          <a:xfrm>
            <a:off x="202295" y="1161228"/>
            <a:ext cx="4321149" cy="2862322"/>
          </a:xfrm>
          <a:prstGeom prst="rect">
            <a:avLst/>
          </a:prstGeom>
          <a:noFill/>
        </p:spPr>
        <p:txBody>
          <a:bodyPr wrap="square" rtlCol="0">
            <a:spAutoFit/>
          </a:bodyPr>
          <a:lstStyle/>
          <a:p>
            <a:pPr marL="92075" indent="-92075" defTabSz="4127500">
              <a:buFont typeface="Arial" panose="020B0604020202020204" pitchFamily="34" charset="0"/>
              <a:buChar char="•"/>
            </a:pPr>
            <a:r>
              <a:rPr lang="ja-JP" altLang="en-US" sz="12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12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92075" indent="-92075" defTabSz="4127500">
              <a:buFont typeface="Arial" panose="020B0604020202020204" pitchFamily="34" charset="0"/>
              <a:buChar char="•"/>
            </a:pPr>
            <a:r>
              <a:rPr lang="ja-JP" altLang="en-US" sz="12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12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92075" indent="-92075" defTabSz="4127500">
              <a:buFont typeface="Arial" panose="020B0604020202020204" pitchFamily="34" charset="0"/>
              <a:buChar char="•"/>
            </a:pPr>
            <a:r>
              <a:rPr lang="ja-JP" altLang="en-US" sz="12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12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92075" indent="-92075" defTabSz="4127500">
              <a:buFont typeface="Arial" panose="020B0604020202020204" pitchFamily="34" charset="0"/>
              <a:buChar char="•"/>
            </a:pPr>
            <a:r>
              <a:rPr lang="ja-JP" altLang="en-US" sz="12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12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テキスト ボックス 12"/>
          <p:cNvSpPr txBox="1"/>
          <p:nvPr/>
        </p:nvSpPr>
        <p:spPr>
          <a:xfrm>
            <a:off x="4832020" y="1161228"/>
            <a:ext cx="4266427" cy="2862322"/>
          </a:xfrm>
          <a:prstGeom prst="rect">
            <a:avLst/>
          </a:prstGeom>
          <a:noFill/>
        </p:spPr>
        <p:txBody>
          <a:bodyPr wrap="square" rtlCol="0">
            <a:spAutoFit/>
          </a:bodyPr>
          <a:lstStyle/>
          <a:p>
            <a:pPr marL="92075" indent="-92075">
              <a:buFont typeface="Arial" panose="020B0604020202020204" pitchFamily="34" charset="0"/>
              <a:buChar char="•"/>
            </a:pPr>
            <a:r>
              <a:rPr lang="ja-JP" altLang="en-US" sz="12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12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92075" indent="-92075">
              <a:buFont typeface="Arial" panose="020B0604020202020204" pitchFamily="34" charset="0"/>
              <a:buChar char="•"/>
            </a:pPr>
            <a:r>
              <a:rPr lang="ja-JP" altLang="en-US" sz="12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12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92075" indent="-92075">
              <a:buFont typeface="Arial" panose="020B0604020202020204" pitchFamily="34" charset="0"/>
              <a:buChar char="•"/>
            </a:pPr>
            <a:r>
              <a:rPr lang="ja-JP" altLang="en-US" sz="12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12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92075" indent="-92075">
              <a:buFont typeface="Arial" panose="020B0604020202020204" pitchFamily="34" charset="0"/>
              <a:buChar char="•"/>
            </a:pPr>
            <a:r>
              <a:rPr lang="ja-JP" altLang="en-US" sz="12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12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Rectangle 9"/>
          <p:cNvSpPr>
            <a:spLocks noChangeArrowheads="1"/>
          </p:cNvSpPr>
          <p:nvPr/>
        </p:nvSpPr>
        <p:spPr bwMode="auto">
          <a:xfrm>
            <a:off x="4902194" y="4040345"/>
            <a:ext cx="3925998" cy="2532732"/>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wrap="square" tIns="144000" anchor="ctr" anchorCtr="0"/>
          <a:lstStyle/>
          <a:p>
            <a:pPr fontAlgn="auto">
              <a:lnSpc>
                <a:spcPct val="100000"/>
              </a:lnSpc>
              <a:spcBef>
                <a:spcPts val="600"/>
              </a:spcBef>
              <a:spcAft>
                <a:spcPts val="0"/>
              </a:spcAft>
              <a:defRPr/>
            </a:pPr>
            <a:r>
              <a:rPr lang="ja-JP" altLang="en-US" sz="1800" dirty="0" smtClean="0">
                <a:latin typeface="Meiryo UI" panose="020B0604030504040204" pitchFamily="50" charset="-128"/>
                <a:ea typeface="Meiryo UI" panose="020B0604030504040204" pitchFamily="50" charset="-128"/>
                <a:cs typeface="Meiryo UI" panose="020B0604030504040204" pitchFamily="50" charset="-128"/>
              </a:rPr>
              <a:t>開発に取り組む技術の原理・手法や開発内容、応用シーン等を分かりやすくイメージできる図を挿入してください。</a:t>
            </a:r>
            <a:endParaRPr lang="en-US" altLang="ja-JP" sz="18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テキスト ボックス 16"/>
          <p:cNvSpPr txBox="1"/>
          <p:nvPr/>
        </p:nvSpPr>
        <p:spPr>
          <a:xfrm>
            <a:off x="6011969" y="737332"/>
            <a:ext cx="3041581" cy="276999"/>
          </a:xfrm>
          <a:prstGeom prst="rect">
            <a:avLst/>
          </a:prstGeom>
          <a:solidFill>
            <a:schemeClr val="tx2">
              <a:lumMod val="20000"/>
              <a:lumOff val="80000"/>
              <a:alpha val="74000"/>
            </a:schemeClr>
          </a:solidFill>
        </p:spPr>
        <p:style>
          <a:lnRef idx="3">
            <a:schemeClr val="lt1"/>
          </a:lnRef>
          <a:fillRef idx="1">
            <a:schemeClr val="accent1"/>
          </a:fillRef>
          <a:effectRef idx="1">
            <a:schemeClr val="accent1"/>
          </a:effectRef>
          <a:fontRef idx="minor">
            <a:schemeClr val="lt1"/>
          </a:fontRef>
        </p:style>
        <p:txBody>
          <a:bodyPr wrap="square" rtlCol="0">
            <a:spAutoFit/>
          </a:bodyPr>
          <a:lstStyle/>
          <a:p>
            <a:pPr marL="87313" indent="-87313">
              <a:buFont typeface="Arial" pitchFamily="34" charset="0"/>
              <a:buChar char="•"/>
            </a:pPr>
            <a:r>
              <a:rPr lang="ja-JP" altLang="en-US" sz="1200" i="1" dirty="0" smtClean="0">
                <a:solidFill>
                  <a:srgbClr val="0000FF"/>
                </a:solidFill>
              </a:rPr>
              <a:t>提案概要資料を</a:t>
            </a:r>
            <a:r>
              <a:rPr lang="en-US" altLang="ja-JP" sz="1200" i="1" dirty="0" smtClean="0">
                <a:solidFill>
                  <a:srgbClr val="0000FF"/>
                </a:solidFill>
              </a:rPr>
              <a:t>1</a:t>
            </a:r>
            <a:r>
              <a:rPr lang="ja-JP" altLang="en-US" sz="1200" i="1" dirty="0" smtClean="0">
                <a:solidFill>
                  <a:srgbClr val="0000FF"/>
                </a:solidFill>
              </a:rPr>
              <a:t>ページで作成してください。</a:t>
            </a:r>
            <a:endParaRPr lang="ja-JP" altLang="en-US" sz="1200" i="1" dirty="0">
              <a:solidFill>
                <a:srgbClr val="0000FF"/>
              </a:solidFill>
            </a:endParaRPr>
          </a:p>
        </p:txBody>
      </p:sp>
      <p:sp>
        <p:nvSpPr>
          <p:cNvPr id="18" name="タイトル 1"/>
          <p:cNvSpPr>
            <a:spLocks noGrp="1"/>
          </p:cNvSpPr>
          <p:nvPr>
            <p:ph type="title"/>
          </p:nvPr>
        </p:nvSpPr>
        <p:spPr>
          <a:xfrm>
            <a:off x="48589" y="31227"/>
            <a:ext cx="1296144" cy="562074"/>
          </a:xfrm>
          <a:ln>
            <a:solidFill>
              <a:schemeClr val="tx1"/>
            </a:solidFill>
          </a:ln>
        </p:spPr>
        <p:style>
          <a:lnRef idx="2">
            <a:schemeClr val="accent5"/>
          </a:lnRef>
          <a:fillRef idx="1">
            <a:schemeClr val="lt1"/>
          </a:fillRef>
          <a:effectRef idx="0">
            <a:schemeClr val="accent5"/>
          </a:effectRef>
          <a:fontRef idx="minor">
            <a:schemeClr val="dk1"/>
          </a:fontRef>
        </p:style>
        <p:txBody>
          <a:bodyPr>
            <a:noAutofit/>
          </a:bodyPr>
          <a:lstStyle/>
          <a:p>
            <a:r>
              <a:rPr kumimoji="1" lang="ja-JP" altLang="en-US" sz="2000" dirty="0" smtClean="0">
                <a:latin typeface="Meiryo UI" panose="020B0604030504040204" pitchFamily="50" charset="-128"/>
                <a:ea typeface="Meiryo UI" panose="020B0604030504040204" pitchFamily="50" charset="-128"/>
                <a:cs typeface="Meiryo UI" panose="020B0604030504040204" pitchFamily="50" charset="-128"/>
              </a:rPr>
              <a:t>提案概要</a:t>
            </a:r>
            <a:endParaRPr kumimoji="1" lang="ja-JP" altLang="en-US" sz="20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7495703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17846"/>
            <a:ext cx="2878175" cy="562074"/>
          </a:xfrm>
        </p:spPr>
        <p:style>
          <a:lnRef idx="0">
            <a:schemeClr val="accent5"/>
          </a:lnRef>
          <a:fillRef idx="3">
            <a:schemeClr val="accent5"/>
          </a:fillRef>
          <a:effectRef idx="3">
            <a:schemeClr val="accent5"/>
          </a:effectRef>
          <a:fontRef idx="minor">
            <a:schemeClr val="lt1"/>
          </a:fontRef>
        </p:style>
        <p:txBody>
          <a:bodyPr>
            <a:noAutofit/>
          </a:bodyPr>
          <a:lstStyle/>
          <a:p>
            <a:r>
              <a:rPr kumimoji="1" lang="ja-JP" altLang="en-US" sz="2800" dirty="0" smtClean="0"/>
              <a:t>研究開発の目的</a:t>
            </a:r>
            <a:endParaRPr kumimoji="1" lang="ja-JP" altLang="en-US" sz="2800" dirty="0"/>
          </a:p>
        </p:txBody>
      </p:sp>
      <p:sp>
        <p:nvSpPr>
          <p:cNvPr id="4" name="スライド番号プレースホルダ 2"/>
          <p:cNvSpPr txBox="1">
            <a:spLocks noGrp="1"/>
          </p:cNvSpPr>
          <p:nvPr/>
        </p:nvSpPr>
        <p:spPr bwMode="auto">
          <a:xfrm>
            <a:off x="8493125" y="6503988"/>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メイリオ" pitchFamily="50" charset="-128"/>
                <a:ea typeface="メイリオ" pitchFamily="50" charset="-128"/>
                <a:cs typeface="メイリオ" pitchFamily="50" charset="-128"/>
              </a:rPr>
              <a:pPr algn="r" defTabSz="884238">
                <a:defRPr/>
              </a:pPr>
              <a:t>3</a:t>
            </a:fld>
            <a:endParaRPr lang="en-US" altLang="ja-JP" dirty="0">
              <a:solidFill>
                <a:schemeClr val="tx1"/>
              </a:solidFill>
              <a:latin typeface="メイリオ" pitchFamily="50" charset="-128"/>
              <a:ea typeface="メイリオ" pitchFamily="50" charset="-128"/>
              <a:cs typeface="メイリオ" pitchFamily="50" charset="-128"/>
            </a:endParaRPr>
          </a:p>
        </p:txBody>
      </p:sp>
      <p:sp>
        <p:nvSpPr>
          <p:cNvPr id="3" name="正方形/長方形 2"/>
          <p:cNvSpPr/>
          <p:nvPr/>
        </p:nvSpPr>
        <p:spPr>
          <a:xfrm>
            <a:off x="4221354" y="116632"/>
            <a:ext cx="4572000" cy="646331"/>
          </a:xfrm>
          <a:prstGeom prst="rect">
            <a:avLst/>
          </a:prstGeom>
        </p:spPr>
        <p:txBody>
          <a:bodyPr>
            <a:spAutoFit/>
          </a:bodyPr>
          <a:lstStyle/>
          <a:p>
            <a:pPr marL="87313" indent="-87313">
              <a:buFont typeface="Arial" pitchFamily="34" charset="0"/>
              <a:buChar char="•"/>
            </a:pPr>
            <a:r>
              <a:rPr lang="ja-JP" altLang="en-US" i="1" dirty="0">
                <a:solidFill>
                  <a:srgbClr val="0000FF"/>
                </a:solidFill>
              </a:rPr>
              <a:t>提案する研究開発の目的を記載してください。設定した目的の背景も説明してください</a:t>
            </a:r>
            <a:endParaRPr lang="en-US" altLang="ja-JP" i="1" dirty="0">
              <a:solidFill>
                <a:srgbClr val="0000FF"/>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17846"/>
            <a:ext cx="5148064" cy="562074"/>
          </a:xfrm>
        </p:spPr>
        <p:style>
          <a:lnRef idx="0">
            <a:schemeClr val="accent5"/>
          </a:lnRef>
          <a:fillRef idx="3">
            <a:schemeClr val="accent5"/>
          </a:fillRef>
          <a:effectRef idx="3">
            <a:schemeClr val="accent5"/>
          </a:effectRef>
          <a:fontRef idx="minor">
            <a:schemeClr val="lt1"/>
          </a:fontRef>
        </p:style>
        <p:txBody>
          <a:bodyPr>
            <a:noAutofit/>
          </a:bodyPr>
          <a:lstStyle/>
          <a:p>
            <a:r>
              <a:rPr kumimoji="1" lang="ja-JP" altLang="en-US" sz="2800" dirty="0" smtClean="0"/>
              <a:t>目的に向かって解決すべき課題</a:t>
            </a:r>
            <a:endParaRPr kumimoji="1" lang="ja-JP" altLang="en-US" sz="2800" dirty="0"/>
          </a:p>
        </p:txBody>
      </p:sp>
      <p:sp>
        <p:nvSpPr>
          <p:cNvPr id="4" name="スライド番号プレースホルダ 2"/>
          <p:cNvSpPr txBox="1">
            <a:spLocks noGrp="1"/>
          </p:cNvSpPr>
          <p:nvPr/>
        </p:nvSpPr>
        <p:spPr bwMode="auto">
          <a:xfrm>
            <a:off x="8493125" y="6503988"/>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メイリオ" pitchFamily="50" charset="-128"/>
                <a:ea typeface="メイリオ" pitchFamily="50" charset="-128"/>
                <a:cs typeface="メイリオ" pitchFamily="50" charset="-128"/>
              </a:rPr>
              <a:pPr algn="r" defTabSz="884238">
                <a:defRPr/>
              </a:pPr>
              <a:t>4</a:t>
            </a:fld>
            <a:endParaRPr lang="en-US" altLang="ja-JP" dirty="0">
              <a:solidFill>
                <a:schemeClr val="tx1"/>
              </a:solidFill>
              <a:latin typeface="メイリオ" pitchFamily="50" charset="-128"/>
              <a:ea typeface="メイリオ" pitchFamily="50" charset="-128"/>
              <a:cs typeface="メイリオ" pitchFamily="50" charset="-128"/>
            </a:endParaRPr>
          </a:p>
        </p:txBody>
      </p:sp>
      <p:sp>
        <p:nvSpPr>
          <p:cNvPr id="3" name="正方形/長方形 2"/>
          <p:cNvSpPr/>
          <p:nvPr/>
        </p:nvSpPr>
        <p:spPr>
          <a:xfrm>
            <a:off x="323528" y="980728"/>
            <a:ext cx="5758308" cy="369332"/>
          </a:xfrm>
          <a:prstGeom prst="rect">
            <a:avLst/>
          </a:prstGeom>
        </p:spPr>
        <p:txBody>
          <a:bodyPr wrap="none">
            <a:spAutoFit/>
          </a:bodyPr>
          <a:lstStyle/>
          <a:p>
            <a:r>
              <a:rPr lang="ja-JP" altLang="ja-JP" i="1" kern="100" dirty="0">
                <a:solidFill>
                  <a:srgbClr val="0000FF"/>
                </a:solidFill>
                <a:latin typeface="+mj-ea"/>
                <a:ea typeface="+mj-ea"/>
                <a:cs typeface="Times New Roman" panose="02020603050405020304" pitchFamily="18" charset="0"/>
              </a:rPr>
              <a:t>目的に向かって解決すべき課題を明確</a:t>
            </a:r>
            <a:r>
              <a:rPr lang="ja-JP" altLang="ja-JP" i="1" kern="100" dirty="0" smtClean="0">
                <a:solidFill>
                  <a:srgbClr val="0000FF"/>
                </a:solidFill>
                <a:latin typeface="+mj-ea"/>
                <a:ea typeface="+mj-ea"/>
                <a:cs typeface="Times New Roman" panose="02020603050405020304" pitchFamily="18" charset="0"/>
              </a:rPr>
              <a:t>に</a:t>
            </a:r>
            <a:r>
              <a:rPr lang="ja-JP" altLang="en-US" i="1" kern="100" dirty="0" smtClean="0">
                <a:solidFill>
                  <a:srgbClr val="0000FF"/>
                </a:solidFill>
                <a:latin typeface="+mj-ea"/>
                <a:ea typeface="+mj-ea"/>
                <a:cs typeface="Times New Roman" panose="02020603050405020304" pitchFamily="18" charset="0"/>
              </a:rPr>
              <a:t>説明</a:t>
            </a:r>
            <a:r>
              <a:rPr lang="ja-JP" altLang="ja-JP" i="1" kern="100" dirty="0" smtClean="0">
                <a:solidFill>
                  <a:srgbClr val="0000FF"/>
                </a:solidFill>
                <a:latin typeface="+mj-ea"/>
                <a:ea typeface="+mj-ea"/>
                <a:cs typeface="Times New Roman" panose="02020603050405020304" pitchFamily="18" charset="0"/>
              </a:rPr>
              <a:t>し</a:t>
            </a:r>
            <a:r>
              <a:rPr lang="ja-JP" altLang="en-US" i="1" kern="100" dirty="0" smtClean="0">
                <a:solidFill>
                  <a:srgbClr val="0000FF"/>
                </a:solidFill>
                <a:latin typeface="+mj-ea"/>
                <a:ea typeface="+mj-ea"/>
                <a:cs typeface="Times New Roman" panose="02020603050405020304" pitchFamily="18" charset="0"/>
              </a:rPr>
              <a:t>てください</a:t>
            </a:r>
            <a:endParaRPr lang="ja-JP" altLang="en-US" dirty="0">
              <a:latin typeface="+mj-ea"/>
              <a:ea typeface="+mj-ea"/>
            </a:endParaRPr>
          </a:p>
        </p:txBody>
      </p:sp>
    </p:spTree>
    <p:extLst>
      <p:ext uri="{BB962C8B-B14F-4D97-AF65-F5344CB8AC3E}">
        <p14:creationId xmlns:p14="http://schemas.microsoft.com/office/powerpoint/2010/main" val="10806442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822" y="4199"/>
            <a:ext cx="3970784" cy="562074"/>
          </a:xfrm>
        </p:spPr>
        <p:style>
          <a:lnRef idx="0">
            <a:schemeClr val="accent5"/>
          </a:lnRef>
          <a:fillRef idx="3">
            <a:schemeClr val="accent5"/>
          </a:fillRef>
          <a:effectRef idx="3">
            <a:schemeClr val="accent5"/>
          </a:effectRef>
          <a:fontRef idx="minor">
            <a:schemeClr val="lt1"/>
          </a:fontRef>
        </p:style>
        <p:txBody>
          <a:bodyPr>
            <a:noAutofit/>
          </a:bodyPr>
          <a:lstStyle/>
          <a:p>
            <a:r>
              <a:rPr kumimoji="1" lang="ja-JP" altLang="en-US" sz="2800" dirty="0" smtClean="0"/>
              <a:t>研究開発の内容・目標</a:t>
            </a:r>
            <a:endParaRPr kumimoji="1" lang="ja-JP" altLang="en-US" sz="2800" dirty="0"/>
          </a:p>
        </p:txBody>
      </p:sp>
      <p:sp>
        <p:nvSpPr>
          <p:cNvPr id="4" name="スライド番号プレースホルダ 2"/>
          <p:cNvSpPr txBox="1">
            <a:spLocks noGrp="1"/>
          </p:cNvSpPr>
          <p:nvPr/>
        </p:nvSpPr>
        <p:spPr bwMode="auto">
          <a:xfrm>
            <a:off x="8493125" y="6503988"/>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メイリオ" pitchFamily="50" charset="-128"/>
                <a:ea typeface="メイリオ" pitchFamily="50" charset="-128"/>
                <a:cs typeface="メイリオ" pitchFamily="50" charset="-128"/>
              </a:rPr>
              <a:pPr algn="r" defTabSz="884238">
                <a:defRPr/>
              </a:pPr>
              <a:t>5</a:t>
            </a:fld>
            <a:endParaRPr lang="en-US" altLang="ja-JP" dirty="0">
              <a:solidFill>
                <a:schemeClr val="tx1"/>
              </a:solidFill>
              <a:latin typeface="メイリオ" pitchFamily="50" charset="-128"/>
              <a:ea typeface="メイリオ" pitchFamily="50" charset="-128"/>
              <a:cs typeface="メイリオ" pitchFamily="50" charset="-128"/>
            </a:endParaRPr>
          </a:p>
        </p:txBody>
      </p:sp>
      <p:sp>
        <p:nvSpPr>
          <p:cNvPr id="3" name="正方形/長方形 2"/>
          <p:cNvSpPr/>
          <p:nvPr/>
        </p:nvSpPr>
        <p:spPr>
          <a:xfrm>
            <a:off x="107596" y="836712"/>
            <a:ext cx="9024703" cy="1754326"/>
          </a:xfrm>
          <a:prstGeom prst="rect">
            <a:avLst/>
          </a:prstGeom>
        </p:spPr>
        <p:txBody>
          <a:bodyPr wrap="square">
            <a:spAutoFit/>
          </a:bodyPr>
          <a:lstStyle/>
          <a:p>
            <a:pPr marL="87313" indent="-87313"/>
            <a:r>
              <a:rPr lang="ja-JP" altLang="en-US" i="1" dirty="0">
                <a:solidFill>
                  <a:srgbClr val="0000FF"/>
                </a:solidFill>
              </a:rPr>
              <a:t>・提案する研究開発の</a:t>
            </a:r>
            <a:r>
              <a:rPr lang="ja-JP" altLang="en-US" i="1" dirty="0" smtClean="0">
                <a:solidFill>
                  <a:srgbClr val="0000FF"/>
                </a:solidFill>
              </a:rPr>
              <a:t>内容、</a:t>
            </a:r>
            <a:r>
              <a:rPr lang="ja-JP" altLang="en-US" i="1" dirty="0">
                <a:solidFill>
                  <a:srgbClr val="0000FF"/>
                </a:solidFill>
              </a:rPr>
              <a:t>研究項目の</a:t>
            </a:r>
            <a:r>
              <a:rPr lang="ja-JP" altLang="en-US" i="1" dirty="0" smtClean="0">
                <a:solidFill>
                  <a:srgbClr val="0000FF"/>
                </a:solidFill>
              </a:rPr>
              <a:t>関係性等を簡潔</a:t>
            </a:r>
            <a:r>
              <a:rPr lang="ja-JP" altLang="en-US" i="1" dirty="0">
                <a:solidFill>
                  <a:srgbClr val="0000FF"/>
                </a:solidFill>
              </a:rPr>
              <a:t>に記載してください</a:t>
            </a:r>
            <a:endParaRPr lang="en-US" altLang="ja-JP" i="1" dirty="0">
              <a:solidFill>
                <a:srgbClr val="0000FF"/>
              </a:solidFill>
            </a:endParaRPr>
          </a:p>
          <a:p>
            <a:pPr marL="87313" indent="-87313"/>
            <a:r>
              <a:rPr lang="ja-JP" altLang="en-US" i="1" dirty="0">
                <a:solidFill>
                  <a:srgbClr val="0000FF"/>
                </a:solidFill>
              </a:rPr>
              <a:t>・適宜図表などを用いて、技術課題の具体的な解決手法をわかりやすく示して</a:t>
            </a:r>
            <a:r>
              <a:rPr lang="ja-JP" altLang="en-US" i="1" dirty="0" smtClean="0">
                <a:solidFill>
                  <a:srgbClr val="0000FF"/>
                </a:solidFill>
              </a:rPr>
              <a:t>ください</a:t>
            </a:r>
            <a:endParaRPr lang="en-US" altLang="ja-JP" i="1" dirty="0" smtClean="0">
              <a:solidFill>
                <a:srgbClr val="0000FF"/>
              </a:solidFill>
            </a:endParaRPr>
          </a:p>
          <a:p>
            <a:pPr marL="87313" indent="-87313">
              <a:buFont typeface="Arial" pitchFamily="34" charset="0"/>
              <a:buChar char="•"/>
            </a:pPr>
            <a:r>
              <a:rPr lang="ja-JP" altLang="en-US" i="1" dirty="0" smtClean="0">
                <a:solidFill>
                  <a:srgbClr val="0000FF"/>
                </a:solidFill>
              </a:rPr>
              <a:t>適宜</a:t>
            </a:r>
            <a:r>
              <a:rPr lang="ja-JP" altLang="en-US" i="1" dirty="0">
                <a:solidFill>
                  <a:srgbClr val="0000FF"/>
                </a:solidFill>
              </a:rPr>
              <a:t>、表などを活用してわかりやすく記載してください。</a:t>
            </a:r>
            <a:endParaRPr lang="en-US" altLang="ja-JP" i="1" dirty="0">
              <a:solidFill>
                <a:srgbClr val="0000FF"/>
              </a:solidFill>
            </a:endParaRPr>
          </a:p>
          <a:p>
            <a:pPr marL="87313" indent="-87313"/>
            <a:endParaRPr lang="en-US" altLang="ja-JP" i="1" dirty="0" smtClean="0">
              <a:solidFill>
                <a:srgbClr val="0000FF"/>
              </a:solidFill>
            </a:endParaRPr>
          </a:p>
          <a:p>
            <a:pPr marL="87313" indent="-87313"/>
            <a:endParaRPr lang="en-US" altLang="ja-JP" i="1" dirty="0" smtClean="0">
              <a:solidFill>
                <a:srgbClr val="0000FF"/>
              </a:solidFill>
            </a:endParaRPr>
          </a:p>
          <a:p>
            <a:pPr marL="87313" indent="-87313"/>
            <a:r>
              <a:rPr lang="ja-JP" altLang="en-US" i="1" dirty="0" smtClean="0">
                <a:solidFill>
                  <a:srgbClr val="0000FF"/>
                </a:solidFill>
              </a:rPr>
              <a:t>・</a:t>
            </a:r>
            <a:r>
              <a:rPr lang="ja-JP" altLang="en-US" i="1" dirty="0">
                <a:solidFill>
                  <a:srgbClr val="0000FF"/>
                </a:solidFill>
              </a:rPr>
              <a:t>初年度の実施内容と達成目標は区分して記載してください</a:t>
            </a:r>
            <a:r>
              <a:rPr lang="ja-JP" altLang="en-US" i="1" dirty="0" smtClean="0">
                <a:solidFill>
                  <a:srgbClr val="0000FF"/>
                </a:solidFill>
              </a:rPr>
              <a:t>。</a:t>
            </a:r>
            <a:endParaRPr lang="ja-JP" altLang="en-US" i="1" dirty="0">
              <a:solidFill>
                <a:srgbClr val="0000FF"/>
              </a:solidFill>
            </a:endParaRPr>
          </a:p>
        </p:txBody>
      </p:sp>
      <p:sp>
        <p:nvSpPr>
          <p:cNvPr id="8" name="テキスト ボックス 21"/>
          <p:cNvSpPr txBox="1">
            <a:spLocks noChangeArrowheads="1"/>
          </p:cNvSpPr>
          <p:nvPr/>
        </p:nvSpPr>
        <p:spPr bwMode="auto">
          <a:xfrm>
            <a:off x="107596" y="5237253"/>
            <a:ext cx="8544168" cy="707886"/>
          </a:xfrm>
          <a:prstGeom prst="rect">
            <a:avLst/>
          </a:prstGeom>
          <a:noFill/>
          <a:ln w="9525">
            <a:noFill/>
            <a:miter lim="800000"/>
            <a:headEnd/>
            <a:tailEnd/>
          </a:ln>
        </p:spPr>
        <p:txBody>
          <a:bodyPr wrap="square">
            <a:spAutoFit/>
          </a:bodyPr>
          <a:lstStyle/>
          <a:p>
            <a:r>
              <a:rPr lang="ja-JP" altLang="ja-JP" sz="2000" dirty="0" smtClean="0">
                <a:latin typeface="+mj-ea"/>
                <a:cs typeface="Times New Roman" pitchFamily="18" charset="0"/>
              </a:rPr>
              <a:t>①</a:t>
            </a:r>
            <a:r>
              <a:rPr lang="ja-JP" altLang="en-US" sz="2000" dirty="0" smtClean="0">
                <a:latin typeface="+mj-ea"/>
                <a:cs typeface="Times New Roman" pitchFamily="18" charset="0"/>
              </a:rPr>
              <a:t>初年度目標（</a:t>
            </a:r>
            <a:r>
              <a:rPr lang="en-US" altLang="ja-JP" sz="2000" dirty="0" smtClean="0">
                <a:latin typeface="+mj-ea"/>
                <a:cs typeface="Times New Roman" pitchFamily="18" charset="0"/>
              </a:rPr>
              <a:t>2020</a:t>
            </a:r>
            <a:r>
              <a:rPr lang="ja-JP" altLang="en-US" sz="2000" dirty="0" smtClean="0">
                <a:latin typeface="+mj-ea"/>
                <a:cs typeface="Times New Roman" pitchFamily="18" charset="0"/>
              </a:rPr>
              <a:t>年度）</a:t>
            </a:r>
            <a:endParaRPr lang="en-US" altLang="ja-JP" sz="2000" dirty="0" smtClean="0">
              <a:latin typeface="+mj-ea"/>
              <a:cs typeface="Times New Roman" pitchFamily="18" charset="0"/>
            </a:endParaRPr>
          </a:p>
          <a:p>
            <a:r>
              <a:rPr lang="ja-JP" altLang="en-US" sz="2000" dirty="0" smtClean="0">
                <a:latin typeface="+mj-ea"/>
                <a:cs typeface="Times New Roman" pitchFamily="18" charset="0"/>
              </a:rPr>
              <a:t>②最終</a:t>
            </a:r>
            <a:r>
              <a:rPr lang="ja-JP" altLang="en-US" sz="2000" dirty="0">
                <a:latin typeface="+mj-ea"/>
                <a:cs typeface="Times New Roman" pitchFamily="18" charset="0"/>
              </a:rPr>
              <a:t>目標（</a:t>
            </a:r>
            <a:r>
              <a:rPr lang="en-US" altLang="ja-JP" sz="2000" dirty="0" smtClean="0">
                <a:latin typeface="+mj-ea"/>
                <a:cs typeface="Times New Roman" pitchFamily="18" charset="0"/>
              </a:rPr>
              <a:t>2021</a:t>
            </a:r>
            <a:r>
              <a:rPr lang="ja-JP" altLang="en-US" sz="2000" dirty="0" smtClean="0">
                <a:latin typeface="+mj-ea"/>
                <a:cs typeface="Times New Roman" pitchFamily="18" charset="0"/>
              </a:rPr>
              <a:t>年度）</a:t>
            </a:r>
            <a:endParaRPr lang="en-US" altLang="ja-JP" sz="2000" dirty="0" smtClean="0">
              <a:latin typeface="+mj-ea"/>
              <a:cs typeface="Times New Roman" pitchFamily="18" charset="0"/>
            </a:endParaRPr>
          </a:p>
        </p:txBody>
      </p:sp>
      <p:sp>
        <p:nvSpPr>
          <p:cNvPr id="9" name="正方形/長方形 8"/>
          <p:cNvSpPr/>
          <p:nvPr/>
        </p:nvSpPr>
        <p:spPr>
          <a:xfrm>
            <a:off x="107596" y="4079255"/>
            <a:ext cx="8818729" cy="1200329"/>
          </a:xfrm>
          <a:prstGeom prst="rect">
            <a:avLst/>
          </a:prstGeom>
        </p:spPr>
        <p:txBody>
          <a:bodyPr wrap="square">
            <a:spAutoFit/>
          </a:bodyPr>
          <a:lstStyle/>
          <a:p>
            <a:pPr marL="87313" indent="-87313">
              <a:buFont typeface="Arial" pitchFamily="34" charset="0"/>
              <a:buChar char="•"/>
            </a:pPr>
            <a:r>
              <a:rPr lang="ja-JP" altLang="en-US" i="1" dirty="0">
                <a:solidFill>
                  <a:srgbClr val="0000FF"/>
                </a:solidFill>
              </a:rPr>
              <a:t>提案する研究開発の目標を具体的かつ定量的に記載してください</a:t>
            </a:r>
            <a:endParaRPr lang="en-US" altLang="ja-JP" i="1" dirty="0">
              <a:solidFill>
                <a:srgbClr val="0000FF"/>
              </a:solidFill>
            </a:endParaRPr>
          </a:p>
          <a:p>
            <a:pPr marL="87313" indent="-87313"/>
            <a:r>
              <a:rPr lang="ja-JP" altLang="en-US" i="1" dirty="0">
                <a:solidFill>
                  <a:srgbClr val="0000FF"/>
                </a:solidFill>
              </a:rPr>
              <a:t>　（極力、目標仕様等の具体的な数値を記載してください）</a:t>
            </a:r>
            <a:endParaRPr lang="en-US" altLang="ja-JP" i="1" dirty="0">
              <a:solidFill>
                <a:srgbClr val="0000FF"/>
              </a:solidFill>
            </a:endParaRPr>
          </a:p>
          <a:p>
            <a:r>
              <a:rPr lang="ja-JP" altLang="en-US" i="1" kern="100" dirty="0" smtClean="0">
                <a:solidFill>
                  <a:srgbClr val="0000FF"/>
                </a:solidFill>
                <a:latin typeface="TmsRmn"/>
                <a:ea typeface="ＭＳ 明朝" panose="02020609040205080304" pitchFamily="17" charset="-128"/>
                <a:cs typeface="Times New Roman" panose="02020603050405020304" pitchFamily="18" charset="0"/>
              </a:rPr>
              <a:t>・</a:t>
            </a:r>
            <a:r>
              <a:rPr lang="ja-JP" altLang="ja-JP" i="1" kern="100" dirty="0" smtClean="0">
                <a:solidFill>
                  <a:srgbClr val="0000FF"/>
                </a:solidFill>
                <a:latin typeface="TmsRmn"/>
                <a:ea typeface="ＭＳ 明朝" panose="02020609040205080304" pitchFamily="17" charset="-128"/>
                <a:cs typeface="Times New Roman" panose="02020603050405020304" pitchFamily="18" charset="0"/>
              </a:rPr>
              <a:t>提案</a:t>
            </a:r>
            <a:r>
              <a:rPr lang="ja-JP" altLang="ja-JP" i="1" kern="100" dirty="0">
                <a:solidFill>
                  <a:srgbClr val="0000FF"/>
                </a:solidFill>
                <a:latin typeface="TmsRmn"/>
                <a:ea typeface="ＭＳ 明朝" panose="02020609040205080304" pitchFamily="17" charset="-128"/>
                <a:cs typeface="Times New Roman" panose="02020603050405020304" pitchFamily="18" charset="0"/>
              </a:rPr>
              <a:t>期間が７年未満の場合は、研究期間に応じて中間・最終目標年度を適宜設定してください。</a:t>
            </a:r>
            <a:endParaRPr lang="ja-JP" alt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テキスト ボックス 53"/>
          <p:cNvSpPr txBox="1"/>
          <p:nvPr/>
        </p:nvSpPr>
        <p:spPr>
          <a:xfrm>
            <a:off x="692760" y="2467455"/>
            <a:ext cx="7800365" cy="3193793"/>
          </a:xfrm>
          <a:prstGeom prst="rect">
            <a:avLst/>
          </a:prstGeom>
          <a:solidFill>
            <a:schemeClr val="tx2">
              <a:lumMod val="20000"/>
              <a:lumOff val="80000"/>
            </a:schemeClr>
          </a:solidFill>
        </p:spPr>
        <p:style>
          <a:lnRef idx="3">
            <a:schemeClr val="lt1"/>
          </a:lnRef>
          <a:fillRef idx="1">
            <a:schemeClr val="accent1"/>
          </a:fillRef>
          <a:effectRef idx="1">
            <a:schemeClr val="accent1"/>
          </a:effectRef>
          <a:fontRef idx="minor">
            <a:schemeClr val="lt1"/>
          </a:fontRef>
        </p:style>
        <p:txBody>
          <a:bodyPr wrap="square" rtlCol="0">
            <a:noAutofit/>
          </a:bodyPr>
          <a:lstStyle/>
          <a:p>
            <a:pPr marL="87313" indent="-87313">
              <a:buFont typeface="Arial" pitchFamily="34" charset="0"/>
              <a:buChar char="•"/>
            </a:pPr>
            <a:r>
              <a:rPr lang="ja-JP" altLang="en-US" sz="1200" i="1" dirty="0" smtClean="0">
                <a:solidFill>
                  <a:srgbClr val="0000FF"/>
                </a:solidFill>
              </a:rPr>
              <a:t>ベンチマークのイメージ（提案技術の技術目標を示し、優位性がわかるようにしてください）</a:t>
            </a:r>
            <a:endParaRPr lang="en-US" altLang="ja-JP" sz="1200" i="1" dirty="0" smtClean="0">
              <a:solidFill>
                <a:srgbClr val="0000FF"/>
              </a:solidFill>
            </a:endParaRPr>
          </a:p>
        </p:txBody>
      </p:sp>
      <p:sp>
        <p:nvSpPr>
          <p:cNvPr id="2" name="タイトル 1"/>
          <p:cNvSpPr>
            <a:spLocks noGrp="1"/>
          </p:cNvSpPr>
          <p:nvPr>
            <p:ph type="title"/>
          </p:nvPr>
        </p:nvSpPr>
        <p:spPr>
          <a:xfrm>
            <a:off x="0" y="17846"/>
            <a:ext cx="3779912" cy="562074"/>
          </a:xfrm>
        </p:spPr>
        <p:style>
          <a:lnRef idx="0">
            <a:schemeClr val="accent5"/>
          </a:lnRef>
          <a:fillRef idx="3">
            <a:schemeClr val="accent5"/>
          </a:fillRef>
          <a:effectRef idx="3">
            <a:schemeClr val="accent5"/>
          </a:effectRef>
          <a:fontRef idx="minor">
            <a:schemeClr val="lt1"/>
          </a:fontRef>
        </p:style>
        <p:txBody>
          <a:bodyPr>
            <a:noAutofit/>
          </a:bodyPr>
          <a:lstStyle/>
          <a:p>
            <a:r>
              <a:rPr kumimoji="1" lang="ja-JP" altLang="en-US" sz="2800" dirty="0" smtClean="0"/>
              <a:t>提案技術の優位性</a:t>
            </a:r>
            <a:endParaRPr kumimoji="1" lang="ja-JP" altLang="en-US" sz="2800" dirty="0"/>
          </a:p>
        </p:txBody>
      </p:sp>
      <p:sp>
        <p:nvSpPr>
          <p:cNvPr id="4" name="スライド番号プレースホルダ 2"/>
          <p:cNvSpPr txBox="1">
            <a:spLocks noGrp="1"/>
          </p:cNvSpPr>
          <p:nvPr/>
        </p:nvSpPr>
        <p:spPr bwMode="auto">
          <a:xfrm>
            <a:off x="8493125" y="6503988"/>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メイリオ" pitchFamily="50" charset="-128"/>
                <a:ea typeface="メイリオ" pitchFamily="50" charset="-128"/>
                <a:cs typeface="メイリオ" pitchFamily="50" charset="-128"/>
              </a:rPr>
              <a:pPr algn="r" defTabSz="884238">
                <a:defRPr/>
              </a:pPr>
              <a:t>6</a:t>
            </a:fld>
            <a:endParaRPr lang="en-US" altLang="ja-JP" dirty="0">
              <a:solidFill>
                <a:schemeClr val="tx1"/>
              </a:solidFill>
              <a:latin typeface="メイリオ" pitchFamily="50" charset="-128"/>
              <a:ea typeface="メイリオ" pitchFamily="50" charset="-128"/>
              <a:cs typeface="メイリオ" pitchFamily="50" charset="-128"/>
            </a:endParaRPr>
          </a:p>
        </p:txBody>
      </p:sp>
      <p:cxnSp>
        <p:nvCxnSpPr>
          <p:cNvPr id="5" name="直線矢印コネクタ 4"/>
          <p:cNvCxnSpPr/>
          <p:nvPr/>
        </p:nvCxnSpPr>
        <p:spPr>
          <a:xfrm flipV="1">
            <a:off x="5364088" y="2812394"/>
            <a:ext cx="0" cy="21867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直線矢印コネクタ 7"/>
          <p:cNvCxnSpPr/>
          <p:nvPr/>
        </p:nvCxnSpPr>
        <p:spPr>
          <a:xfrm>
            <a:off x="5364088" y="4999167"/>
            <a:ext cx="262498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円/楕円 8"/>
          <p:cNvSpPr/>
          <p:nvPr/>
        </p:nvSpPr>
        <p:spPr>
          <a:xfrm rot="20700000">
            <a:off x="5751922" y="4172965"/>
            <a:ext cx="1008112" cy="368623"/>
          </a:xfrm>
          <a:prstGeom prst="ellipse">
            <a:avLst/>
          </a:prstGeom>
          <a:solidFill>
            <a:srgbClr val="FFC000">
              <a:alpha val="34000"/>
            </a:srgb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2500" lnSpcReduction="20000"/>
          </a:bodyPr>
          <a:lstStyle/>
          <a:p>
            <a:pPr algn="ctr"/>
            <a:endParaRPr kumimoji="1" lang="ja-JP" altLang="en-US" sz="1400"/>
          </a:p>
        </p:txBody>
      </p:sp>
      <p:sp>
        <p:nvSpPr>
          <p:cNvPr id="10" name="円/楕円 9"/>
          <p:cNvSpPr/>
          <p:nvPr/>
        </p:nvSpPr>
        <p:spPr>
          <a:xfrm rot="20700000">
            <a:off x="6494104" y="3676581"/>
            <a:ext cx="1008112" cy="368623"/>
          </a:xfrm>
          <a:prstGeom prst="ellipse">
            <a:avLst/>
          </a:prstGeom>
          <a:solidFill>
            <a:srgbClr val="FFC000">
              <a:alpha val="34000"/>
            </a:srgb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2500" lnSpcReduction="20000"/>
          </a:bodyPr>
          <a:lstStyle/>
          <a:p>
            <a:pPr algn="ctr"/>
            <a:endParaRPr kumimoji="1" lang="ja-JP" altLang="en-US" sz="1400"/>
          </a:p>
        </p:txBody>
      </p:sp>
      <p:sp>
        <p:nvSpPr>
          <p:cNvPr id="12" name="円/楕円 11"/>
          <p:cNvSpPr/>
          <p:nvPr/>
        </p:nvSpPr>
        <p:spPr>
          <a:xfrm>
            <a:off x="7308304" y="3214842"/>
            <a:ext cx="144016" cy="144016"/>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kumimoji="1" lang="ja-JP" altLang="en-US" sz="1400"/>
          </a:p>
        </p:txBody>
      </p:sp>
      <p:sp>
        <p:nvSpPr>
          <p:cNvPr id="13" name="テキスト ボックス 12"/>
          <p:cNvSpPr txBox="1"/>
          <p:nvPr/>
        </p:nvSpPr>
        <p:spPr>
          <a:xfrm>
            <a:off x="7347619" y="5000026"/>
            <a:ext cx="752773" cy="307777"/>
          </a:xfrm>
          <a:prstGeom prst="rect">
            <a:avLst/>
          </a:prstGeom>
          <a:noFill/>
        </p:spPr>
        <p:txBody>
          <a:bodyPr wrap="square" rtlCol="0">
            <a:normAutofit/>
          </a:bodyPr>
          <a:lstStyle/>
          <a:p>
            <a:r>
              <a:rPr kumimoji="1" lang="ja-JP" altLang="en-US" sz="1400" dirty="0" smtClean="0"/>
              <a:t>指標</a:t>
            </a:r>
            <a:r>
              <a:rPr lang="ja-JP" altLang="en-US" sz="1400" dirty="0"/>
              <a:t>Ｘ</a:t>
            </a:r>
            <a:endParaRPr kumimoji="1" lang="ja-JP" altLang="en-US" sz="1400" dirty="0"/>
          </a:p>
        </p:txBody>
      </p:sp>
      <p:sp>
        <p:nvSpPr>
          <p:cNvPr id="14" name="テキスト ボックス 13"/>
          <p:cNvSpPr txBox="1"/>
          <p:nvPr/>
        </p:nvSpPr>
        <p:spPr>
          <a:xfrm>
            <a:off x="4999120" y="2914055"/>
            <a:ext cx="400110" cy="889605"/>
          </a:xfrm>
          <a:prstGeom prst="rect">
            <a:avLst/>
          </a:prstGeom>
          <a:noFill/>
        </p:spPr>
        <p:txBody>
          <a:bodyPr vert="eaVert" wrap="square" rtlCol="0">
            <a:normAutofit/>
          </a:bodyPr>
          <a:lstStyle/>
          <a:p>
            <a:r>
              <a:rPr kumimoji="1" lang="ja-JP" altLang="en-US" sz="1400" dirty="0" smtClean="0"/>
              <a:t>指標Ｙ</a:t>
            </a:r>
            <a:endParaRPr kumimoji="1" lang="ja-JP" altLang="en-US" sz="1400" dirty="0"/>
          </a:p>
        </p:txBody>
      </p:sp>
      <p:sp>
        <p:nvSpPr>
          <p:cNvPr id="22" name="テキスト ボックス 21"/>
          <p:cNvSpPr txBox="1"/>
          <p:nvPr/>
        </p:nvSpPr>
        <p:spPr>
          <a:xfrm>
            <a:off x="6987000" y="2884402"/>
            <a:ext cx="1113392" cy="307777"/>
          </a:xfrm>
          <a:prstGeom prst="rect">
            <a:avLst/>
          </a:prstGeom>
          <a:noFill/>
        </p:spPr>
        <p:txBody>
          <a:bodyPr wrap="square" rtlCol="0">
            <a:normAutofit/>
          </a:bodyPr>
          <a:lstStyle/>
          <a:p>
            <a:r>
              <a:rPr kumimoji="1" lang="ja-JP" altLang="en-US" sz="1400" dirty="0" smtClean="0">
                <a:solidFill>
                  <a:srgbClr val="FF0000"/>
                </a:solidFill>
              </a:rPr>
              <a:t>提案技術</a:t>
            </a:r>
            <a:endParaRPr kumimoji="1" lang="ja-JP" altLang="en-US" sz="1400" dirty="0">
              <a:solidFill>
                <a:srgbClr val="FF0000"/>
              </a:solidFill>
            </a:endParaRPr>
          </a:p>
        </p:txBody>
      </p:sp>
      <p:sp>
        <p:nvSpPr>
          <p:cNvPr id="24" name="二等辺三角形 23"/>
          <p:cNvSpPr/>
          <p:nvPr/>
        </p:nvSpPr>
        <p:spPr>
          <a:xfrm>
            <a:off x="7092280" y="3772108"/>
            <a:ext cx="104701" cy="108012"/>
          </a:xfrm>
          <a:prstGeom prst="triangl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kumimoji="1" lang="ja-JP" altLang="en-US" sz="1400"/>
          </a:p>
        </p:txBody>
      </p:sp>
      <p:sp>
        <p:nvSpPr>
          <p:cNvPr id="25" name="テキスト ボックス 24"/>
          <p:cNvSpPr txBox="1"/>
          <p:nvPr/>
        </p:nvSpPr>
        <p:spPr>
          <a:xfrm>
            <a:off x="7181956" y="3656059"/>
            <a:ext cx="1113392" cy="307777"/>
          </a:xfrm>
          <a:prstGeom prst="rect">
            <a:avLst/>
          </a:prstGeom>
          <a:noFill/>
        </p:spPr>
        <p:txBody>
          <a:bodyPr wrap="square" rtlCol="0">
            <a:normAutofit/>
          </a:bodyPr>
          <a:lstStyle/>
          <a:p>
            <a:r>
              <a:rPr kumimoji="1" lang="en-US" altLang="ja-JP" sz="1400" dirty="0" smtClean="0"/>
              <a:t>A</a:t>
            </a:r>
            <a:r>
              <a:rPr kumimoji="1" lang="ja-JP" altLang="en-US" sz="1400" dirty="0" smtClean="0"/>
              <a:t>製○○</a:t>
            </a:r>
            <a:endParaRPr kumimoji="1" lang="ja-JP" altLang="en-US" sz="1400" dirty="0"/>
          </a:p>
        </p:txBody>
      </p:sp>
      <p:sp>
        <p:nvSpPr>
          <p:cNvPr id="26" name="テキスト ボックス 25"/>
          <p:cNvSpPr txBox="1"/>
          <p:nvPr/>
        </p:nvSpPr>
        <p:spPr>
          <a:xfrm>
            <a:off x="6372200" y="4341803"/>
            <a:ext cx="1113392" cy="307777"/>
          </a:xfrm>
          <a:prstGeom prst="rect">
            <a:avLst/>
          </a:prstGeom>
          <a:noFill/>
        </p:spPr>
        <p:txBody>
          <a:bodyPr wrap="square" rtlCol="0">
            <a:normAutofit/>
          </a:bodyPr>
          <a:lstStyle/>
          <a:p>
            <a:r>
              <a:rPr kumimoji="1" lang="en-US" altLang="ja-JP" sz="1400" dirty="0" smtClean="0"/>
              <a:t>B</a:t>
            </a:r>
            <a:r>
              <a:rPr kumimoji="1" lang="ja-JP" altLang="en-US" sz="1400" dirty="0" smtClean="0"/>
              <a:t>製○○</a:t>
            </a:r>
            <a:endParaRPr kumimoji="1" lang="ja-JP" altLang="en-US" sz="1400" dirty="0"/>
          </a:p>
        </p:txBody>
      </p:sp>
      <p:sp>
        <p:nvSpPr>
          <p:cNvPr id="29" name="ひし形 28"/>
          <p:cNvSpPr/>
          <p:nvPr/>
        </p:nvSpPr>
        <p:spPr>
          <a:xfrm>
            <a:off x="6391568" y="4235837"/>
            <a:ext cx="144016" cy="144016"/>
          </a:xfrm>
          <a:prstGeom prst="diamond">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kumimoji="1" lang="ja-JP" altLang="en-US" sz="1400"/>
          </a:p>
        </p:txBody>
      </p:sp>
      <p:sp>
        <p:nvSpPr>
          <p:cNvPr id="30" name="テキスト ボックス 29"/>
          <p:cNvSpPr txBox="1"/>
          <p:nvPr/>
        </p:nvSpPr>
        <p:spPr>
          <a:xfrm>
            <a:off x="6225074" y="3429000"/>
            <a:ext cx="1113392" cy="307777"/>
          </a:xfrm>
          <a:prstGeom prst="rect">
            <a:avLst/>
          </a:prstGeom>
          <a:noFill/>
        </p:spPr>
        <p:txBody>
          <a:bodyPr wrap="square" rtlCol="0">
            <a:normAutofit/>
          </a:bodyPr>
          <a:lstStyle/>
          <a:p>
            <a:r>
              <a:rPr kumimoji="1" lang="ja-JP" altLang="en-US" sz="1400" dirty="0" smtClean="0"/>
              <a:t>技術</a:t>
            </a:r>
            <a:r>
              <a:rPr kumimoji="1" lang="en-US" altLang="ja-JP" sz="1400" dirty="0" smtClean="0"/>
              <a:t>α</a:t>
            </a:r>
            <a:endParaRPr kumimoji="1" lang="ja-JP" altLang="en-US" sz="1400" dirty="0"/>
          </a:p>
        </p:txBody>
      </p:sp>
      <p:sp>
        <p:nvSpPr>
          <p:cNvPr id="31" name="テキスト ボックス 30"/>
          <p:cNvSpPr txBox="1"/>
          <p:nvPr/>
        </p:nvSpPr>
        <p:spPr>
          <a:xfrm>
            <a:off x="5399231" y="3999372"/>
            <a:ext cx="1113392" cy="307777"/>
          </a:xfrm>
          <a:prstGeom prst="rect">
            <a:avLst/>
          </a:prstGeom>
          <a:noFill/>
        </p:spPr>
        <p:txBody>
          <a:bodyPr wrap="square" rtlCol="0">
            <a:normAutofit/>
          </a:bodyPr>
          <a:lstStyle/>
          <a:p>
            <a:r>
              <a:rPr kumimoji="1" lang="ja-JP" altLang="en-US" sz="1400" dirty="0" smtClean="0"/>
              <a:t>技術</a:t>
            </a:r>
            <a:r>
              <a:rPr kumimoji="1" lang="en-US" altLang="ja-JP" sz="1400" dirty="0" smtClean="0"/>
              <a:t>β</a:t>
            </a:r>
            <a:endParaRPr kumimoji="1" lang="ja-JP" altLang="en-US" sz="1400" dirty="0"/>
          </a:p>
        </p:txBody>
      </p:sp>
      <p:sp>
        <p:nvSpPr>
          <p:cNvPr id="33" name="テキスト ボックス 32"/>
          <p:cNvSpPr txBox="1"/>
          <p:nvPr/>
        </p:nvSpPr>
        <p:spPr>
          <a:xfrm>
            <a:off x="5699282" y="4569914"/>
            <a:ext cx="1113392" cy="307777"/>
          </a:xfrm>
          <a:prstGeom prst="rect">
            <a:avLst/>
          </a:prstGeom>
          <a:noFill/>
        </p:spPr>
        <p:txBody>
          <a:bodyPr wrap="square" rtlCol="0">
            <a:normAutofit/>
          </a:bodyPr>
          <a:lstStyle/>
          <a:p>
            <a:r>
              <a:rPr kumimoji="1" lang="en-US" altLang="ja-JP" sz="1400" dirty="0" smtClean="0"/>
              <a:t>C</a:t>
            </a:r>
            <a:r>
              <a:rPr kumimoji="1" lang="ja-JP" altLang="en-US" sz="1400" dirty="0" smtClean="0"/>
              <a:t>製○○</a:t>
            </a:r>
            <a:endParaRPr kumimoji="1" lang="ja-JP" altLang="en-US" sz="1400" dirty="0"/>
          </a:p>
        </p:txBody>
      </p:sp>
      <p:sp>
        <p:nvSpPr>
          <p:cNvPr id="34" name="円/楕円 33"/>
          <p:cNvSpPr>
            <a:spLocks noChangeAspect="1"/>
          </p:cNvSpPr>
          <p:nvPr/>
        </p:nvSpPr>
        <p:spPr>
          <a:xfrm>
            <a:off x="6111963" y="4363399"/>
            <a:ext cx="126734" cy="126734"/>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kumimoji="1" lang="ja-JP" altLang="en-US" sz="1400"/>
          </a:p>
        </p:txBody>
      </p:sp>
      <p:graphicFrame>
        <p:nvGraphicFramePr>
          <p:cNvPr id="52" name="表 51"/>
          <p:cNvGraphicFramePr>
            <a:graphicFrameLocks noGrp="1"/>
          </p:cNvGraphicFramePr>
          <p:nvPr>
            <p:extLst/>
          </p:nvPr>
        </p:nvGraphicFramePr>
        <p:xfrm>
          <a:off x="899592" y="3140968"/>
          <a:ext cx="3757455" cy="1785920"/>
        </p:xfrm>
        <a:graphic>
          <a:graphicData uri="http://schemas.openxmlformats.org/drawingml/2006/table">
            <a:tbl>
              <a:tblPr firstRow="1" bandRow="1">
                <a:tableStyleId>{5C22544A-7EE6-4342-B048-85BDC9FD1C3A}</a:tableStyleId>
              </a:tblPr>
              <a:tblGrid>
                <a:gridCol w="751491"/>
                <a:gridCol w="904693"/>
                <a:gridCol w="864096"/>
                <a:gridCol w="648072"/>
                <a:gridCol w="589103"/>
              </a:tblGrid>
              <a:tr h="251347">
                <a:tc>
                  <a:txBody>
                    <a:bodyPr/>
                    <a:lstStyle/>
                    <a:p>
                      <a:pPr algn="ctr"/>
                      <a:endParaRPr kumimoji="1" lang="ja-JP" altLang="en-US" sz="1200" dirty="0"/>
                    </a:p>
                  </a:txBody>
                  <a:tcPr/>
                </a:tc>
                <a:tc>
                  <a:txBody>
                    <a:bodyPr/>
                    <a:lstStyle/>
                    <a:p>
                      <a:pPr algn="ctr"/>
                      <a:r>
                        <a:rPr kumimoji="1" lang="ja-JP" altLang="en-US" sz="1200" dirty="0" smtClean="0"/>
                        <a:t>提案技術</a:t>
                      </a:r>
                      <a:endParaRPr kumimoji="1" lang="ja-JP" altLang="en-US" sz="1200" dirty="0"/>
                    </a:p>
                  </a:txBody>
                  <a:tcPr/>
                </a:tc>
                <a:tc>
                  <a:txBody>
                    <a:bodyPr/>
                    <a:lstStyle/>
                    <a:p>
                      <a:pPr algn="ctr"/>
                      <a:r>
                        <a:rPr kumimoji="1" lang="ja-JP" altLang="en-US" sz="1200" dirty="0" smtClean="0"/>
                        <a:t>保有技術</a:t>
                      </a:r>
                      <a:endParaRPr kumimoji="1" lang="en-US" altLang="ja-JP" sz="1200" dirty="0" smtClean="0"/>
                    </a:p>
                    <a:p>
                      <a:pPr algn="ctr"/>
                      <a:r>
                        <a:rPr kumimoji="1" lang="ja-JP" altLang="en-US" sz="1200" dirty="0" smtClean="0"/>
                        <a:t>（現状）</a:t>
                      </a:r>
                      <a:endParaRPr kumimoji="1" lang="ja-JP" altLang="en-US" sz="1200" dirty="0"/>
                    </a:p>
                  </a:txBody>
                  <a:tcPr/>
                </a:tc>
                <a:tc>
                  <a:txBody>
                    <a:bodyPr/>
                    <a:lstStyle/>
                    <a:p>
                      <a:pPr algn="ctr"/>
                      <a:r>
                        <a:rPr kumimoji="1" lang="ja-JP" altLang="en-US" sz="1200" dirty="0" smtClean="0"/>
                        <a:t>技術</a:t>
                      </a:r>
                      <a:r>
                        <a:rPr kumimoji="1" lang="en-US" altLang="ja-JP" sz="1200" dirty="0" smtClean="0"/>
                        <a:t>α</a:t>
                      </a:r>
                      <a:endParaRPr kumimoji="1" lang="ja-JP" altLang="en-US" sz="1200" dirty="0"/>
                    </a:p>
                  </a:txBody>
                  <a:tcPr/>
                </a:tc>
                <a:tc>
                  <a:txBody>
                    <a:bodyPr/>
                    <a:lstStyle/>
                    <a:p>
                      <a:pPr algn="ctr"/>
                      <a:r>
                        <a:rPr kumimoji="1" lang="ja-JP" altLang="en-US" sz="1200" dirty="0" smtClean="0"/>
                        <a:t>技術</a:t>
                      </a:r>
                      <a:r>
                        <a:rPr kumimoji="1" lang="en-US" altLang="ja-JP" sz="1200" dirty="0" smtClean="0"/>
                        <a:t>β</a:t>
                      </a:r>
                      <a:endParaRPr kumimoji="1" lang="ja-JP" altLang="en-US" sz="1200" dirty="0"/>
                    </a:p>
                  </a:txBody>
                  <a:tcPr/>
                </a:tc>
              </a:tr>
              <a:tr h="332180">
                <a:tc>
                  <a:txBody>
                    <a:bodyPr/>
                    <a:lstStyle/>
                    <a:p>
                      <a:pPr algn="ctr"/>
                      <a:r>
                        <a:rPr kumimoji="1" lang="ja-JP" altLang="en-US" sz="1200" dirty="0" smtClean="0"/>
                        <a:t>指標</a:t>
                      </a:r>
                      <a:r>
                        <a:rPr kumimoji="1" lang="en-US" altLang="ja-JP" sz="1200" dirty="0" smtClean="0"/>
                        <a:t>X</a:t>
                      </a:r>
                      <a:endParaRPr kumimoji="1" lang="ja-JP" altLang="en-US" sz="1200" dirty="0"/>
                    </a:p>
                  </a:txBody>
                  <a:tcPr/>
                </a:tc>
                <a:tc>
                  <a:txBody>
                    <a:bodyPr/>
                    <a:lstStyle/>
                    <a:p>
                      <a:pPr algn="ctr"/>
                      <a:endParaRPr kumimoji="1" lang="ja-JP" altLang="en-US" sz="1200" dirty="0"/>
                    </a:p>
                  </a:txBody>
                  <a:tcPr/>
                </a:tc>
                <a:tc>
                  <a:txBody>
                    <a:bodyPr/>
                    <a:lstStyle/>
                    <a:p>
                      <a:pPr algn="ctr"/>
                      <a:endParaRPr kumimoji="1" lang="ja-JP" altLang="en-US" sz="1200" dirty="0"/>
                    </a:p>
                  </a:txBody>
                  <a:tcPr/>
                </a:tc>
                <a:tc>
                  <a:txBody>
                    <a:bodyPr/>
                    <a:lstStyle/>
                    <a:p>
                      <a:pPr algn="ctr"/>
                      <a:endParaRPr kumimoji="1" lang="ja-JP" altLang="en-US" sz="1200" dirty="0"/>
                    </a:p>
                  </a:txBody>
                  <a:tcPr/>
                </a:tc>
                <a:tc>
                  <a:txBody>
                    <a:bodyPr/>
                    <a:lstStyle/>
                    <a:p>
                      <a:pPr algn="ctr"/>
                      <a:endParaRPr kumimoji="1" lang="ja-JP" altLang="en-US" sz="1200" dirty="0"/>
                    </a:p>
                  </a:txBody>
                  <a:tcPr/>
                </a:tc>
              </a:tr>
              <a:tr h="332180">
                <a:tc>
                  <a:txBody>
                    <a:bodyPr/>
                    <a:lstStyle/>
                    <a:p>
                      <a:pPr algn="ctr"/>
                      <a:r>
                        <a:rPr kumimoji="1" lang="ja-JP" altLang="en-US" sz="1200" dirty="0" smtClean="0"/>
                        <a:t>指標</a:t>
                      </a:r>
                      <a:r>
                        <a:rPr kumimoji="1" lang="en-US" altLang="ja-JP" sz="1200" dirty="0" smtClean="0"/>
                        <a:t>Y</a:t>
                      </a:r>
                      <a:endParaRPr kumimoji="1" lang="ja-JP" altLang="en-US" sz="1200" dirty="0"/>
                    </a:p>
                  </a:txBody>
                  <a:tcPr>
                    <a:solidFill>
                      <a:srgbClr val="FFFF00"/>
                    </a:solidFill>
                  </a:tcPr>
                </a:tc>
                <a:tc>
                  <a:txBody>
                    <a:bodyPr/>
                    <a:lstStyle/>
                    <a:p>
                      <a:pPr algn="ctr"/>
                      <a:r>
                        <a:rPr kumimoji="1" lang="en-US" altLang="ja-JP" sz="1200" dirty="0" smtClean="0">
                          <a:solidFill>
                            <a:srgbClr val="FF0000"/>
                          </a:solidFill>
                        </a:rPr>
                        <a:t>100Hz</a:t>
                      </a:r>
                      <a:endParaRPr kumimoji="1" lang="ja-JP" altLang="en-US" sz="1200" dirty="0">
                        <a:solidFill>
                          <a:srgbClr val="FF0000"/>
                        </a:solidFill>
                      </a:endParaRPr>
                    </a:p>
                  </a:txBody>
                  <a:tcPr>
                    <a:solidFill>
                      <a:srgbClr val="FFFF00"/>
                    </a:solidFill>
                  </a:tcPr>
                </a:tc>
                <a:tc>
                  <a:txBody>
                    <a:bodyPr/>
                    <a:lstStyle/>
                    <a:p>
                      <a:pPr algn="ctr"/>
                      <a:r>
                        <a:rPr kumimoji="1" lang="en-US" altLang="ja-JP" sz="1200" dirty="0" smtClean="0"/>
                        <a:t>50Hz</a:t>
                      </a:r>
                      <a:endParaRPr kumimoji="1" lang="ja-JP" altLang="en-US" sz="1200" dirty="0"/>
                    </a:p>
                  </a:txBody>
                  <a:tcPr>
                    <a:solidFill>
                      <a:srgbClr val="FFFF00"/>
                    </a:solidFill>
                  </a:tcPr>
                </a:tc>
                <a:tc>
                  <a:txBody>
                    <a:bodyPr/>
                    <a:lstStyle/>
                    <a:p>
                      <a:pPr algn="ctr"/>
                      <a:r>
                        <a:rPr kumimoji="1" lang="en-US" altLang="ja-JP" sz="1200" dirty="0" smtClean="0"/>
                        <a:t>40Hz</a:t>
                      </a:r>
                      <a:endParaRPr kumimoji="1" lang="ja-JP" altLang="en-US" sz="1200" dirty="0"/>
                    </a:p>
                  </a:txBody>
                  <a:tcPr>
                    <a:solidFill>
                      <a:srgbClr val="FFFF00"/>
                    </a:solidFill>
                  </a:tcPr>
                </a:tc>
                <a:tc>
                  <a:txBody>
                    <a:bodyPr/>
                    <a:lstStyle/>
                    <a:p>
                      <a:pPr algn="ctr"/>
                      <a:r>
                        <a:rPr kumimoji="1" lang="en-US" altLang="ja-JP" sz="1200" dirty="0" smtClean="0"/>
                        <a:t>60Hz</a:t>
                      </a:r>
                      <a:endParaRPr kumimoji="1" lang="ja-JP" altLang="en-US" sz="1200" dirty="0"/>
                    </a:p>
                  </a:txBody>
                  <a:tcPr>
                    <a:solidFill>
                      <a:srgbClr val="FFFF00"/>
                    </a:solidFill>
                  </a:tcPr>
                </a:tc>
              </a:tr>
              <a:tr h="332180">
                <a:tc>
                  <a:txBody>
                    <a:bodyPr/>
                    <a:lstStyle/>
                    <a:p>
                      <a:pPr algn="ctr"/>
                      <a:r>
                        <a:rPr kumimoji="1" lang="ja-JP" altLang="en-US" sz="1200" dirty="0" smtClean="0"/>
                        <a:t>指標</a:t>
                      </a:r>
                      <a:r>
                        <a:rPr kumimoji="1" lang="en-US" altLang="ja-JP" sz="1200" dirty="0" smtClean="0"/>
                        <a:t>Z</a:t>
                      </a:r>
                      <a:endParaRPr kumimoji="1" lang="ja-JP" altLang="en-US" sz="1200" dirty="0"/>
                    </a:p>
                  </a:txBody>
                  <a:tcPr/>
                </a:tc>
                <a:tc>
                  <a:txBody>
                    <a:bodyPr/>
                    <a:lstStyle/>
                    <a:p>
                      <a:pPr algn="ctr"/>
                      <a:endParaRPr kumimoji="1" lang="ja-JP" altLang="en-US" sz="1200" dirty="0"/>
                    </a:p>
                  </a:txBody>
                  <a:tcPr/>
                </a:tc>
                <a:tc>
                  <a:txBody>
                    <a:bodyPr/>
                    <a:lstStyle/>
                    <a:p>
                      <a:pPr algn="ctr"/>
                      <a:endParaRPr kumimoji="1" lang="ja-JP" altLang="en-US" sz="1200" dirty="0"/>
                    </a:p>
                  </a:txBody>
                  <a:tcPr/>
                </a:tc>
                <a:tc>
                  <a:txBody>
                    <a:bodyPr/>
                    <a:lstStyle/>
                    <a:p>
                      <a:pPr algn="ctr"/>
                      <a:endParaRPr kumimoji="1" lang="ja-JP" altLang="en-US" sz="1200" dirty="0"/>
                    </a:p>
                  </a:txBody>
                  <a:tcPr/>
                </a:tc>
                <a:tc>
                  <a:txBody>
                    <a:bodyPr/>
                    <a:lstStyle/>
                    <a:p>
                      <a:pPr algn="ctr"/>
                      <a:endParaRPr kumimoji="1" lang="ja-JP" altLang="en-US" sz="1200" dirty="0"/>
                    </a:p>
                  </a:txBody>
                  <a:tcPr/>
                </a:tc>
              </a:tr>
              <a:tr h="332180">
                <a:tc>
                  <a:txBody>
                    <a:bodyPr/>
                    <a:lstStyle/>
                    <a:p>
                      <a:pPr algn="ctr"/>
                      <a:r>
                        <a:rPr kumimoji="1" lang="ja-JP" altLang="en-US" sz="1200" dirty="0" smtClean="0"/>
                        <a:t>・・・</a:t>
                      </a:r>
                      <a:endParaRPr kumimoji="1" lang="ja-JP" altLang="en-US" sz="1200" dirty="0"/>
                    </a:p>
                  </a:txBody>
                  <a:tcPr/>
                </a:tc>
                <a:tc>
                  <a:txBody>
                    <a:bodyPr/>
                    <a:lstStyle/>
                    <a:p>
                      <a:pPr algn="ctr"/>
                      <a:endParaRPr kumimoji="1" lang="ja-JP" altLang="en-US" sz="1200" dirty="0"/>
                    </a:p>
                  </a:txBody>
                  <a:tcPr/>
                </a:tc>
                <a:tc>
                  <a:txBody>
                    <a:bodyPr/>
                    <a:lstStyle/>
                    <a:p>
                      <a:pPr algn="ctr"/>
                      <a:endParaRPr kumimoji="1" lang="ja-JP" altLang="en-US" sz="1200" dirty="0"/>
                    </a:p>
                  </a:txBody>
                  <a:tcPr/>
                </a:tc>
                <a:tc>
                  <a:txBody>
                    <a:bodyPr/>
                    <a:lstStyle/>
                    <a:p>
                      <a:pPr algn="ctr"/>
                      <a:endParaRPr kumimoji="1" lang="ja-JP" altLang="en-US" sz="1200" dirty="0"/>
                    </a:p>
                  </a:txBody>
                  <a:tcPr/>
                </a:tc>
                <a:tc>
                  <a:txBody>
                    <a:bodyPr/>
                    <a:lstStyle/>
                    <a:p>
                      <a:pPr algn="ctr"/>
                      <a:endParaRPr kumimoji="1" lang="ja-JP" altLang="en-US" sz="1200" dirty="0"/>
                    </a:p>
                  </a:txBody>
                  <a:tcPr/>
                </a:tc>
              </a:tr>
            </a:tbl>
          </a:graphicData>
        </a:graphic>
      </p:graphicFrame>
      <p:sp>
        <p:nvSpPr>
          <p:cNvPr id="53" name="正方形/長方形 52"/>
          <p:cNvSpPr/>
          <p:nvPr/>
        </p:nvSpPr>
        <p:spPr>
          <a:xfrm>
            <a:off x="1624268" y="3129292"/>
            <a:ext cx="936104" cy="179759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kumimoji="1" lang="ja-JP" altLang="en-US"/>
          </a:p>
        </p:txBody>
      </p:sp>
      <p:sp>
        <p:nvSpPr>
          <p:cNvPr id="55" name="テキスト ボックス 54"/>
          <p:cNvSpPr txBox="1"/>
          <p:nvPr/>
        </p:nvSpPr>
        <p:spPr>
          <a:xfrm>
            <a:off x="2452139" y="4962654"/>
            <a:ext cx="749564" cy="338554"/>
          </a:xfrm>
          <a:prstGeom prst="rect">
            <a:avLst/>
          </a:prstGeom>
          <a:noFill/>
        </p:spPr>
        <p:txBody>
          <a:bodyPr wrap="square" rtlCol="0">
            <a:normAutofit/>
          </a:bodyPr>
          <a:lstStyle/>
          <a:p>
            <a:r>
              <a:rPr kumimoji="1" lang="ja-JP" altLang="en-US" sz="1600" dirty="0" smtClean="0"/>
              <a:t>例①</a:t>
            </a:r>
            <a:endParaRPr kumimoji="1" lang="ja-JP" altLang="en-US" sz="1600" dirty="0"/>
          </a:p>
        </p:txBody>
      </p:sp>
      <p:sp>
        <p:nvSpPr>
          <p:cNvPr id="56" name="テキスト ボックス 55"/>
          <p:cNvSpPr txBox="1"/>
          <p:nvPr/>
        </p:nvSpPr>
        <p:spPr>
          <a:xfrm>
            <a:off x="6224349" y="5205211"/>
            <a:ext cx="749564" cy="338554"/>
          </a:xfrm>
          <a:prstGeom prst="rect">
            <a:avLst/>
          </a:prstGeom>
          <a:noFill/>
        </p:spPr>
        <p:txBody>
          <a:bodyPr wrap="square" rtlCol="0">
            <a:normAutofit/>
          </a:bodyPr>
          <a:lstStyle/>
          <a:p>
            <a:r>
              <a:rPr kumimoji="1" lang="ja-JP" altLang="en-US" sz="1600" dirty="0" smtClean="0"/>
              <a:t>例②</a:t>
            </a:r>
            <a:endParaRPr kumimoji="1" lang="ja-JP" altLang="en-US" sz="1600" dirty="0"/>
          </a:p>
        </p:txBody>
      </p:sp>
      <p:sp>
        <p:nvSpPr>
          <p:cNvPr id="58" name="円/楕円 57"/>
          <p:cNvSpPr>
            <a:spLocks noChangeAspect="1"/>
          </p:cNvSpPr>
          <p:nvPr/>
        </p:nvSpPr>
        <p:spPr>
          <a:xfrm>
            <a:off x="6792016" y="3854905"/>
            <a:ext cx="132495" cy="13249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kumimoji="1" lang="ja-JP" altLang="en-US" sz="1400"/>
          </a:p>
        </p:txBody>
      </p:sp>
      <p:sp>
        <p:nvSpPr>
          <p:cNvPr id="61" name="テキスト ボックス 60"/>
          <p:cNvSpPr txBox="1"/>
          <p:nvPr/>
        </p:nvSpPr>
        <p:spPr>
          <a:xfrm>
            <a:off x="6807207" y="4011684"/>
            <a:ext cx="1488141" cy="410731"/>
          </a:xfrm>
          <a:prstGeom prst="rect">
            <a:avLst/>
          </a:prstGeom>
          <a:noFill/>
        </p:spPr>
        <p:txBody>
          <a:bodyPr wrap="square" rtlCol="0">
            <a:noAutofit/>
          </a:bodyPr>
          <a:lstStyle/>
          <a:p>
            <a:r>
              <a:rPr kumimoji="1" lang="ja-JP" altLang="en-US" sz="1400" dirty="0" smtClean="0"/>
              <a:t>保有技術（現状）</a:t>
            </a:r>
            <a:endParaRPr kumimoji="1" lang="ja-JP" altLang="en-US" sz="1400" dirty="0"/>
          </a:p>
        </p:txBody>
      </p:sp>
      <p:sp>
        <p:nvSpPr>
          <p:cNvPr id="3" name="正方形/長方形 2"/>
          <p:cNvSpPr/>
          <p:nvPr/>
        </p:nvSpPr>
        <p:spPr>
          <a:xfrm>
            <a:off x="426786" y="719827"/>
            <a:ext cx="8249669" cy="646331"/>
          </a:xfrm>
          <a:prstGeom prst="rect">
            <a:avLst/>
          </a:prstGeom>
        </p:spPr>
        <p:txBody>
          <a:bodyPr wrap="square">
            <a:spAutoFit/>
          </a:bodyPr>
          <a:lstStyle/>
          <a:p>
            <a:pPr marL="87313" indent="-87313">
              <a:buFont typeface="Arial" pitchFamily="34" charset="0"/>
              <a:buChar char="•"/>
            </a:pPr>
            <a:r>
              <a:rPr lang="ja-JP" altLang="en-US" i="1" dirty="0">
                <a:solidFill>
                  <a:srgbClr val="0000FF"/>
                </a:solidFill>
              </a:rPr>
              <a:t>提案する研究開発の背景、課題、ベンチマーク、狙いを記載してください。</a:t>
            </a:r>
            <a:endParaRPr lang="en-US" altLang="ja-JP" i="1" dirty="0">
              <a:solidFill>
                <a:srgbClr val="0000FF"/>
              </a:solidFill>
            </a:endParaRPr>
          </a:p>
          <a:p>
            <a:pPr marL="87313" indent="-87313">
              <a:buFont typeface="Arial" pitchFamily="34" charset="0"/>
              <a:buChar char="•"/>
            </a:pPr>
            <a:r>
              <a:rPr lang="ja-JP" altLang="en-US" i="1" dirty="0">
                <a:solidFill>
                  <a:srgbClr val="0000FF"/>
                </a:solidFill>
              </a:rPr>
              <a:t>定量的な技術目標と設定の背景を示してください。</a:t>
            </a:r>
            <a:endParaRPr lang="en-US" altLang="ja-JP" i="1" dirty="0">
              <a:solidFill>
                <a:srgbClr val="0000FF"/>
              </a:solidFill>
            </a:endParaRPr>
          </a:p>
        </p:txBody>
      </p:sp>
    </p:spTree>
    <p:extLst>
      <p:ext uri="{BB962C8B-B14F-4D97-AF65-F5344CB8AC3E}">
        <p14:creationId xmlns:p14="http://schemas.microsoft.com/office/powerpoint/2010/main" val="38579791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9882" y="0"/>
            <a:ext cx="3970784" cy="562074"/>
          </a:xfrm>
        </p:spPr>
        <p:style>
          <a:lnRef idx="0">
            <a:schemeClr val="accent5"/>
          </a:lnRef>
          <a:fillRef idx="3">
            <a:schemeClr val="accent5"/>
          </a:fillRef>
          <a:effectRef idx="3">
            <a:schemeClr val="accent5"/>
          </a:effectRef>
          <a:fontRef idx="minor">
            <a:schemeClr val="lt1"/>
          </a:fontRef>
        </p:style>
        <p:txBody>
          <a:bodyPr>
            <a:noAutofit/>
          </a:bodyPr>
          <a:lstStyle/>
          <a:p>
            <a:r>
              <a:rPr kumimoji="1" lang="ja-JP" altLang="en-US" sz="2800" dirty="0" smtClean="0"/>
              <a:t>実施体制・役割</a:t>
            </a:r>
            <a:endParaRPr kumimoji="1" lang="ja-JP" altLang="en-US" sz="2800" dirty="0"/>
          </a:p>
        </p:txBody>
      </p:sp>
      <p:sp>
        <p:nvSpPr>
          <p:cNvPr id="31" name="スライド番号プレースホルダ 2"/>
          <p:cNvSpPr txBox="1">
            <a:spLocks noGrp="1"/>
          </p:cNvSpPr>
          <p:nvPr/>
        </p:nvSpPr>
        <p:spPr bwMode="auto">
          <a:xfrm>
            <a:off x="8493125" y="6503988"/>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メイリオ" pitchFamily="50" charset="-128"/>
                <a:ea typeface="メイリオ" pitchFamily="50" charset="-128"/>
                <a:cs typeface="メイリオ" pitchFamily="50" charset="-128"/>
              </a:rPr>
              <a:pPr algn="r" defTabSz="884238">
                <a:defRPr/>
              </a:pPr>
              <a:t>7</a:t>
            </a:fld>
            <a:endParaRPr lang="en-US" altLang="ja-JP" dirty="0">
              <a:solidFill>
                <a:schemeClr val="tx1"/>
              </a:solidFill>
              <a:latin typeface="メイリオ" pitchFamily="50" charset="-128"/>
              <a:ea typeface="メイリオ" pitchFamily="50" charset="-128"/>
              <a:cs typeface="メイリオ" pitchFamily="50" charset="-128"/>
            </a:endParaRPr>
          </a:p>
        </p:txBody>
      </p:sp>
      <p:sp>
        <p:nvSpPr>
          <p:cNvPr id="36" name="Rectangle 17"/>
          <p:cNvSpPr>
            <a:spLocks noChangeArrowheads="1"/>
          </p:cNvSpPr>
          <p:nvPr/>
        </p:nvSpPr>
        <p:spPr bwMode="auto">
          <a:xfrm>
            <a:off x="1665833" y="843072"/>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37" name="Rectangle 21"/>
          <p:cNvSpPr>
            <a:spLocks noChangeArrowheads="1"/>
          </p:cNvSpPr>
          <p:nvPr/>
        </p:nvSpPr>
        <p:spPr bwMode="auto">
          <a:xfrm>
            <a:off x="2334171" y="130027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6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800" b="0" i="0" u="none" strike="noStrike" cap="none" normalizeH="0" baseline="0" smtClean="0">
                <a:ln>
                  <a:noFill/>
                </a:ln>
                <a:solidFill>
                  <a:schemeClr val="tx1"/>
                </a:solidFill>
                <a:effectLst/>
                <a:latin typeface="Arial" panose="020B0604020202020204" pitchFamily="34" charset="0"/>
              </a:rPr>
              <a:t/>
            </a:r>
            <a:br>
              <a:rPr kumimoji="0" lang="ja-JP" altLang="ja-JP" sz="1800" b="0" i="0" u="none" strike="noStrike" cap="none" normalizeH="0" baseline="0" smtClean="0">
                <a:ln>
                  <a:noFill/>
                </a:ln>
                <a:solidFill>
                  <a:schemeClr val="tx1"/>
                </a:solidFill>
                <a:effectLst/>
                <a:latin typeface="Arial" panose="020B0604020202020204" pitchFamily="34" charset="0"/>
              </a:rPr>
            </a:br>
            <a:endParaRPr kumimoji="0" lang="ja-JP" altLang="ja-JP"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smtClean="0">
              <a:ln>
                <a:noFill/>
              </a:ln>
              <a:solidFill>
                <a:schemeClr val="tx1"/>
              </a:solidFill>
              <a:effectLst/>
              <a:latin typeface="Arial" panose="020B0604020202020204" pitchFamily="34" charset="0"/>
            </a:endParaRPr>
          </a:p>
        </p:txBody>
      </p:sp>
      <p:sp>
        <p:nvSpPr>
          <p:cNvPr id="40" name="Rectangle 28"/>
          <p:cNvSpPr>
            <a:spLocks noChangeArrowheads="1"/>
          </p:cNvSpPr>
          <p:nvPr/>
        </p:nvSpPr>
        <p:spPr bwMode="auto">
          <a:xfrm>
            <a:off x="2334171" y="130027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17" name="正方形/長方形 16"/>
          <p:cNvSpPr/>
          <p:nvPr/>
        </p:nvSpPr>
        <p:spPr>
          <a:xfrm>
            <a:off x="322617" y="1071672"/>
            <a:ext cx="8703908" cy="646331"/>
          </a:xfrm>
          <a:prstGeom prst="rect">
            <a:avLst/>
          </a:prstGeom>
        </p:spPr>
        <p:txBody>
          <a:bodyPr wrap="square">
            <a:spAutoFit/>
          </a:bodyPr>
          <a:lstStyle/>
          <a:p>
            <a:pPr marL="87313" indent="-87313"/>
            <a:r>
              <a:rPr lang="ja-JP" altLang="en-US" i="1" dirty="0">
                <a:solidFill>
                  <a:srgbClr val="0000FF"/>
                </a:solidFill>
              </a:rPr>
              <a:t>・提案する研究開発を実施する体制とそれぞれの役割を下図のように記載してください（提案書に記載する実施体制の転記あるいは簡略化したもので構いません）</a:t>
            </a:r>
            <a:endParaRPr lang="en-US" altLang="ja-JP" i="1" dirty="0">
              <a:solidFill>
                <a:srgbClr val="0000FF"/>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p:cNvPicPr>
            <a:picLocks noChangeAspect="1"/>
          </p:cNvPicPr>
          <p:nvPr/>
        </p:nvPicPr>
        <p:blipFill>
          <a:blip r:embed="rId2"/>
          <a:stretch>
            <a:fillRect/>
          </a:stretch>
        </p:blipFill>
        <p:spPr>
          <a:xfrm>
            <a:off x="395385" y="1893620"/>
            <a:ext cx="8274280" cy="4610368"/>
          </a:xfrm>
          <a:prstGeom prst="rect">
            <a:avLst/>
          </a:prstGeom>
        </p:spPr>
      </p:pic>
      <p:sp>
        <p:nvSpPr>
          <p:cNvPr id="2" name="タイトル 1"/>
          <p:cNvSpPr>
            <a:spLocks noGrp="1"/>
          </p:cNvSpPr>
          <p:nvPr>
            <p:ph type="title"/>
          </p:nvPr>
        </p:nvSpPr>
        <p:spPr>
          <a:xfrm>
            <a:off x="-34047" y="-6399"/>
            <a:ext cx="3970784" cy="562074"/>
          </a:xfrm>
        </p:spPr>
        <p:style>
          <a:lnRef idx="0">
            <a:schemeClr val="accent5"/>
          </a:lnRef>
          <a:fillRef idx="3">
            <a:schemeClr val="accent5"/>
          </a:fillRef>
          <a:effectRef idx="3">
            <a:schemeClr val="accent5"/>
          </a:effectRef>
          <a:fontRef idx="minor">
            <a:schemeClr val="lt1"/>
          </a:fontRef>
        </p:style>
        <p:txBody>
          <a:bodyPr>
            <a:noAutofit/>
          </a:bodyPr>
          <a:lstStyle/>
          <a:p>
            <a:r>
              <a:rPr kumimoji="1" lang="ja-JP" altLang="en-US" sz="2800" dirty="0" smtClean="0"/>
              <a:t>研究開発スケジュール</a:t>
            </a:r>
            <a:endParaRPr kumimoji="1" lang="ja-JP" altLang="en-US" sz="2800" dirty="0"/>
          </a:p>
        </p:txBody>
      </p:sp>
      <p:sp>
        <p:nvSpPr>
          <p:cNvPr id="25" name="ホームベース 24"/>
          <p:cNvSpPr/>
          <p:nvPr/>
        </p:nvSpPr>
        <p:spPr>
          <a:xfrm>
            <a:off x="4542255" y="2420888"/>
            <a:ext cx="2016224" cy="648072"/>
          </a:xfrm>
          <a:prstGeom prst="homePlate">
            <a:avLst>
              <a:gd name="adj" fmla="val 30158"/>
            </a:avLst>
          </a:prstGeom>
          <a:solidFill>
            <a:schemeClr val="accent1">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90488" indent="-90488">
              <a:defRPr/>
            </a:pPr>
            <a:r>
              <a:rPr lang="ja-JP" altLang="en-US" sz="1600" dirty="0">
                <a:solidFill>
                  <a:srgbClr val="0000FF"/>
                </a:solidFill>
              </a:rPr>
              <a:t>●</a:t>
            </a:r>
            <a:r>
              <a:rPr lang="ja-JP" altLang="en-US" sz="1600" dirty="0" smtClean="0">
                <a:solidFill>
                  <a:srgbClr val="0000FF"/>
                </a:solidFill>
              </a:rPr>
              <a:t>●の</a:t>
            </a:r>
            <a:r>
              <a:rPr lang="ja-JP" altLang="en-US" sz="1600" dirty="0">
                <a:solidFill>
                  <a:srgbClr val="0000FF"/>
                </a:solidFill>
              </a:rPr>
              <a:t>開発</a:t>
            </a:r>
          </a:p>
        </p:txBody>
      </p:sp>
      <p:sp>
        <p:nvSpPr>
          <p:cNvPr id="26" name="ホームベース 25"/>
          <p:cNvSpPr/>
          <p:nvPr/>
        </p:nvSpPr>
        <p:spPr>
          <a:xfrm>
            <a:off x="2699791" y="2420888"/>
            <a:ext cx="1810119" cy="648072"/>
          </a:xfrm>
          <a:prstGeom prst="homePlate">
            <a:avLst>
              <a:gd name="adj" fmla="val 30158"/>
            </a:avLst>
          </a:prstGeom>
          <a:solidFill>
            <a:schemeClr val="accent1">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90488" indent="-90488">
              <a:defRPr/>
            </a:pPr>
            <a:r>
              <a:rPr lang="ja-JP" altLang="en-US" sz="1600" dirty="0">
                <a:solidFill>
                  <a:srgbClr val="0000FF"/>
                </a:solidFill>
              </a:rPr>
              <a:t>●</a:t>
            </a:r>
            <a:r>
              <a:rPr lang="ja-JP" altLang="en-US" sz="1600" dirty="0" smtClean="0">
                <a:solidFill>
                  <a:srgbClr val="0000FF"/>
                </a:solidFill>
              </a:rPr>
              <a:t>●の</a:t>
            </a:r>
            <a:r>
              <a:rPr lang="ja-JP" altLang="en-US" sz="1600" dirty="0">
                <a:solidFill>
                  <a:srgbClr val="0000FF"/>
                </a:solidFill>
              </a:rPr>
              <a:t>開発</a:t>
            </a:r>
          </a:p>
        </p:txBody>
      </p:sp>
      <p:sp>
        <p:nvSpPr>
          <p:cNvPr id="27" name="ホームベース 26"/>
          <p:cNvSpPr/>
          <p:nvPr/>
        </p:nvSpPr>
        <p:spPr>
          <a:xfrm>
            <a:off x="2699791" y="3501008"/>
            <a:ext cx="1800201" cy="648072"/>
          </a:xfrm>
          <a:prstGeom prst="homePlate">
            <a:avLst>
              <a:gd name="adj" fmla="val 30158"/>
            </a:avLst>
          </a:prstGeom>
          <a:solidFill>
            <a:schemeClr val="accent1">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90488" indent="-90488">
              <a:defRPr/>
            </a:pPr>
            <a:r>
              <a:rPr lang="ja-JP" altLang="en-US" sz="1600" dirty="0">
                <a:solidFill>
                  <a:srgbClr val="0000FF"/>
                </a:solidFill>
              </a:rPr>
              <a:t>●</a:t>
            </a:r>
            <a:r>
              <a:rPr lang="ja-JP" altLang="en-US" sz="1600" dirty="0" smtClean="0">
                <a:solidFill>
                  <a:srgbClr val="0000FF"/>
                </a:solidFill>
              </a:rPr>
              <a:t>●の</a:t>
            </a:r>
            <a:r>
              <a:rPr lang="ja-JP" altLang="en-US" sz="1600" dirty="0">
                <a:solidFill>
                  <a:srgbClr val="0000FF"/>
                </a:solidFill>
              </a:rPr>
              <a:t>開発</a:t>
            </a:r>
          </a:p>
        </p:txBody>
      </p:sp>
      <p:sp>
        <p:nvSpPr>
          <p:cNvPr id="18" name="スライド番号プレースホルダ 2"/>
          <p:cNvSpPr txBox="1">
            <a:spLocks noGrp="1"/>
          </p:cNvSpPr>
          <p:nvPr/>
        </p:nvSpPr>
        <p:spPr bwMode="auto">
          <a:xfrm>
            <a:off x="8493125" y="6503988"/>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メイリオ" pitchFamily="50" charset="-128"/>
                <a:ea typeface="メイリオ" pitchFamily="50" charset="-128"/>
                <a:cs typeface="メイリオ" pitchFamily="50" charset="-128"/>
              </a:rPr>
              <a:pPr algn="r" defTabSz="884238">
                <a:defRPr/>
              </a:pPr>
              <a:t>8</a:t>
            </a:fld>
            <a:endParaRPr lang="en-US" altLang="ja-JP" dirty="0">
              <a:solidFill>
                <a:schemeClr val="tx1"/>
              </a:solidFill>
              <a:latin typeface="メイリオ" pitchFamily="50" charset="-128"/>
              <a:ea typeface="メイリオ" pitchFamily="50" charset="-128"/>
              <a:cs typeface="メイリオ" pitchFamily="50" charset="-128"/>
            </a:endParaRPr>
          </a:p>
        </p:txBody>
      </p:sp>
      <p:sp>
        <p:nvSpPr>
          <p:cNvPr id="19" name="ホームベース 18"/>
          <p:cNvSpPr/>
          <p:nvPr/>
        </p:nvSpPr>
        <p:spPr>
          <a:xfrm>
            <a:off x="6183472" y="4577359"/>
            <a:ext cx="1296144" cy="648072"/>
          </a:xfrm>
          <a:prstGeom prst="homePlate">
            <a:avLst>
              <a:gd name="adj" fmla="val 30158"/>
            </a:avLst>
          </a:prstGeom>
          <a:solidFill>
            <a:schemeClr val="accent1">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90488" indent="-90488">
              <a:defRPr/>
            </a:pPr>
            <a:r>
              <a:rPr lang="ja-JP" altLang="en-US" sz="1600" dirty="0">
                <a:solidFill>
                  <a:srgbClr val="0000FF"/>
                </a:solidFill>
              </a:rPr>
              <a:t>●</a:t>
            </a:r>
            <a:r>
              <a:rPr lang="ja-JP" altLang="en-US" sz="1600" dirty="0" smtClean="0">
                <a:solidFill>
                  <a:srgbClr val="0000FF"/>
                </a:solidFill>
              </a:rPr>
              <a:t>●の</a:t>
            </a:r>
            <a:endParaRPr lang="en-US" altLang="ja-JP" sz="1600" dirty="0" smtClean="0">
              <a:solidFill>
                <a:srgbClr val="0000FF"/>
              </a:solidFill>
            </a:endParaRPr>
          </a:p>
          <a:p>
            <a:pPr marL="90488" indent="-90488">
              <a:defRPr/>
            </a:pPr>
            <a:r>
              <a:rPr lang="ja-JP" altLang="en-US" sz="1600" dirty="0" smtClean="0">
                <a:solidFill>
                  <a:srgbClr val="0000FF"/>
                </a:solidFill>
              </a:rPr>
              <a:t>開発実証</a:t>
            </a:r>
            <a:endParaRPr lang="ja-JP" altLang="en-US" sz="1600" dirty="0">
              <a:solidFill>
                <a:srgbClr val="0000FF"/>
              </a:solidFill>
            </a:endParaRPr>
          </a:p>
        </p:txBody>
      </p:sp>
      <p:sp>
        <p:nvSpPr>
          <p:cNvPr id="3" name="正方形/長方形 2"/>
          <p:cNvSpPr/>
          <p:nvPr/>
        </p:nvSpPr>
        <p:spPr>
          <a:xfrm>
            <a:off x="38527" y="624483"/>
            <a:ext cx="8987997" cy="1200329"/>
          </a:xfrm>
          <a:prstGeom prst="rect">
            <a:avLst/>
          </a:prstGeom>
        </p:spPr>
        <p:txBody>
          <a:bodyPr wrap="square">
            <a:spAutoFit/>
          </a:bodyPr>
          <a:lstStyle/>
          <a:p>
            <a:pPr marL="87313" indent="-87313"/>
            <a:r>
              <a:rPr lang="ja-JP" altLang="en-US" i="1" dirty="0">
                <a:solidFill>
                  <a:srgbClr val="0000FF"/>
                </a:solidFill>
              </a:rPr>
              <a:t>・研究開発のスケジュールを下表のように記載してください</a:t>
            </a:r>
            <a:endParaRPr lang="en-US" altLang="ja-JP" i="1" dirty="0">
              <a:solidFill>
                <a:srgbClr val="0000FF"/>
              </a:solidFill>
            </a:endParaRPr>
          </a:p>
          <a:p>
            <a:pPr marL="87313" indent="-87313"/>
            <a:r>
              <a:rPr lang="ja-JP" altLang="en-US" i="1" dirty="0">
                <a:solidFill>
                  <a:srgbClr val="0000FF"/>
                </a:solidFill>
              </a:rPr>
              <a:t>・研究期間の中間で研究小項目の目標が達成できる計画となっており、研究が完了した技術の市場評価等を行う場合、その旨を明記ください。</a:t>
            </a:r>
            <a:endParaRPr lang="en-US" altLang="ja-JP" i="1" dirty="0">
              <a:solidFill>
                <a:srgbClr val="0000FF"/>
              </a:solidFill>
            </a:endParaRPr>
          </a:p>
          <a:p>
            <a:pPr marL="87313" indent="-87313"/>
            <a:r>
              <a:rPr lang="ja-JP" altLang="en-US" i="1" dirty="0">
                <a:solidFill>
                  <a:srgbClr val="0000FF"/>
                </a:solidFill>
              </a:rPr>
              <a:t>・適宜、行を追加して</a:t>
            </a:r>
            <a:r>
              <a:rPr lang="ja-JP" altLang="en-US" i="1" dirty="0" smtClean="0">
                <a:solidFill>
                  <a:srgbClr val="0000FF"/>
                </a:solidFill>
              </a:rPr>
              <a:t>ください</a:t>
            </a:r>
            <a:r>
              <a:rPr lang="ja-JP" altLang="en-US" i="1" dirty="0">
                <a:solidFill>
                  <a:srgbClr val="0000FF"/>
                </a:solidFill>
              </a:rPr>
              <a:t>　（同様の内容であれば下表のフォーマットに限定しません）</a:t>
            </a:r>
            <a:endParaRPr lang="en-US" altLang="ja-JP" i="1" dirty="0">
              <a:solidFill>
                <a:srgbClr val="0000FF"/>
              </a:solidFill>
            </a:endParaRPr>
          </a:p>
        </p:txBody>
      </p:sp>
      <p:sp>
        <p:nvSpPr>
          <p:cNvPr id="22" name="ホームベース 21"/>
          <p:cNvSpPr/>
          <p:nvPr/>
        </p:nvSpPr>
        <p:spPr>
          <a:xfrm>
            <a:off x="4540370" y="3501008"/>
            <a:ext cx="2006306" cy="648072"/>
          </a:xfrm>
          <a:prstGeom prst="homePlate">
            <a:avLst>
              <a:gd name="adj" fmla="val 30158"/>
            </a:avLst>
          </a:prstGeom>
          <a:solidFill>
            <a:schemeClr val="accent1">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90488" indent="-90488">
              <a:defRPr/>
            </a:pPr>
            <a:r>
              <a:rPr lang="ja-JP" altLang="en-US" sz="1600" dirty="0">
                <a:solidFill>
                  <a:srgbClr val="0000FF"/>
                </a:solidFill>
              </a:rPr>
              <a:t>●</a:t>
            </a:r>
            <a:r>
              <a:rPr lang="ja-JP" altLang="en-US" sz="1600" dirty="0" smtClean="0">
                <a:solidFill>
                  <a:srgbClr val="0000FF"/>
                </a:solidFill>
              </a:rPr>
              <a:t>●の</a:t>
            </a:r>
            <a:r>
              <a:rPr lang="ja-JP" altLang="en-US" sz="1600" dirty="0">
                <a:solidFill>
                  <a:srgbClr val="0000FF"/>
                </a:solidFill>
              </a:rPr>
              <a:t>開発</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14736"/>
            <a:ext cx="4572000" cy="562074"/>
          </a:xfrm>
        </p:spPr>
        <p:style>
          <a:lnRef idx="0">
            <a:schemeClr val="accent5"/>
          </a:lnRef>
          <a:fillRef idx="3">
            <a:schemeClr val="accent5"/>
          </a:fillRef>
          <a:effectRef idx="3">
            <a:schemeClr val="accent5"/>
          </a:effectRef>
          <a:fontRef idx="minor">
            <a:schemeClr val="lt1"/>
          </a:fontRef>
        </p:style>
        <p:txBody>
          <a:bodyPr>
            <a:noAutofit/>
          </a:bodyPr>
          <a:lstStyle/>
          <a:p>
            <a:r>
              <a:rPr kumimoji="1" lang="ja-JP" altLang="en-US" sz="2800" dirty="0" smtClean="0"/>
              <a:t>研究開発予算実施機関内訳</a:t>
            </a:r>
            <a:endParaRPr kumimoji="1" lang="ja-JP" altLang="en-US" sz="2800" dirty="0"/>
          </a:p>
        </p:txBody>
      </p:sp>
      <p:sp>
        <p:nvSpPr>
          <p:cNvPr id="18" name="スライド番号プレースホルダ 2"/>
          <p:cNvSpPr txBox="1">
            <a:spLocks noGrp="1"/>
          </p:cNvSpPr>
          <p:nvPr/>
        </p:nvSpPr>
        <p:spPr bwMode="auto">
          <a:xfrm>
            <a:off x="8493125" y="6503988"/>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メイリオ" pitchFamily="50" charset="-128"/>
                <a:ea typeface="メイリオ" pitchFamily="50" charset="-128"/>
                <a:cs typeface="メイリオ" pitchFamily="50" charset="-128"/>
              </a:rPr>
              <a:pPr algn="r" defTabSz="884238">
                <a:defRPr/>
              </a:pPr>
              <a:t>9</a:t>
            </a:fld>
            <a:endParaRPr lang="en-US" altLang="ja-JP" dirty="0">
              <a:solidFill>
                <a:schemeClr val="tx1"/>
              </a:solidFill>
              <a:latin typeface="メイリオ" pitchFamily="50" charset="-128"/>
              <a:ea typeface="メイリオ" pitchFamily="50" charset="-128"/>
              <a:cs typeface="メイリオ" pitchFamily="50" charset="-128"/>
            </a:endParaRPr>
          </a:p>
        </p:txBody>
      </p:sp>
      <p:pic>
        <p:nvPicPr>
          <p:cNvPr id="4" name="図 3"/>
          <p:cNvPicPr>
            <a:picLocks noChangeAspect="1"/>
          </p:cNvPicPr>
          <p:nvPr/>
        </p:nvPicPr>
        <p:blipFill>
          <a:blip r:embed="rId2"/>
          <a:stretch>
            <a:fillRect/>
          </a:stretch>
        </p:blipFill>
        <p:spPr>
          <a:xfrm>
            <a:off x="462773" y="1268760"/>
            <a:ext cx="8316416" cy="4291937"/>
          </a:xfrm>
          <a:prstGeom prst="rect">
            <a:avLst/>
          </a:prstGeom>
        </p:spPr>
      </p:pic>
    </p:spTree>
    <p:extLst>
      <p:ext uri="{BB962C8B-B14F-4D97-AF65-F5344CB8AC3E}">
        <p14:creationId xmlns:p14="http://schemas.microsoft.com/office/powerpoint/2010/main" val="36497276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1686</Words>
  <Application>Microsoft Office PowerPoint</Application>
  <PresentationFormat>画面に合わせる (4:3)</PresentationFormat>
  <Paragraphs>113</Paragraphs>
  <Slides>13</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13</vt:i4>
      </vt:variant>
    </vt:vector>
  </HeadingPairs>
  <TitlesOfParts>
    <vt:vector size="22" baseType="lpstr">
      <vt:lpstr>Meiryo UI</vt:lpstr>
      <vt:lpstr>ＭＳ Ｐゴシック</vt:lpstr>
      <vt:lpstr>ＭＳ 明朝</vt:lpstr>
      <vt:lpstr>TmsRmn</vt:lpstr>
      <vt:lpstr>メイリオ</vt:lpstr>
      <vt:lpstr>Arial</vt:lpstr>
      <vt:lpstr>Calibri</vt:lpstr>
      <vt:lpstr>Times New Roman</vt:lpstr>
      <vt:lpstr>Office ​​テーマ</vt:lpstr>
      <vt:lpstr>　　「部素材の代替・使用量削減に資する技術開発・実証事業」 　　　　研究開発項目①「重希土類を使用しない高性能磁石等の開発」 　　 　　研究開発項目②「低品位レアアースを利用した機能性材料の開発」  </vt:lpstr>
      <vt:lpstr>提案概要</vt:lpstr>
      <vt:lpstr>研究開発の目的</vt:lpstr>
      <vt:lpstr>目的に向かって解決すべき課題</vt:lpstr>
      <vt:lpstr>研究開発の内容・目標</vt:lpstr>
      <vt:lpstr>提案技術の優位性</vt:lpstr>
      <vt:lpstr>実施体制・役割</vt:lpstr>
      <vt:lpstr>研究開発スケジュール</vt:lpstr>
      <vt:lpstr>研究開発予算実施機関内訳</vt:lpstr>
      <vt:lpstr>想定される成果</vt:lpstr>
      <vt:lpstr>研究開発成果の実用化・事業化見込み</vt:lpstr>
      <vt:lpstr>我が国経済への貢献</vt:lpstr>
      <vt:lpstr>地球環境課題解決への貢献</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2020-01-17T11:12:53Z</dcterms:created>
  <dcterms:modified xsi:type="dcterms:W3CDTF">2020-06-17T05:07:22Z</dcterms:modified>
</cp:coreProperties>
</file>