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4" r:id="rId1"/>
  </p:sldMasterIdLst>
  <p:sldIdLst>
    <p:sldId id="257" r:id="rId2"/>
  </p:sldIdLst>
  <p:sldSz cx="6858000" cy="9906000" type="A4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93" autoAdjust="0"/>
    <p:restoredTop sz="86452" autoAdjust="0"/>
  </p:normalViewPr>
  <p:slideViewPr>
    <p:cSldViewPr snapToGrid="0">
      <p:cViewPr varScale="1">
        <p:scale>
          <a:sx n="52" d="100"/>
          <a:sy n="52" d="100"/>
        </p:scale>
        <p:origin x="2652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2C2C-AFE0-4A1C-81BF-D85EFFF73A65}" type="datetimeFigureOut">
              <a:rPr kumimoji="1" lang="ja-JP" altLang="en-US" smtClean="0"/>
              <a:t>2020/6/23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B9A5F-4DE4-4D36-B900-5DFB0DC86A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5166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2C2C-AFE0-4A1C-81BF-D85EFFF73A65}" type="datetimeFigureOut">
              <a:rPr kumimoji="1" lang="ja-JP" altLang="en-US" smtClean="0"/>
              <a:t>2020/6/23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B9A5F-4DE4-4D36-B900-5DFB0DC86A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5971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2C2C-AFE0-4A1C-81BF-D85EFFF73A65}" type="datetimeFigureOut">
              <a:rPr kumimoji="1" lang="ja-JP" altLang="en-US" smtClean="0"/>
              <a:t>2020/6/23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B9A5F-4DE4-4D36-B900-5DFB0DC86A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6694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2C2C-AFE0-4A1C-81BF-D85EFFF73A65}" type="datetimeFigureOut">
              <a:rPr kumimoji="1" lang="ja-JP" altLang="en-US" smtClean="0"/>
              <a:t>2020/6/23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B9A5F-4DE4-4D36-B900-5DFB0DC86A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0168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2C2C-AFE0-4A1C-81BF-D85EFFF73A65}" type="datetimeFigureOut">
              <a:rPr kumimoji="1" lang="ja-JP" altLang="en-US" smtClean="0"/>
              <a:t>2020/6/23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B9A5F-4DE4-4D36-B900-5DFB0DC86A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7760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2C2C-AFE0-4A1C-81BF-D85EFFF73A65}" type="datetimeFigureOut">
              <a:rPr kumimoji="1" lang="ja-JP" altLang="en-US" smtClean="0"/>
              <a:t>2020/6/23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B9A5F-4DE4-4D36-B900-5DFB0DC86A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3514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2C2C-AFE0-4A1C-81BF-D85EFFF73A65}" type="datetimeFigureOut">
              <a:rPr kumimoji="1" lang="ja-JP" altLang="en-US" smtClean="0"/>
              <a:t>2020/6/23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B9A5F-4DE4-4D36-B900-5DFB0DC86A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7473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2C2C-AFE0-4A1C-81BF-D85EFFF73A65}" type="datetimeFigureOut">
              <a:rPr kumimoji="1" lang="ja-JP" altLang="en-US" smtClean="0"/>
              <a:t>2020/6/23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B9A5F-4DE4-4D36-B900-5DFB0DC86A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5399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2C2C-AFE0-4A1C-81BF-D85EFFF73A65}" type="datetimeFigureOut">
              <a:rPr kumimoji="1" lang="ja-JP" altLang="en-US" smtClean="0"/>
              <a:t>2020/6/23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B9A5F-4DE4-4D36-B900-5DFB0DC86A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2393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2C2C-AFE0-4A1C-81BF-D85EFFF73A65}" type="datetimeFigureOut">
              <a:rPr kumimoji="1" lang="ja-JP" altLang="en-US" smtClean="0"/>
              <a:t>2020/6/23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B9A5F-4DE4-4D36-B900-5DFB0DC86A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4383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2C2C-AFE0-4A1C-81BF-D85EFFF73A65}" type="datetimeFigureOut">
              <a:rPr kumimoji="1" lang="ja-JP" altLang="en-US" smtClean="0"/>
              <a:t>2020/6/23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B9A5F-4DE4-4D36-B900-5DFB0DC86A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6162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B12C2C-AFE0-4A1C-81BF-D85EFFF73A65}" type="datetimeFigureOut">
              <a:rPr kumimoji="1" lang="ja-JP" altLang="en-US" smtClean="0"/>
              <a:t>2020/6/23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EB9A5F-4DE4-4D36-B900-5DFB0DC86A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8804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テキスト ボックス 41"/>
          <p:cNvSpPr txBox="1"/>
          <p:nvPr/>
        </p:nvSpPr>
        <p:spPr>
          <a:xfrm>
            <a:off x="439980" y="421342"/>
            <a:ext cx="2999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12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３．研究開発体制等</a:t>
            </a:r>
          </a:p>
          <a:p>
            <a:r>
              <a:rPr lang="ja-JP" altLang="ja-JP" sz="12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r>
              <a:rPr lang="en-US" altLang="ja-JP" sz="12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(1)</a:t>
            </a:r>
            <a:r>
              <a:rPr lang="ja-JP" altLang="ja-JP" sz="12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研究開発体制図</a:t>
            </a:r>
          </a:p>
        </p:txBody>
      </p:sp>
      <p:sp>
        <p:nvSpPr>
          <p:cNvPr id="50" name="正方形/長方形 49"/>
          <p:cNvSpPr/>
          <p:nvPr/>
        </p:nvSpPr>
        <p:spPr>
          <a:xfrm>
            <a:off x="288341" y="5228605"/>
            <a:ext cx="58295" cy="826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3" name="テキスト ボックス 112"/>
          <p:cNvSpPr txBox="1"/>
          <p:nvPr/>
        </p:nvSpPr>
        <p:spPr>
          <a:xfrm>
            <a:off x="460516" y="3497334"/>
            <a:ext cx="29995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　</a:t>
            </a:r>
            <a:r>
              <a:rPr lang="en-US" altLang="ja-JP" sz="12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※</a:t>
            </a:r>
            <a:r>
              <a:rPr lang="ja-JP" altLang="en-US" sz="12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共同提案の場合</a:t>
            </a:r>
            <a:endParaRPr lang="ja-JP" altLang="ja-JP" sz="12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grpSp>
        <p:nvGrpSpPr>
          <p:cNvPr id="86" name="グループ化 85"/>
          <p:cNvGrpSpPr/>
          <p:nvPr/>
        </p:nvGrpSpPr>
        <p:grpSpPr>
          <a:xfrm>
            <a:off x="367504" y="3914123"/>
            <a:ext cx="6143966" cy="4836215"/>
            <a:chOff x="346636" y="3948359"/>
            <a:chExt cx="6143966" cy="4836215"/>
          </a:xfrm>
        </p:grpSpPr>
        <p:sp>
          <p:nvSpPr>
            <p:cNvPr id="103" name="テキスト ボックス 102"/>
            <p:cNvSpPr txBox="1"/>
            <p:nvPr/>
          </p:nvSpPr>
          <p:spPr>
            <a:xfrm>
              <a:off x="4061186" y="4179191"/>
              <a:ext cx="2252127" cy="2829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endParaRPr lang="ja-JP" altLang="en-US" sz="900" dirty="0"/>
            </a:p>
          </p:txBody>
        </p:sp>
        <p:grpSp>
          <p:nvGrpSpPr>
            <p:cNvPr id="85" name="グループ化 84"/>
            <p:cNvGrpSpPr/>
            <p:nvPr/>
          </p:nvGrpSpPr>
          <p:grpSpPr>
            <a:xfrm>
              <a:off x="346636" y="3948359"/>
              <a:ext cx="6143966" cy="4836215"/>
              <a:chOff x="346636" y="4892904"/>
              <a:chExt cx="6143966" cy="4836215"/>
            </a:xfrm>
          </p:grpSpPr>
          <p:sp>
            <p:nvSpPr>
              <p:cNvPr id="61" name="テキスト ボックス 60"/>
              <p:cNvSpPr txBox="1"/>
              <p:nvPr/>
            </p:nvSpPr>
            <p:spPr>
              <a:xfrm>
                <a:off x="783372" y="4892904"/>
                <a:ext cx="897201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900" b="1" dirty="0" smtClean="0"/>
                  <a:t>【</a:t>
                </a:r>
                <a:r>
                  <a:rPr lang="ja-JP" altLang="en-US" sz="900" b="1" dirty="0" smtClean="0"/>
                  <a:t>助成先</a:t>
                </a:r>
                <a:r>
                  <a:rPr lang="en-US" altLang="ja-JP" sz="900" b="1" dirty="0"/>
                  <a:t>】</a:t>
                </a:r>
                <a:endParaRPr lang="ja-JP" altLang="en-US" sz="900" b="1" dirty="0"/>
              </a:p>
            </p:txBody>
          </p:sp>
          <p:sp>
            <p:nvSpPr>
              <p:cNvPr id="62" name="テキスト ボックス 61"/>
              <p:cNvSpPr txBox="1"/>
              <p:nvPr/>
            </p:nvSpPr>
            <p:spPr>
              <a:xfrm>
                <a:off x="3991464" y="4892904"/>
                <a:ext cx="1421345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900" b="1" dirty="0" smtClean="0"/>
                  <a:t>【</a:t>
                </a:r>
                <a:r>
                  <a:rPr lang="ja-JP" altLang="en-US" sz="900" b="1" dirty="0" smtClean="0"/>
                  <a:t>委託先</a:t>
                </a:r>
                <a:r>
                  <a:rPr lang="en-US" altLang="ja-JP" sz="900" b="1" dirty="0"/>
                  <a:t>】</a:t>
                </a:r>
                <a:endParaRPr lang="ja-JP" altLang="en-US" sz="900" b="1" dirty="0"/>
              </a:p>
            </p:txBody>
          </p:sp>
          <p:sp>
            <p:nvSpPr>
              <p:cNvPr id="66" name="テキスト ボックス 65"/>
              <p:cNvSpPr txBox="1"/>
              <p:nvPr/>
            </p:nvSpPr>
            <p:spPr>
              <a:xfrm>
                <a:off x="783372" y="6169550"/>
                <a:ext cx="897201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900" b="1" dirty="0" smtClean="0"/>
                  <a:t>【</a:t>
                </a:r>
                <a:r>
                  <a:rPr lang="ja-JP" altLang="en-US" sz="900" b="1" dirty="0" smtClean="0"/>
                  <a:t>共同研究先</a:t>
                </a:r>
                <a:r>
                  <a:rPr lang="en-US" altLang="ja-JP" sz="900" b="1" dirty="0" smtClean="0"/>
                  <a:t>】</a:t>
                </a:r>
                <a:endParaRPr lang="ja-JP" altLang="en-US" sz="900" b="1" dirty="0"/>
              </a:p>
            </p:txBody>
          </p:sp>
          <p:cxnSp>
            <p:nvCxnSpPr>
              <p:cNvPr id="102" name="カギ線コネクタ 101"/>
              <p:cNvCxnSpPr>
                <a:stCxn id="105" idx="3"/>
                <a:endCxn id="104" idx="1"/>
              </p:cNvCxnSpPr>
              <p:nvPr/>
            </p:nvCxnSpPr>
            <p:spPr>
              <a:xfrm>
                <a:off x="3111636" y="5269947"/>
                <a:ext cx="949550" cy="1039589"/>
              </a:xfrm>
              <a:prstGeom prst="bentConnector3">
                <a:avLst>
                  <a:gd name="adj1" fmla="val 50000"/>
                </a:avLst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4" name="テキスト ボックス 103"/>
              <p:cNvSpPr txBox="1"/>
              <p:nvPr/>
            </p:nvSpPr>
            <p:spPr>
              <a:xfrm>
                <a:off x="4061186" y="6172781"/>
                <a:ext cx="2252127" cy="27351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pPr algn="ctr"/>
                <a:endParaRPr lang="ja-JP" altLang="en-US" sz="900" dirty="0"/>
              </a:p>
            </p:txBody>
          </p:sp>
          <p:sp>
            <p:nvSpPr>
              <p:cNvPr id="105" name="テキスト ボックス 104"/>
              <p:cNvSpPr txBox="1"/>
              <p:nvPr/>
            </p:nvSpPr>
            <p:spPr>
              <a:xfrm>
                <a:off x="859509" y="5133192"/>
                <a:ext cx="2252127" cy="27351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pPr algn="ctr"/>
                <a:endParaRPr lang="ja-JP" altLang="en-US" sz="900" dirty="0"/>
              </a:p>
            </p:txBody>
          </p:sp>
          <p:sp>
            <p:nvSpPr>
              <p:cNvPr id="106" name="テキスト ボックス 105"/>
              <p:cNvSpPr txBox="1"/>
              <p:nvPr/>
            </p:nvSpPr>
            <p:spPr>
              <a:xfrm>
                <a:off x="859509" y="6430427"/>
                <a:ext cx="2252127" cy="27351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pPr algn="ctr"/>
                <a:endParaRPr lang="ja-JP" altLang="en-US" sz="900" dirty="0"/>
              </a:p>
            </p:txBody>
          </p:sp>
          <p:cxnSp>
            <p:nvCxnSpPr>
              <p:cNvPr id="109" name="カギ線コネクタ 108"/>
              <p:cNvCxnSpPr>
                <a:stCxn id="112" idx="3"/>
                <a:endCxn id="111" idx="1"/>
              </p:cNvCxnSpPr>
              <p:nvPr/>
            </p:nvCxnSpPr>
            <p:spPr>
              <a:xfrm>
                <a:off x="3133299" y="7819644"/>
                <a:ext cx="944731" cy="1089565"/>
              </a:xfrm>
              <a:prstGeom prst="bentConnector3">
                <a:avLst>
                  <a:gd name="adj1" fmla="val 50000"/>
                </a:avLst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テキスト ボックス 109"/>
              <p:cNvSpPr txBox="1"/>
              <p:nvPr/>
            </p:nvSpPr>
            <p:spPr>
              <a:xfrm>
                <a:off x="4078031" y="7682889"/>
                <a:ext cx="2252127" cy="28296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pPr algn="ctr"/>
                <a:endParaRPr lang="ja-JP" altLang="en-US" sz="900" dirty="0"/>
              </a:p>
            </p:txBody>
          </p:sp>
          <p:sp>
            <p:nvSpPr>
              <p:cNvPr id="111" name="テキスト ボックス 110"/>
              <p:cNvSpPr txBox="1"/>
              <p:nvPr/>
            </p:nvSpPr>
            <p:spPr>
              <a:xfrm>
                <a:off x="4078030" y="8772454"/>
                <a:ext cx="2252127" cy="27351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pPr algn="ctr"/>
                <a:endParaRPr lang="ja-JP" altLang="en-US" sz="900" dirty="0"/>
              </a:p>
            </p:txBody>
          </p:sp>
          <p:sp>
            <p:nvSpPr>
              <p:cNvPr id="112" name="テキスト ボックス 111"/>
              <p:cNvSpPr txBox="1"/>
              <p:nvPr/>
            </p:nvSpPr>
            <p:spPr>
              <a:xfrm>
                <a:off x="881172" y="7682889"/>
                <a:ext cx="2252127" cy="27351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noAutofit/>
              </a:bodyPr>
              <a:lstStyle/>
              <a:p>
                <a:pPr algn="ctr"/>
                <a:endParaRPr lang="ja-JP" altLang="en-US" sz="900" dirty="0"/>
              </a:p>
            </p:txBody>
          </p:sp>
          <p:cxnSp>
            <p:nvCxnSpPr>
              <p:cNvPr id="114" name="カギ線コネクタ 113"/>
              <p:cNvCxnSpPr>
                <a:stCxn id="50" idx="3"/>
                <a:endCxn id="105" idx="1"/>
              </p:cNvCxnSpPr>
              <p:nvPr/>
            </p:nvCxnSpPr>
            <p:spPr>
              <a:xfrm flipV="1">
                <a:off x="346636" y="5269947"/>
                <a:ext cx="512873" cy="1"/>
              </a:xfrm>
              <a:prstGeom prst="bentConnector3">
                <a:avLst>
                  <a:gd name="adj1" fmla="val 50000"/>
                </a:avLst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カギ線コネクタ 114"/>
              <p:cNvCxnSpPr>
                <a:endCxn id="112" idx="1"/>
              </p:cNvCxnSpPr>
              <p:nvPr/>
            </p:nvCxnSpPr>
            <p:spPr>
              <a:xfrm rot="16200000" flipH="1">
                <a:off x="-551166" y="6387306"/>
                <a:ext cx="2554426" cy="310249"/>
              </a:xfrm>
              <a:prstGeom prst="bentConnector2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直線矢印コネクタ 117"/>
              <p:cNvCxnSpPr/>
              <p:nvPr/>
            </p:nvCxnSpPr>
            <p:spPr>
              <a:xfrm>
                <a:off x="3111636" y="5269407"/>
                <a:ext cx="949552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直線矢印コネクタ 118"/>
              <p:cNvCxnSpPr/>
              <p:nvPr/>
            </p:nvCxnSpPr>
            <p:spPr>
              <a:xfrm>
                <a:off x="3133299" y="7819644"/>
                <a:ext cx="949552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テキスト ボックス 68"/>
              <p:cNvSpPr txBox="1"/>
              <p:nvPr/>
            </p:nvSpPr>
            <p:spPr>
              <a:xfrm>
                <a:off x="779222" y="5406858"/>
                <a:ext cx="245602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88900" indent="-88900"/>
                <a:r>
                  <a:rPr lang="ja-JP" altLang="en-US" sz="900" dirty="0"/>
                  <a:t>・</a:t>
                </a:r>
                <a:r>
                  <a:rPr lang="en-US" altLang="ja-JP" sz="900" dirty="0"/>
                  <a:t>【</a:t>
                </a:r>
                <a:r>
                  <a:rPr lang="ja-JP" altLang="en-US" sz="900" dirty="0"/>
                  <a:t>研究開発</a:t>
                </a:r>
                <a:r>
                  <a:rPr lang="ja-JP" altLang="en-US" sz="900" dirty="0" smtClean="0"/>
                  <a:t>項目①</a:t>
                </a:r>
                <a:r>
                  <a:rPr lang="en-US" altLang="ja-JP" sz="900" dirty="0" smtClean="0"/>
                  <a:t>】</a:t>
                </a:r>
                <a:r>
                  <a:rPr lang="ja-JP" altLang="en-US" sz="900" dirty="0"/>
                  <a:t>「「遠隔・非対面・非接触」での配送サービスを実現するための</a:t>
                </a:r>
                <a:r>
                  <a:rPr lang="ja-JP" altLang="en-US" sz="900" dirty="0" smtClean="0"/>
                  <a:t>自動</a:t>
                </a:r>
                <a:r>
                  <a:rPr lang="ja-JP" altLang="en-US" sz="900" dirty="0"/>
                  <a:t>走行ロボットの技術開発支援並びに配送サービス実証支援</a:t>
                </a:r>
                <a:r>
                  <a:rPr lang="ja-JP" altLang="en-US" sz="900" dirty="0" smtClean="0"/>
                  <a:t>」①</a:t>
                </a:r>
                <a:r>
                  <a:rPr lang="en-US" altLang="ja-JP" sz="900" dirty="0"/>
                  <a:t>‐</a:t>
                </a:r>
                <a:r>
                  <a:rPr lang="ja-JP" altLang="en-US" sz="900" dirty="0" smtClean="0"/>
                  <a:t>１～①</a:t>
                </a:r>
                <a:r>
                  <a:rPr lang="en-US" altLang="ja-JP" sz="900" dirty="0"/>
                  <a:t>‐</a:t>
                </a:r>
                <a:r>
                  <a:rPr lang="ja-JP" altLang="en-US" sz="900" dirty="0" smtClean="0"/>
                  <a:t>３</a:t>
                </a:r>
                <a:endParaRPr lang="en-US" altLang="ja-JP" sz="900" dirty="0"/>
              </a:p>
            </p:txBody>
          </p:sp>
          <p:sp>
            <p:nvSpPr>
              <p:cNvPr id="71" name="テキスト ボックス 70"/>
              <p:cNvSpPr txBox="1"/>
              <p:nvPr/>
            </p:nvSpPr>
            <p:spPr>
              <a:xfrm>
                <a:off x="816631" y="6684660"/>
                <a:ext cx="245602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88900" indent="-88900"/>
                <a:r>
                  <a:rPr lang="ja-JP" altLang="en-US" sz="900" dirty="0"/>
                  <a:t>・</a:t>
                </a:r>
                <a:r>
                  <a:rPr lang="en-US" altLang="ja-JP" sz="900" dirty="0"/>
                  <a:t>【</a:t>
                </a:r>
                <a:r>
                  <a:rPr lang="ja-JP" altLang="en-US" sz="900" dirty="0"/>
                  <a:t>研究開発</a:t>
                </a:r>
                <a:r>
                  <a:rPr lang="ja-JP" altLang="en-US" sz="900" dirty="0" smtClean="0"/>
                  <a:t>項目①</a:t>
                </a:r>
                <a:r>
                  <a:rPr lang="en-US" altLang="ja-JP" sz="900" dirty="0" smtClean="0"/>
                  <a:t>】</a:t>
                </a:r>
                <a:r>
                  <a:rPr lang="ja-JP" altLang="en-US" sz="900" dirty="0"/>
                  <a:t>「「遠隔・非対面・非接触」での配送サービスを実現するための</a:t>
                </a:r>
                <a:r>
                  <a:rPr lang="ja-JP" altLang="en-US" sz="900" dirty="0" smtClean="0"/>
                  <a:t>自動</a:t>
                </a:r>
                <a:r>
                  <a:rPr lang="ja-JP" altLang="en-US" sz="900" dirty="0"/>
                  <a:t>走行ロボットの技術開発支援並びに配送サービス実証支援</a:t>
                </a:r>
                <a:r>
                  <a:rPr lang="ja-JP" altLang="en-US" sz="900" dirty="0" smtClean="0"/>
                  <a:t>」①</a:t>
                </a:r>
                <a:r>
                  <a:rPr lang="en-US" altLang="ja-JP" sz="900" dirty="0"/>
                  <a:t>‐</a:t>
                </a:r>
                <a:r>
                  <a:rPr lang="ja-JP" altLang="en-US" sz="900" dirty="0" smtClean="0"/>
                  <a:t>１</a:t>
                </a:r>
                <a:r>
                  <a:rPr lang="ja-JP" altLang="en-US" sz="900" dirty="0"/>
                  <a:t>、</a:t>
                </a:r>
                <a:r>
                  <a:rPr lang="ja-JP" altLang="en-US" sz="900" dirty="0" smtClean="0"/>
                  <a:t>①</a:t>
                </a:r>
                <a:r>
                  <a:rPr lang="en-US" altLang="ja-JP" sz="900" dirty="0" smtClean="0"/>
                  <a:t>‐</a:t>
                </a:r>
                <a:r>
                  <a:rPr lang="ja-JP" altLang="en-US" sz="900" dirty="0"/>
                  <a:t>２</a:t>
                </a:r>
                <a:endParaRPr lang="en-US" altLang="ja-JP" sz="900" dirty="0"/>
              </a:p>
            </p:txBody>
          </p:sp>
          <p:sp>
            <p:nvSpPr>
              <p:cNvPr id="73" name="テキスト ボックス 72"/>
              <p:cNvSpPr txBox="1"/>
              <p:nvPr/>
            </p:nvSpPr>
            <p:spPr>
              <a:xfrm>
                <a:off x="816632" y="7445617"/>
                <a:ext cx="897201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900" b="1" dirty="0" smtClean="0"/>
                  <a:t>【</a:t>
                </a:r>
                <a:r>
                  <a:rPr lang="ja-JP" altLang="en-US" sz="900" b="1" dirty="0" smtClean="0"/>
                  <a:t>助成先</a:t>
                </a:r>
                <a:r>
                  <a:rPr lang="en-US" altLang="ja-JP" sz="900" b="1" dirty="0"/>
                  <a:t>】</a:t>
                </a:r>
                <a:endParaRPr lang="ja-JP" altLang="en-US" sz="900" b="1" dirty="0"/>
              </a:p>
            </p:txBody>
          </p:sp>
          <p:sp>
            <p:nvSpPr>
              <p:cNvPr id="74" name="テキスト ボックス 73"/>
              <p:cNvSpPr txBox="1"/>
              <p:nvPr/>
            </p:nvSpPr>
            <p:spPr>
              <a:xfrm>
                <a:off x="816631" y="8001749"/>
                <a:ext cx="245602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88900" indent="-88900"/>
                <a:r>
                  <a:rPr lang="ja-JP" altLang="en-US" sz="900" dirty="0"/>
                  <a:t>・</a:t>
                </a:r>
                <a:r>
                  <a:rPr lang="en-US" altLang="ja-JP" sz="900" dirty="0"/>
                  <a:t>【</a:t>
                </a:r>
                <a:r>
                  <a:rPr lang="ja-JP" altLang="en-US" sz="900" dirty="0"/>
                  <a:t>研究開発</a:t>
                </a:r>
                <a:r>
                  <a:rPr lang="ja-JP" altLang="en-US" sz="900" dirty="0" smtClean="0"/>
                  <a:t>項目①</a:t>
                </a:r>
                <a:r>
                  <a:rPr lang="en-US" altLang="ja-JP" sz="900" dirty="0" smtClean="0"/>
                  <a:t>】</a:t>
                </a:r>
                <a:r>
                  <a:rPr lang="ja-JP" altLang="en-US" sz="900" dirty="0"/>
                  <a:t>「「遠隔・非対面・非接触」での配送サービスを実現するための</a:t>
                </a:r>
                <a:r>
                  <a:rPr lang="ja-JP" altLang="en-US" sz="900" dirty="0" smtClean="0"/>
                  <a:t>自動</a:t>
                </a:r>
                <a:r>
                  <a:rPr lang="ja-JP" altLang="en-US" sz="900" dirty="0"/>
                  <a:t>走行ロボットの技術開発支援並びに配送サービス実証支援</a:t>
                </a:r>
                <a:r>
                  <a:rPr lang="ja-JP" altLang="en-US" sz="900" dirty="0" smtClean="0"/>
                  <a:t>」①</a:t>
                </a:r>
                <a:r>
                  <a:rPr lang="en-US" altLang="ja-JP" sz="900" dirty="0"/>
                  <a:t>‐</a:t>
                </a:r>
                <a:r>
                  <a:rPr lang="ja-JP" altLang="en-US" sz="900" dirty="0" smtClean="0"/>
                  <a:t>１～①</a:t>
                </a:r>
                <a:r>
                  <a:rPr lang="en-US" altLang="ja-JP" sz="900" dirty="0" smtClean="0"/>
                  <a:t>‐</a:t>
                </a:r>
                <a:r>
                  <a:rPr lang="ja-JP" altLang="en-US" sz="900" dirty="0" smtClean="0"/>
                  <a:t>３</a:t>
                </a:r>
                <a:endParaRPr lang="en-US" altLang="ja-JP" sz="900" dirty="0"/>
              </a:p>
            </p:txBody>
          </p:sp>
          <p:sp>
            <p:nvSpPr>
              <p:cNvPr id="75" name="テキスト ボックス 74"/>
              <p:cNvSpPr txBox="1"/>
              <p:nvPr/>
            </p:nvSpPr>
            <p:spPr>
              <a:xfrm>
                <a:off x="4034573" y="7972884"/>
                <a:ext cx="245602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88900" indent="-88900"/>
                <a:r>
                  <a:rPr lang="ja-JP" altLang="en-US" sz="900" dirty="0"/>
                  <a:t>・</a:t>
                </a:r>
                <a:r>
                  <a:rPr lang="en-US" altLang="ja-JP" sz="900" dirty="0"/>
                  <a:t>【</a:t>
                </a:r>
                <a:r>
                  <a:rPr lang="ja-JP" altLang="en-US" sz="900" dirty="0"/>
                  <a:t>研究開発</a:t>
                </a:r>
                <a:r>
                  <a:rPr lang="ja-JP" altLang="en-US" sz="900" dirty="0" smtClean="0"/>
                  <a:t>項目①</a:t>
                </a:r>
                <a:r>
                  <a:rPr lang="en-US" altLang="ja-JP" sz="900" dirty="0" smtClean="0"/>
                  <a:t>】</a:t>
                </a:r>
                <a:r>
                  <a:rPr lang="ja-JP" altLang="en-US" sz="900" dirty="0"/>
                  <a:t>「「遠隔・非対面・非接触」での配送サービスを実現するための</a:t>
                </a:r>
                <a:r>
                  <a:rPr lang="ja-JP" altLang="en-US" sz="900" dirty="0" smtClean="0"/>
                  <a:t>自動</a:t>
                </a:r>
                <a:r>
                  <a:rPr lang="ja-JP" altLang="en-US" sz="900" dirty="0"/>
                  <a:t>走行ロボットの技術開発支援並びに配送サービス実証支援</a:t>
                </a:r>
                <a:r>
                  <a:rPr lang="ja-JP" altLang="en-US" sz="900" dirty="0" smtClean="0"/>
                  <a:t>」①</a:t>
                </a:r>
                <a:r>
                  <a:rPr lang="en-US" altLang="ja-JP" sz="900" dirty="0"/>
                  <a:t>‐</a:t>
                </a:r>
                <a:r>
                  <a:rPr lang="ja-JP" altLang="en-US" sz="900" dirty="0" smtClean="0"/>
                  <a:t>１</a:t>
                </a:r>
                <a:endParaRPr lang="en-US" altLang="ja-JP" sz="900" dirty="0"/>
              </a:p>
            </p:txBody>
          </p:sp>
          <p:sp>
            <p:nvSpPr>
              <p:cNvPr id="76" name="テキスト ボックス 75"/>
              <p:cNvSpPr txBox="1"/>
              <p:nvPr/>
            </p:nvSpPr>
            <p:spPr>
              <a:xfrm>
                <a:off x="3991464" y="7414234"/>
                <a:ext cx="1421345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900" b="1" dirty="0" smtClean="0"/>
                  <a:t>【</a:t>
                </a:r>
                <a:r>
                  <a:rPr lang="ja-JP" altLang="en-US" sz="900" b="1" dirty="0" smtClean="0"/>
                  <a:t>委託先</a:t>
                </a:r>
                <a:r>
                  <a:rPr lang="en-US" altLang="ja-JP" sz="900" b="1" dirty="0"/>
                  <a:t>】</a:t>
                </a:r>
                <a:endParaRPr lang="ja-JP" altLang="en-US" sz="900" b="1" dirty="0"/>
              </a:p>
            </p:txBody>
          </p:sp>
          <p:sp>
            <p:nvSpPr>
              <p:cNvPr id="77" name="テキスト ボックス 76"/>
              <p:cNvSpPr txBox="1"/>
              <p:nvPr/>
            </p:nvSpPr>
            <p:spPr>
              <a:xfrm>
                <a:off x="4034573" y="9082788"/>
                <a:ext cx="245602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88900" indent="-88900"/>
                <a:r>
                  <a:rPr lang="ja-JP" altLang="en-US" sz="900" dirty="0"/>
                  <a:t>・</a:t>
                </a:r>
                <a:r>
                  <a:rPr lang="en-US" altLang="ja-JP" sz="900" dirty="0"/>
                  <a:t>【</a:t>
                </a:r>
                <a:r>
                  <a:rPr lang="ja-JP" altLang="en-US" sz="900" dirty="0"/>
                  <a:t>研究開発</a:t>
                </a:r>
                <a:r>
                  <a:rPr lang="ja-JP" altLang="en-US" sz="900" dirty="0" smtClean="0"/>
                  <a:t>項目①</a:t>
                </a:r>
                <a:r>
                  <a:rPr lang="en-US" altLang="ja-JP" sz="900" dirty="0" smtClean="0"/>
                  <a:t>】</a:t>
                </a:r>
                <a:r>
                  <a:rPr lang="ja-JP" altLang="en-US" sz="900" dirty="0"/>
                  <a:t>「「遠隔・非対面・非接触」での配送サービスを実現するための</a:t>
                </a:r>
                <a:r>
                  <a:rPr lang="ja-JP" altLang="en-US" sz="900" dirty="0" smtClean="0"/>
                  <a:t>自動</a:t>
                </a:r>
                <a:r>
                  <a:rPr lang="ja-JP" altLang="en-US" sz="900" dirty="0"/>
                  <a:t>走行ロボットの技術開発支援並びに配送サービス実証支援</a:t>
                </a:r>
                <a:r>
                  <a:rPr lang="ja-JP" altLang="en-US" sz="900" dirty="0" smtClean="0"/>
                  <a:t>」①</a:t>
                </a:r>
                <a:r>
                  <a:rPr lang="en-US" altLang="ja-JP" sz="900" dirty="0"/>
                  <a:t>‐</a:t>
                </a:r>
                <a:r>
                  <a:rPr lang="ja-JP" altLang="en-US" sz="900" dirty="0" smtClean="0"/>
                  <a:t>１、①</a:t>
                </a:r>
                <a:r>
                  <a:rPr lang="en-US" altLang="ja-JP" sz="900" dirty="0" smtClean="0"/>
                  <a:t>‐</a:t>
                </a:r>
                <a:r>
                  <a:rPr lang="ja-JP" altLang="en-US" sz="900" dirty="0" smtClean="0"/>
                  <a:t>２</a:t>
                </a:r>
                <a:endParaRPr lang="en-US" altLang="ja-JP" sz="900" dirty="0"/>
              </a:p>
            </p:txBody>
          </p:sp>
          <p:sp>
            <p:nvSpPr>
              <p:cNvPr id="79" name="テキスト ボックス 78"/>
              <p:cNvSpPr txBox="1"/>
              <p:nvPr/>
            </p:nvSpPr>
            <p:spPr>
              <a:xfrm>
                <a:off x="3966162" y="5403438"/>
                <a:ext cx="245602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88900" indent="-88900"/>
                <a:r>
                  <a:rPr lang="ja-JP" altLang="en-US" sz="900" dirty="0"/>
                  <a:t>・</a:t>
                </a:r>
                <a:r>
                  <a:rPr lang="en-US" altLang="ja-JP" sz="900" dirty="0"/>
                  <a:t>【</a:t>
                </a:r>
                <a:r>
                  <a:rPr lang="ja-JP" altLang="en-US" sz="900" dirty="0"/>
                  <a:t>研究開発</a:t>
                </a:r>
                <a:r>
                  <a:rPr lang="ja-JP" altLang="en-US" sz="900" dirty="0" smtClean="0"/>
                  <a:t>項目①</a:t>
                </a:r>
                <a:r>
                  <a:rPr lang="en-US" altLang="ja-JP" sz="900" dirty="0" smtClean="0"/>
                  <a:t>】</a:t>
                </a:r>
                <a:r>
                  <a:rPr lang="ja-JP" altLang="en-US" sz="900" dirty="0"/>
                  <a:t>「「遠隔・非対面・非接触」での配送サービスを実現するための</a:t>
                </a:r>
                <a:r>
                  <a:rPr lang="ja-JP" altLang="en-US" sz="900" dirty="0" smtClean="0"/>
                  <a:t>自動</a:t>
                </a:r>
                <a:r>
                  <a:rPr lang="ja-JP" altLang="en-US" sz="900" dirty="0"/>
                  <a:t>走行ロボットの技術開発支援並びに配送サービス実証支援</a:t>
                </a:r>
                <a:r>
                  <a:rPr lang="ja-JP" altLang="en-US" sz="900" dirty="0" smtClean="0"/>
                  <a:t>」①</a:t>
                </a:r>
                <a:r>
                  <a:rPr lang="en-US" altLang="ja-JP" sz="900" dirty="0"/>
                  <a:t>‐</a:t>
                </a:r>
                <a:r>
                  <a:rPr lang="ja-JP" altLang="en-US" sz="900" dirty="0" smtClean="0"/>
                  <a:t>１</a:t>
                </a:r>
                <a:endParaRPr lang="en-US" altLang="ja-JP" sz="900" dirty="0"/>
              </a:p>
            </p:txBody>
          </p:sp>
          <p:sp>
            <p:nvSpPr>
              <p:cNvPr id="80" name="テキスト ボックス 79"/>
              <p:cNvSpPr txBox="1"/>
              <p:nvPr/>
            </p:nvSpPr>
            <p:spPr>
              <a:xfrm>
                <a:off x="4034572" y="6461958"/>
                <a:ext cx="245602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88900" indent="-88900"/>
                <a:r>
                  <a:rPr lang="ja-JP" altLang="en-US" sz="900" dirty="0"/>
                  <a:t>・</a:t>
                </a:r>
                <a:r>
                  <a:rPr lang="en-US" altLang="ja-JP" sz="900" dirty="0"/>
                  <a:t>【</a:t>
                </a:r>
                <a:r>
                  <a:rPr lang="ja-JP" altLang="en-US" sz="900" dirty="0"/>
                  <a:t>研究開発</a:t>
                </a:r>
                <a:r>
                  <a:rPr lang="ja-JP" altLang="en-US" sz="900" dirty="0" smtClean="0"/>
                  <a:t>項目①</a:t>
                </a:r>
                <a:r>
                  <a:rPr lang="en-US" altLang="ja-JP" sz="900" dirty="0" smtClean="0"/>
                  <a:t>】</a:t>
                </a:r>
                <a:r>
                  <a:rPr lang="ja-JP" altLang="en-US" sz="900" dirty="0"/>
                  <a:t>「「遠隔・非対面・非接触」での配送サービスを実現するための</a:t>
                </a:r>
                <a:r>
                  <a:rPr lang="ja-JP" altLang="en-US" sz="900" dirty="0" smtClean="0"/>
                  <a:t>自動</a:t>
                </a:r>
                <a:r>
                  <a:rPr lang="ja-JP" altLang="en-US" sz="900" dirty="0"/>
                  <a:t>走行ロボットの技術開発支援並びに配送サービス実証支援</a:t>
                </a:r>
                <a:r>
                  <a:rPr lang="ja-JP" altLang="en-US" sz="900" dirty="0" smtClean="0"/>
                  <a:t>」①</a:t>
                </a:r>
                <a:r>
                  <a:rPr lang="en-US" altLang="ja-JP" sz="900" dirty="0" smtClean="0"/>
                  <a:t>‐</a:t>
                </a:r>
                <a:r>
                  <a:rPr lang="ja-JP" altLang="en-US" sz="900" dirty="0"/>
                  <a:t>３</a:t>
                </a:r>
                <a:endParaRPr lang="en-US" altLang="ja-JP" sz="900" dirty="0"/>
              </a:p>
            </p:txBody>
          </p:sp>
          <p:cxnSp>
            <p:nvCxnSpPr>
              <p:cNvPr id="21" name="カギ線コネクタ 20"/>
              <p:cNvCxnSpPr/>
              <p:nvPr/>
            </p:nvCxnSpPr>
            <p:spPr>
              <a:xfrm rot="10800000" flipV="1">
                <a:off x="852475" y="5326979"/>
                <a:ext cx="12700" cy="1297235"/>
              </a:xfrm>
              <a:prstGeom prst="bentConnector3">
                <a:avLst>
                  <a:gd name="adj1" fmla="val 1008795"/>
                </a:avLst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1" name="グループ化 80"/>
          <p:cNvGrpSpPr/>
          <p:nvPr/>
        </p:nvGrpSpPr>
        <p:grpSpPr>
          <a:xfrm>
            <a:off x="414678" y="978192"/>
            <a:ext cx="6007513" cy="2321387"/>
            <a:chOff x="439980" y="1823002"/>
            <a:chExt cx="6007513" cy="2321387"/>
          </a:xfrm>
        </p:grpSpPr>
        <p:sp>
          <p:nvSpPr>
            <p:cNvPr id="44" name="テキスト ボックス 43"/>
            <p:cNvSpPr txBox="1"/>
            <p:nvPr/>
          </p:nvSpPr>
          <p:spPr>
            <a:xfrm>
              <a:off x="783372" y="1823002"/>
              <a:ext cx="89720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b="1" dirty="0" smtClean="0"/>
                <a:t>【</a:t>
              </a:r>
              <a:r>
                <a:rPr lang="ja-JP" altLang="en-US" sz="900" b="1" dirty="0" smtClean="0"/>
                <a:t>助成先</a:t>
              </a:r>
              <a:r>
                <a:rPr lang="en-US" altLang="ja-JP" sz="900" b="1" dirty="0"/>
                <a:t>】</a:t>
              </a:r>
              <a:endParaRPr lang="ja-JP" altLang="en-US" sz="900" b="1" dirty="0"/>
            </a:p>
          </p:txBody>
        </p:sp>
        <p:sp>
          <p:nvSpPr>
            <p:cNvPr id="46" name="テキスト ボックス 45"/>
            <p:cNvSpPr txBox="1"/>
            <p:nvPr/>
          </p:nvSpPr>
          <p:spPr>
            <a:xfrm>
              <a:off x="3991464" y="1823002"/>
              <a:ext cx="142134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b="1" dirty="0" smtClean="0"/>
                <a:t>【</a:t>
              </a:r>
              <a:r>
                <a:rPr lang="ja-JP" altLang="en-US" sz="900" b="1" dirty="0" smtClean="0"/>
                <a:t>委託先</a:t>
              </a:r>
              <a:r>
                <a:rPr lang="en-US" altLang="ja-JP" sz="900" b="1" dirty="0"/>
                <a:t>】</a:t>
              </a:r>
              <a:endParaRPr lang="ja-JP" altLang="en-US" sz="900" b="1" dirty="0"/>
            </a:p>
          </p:txBody>
        </p:sp>
        <p:sp>
          <p:nvSpPr>
            <p:cNvPr id="49" name="テキスト ボックス 48"/>
            <p:cNvSpPr txBox="1"/>
            <p:nvPr/>
          </p:nvSpPr>
          <p:spPr>
            <a:xfrm>
              <a:off x="783372" y="3011226"/>
              <a:ext cx="89720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b="1" dirty="0" smtClean="0"/>
                <a:t>【</a:t>
              </a:r>
              <a:r>
                <a:rPr lang="ja-JP" altLang="en-US" sz="900" b="1" dirty="0" smtClean="0"/>
                <a:t>共同研究先</a:t>
              </a:r>
              <a:r>
                <a:rPr lang="en-US" altLang="ja-JP" sz="900" b="1" dirty="0" smtClean="0"/>
                <a:t>】</a:t>
              </a:r>
              <a:endParaRPr lang="ja-JP" altLang="en-US" sz="900" b="1" dirty="0"/>
            </a:p>
          </p:txBody>
        </p:sp>
        <p:cxnSp>
          <p:nvCxnSpPr>
            <p:cNvPr id="55" name="カギ線コネクタ 54"/>
            <p:cNvCxnSpPr>
              <a:stCxn id="58" idx="3"/>
              <a:endCxn id="57" idx="1"/>
            </p:cNvCxnSpPr>
            <p:nvPr/>
          </p:nvCxnSpPr>
          <p:spPr>
            <a:xfrm>
              <a:off x="3111636" y="2200045"/>
              <a:ext cx="949551" cy="1063021"/>
            </a:xfrm>
            <a:prstGeom prst="bentConnector3">
              <a:avLst>
                <a:gd name="adj1" fmla="val 50000"/>
              </a:avLst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テキスト ボックス 55"/>
            <p:cNvSpPr txBox="1"/>
            <p:nvPr/>
          </p:nvSpPr>
          <p:spPr>
            <a:xfrm>
              <a:off x="4061188" y="2063290"/>
              <a:ext cx="2252127" cy="2735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endParaRPr lang="ja-JP" altLang="en-US" sz="900" dirty="0"/>
            </a:p>
          </p:txBody>
        </p:sp>
        <p:sp>
          <p:nvSpPr>
            <p:cNvPr id="57" name="テキスト ボックス 56"/>
            <p:cNvSpPr txBox="1"/>
            <p:nvPr/>
          </p:nvSpPr>
          <p:spPr>
            <a:xfrm>
              <a:off x="4061187" y="3126311"/>
              <a:ext cx="2252127" cy="2735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endParaRPr lang="ja-JP" altLang="en-US" sz="900" dirty="0"/>
            </a:p>
          </p:txBody>
        </p:sp>
        <p:sp>
          <p:nvSpPr>
            <p:cNvPr id="58" name="テキスト ボックス 57"/>
            <p:cNvSpPr txBox="1"/>
            <p:nvPr/>
          </p:nvSpPr>
          <p:spPr>
            <a:xfrm>
              <a:off x="859509" y="2063290"/>
              <a:ext cx="2252127" cy="2735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endParaRPr lang="ja-JP" altLang="en-US" sz="900" dirty="0"/>
            </a:p>
          </p:txBody>
        </p:sp>
        <p:sp>
          <p:nvSpPr>
            <p:cNvPr id="59" name="テキスト ボックス 58"/>
            <p:cNvSpPr txBox="1"/>
            <p:nvPr/>
          </p:nvSpPr>
          <p:spPr>
            <a:xfrm>
              <a:off x="859838" y="3219820"/>
              <a:ext cx="2252127" cy="2735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endParaRPr lang="ja-JP" altLang="en-US" sz="900" dirty="0"/>
            </a:p>
          </p:txBody>
        </p:sp>
        <p:cxnSp>
          <p:nvCxnSpPr>
            <p:cNvPr id="120" name="直線矢印コネクタ 119"/>
            <p:cNvCxnSpPr/>
            <p:nvPr/>
          </p:nvCxnSpPr>
          <p:spPr>
            <a:xfrm>
              <a:off x="3111636" y="2200928"/>
              <a:ext cx="949552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矢印コネクタ 47"/>
            <p:cNvCxnSpPr/>
            <p:nvPr/>
          </p:nvCxnSpPr>
          <p:spPr>
            <a:xfrm flipV="1">
              <a:off x="439980" y="2175645"/>
              <a:ext cx="429995" cy="73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テキスト ボックス 51"/>
            <p:cNvSpPr txBox="1"/>
            <p:nvPr/>
          </p:nvSpPr>
          <p:spPr>
            <a:xfrm>
              <a:off x="859110" y="2360166"/>
              <a:ext cx="24560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88900" indent="-88900"/>
              <a:r>
                <a:rPr lang="ja-JP" altLang="en-US" sz="900" dirty="0"/>
                <a:t>・</a:t>
              </a:r>
              <a:r>
                <a:rPr lang="en-US" altLang="ja-JP" sz="900" dirty="0"/>
                <a:t>【</a:t>
              </a:r>
              <a:r>
                <a:rPr lang="ja-JP" altLang="en-US" sz="900" dirty="0"/>
                <a:t>研究開発</a:t>
              </a:r>
              <a:r>
                <a:rPr lang="ja-JP" altLang="en-US" sz="900" dirty="0" smtClean="0"/>
                <a:t>項目①</a:t>
              </a:r>
              <a:r>
                <a:rPr lang="en-US" altLang="ja-JP" sz="900" dirty="0" smtClean="0"/>
                <a:t>】</a:t>
              </a:r>
              <a:r>
                <a:rPr lang="ja-JP" altLang="en-US" sz="900" dirty="0"/>
                <a:t>「「遠隔・非対面・非接触」での配送サービスを実現するための</a:t>
              </a:r>
              <a:r>
                <a:rPr lang="ja-JP" altLang="en-US" sz="900" dirty="0" smtClean="0"/>
                <a:t>自動</a:t>
              </a:r>
              <a:r>
                <a:rPr lang="ja-JP" altLang="en-US" sz="900" dirty="0"/>
                <a:t>走行ロボットの技術開発支援並びに配送サービス実証支援</a:t>
              </a:r>
              <a:r>
                <a:rPr lang="ja-JP" altLang="en-US" sz="900" dirty="0" smtClean="0"/>
                <a:t>」①</a:t>
              </a:r>
              <a:r>
                <a:rPr lang="en-US" altLang="ja-JP" sz="900" dirty="0"/>
                <a:t>‐</a:t>
              </a:r>
              <a:r>
                <a:rPr lang="ja-JP" altLang="en-US" sz="900" dirty="0" smtClean="0"/>
                <a:t>１～①</a:t>
              </a:r>
              <a:r>
                <a:rPr lang="en-US" altLang="ja-JP" sz="900" dirty="0"/>
                <a:t>‐</a:t>
              </a:r>
              <a:r>
                <a:rPr lang="ja-JP" altLang="en-US" sz="900" dirty="0" smtClean="0"/>
                <a:t>３</a:t>
              </a:r>
              <a:endParaRPr lang="en-US" altLang="ja-JP" sz="900" dirty="0"/>
            </a:p>
          </p:txBody>
        </p:sp>
        <p:sp>
          <p:nvSpPr>
            <p:cNvPr id="53" name="テキスト ボックス 52"/>
            <p:cNvSpPr txBox="1"/>
            <p:nvPr/>
          </p:nvSpPr>
          <p:spPr>
            <a:xfrm>
              <a:off x="816632" y="3498058"/>
              <a:ext cx="24560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88900" indent="-88900"/>
              <a:r>
                <a:rPr lang="ja-JP" altLang="en-US" sz="900" dirty="0"/>
                <a:t>・</a:t>
              </a:r>
              <a:r>
                <a:rPr lang="en-US" altLang="ja-JP" sz="900" dirty="0"/>
                <a:t>【</a:t>
              </a:r>
              <a:r>
                <a:rPr lang="ja-JP" altLang="en-US" sz="900" dirty="0"/>
                <a:t>研究開発</a:t>
              </a:r>
              <a:r>
                <a:rPr lang="ja-JP" altLang="en-US" sz="900" dirty="0" smtClean="0"/>
                <a:t>項目①</a:t>
              </a:r>
              <a:r>
                <a:rPr lang="en-US" altLang="ja-JP" sz="900" dirty="0" smtClean="0"/>
                <a:t>】</a:t>
              </a:r>
              <a:r>
                <a:rPr lang="ja-JP" altLang="en-US" sz="900" dirty="0"/>
                <a:t>「「遠隔・非対面・非接触」での配送サービスを実現するための</a:t>
              </a:r>
              <a:r>
                <a:rPr lang="ja-JP" altLang="en-US" sz="900" dirty="0" smtClean="0"/>
                <a:t>自動</a:t>
              </a:r>
              <a:r>
                <a:rPr lang="ja-JP" altLang="en-US" sz="900" dirty="0"/>
                <a:t>走行ロボットの技術開発支援並びに配送サービス実証支援</a:t>
              </a:r>
              <a:r>
                <a:rPr lang="ja-JP" altLang="en-US" sz="900" dirty="0" smtClean="0"/>
                <a:t>」①</a:t>
              </a:r>
              <a:r>
                <a:rPr lang="en-US" altLang="ja-JP" sz="900" dirty="0"/>
                <a:t>‐</a:t>
              </a:r>
              <a:r>
                <a:rPr lang="ja-JP" altLang="en-US" sz="900" dirty="0" smtClean="0"/>
                <a:t>１</a:t>
              </a:r>
              <a:r>
                <a:rPr lang="ja-JP" altLang="en-US" sz="900" dirty="0"/>
                <a:t>、</a:t>
              </a:r>
              <a:r>
                <a:rPr lang="ja-JP" altLang="en-US" sz="900" dirty="0" smtClean="0"/>
                <a:t>①</a:t>
              </a:r>
              <a:r>
                <a:rPr lang="en-US" altLang="ja-JP" sz="900" dirty="0" smtClean="0"/>
                <a:t>‐</a:t>
              </a:r>
              <a:r>
                <a:rPr lang="ja-JP" altLang="en-US" sz="900" dirty="0"/>
                <a:t>２</a:t>
              </a:r>
              <a:endParaRPr lang="en-US" altLang="ja-JP" sz="900" dirty="0"/>
            </a:p>
          </p:txBody>
        </p:sp>
        <p:sp>
          <p:nvSpPr>
            <p:cNvPr id="64" name="テキスト ボックス 63"/>
            <p:cNvSpPr txBox="1"/>
            <p:nvPr/>
          </p:nvSpPr>
          <p:spPr>
            <a:xfrm>
              <a:off x="3991464" y="2360166"/>
              <a:ext cx="24560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88900" indent="-88900"/>
              <a:r>
                <a:rPr lang="ja-JP" altLang="en-US" sz="900" dirty="0"/>
                <a:t>・</a:t>
              </a:r>
              <a:r>
                <a:rPr lang="en-US" altLang="ja-JP" sz="900" dirty="0"/>
                <a:t>【</a:t>
              </a:r>
              <a:r>
                <a:rPr lang="ja-JP" altLang="en-US" sz="900" dirty="0"/>
                <a:t>研究開発</a:t>
              </a:r>
              <a:r>
                <a:rPr lang="ja-JP" altLang="en-US" sz="900" dirty="0" smtClean="0"/>
                <a:t>項目①</a:t>
              </a:r>
              <a:r>
                <a:rPr lang="en-US" altLang="ja-JP" sz="900" dirty="0" smtClean="0"/>
                <a:t>】</a:t>
              </a:r>
              <a:r>
                <a:rPr lang="ja-JP" altLang="en-US" sz="900" dirty="0"/>
                <a:t>「「遠隔・非対面・非接触」での配送サービスを実現するための</a:t>
              </a:r>
              <a:r>
                <a:rPr lang="ja-JP" altLang="en-US" sz="900" dirty="0" smtClean="0"/>
                <a:t>自動</a:t>
              </a:r>
              <a:r>
                <a:rPr lang="ja-JP" altLang="en-US" sz="900" dirty="0"/>
                <a:t>走行ロボットの技術開発支援並びに配送サービス実証支援</a:t>
              </a:r>
              <a:r>
                <a:rPr lang="ja-JP" altLang="en-US" sz="900" dirty="0" smtClean="0"/>
                <a:t>」①</a:t>
              </a:r>
              <a:r>
                <a:rPr lang="en-US" altLang="ja-JP" sz="900" dirty="0"/>
                <a:t>‐</a:t>
              </a:r>
              <a:r>
                <a:rPr lang="ja-JP" altLang="en-US" sz="900" dirty="0" smtClean="0"/>
                <a:t>１</a:t>
              </a:r>
              <a:endParaRPr lang="en-US" altLang="ja-JP" sz="900" dirty="0"/>
            </a:p>
          </p:txBody>
        </p:sp>
        <p:sp>
          <p:nvSpPr>
            <p:cNvPr id="65" name="テキスト ボックス 64"/>
            <p:cNvSpPr txBox="1"/>
            <p:nvPr/>
          </p:nvSpPr>
          <p:spPr>
            <a:xfrm>
              <a:off x="3991464" y="3435700"/>
              <a:ext cx="24560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88900" indent="-88900"/>
              <a:r>
                <a:rPr lang="ja-JP" altLang="en-US" sz="900" dirty="0"/>
                <a:t>・</a:t>
              </a:r>
              <a:r>
                <a:rPr lang="en-US" altLang="ja-JP" sz="900" dirty="0"/>
                <a:t>【</a:t>
              </a:r>
              <a:r>
                <a:rPr lang="ja-JP" altLang="en-US" sz="900" dirty="0"/>
                <a:t>研究開発</a:t>
              </a:r>
              <a:r>
                <a:rPr lang="ja-JP" altLang="en-US" sz="900" dirty="0" smtClean="0"/>
                <a:t>項目①</a:t>
              </a:r>
              <a:r>
                <a:rPr lang="en-US" altLang="ja-JP" sz="900" dirty="0" smtClean="0"/>
                <a:t>】</a:t>
              </a:r>
              <a:r>
                <a:rPr lang="ja-JP" altLang="en-US" sz="900" dirty="0"/>
                <a:t>「「遠隔・非対面・非接触」での配送サービスを実現するための</a:t>
              </a:r>
              <a:r>
                <a:rPr lang="ja-JP" altLang="en-US" sz="900" dirty="0" smtClean="0"/>
                <a:t>自動</a:t>
              </a:r>
              <a:r>
                <a:rPr lang="ja-JP" altLang="en-US" sz="900" dirty="0"/>
                <a:t>走行ロボットの技術開発支援並びに配送サービス実証支援</a:t>
              </a:r>
              <a:r>
                <a:rPr lang="ja-JP" altLang="en-US" sz="900" dirty="0" smtClean="0"/>
                <a:t>」①</a:t>
              </a:r>
              <a:r>
                <a:rPr lang="en-US" altLang="ja-JP" sz="900" dirty="0" smtClean="0"/>
                <a:t>‐</a:t>
              </a:r>
              <a:r>
                <a:rPr lang="ja-JP" altLang="en-US" sz="900" dirty="0"/>
                <a:t>３</a:t>
              </a:r>
              <a:endParaRPr lang="en-US" altLang="ja-JP" sz="900" dirty="0"/>
            </a:p>
          </p:txBody>
        </p:sp>
        <p:cxnSp>
          <p:nvCxnSpPr>
            <p:cNvPr id="34" name="カギ線コネクタ 33"/>
            <p:cNvCxnSpPr/>
            <p:nvPr/>
          </p:nvCxnSpPr>
          <p:spPr>
            <a:xfrm rot="10800000" flipH="1" flipV="1">
              <a:off x="848358" y="2284093"/>
              <a:ext cx="10466" cy="1145338"/>
            </a:xfrm>
            <a:prstGeom prst="bentConnector3">
              <a:avLst>
                <a:gd name="adj1" fmla="val -1128120"/>
              </a:avLst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1" name="テキスト ボックス 120"/>
          <p:cNvSpPr txBox="1"/>
          <p:nvPr/>
        </p:nvSpPr>
        <p:spPr>
          <a:xfrm>
            <a:off x="651829" y="9213911"/>
            <a:ext cx="583040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indent="-88900"/>
            <a:r>
              <a:rPr lang="en-US" altLang="ja-JP" sz="1100" dirty="0" smtClean="0"/>
              <a:t>※</a:t>
            </a:r>
            <a:r>
              <a:rPr lang="ja-JP" altLang="en-US" sz="1100" dirty="0" smtClean="0"/>
              <a:t>外注先については、交付決定後の選定・発注となりますので、研究開発体制図に記載する必要はありません。</a:t>
            </a:r>
            <a:endParaRPr lang="en-US" altLang="ja-JP" sz="1100" dirty="0"/>
          </a:p>
        </p:txBody>
      </p:sp>
    </p:spTree>
    <p:extLst>
      <p:ext uri="{BB962C8B-B14F-4D97-AF65-F5344CB8AC3E}">
        <p14:creationId xmlns:p14="http://schemas.microsoft.com/office/powerpoint/2010/main" val="69713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533</Words>
  <Application>Microsoft Office PowerPoint</Application>
  <PresentationFormat>A4 210 x 297 mm</PresentationFormat>
  <Paragraphs>23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明朝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2020-06-23T03:45:02Z</dcterms:created>
  <dcterms:modified xsi:type="dcterms:W3CDTF">2020-06-23T03:45:08Z</dcterms:modified>
</cp:coreProperties>
</file>