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7" r:id="rId2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3" autoAdjust="0"/>
    <p:restoredTop sz="86452" autoAdjust="0"/>
  </p:normalViewPr>
  <p:slideViewPr>
    <p:cSldViewPr snapToGrid="0">
      <p:cViewPr varScale="1">
        <p:scale>
          <a:sx n="52" d="100"/>
          <a:sy n="52" d="100"/>
        </p:scale>
        <p:origin x="265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16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97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69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16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760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514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47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39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39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38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16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12C2C-AFE0-4A1C-81BF-D85EFFF73A65}" type="datetimeFigureOut">
              <a:rPr kumimoji="1" lang="ja-JP" altLang="en-US" smtClean="0"/>
              <a:t>2020/6/26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80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439980" y="421342"/>
            <a:ext cx="2999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３．研究開発体制等</a:t>
            </a:r>
          </a:p>
          <a:p>
            <a:r>
              <a:rPr lang="ja-JP" altLang="ja-JP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(1)</a:t>
            </a:r>
            <a:r>
              <a:rPr lang="ja-JP" altLang="ja-JP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研究開発体制図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88341" y="5228605"/>
            <a:ext cx="58295" cy="826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60516" y="3497334"/>
            <a:ext cx="2999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※</a:t>
            </a:r>
            <a:r>
              <a:rPr lang="ja-JP" altLang="en-US" sz="1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共同提案の場合</a:t>
            </a:r>
            <a:endParaRPr lang="ja-JP" altLang="ja-JP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082054" y="4144955"/>
            <a:ext cx="2252127" cy="2829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9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04240" y="3914123"/>
            <a:ext cx="897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/>
              <a:t>【</a:t>
            </a:r>
            <a:r>
              <a:rPr lang="ja-JP" altLang="en-US" sz="900" b="1" dirty="0" smtClean="0"/>
              <a:t>助成先</a:t>
            </a:r>
            <a:r>
              <a:rPr lang="en-US" altLang="ja-JP" sz="900" b="1" dirty="0"/>
              <a:t>】</a:t>
            </a:r>
            <a:endParaRPr lang="ja-JP" altLang="en-US" sz="900" b="1" dirty="0"/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012332" y="3914123"/>
            <a:ext cx="14213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/>
              <a:t>【</a:t>
            </a:r>
            <a:r>
              <a:rPr lang="ja-JP" altLang="en-US" sz="900" b="1" dirty="0" smtClean="0"/>
              <a:t>委託先</a:t>
            </a:r>
            <a:r>
              <a:rPr lang="en-US" altLang="ja-JP" sz="900" b="1" dirty="0"/>
              <a:t>】</a:t>
            </a:r>
            <a:endParaRPr lang="ja-JP" altLang="en-US" sz="900" b="1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04240" y="5190769"/>
            <a:ext cx="897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/>
              <a:t>【</a:t>
            </a:r>
            <a:r>
              <a:rPr lang="ja-JP" altLang="en-US" sz="900" b="1" dirty="0" smtClean="0"/>
              <a:t>共同研究先</a:t>
            </a:r>
            <a:r>
              <a:rPr lang="en-US" altLang="ja-JP" sz="900" b="1" dirty="0" smtClean="0"/>
              <a:t>】</a:t>
            </a:r>
            <a:endParaRPr lang="ja-JP" altLang="en-US" sz="900" b="1" dirty="0"/>
          </a:p>
        </p:txBody>
      </p:sp>
      <p:cxnSp>
        <p:nvCxnSpPr>
          <p:cNvPr id="102" name="カギ線コネクタ 101"/>
          <p:cNvCxnSpPr>
            <a:stCxn id="105" idx="3"/>
            <a:endCxn id="104" idx="1"/>
          </p:cNvCxnSpPr>
          <p:nvPr/>
        </p:nvCxnSpPr>
        <p:spPr>
          <a:xfrm>
            <a:off x="3132504" y="4291166"/>
            <a:ext cx="949550" cy="1039589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テキスト ボックス 103"/>
          <p:cNvSpPr txBox="1"/>
          <p:nvPr/>
        </p:nvSpPr>
        <p:spPr>
          <a:xfrm>
            <a:off x="4082054" y="5194000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900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880377" y="4154411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9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880377" y="5451646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900" dirty="0"/>
          </a:p>
        </p:txBody>
      </p:sp>
      <p:cxnSp>
        <p:nvCxnSpPr>
          <p:cNvPr id="109" name="カギ線コネクタ 108"/>
          <p:cNvCxnSpPr>
            <a:stCxn id="112" idx="3"/>
            <a:endCxn id="111" idx="1"/>
          </p:cNvCxnSpPr>
          <p:nvPr/>
        </p:nvCxnSpPr>
        <p:spPr>
          <a:xfrm>
            <a:off x="3154167" y="6840863"/>
            <a:ext cx="944731" cy="1089565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テキスト ボックス 109"/>
          <p:cNvSpPr txBox="1"/>
          <p:nvPr/>
        </p:nvSpPr>
        <p:spPr>
          <a:xfrm>
            <a:off x="4098899" y="6704108"/>
            <a:ext cx="2252127" cy="2829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900" dirty="0"/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4098898" y="7793673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900" dirty="0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902040" y="6704108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900" dirty="0"/>
          </a:p>
        </p:txBody>
      </p:sp>
      <p:cxnSp>
        <p:nvCxnSpPr>
          <p:cNvPr id="114" name="カギ線コネクタ 113"/>
          <p:cNvCxnSpPr>
            <a:stCxn id="50" idx="3"/>
            <a:endCxn id="105" idx="1"/>
          </p:cNvCxnSpPr>
          <p:nvPr/>
        </p:nvCxnSpPr>
        <p:spPr>
          <a:xfrm flipV="1">
            <a:off x="367504" y="4291166"/>
            <a:ext cx="512873" cy="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カギ線コネクタ 114"/>
          <p:cNvCxnSpPr>
            <a:endCxn id="112" idx="1"/>
          </p:cNvCxnSpPr>
          <p:nvPr/>
        </p:nvCxnSpPr>
        <p:spPr>
          <a:xfrm rot="16200000" flipH="1">
            <a:off x="-530298" y="5408525"/>
            <a:ext cx="2554426" cy="310249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矢印コネクタ 117"/>
          <p:cNvCxnSpPr/>
          <p:nvPr/>
        </p:nvCxnSpPr>
        <p:spPr>
          <a:xfrm>
            <a:off x="3132504" y="4290626"/>
            <a:ext cx="94955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直線矢印コネクタ 118"/>
          <p:cNvCxnSpPr/>
          <p:nvPr/>
        </p:nvCxnSpPr>
        <p:spPr>
          <a:xfrm>
            <a:off x="3154167" y="6840863"/>
            <a:ext cx="94955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テキスト ボックス 72"/>
          <p:cNvSpPr txBox="1"/>
          <p:nvPr/>
        </p:nvSpPr>
        <p:spPr>
          <a:xfrm>
            <a:off x="837500" y="6466836"/>
            <a:ext cx="897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/>
              <a:t>【</a:t>
            </a:r>
            <a:r>
              <a:rPr lang="ja-JP" altLang="en-US" sz="900" b="1" dirty="0" smtClean="0"/>
              <a:t>助成先</a:t>
            </a:r>
            <a:r>
              <a:rPr lang="en-US" altLang="ja-JP" sz="900" b="1" dirty="0"/>
              <a:t>】</a:t>
            </a:r>
            <a:endParaRPr lang="ja-JP" altLang="en-US" sz="900" b="1" dirty="0"/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012332" y="6435453"/>
            <a:ext cx="14213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/>
              <a:t>【</a:t>
            </a:r>
            <a:r>
              <a:rPr lang="ja-JP" altLang="en-US" sz="900" b="1" dirty="0" smtClean="0"/>
              <a:t>委託先</a:t>
            </a:r>
            <a:r>
              <a:rPr lang="en-US" altLang="ja-JP" sz="900" b="1" dirty="0"/>
              <a:t>】</a:t>
            </a:r>
            <a:endParaRPr lang="ja-JP" altLang="en-US" sz="900" b="1" dirty="0"/>
          </a:p>
        </p:txBody>
      </p:sp>
      <p:cxnSp>
        <p:nvCxnSpPr>
          <p:cNvPr id="21" name="カギ線コネクタ 20"/>
          <p:cNvCxnSpPr/>
          <p:nvPr/>
        </p:nvCxnSpPr>
        <p:spPr>
          <a:xfrm rot="10800000" flipV="1">
            <a:off x="873343" y="4348198"/>
            <a:ext cx="12700" cy="1297235"/>
          </a:xfrm>
          <a:prstGeom prst="bentConnector3">
            <a:avLst>
              <a:gd name="adj1" fmla="val 1008795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758070" y="978192"/>
            <a:ext cx="897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/>
              <a:t>【</a:t>
            </a:r>
            <a:r>
              <a:rPr lang="ja-JP" altLang="en-US" sz="900" b="1" dirty="0" smtClean="0"/>
              <a:t>助成先</a:t>
            </a:r>
            <a:r>
              <a:rPr lang="en-US" altLang="ja-JP" sz="900" b="1" dirty="0"/>
              <a:t>】</a:t>
            </a:r>
            <a:endParaRPr lang="ja-JP" altLang="en-US" sz="9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966162" y="978192"/>
            <a:ext cx="14213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/>
              <a:t>【</a:t>
            </a:r>
            <a:r>
              <a:rPr lang="ja-JP" altLang="en-US" sz="900" b="1" dirty="0" smtClean="0"/>
              <a:t>委託先</a:t>
            </a:r>
            <a:r>
              <a:rPr lang="en-US" altLang="ja-JP" sz="900" b="1" dirty="0"/>
              <a:t>】</a:t>
            </a:r>
            <a:endParaRPr lang="ja-JP" altLang="en-US" sz="9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58070" y="2166416"/>
            <a:ext cx="8972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b="1" dirty="0" smtClean="0"/>
              <a:t>【</a:t>
            </a:r>
            <a:r>
              <a:rPr lang="ja-JP" altLang="en-US" sz="900" b="1" dirty="0" smtClean="0"/>
              <a:t>共同研究先</a:t>
            </a:r>
            <a:r>
              <a:rPr lang="en-US" altLang="ja-JP" sz="900" b="1" dirty="0" smtClean="0"/>
              <a:t>】</a:t>
            </a:r>
            <a:endParaRPr lang="ja-JP" altLang="en-US" sz="900" b="1" dirty="0"/>
          </a:p>
        </p:txBody>
      </p:sp>
      <p:cxnSp>
        <p:nvCxnSpPr>
          <p:cNvPr id="55" name="カギ線コネクタ 54"/>
          <p:cNvCxnSpPr>
            <a:stCxn id="58" idx="3"/>
            <a:endCxn id="57" idx="1"/>
          </p:cNvCxnSpPr>
          <p:nvPr/>
        </p:nvCxnSpPr>
        <p:spPr>
          <a:xfrm>
            <a:off x="3086334" y="1355235"/>
            <a:ext cx="949551" cy="1063021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4035886" y="1218480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ja-JP" altLang="en-US" sz="900" dirty="0" smtClean="0"/>
              <a:t>国立大学法人□□□大学</a:t>
            </a:r>
            <a:endParaRPr lang="ja-JP" altLang="en-US" sz="900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4035885" y="2281501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zh-CN" altLang="ja-JP" sz="900" dirty="0"/>
              <a:t>国立研究開発法人▽▽▽</a:t>
            </a:r>
            <a:endParaRPr lang="ja-JP" altLang="en-US" sz="900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34207" y="1218480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ja-JP" altLang="en-US" sz="900" dirty="0" smtClean="0"/>
              <a:t>◎◎◎株式会社</a:t>
            </a:r>
            <a:endParaRPr lang="ja-JP" altLang="en-US" sz="9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834536" y="2375010"/>
            <a:ext cx="2252127" cy="2735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ctr"/>
            <a:endParaRPr lang="ja-JP" altLang="en-US" sz="900" dirty="0"/>
          </a:p>
        </p:txBody>
      </p:sp>
      <p:cxnSp>
        <p:nvCxnSpPr>
          <p:cNvPr id="120" name="直線矢印コネクタ 119"/>
          <p:cNvCxnSpPr/>
          <p:nvPr/>
        </p:nvCxnSpPr>
        <p:spPr>
          <a:xfrm>
            <a:off x="3086334" y="1356118"/>
            <a:ext cx="94955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 flipV="1">
            <a:off x="414678" y="1330835"/>
            <a:ext cx="429995" cy="7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833808" y="1515356"/>
            <a:ext cx="2456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endParaRPr lang="en-US" altLang="ja-JP" sz="90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3966162" y="1505831"/>
            <a:ext cx="2456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r>
              <a:rPr lang="en-US" altLang="ja-JP" sz="900" dirty="0" smtClean="0"/>
              <a:t>【</a:t>
            </a:r>
            <a:r>
              <a:rPr lang="ja-JP" altLang="en-US" sz="900" dirty="0"/>
              <a:t>研究開発</a:t>
            </a:r>
            <a:r>
              <a:rPr lang="ja-JP" altLang="en-US" sz="900" dirty="0" smtClean="0"/>
              <a:t>項目○</a:t>
            </a:r>
            <a:r>
              <a:rPr lang="en-US" altLang="ja-JP" sz="900" dirty="0" smtClean="0"/>
              <a:t>】</a:t>
            </a:r>
            <a:r>
              <a:rPr lang="ja-JP" altLang="en-US" sz="900" dirty="0" smtClean="0"/>
              <a:t>「</a:t>
            </a:r>
            <a:r>
              <a:rPr lang="ja-JP" altLang="en-US" sz="900" dirty="0"/>
              <a:t>△</a:t>
            </a:r>
            <a:r>
              <a:rPr lang="ja-JP" altLang="en-US" sz="900" dirty="0" smtClean="0"/>
              <a:t>△△」を委託</a:t>
            </a:r>
            <a:endParaRPr lang="en-US" altLang="ja-JP" sz="900" dirty="0" smtClean="0"/>
          </a:p>
          <a:p>
            <a:pPr marL="88900" indent="-88900"/>
            <a:endParaRPr lang="en-US" altLang="ja-JP" sz="900" dirty="0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3966162" y="2562315"/>
            <a:ext cx="2456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r>
              <a:rPr lang="en-US" altLang="ja-JP" sz="900" dirty="0"/>
              <a:t>【</a:t>
            </a:r>
            <a:r>
              <a:rPr lang="ja-JP" altLang="en-US" sz="900" dirty="0"/>
              <a:t>研究開発項目○</a:t>
            </a:r>
            <a:r>
              <a:rPr lang="en-US" altLang="ja-JP" sz="900" dirty="0"/>
              <a:t>】</a:t>
            </a:r>
            <a:r>
              <a:rPr lang="ja-JP" altLang="en-US" sz="900" dirty="0"/>
              <a:t>「△△△」を委託</a:t>
            </a:r>
            <a:endParaRPr lang="en-US" altLang="ja-JP" sz="900" dirty="0"/>
          </a:p>
        </p:txBody>
      </p:sp>
      <p:cxnSp>
        <p:nvCxnSpPr>
          <p:cNvPr id="34" name="カギ線コネクタ 33"/>
          <p:cNvCxnSpPr/>
          <p:nvPr/>
        </p:nvCxnSpPr>
        <p:spPr>
          <a:xfrm rot="10800000" flipH="1" flipV="1">
            <a:off x="823056" y="1439283"/>
            <a:ext cx="10466" cy="1145338"/>
          </a:xfrm>
          <a:prstGeom prst="bentConnector3">
            <a:avLst>
              <a:gd name="adj1" fmla="val -1128120"/>
            </a:avLst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テキスト ボックス 120"/>
          <p:cNvSpPr txBox="1"/>
          <p:nvPr/>
        </p:nvSpPr>
        <p:spPr>
          <a:xfrm>
            <a:off x="651829" y="9213911"/>
            <a:ext cx="58304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r>
              <a:rPr lang="en-US" altLang="ja-JP" sz="1100" dirty="0" smtClean="0"/>
              <a:t>※</a:t>
            </a:r>
            <a:r>
              <a:rPr lang="ja-JP" altLang="en-US" sz="1100" dirty="0" smtClean="0"/>
              <a:t>外注先については、交付決定後の選定・発注となりますので、研究開発体制図に記載する必要はありません。</a:t>
            </a:r>
            <a:endParaRPr lang="en-US" altLang="ja-JP" sz="11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012332" y="4438202"/>
            <a:ext cx="2456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r>
              <a:rPr lang="en-US" altLang="ja-JP" sz="900" dirty="0"/>
              <a:t>【</a:t>
            </a:r>
            <a:r>
              <a:rPr lang="ja-JP" altLang="en-US" sz="900" dirty="0"/>
              <a:t>研究開発項目○</a:t>
            </a:r>
            <a:r>
              <a:rPr lang="en-US" altLang="ja-JP" sz="900" dirty="0"/>
              <a:t>】</a:t>
            </a:r>
            <a:r>
              <a:rPr lang="ja-JP" altLang="en-US" sz="900" dirty="0"/>
              <a:t>「△△△」を委託</a:t>
            </a:r>
            <a:endParaRPr lang="en-US" altLang="ja-JP" sz="9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002807" y="5476758"/>
            <a:ext cx="2456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r>
              <a:rPr lang="en-US" altLang="ja-JP" sz="900" dirty="0"/>
              <a:t>【</a:t>
            </a:r>
            <a:r>
              <a:rPr lang="ja-JP" altLang="en-US" sz="900" dirty="0"/>
              <a:t>研究開発項目○</a:t>
            </a:r>
            <a:r>
              <a:rPr lang="en-US" altLang="ja-JP" sz="900" dirty="0"/>
              <a:t>】</a:t>
            </a:r>
            <a:r>
              <a:rPr lang="ja-JP" altLang="en-US" sz="900" dirty="0"/>
              <a:t>「△△△」を委託</a:t>
            </a:r>
            <a:endParaRPr lang="en-US" altLang="ja-JP" sz="9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4007310" y="6997030"/>
            <a:ext cx="2456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r>
              <a:rPr lang="en-US" altLang="ja-JP" sz="900" dirty="0"/>
              <a:t>【</a:t>
            </a:r>
            <a:r>
              <a:rPr lang="ja-JP" altLang="en-US" sz="900" dirty="0"/>
              <a:t>研究開発項目○</a:t>
            </a:r>
            <a:r>
              <a:rPr lang="en-US" altLang="ja-JP" sz="900" dirty="0"/>
              <a:t>】</a:t>
            </a:r>
            <a:r>
              <a:rPr lang="ja-JP" altLang="en-US" sz="900" dirty="0"/>
              <a:t>「△△△」を委託</a:t>
            </a:r>
            <a:endParaRPr lang="en-US" altLang="ja-JP" sz="900" dirty="0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015379" y="8080638"/>
            <a:ext cx="24560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r>
              <a:rPr lang="en-US" altLang="ja-JP" sz="900" dirty="0"/>
              <a:t>【</a:t>
            </a:r>
            <a:r>
              <a:rPr lang="ja-JP" altLang="en-US" sz="900" dirty="0"/>
              <a:t>研究開発項目○</a:t>
            </a:r>
            <a:r>
              <a:rPr lang="en-US" altLang="ja-JP" sz="900" dirty="0"/>
              <a:t>】</a:t>
            </a:r>
            <a:r>
              <a:rPr lang="ja-JP" altLang="en-US" sz="900" dirty="0"/>
              <a:t>「△△△」を委託</a:t>
            </a:r>
            <a:endParaRPr lang="en-US" altLang="ja-JP" sz="900" dirty="0"/>
          </a:p>
        </p:txBody>
      </p:sp>
    </p:spTree>
    <p:extLst>
      <p:ext uri="{BB962C8B-B14F-4D97-AF65-F5344CB8AC3E}">
        <p14:creationId xmlns:p14="http://schemas.microsoft.com/office/powerpoint/2010/main" val="69713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155</Words>
  <Application>Microsoft Office PowerPoint</Application>
  <PresentationFormat>A4 210 x 297 mm</PresentationFormat>
  <Paragraphs>21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ＭＳ 明朝</vt:lpstr>
      <vt:lpstr>宋体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2020-06-26T01:17:09Z</dcterms:created>
  <dcterms:modified xsi:type="dcterms:W3CDTF">2020-06-26T01:17:15Z</dcterms:modified>
</cp:coreProperties>
</file>