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1" r:id="rId1"/>
  </p:sldMasterIdLst>
  <p:notesMasterIdLst>
    <p:notesMasterId r:id="rId4"/>
  </p:notesMasterIdLst>
  <p:handoutMasterIdLst>
    <p:handoutMasterId r:id="rId5"/>
  </p:handoutMasterIdLst>
  <p:sldIdLst>
    <p:sldId id="301" r:id="rId2"/>
    <p:sldId id="298" r:id="rId3"/>
  </p:sldIdLst>
  <p:sldSz cx="9906000" cy="6858000" type="A4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">
          <p15:clr>
            <a:srgbClr val="A4A3A4"/>
          </p15:clr>
        </p15:guide>
        <p15:guide id="2" orient="horz" pos="4201">
          <p15:clr>
            <a:srgbClr val="A4A3A4"/>
          </p15:clr>
        </p15:guide>
        <p15:guide id="3" pos="6023">
          <p15:clr>
            <a:srgbClr val="A4A3A4"/>
          </p15:clr>
        </p15:guide>
        <p15:guide id="4" pos="21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00FF"/>
    <a:srgbClr val="BFBFBF"/>
    <a:srgbClr val="FFFF99"/>
    <a:srgbClr val="E6B9B8"/>
    <a:srgbClr val="CCEC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72" autoAdjust="0"/>
    <p:restoredTop sz="96429" autoAdjust="0"/>
  </p:normalViewPr>
  <p:slideViewPr>
    <p:cSldViewPr snapToGrid="0">
      <p:cViewPr varScale="1">
        <p:scale>
          <a:sx n="116" d="100"/>
          <a:sy n="116" d="100"/>
        </p:scale>
        <p:origin x="1788" y="96"/>
      </p:cViewPr>
      <p:guideLst>
        <p:guide orient="horz" pos="51"/>
        <p:guide orient="horz" pos="4201"/>
        <p:guide pos="6023"/>
        <p:guide pos="2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-2214" y="-114"/>
      </p:cViewPr>
      <p:guideLst>
        <p:guide orient="horz" pos="3130"/>
        <p:guide pos="2144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938241F2-F36C-456B-8CE1-EDBDB4E63283}" type="datetimeFigureOut">
              <a:rPr kumimoji="1" lang="ja-JP" altLang="en-US" smtClean="0"/>
              <a:pPr/>
              <a:t>2020/7/16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440863"/>
            <a:ext cx="2949575" cy="496887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6039" y="9440863"/>
            <a:ext cx="2949575" cy="496887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4DD4A288-A75E-4FA7-AB2C-E8A30306BE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4499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9251E97-E902-4034-96D4-0C725F150322}" type="datetimeFigureOut">
              <a:rPr lang="ja-JP" altLang="en-US"/>
              <a:pPr>
                <a:defRPr/>
              </a:pPr>
              <a:t>2020/7/16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4" rIns="91428" bIns="45714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9" y="4721225"/>
            <a:ext cx="5445125" cy="4471988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440863"/>
            <a:ext cx="2949575" cy="496887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9" y="9440863"/>
            <a:ext cx="2949575" cy="496887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B58AA85-1EE3-4C8D-802D-D25FCA936B9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59638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82E1D8-B11B-4B25-B309-CF8C8FDCB8A5}" type="slidenum">
              <a:rPr lang="en-US" altLang="ja-JP" smtClean="0">
                <a:solidFill>
                  <a:prstClr val="black"/>
                </a:solidFill>
              </a:rPr>
              <a:pPr/>
              <a:t>1</a:t>
            </a:fld>
            <a:endParaRPr lang="en-US" altLang="ja-JP" smtClean="0">
              <a:solidFill>
                <a:prstClr val="black"/>
              </a:solidFill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11509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7" Type="http://schemas.openxmlformats.org/officeDocument/2006/relationships/image" Target="NUL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9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4FE90-BC87-4201-B471-A682EC3E92F1}" type="datetime1">
              <a:rPr lang="ja-JP" altLang="en-US">
                <a:solidFill>
                  <a:prstClr val="black"/>
                </a:solidFill>
              </a:rPr>
              <a:pPr>
                <a:defRPr/>
              </a:pPr>
              <a:t>2020/7/16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10"/>
          <p:cNvSpPr>
            <a:spLocks noGrp="1"/>
          </p:cNvSpPr>
          <p:nvPr>
            <p:ph type="sldNum" sz="quarter" idx="11"/>
          </p:nvPr>
        </p:nvSpPr>
        <p:spPr>
          <a:xfrm>
            <a:off x="9261475" y="6597650"/>
            <a:ext cx="644525" cy="260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AC200-3681-4F95-AAF8-0B5E9146A05E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11"/>
          <p:cNvSpPr>
            <a:spLocks noGrp="1"/>
          </p:cNvSpPr>
          <p:nvPr>
            <p:ph type="ftr" sz="quarter" idx="12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382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55F4D-6AF9-43BE-B421-026135342B21}" type="datetime1">
              <a:rPr lang="ja-JP" altLang="en-US">
                <a:solidFill>
                  <a:prstClr val="black"/>
                </a:solidFill>
              </a:rPr>
              <a:pPr>
                <a:defRPr/>
              </a:pPr>
              <a:t>2020/7/16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371013" y="6597650"/>
            <a:ext cx="534987" cy="260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38448-986C-49CC-90CC-DA55B8B3A9E8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981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FE26D-B46E-44E3-9EF0-2C435CA0925E}" type="datetime1">
              <a:rPr lang="ja-JP" altLang="en-US">
                <a:solidFill>
                  <a:prstClr val="black"/>
                </a:solidFill>
              </a:rPr>
              <a:pPr>
                <a:defRPr/>
              </a:pPr>
              <a:t>2020/7/16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371013" y="6597650"/>
            <a:ext cx="534987" cy="260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C2EEF-D8AD-47F1-99F1-67609CE879A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128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E43B56-16B8-4222-A986-F65D0BCA726D}" type="datetime1">
              <a:rPr lang="ja-JP" altLang="en-US">
                <a:solidFill>
                  <a:prstClr val="black"/>
                </a:solidFill>
              </a:rPr>
              <a:pPr>
                <a:defRPr/>
              </a:pPr>
              <a:t>2020/7/16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371013" y="6597650"/>
            <a:ext cx="534987" cy="260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6D331-8DA8-40E1-BA88-9811D3CE95CE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042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793C9-A8D4-4352-B870-A0AA5CE0A2DC}" type="datetime1">
              <a:rPr lang="ja-JP" altLang="en-US">
                <a:solidFill>
                  <a:prstClr val="black"/>
                </a:solidFill>
              </a:rPr>
              <a:pPr>
                <a:defRPr/>
              </a:pPr>
              <a:t>2020/7/16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371013" y="6597650"/>
            <a:ext cx="534987" cy="260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1D6FF-560C-4EAF-BEFD-7C073AED0969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786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4AB7C-2707-46C7-A679-2023D7884C49}" type="datetime1">
              <a:rPr lang="ja-JP" altLang="en-US">
                <a:solidFill>
                  <a:prstClr val="black"/>
                </a:solidFill>
              </a:rPr>
              <a:pPr>
                <a:defRPr/>
              </a:pPr>
              <a:t>2020/7/16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371013" y="6597650"/>
            <a:ext cx="534987" cy="260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0142A-3D0B-46DF-BC7D-26205769A843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487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3022A6-2CBE-45A3-9572-A0532CCBA8FD}" type="datetime1">
              <a:rPr lang="ja-JP" altLang="en-US">
                <a:solidFill>
                  <a:prstClr val="black"/>
                </a:solidFill>
              </a:rPr>
              <a:pPr>
                <a:defRPr/>
              </a:pPr>
              <a:t>2020/7/16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371013" y="6597650"/>
            <a:ext cx="534987" cy="260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F0E07-6A68-44BB-BC41-6776FDD32BE7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534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E5DF1-C423-4EAE-B16E-53A46FE6F81F}" type="datetime1">
              <a:rPr lang="ja-JP" altLang="en-US">
                <a:solidFill>
                  <a:prstClr val="black"/>
                </a:solidFill>
              </a:rPr>
              <a:pPr>
                <a:defRPr/>
              </a:pPr>
              <a:t>2020/7/16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371013" y="6597650"/>
            <a:ext cx="534987" cy="260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9EEF0-78B0-4599-8C98-E3DC18B3FD68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490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グラフィックス 6">
            <a:extLst>
              <a:ext uri="{FF2B5EF4-FFF2-40B4-BE49-F238E27FC236}">
                <a16:creationId xmlns="" xmlns:a16="http://schemas.microsoft.com/office/drawing/2014/main" id="{54B77841-E5F2-4067-893B-FA2602CE7D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326215" y="408695"/>
            <a:ext cx="585819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675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5554C-5785-4332-859F-DC6AE833C2FB}" type="datetime1">
              <a:rPr lang="ja-JP" altLang="en-US">
                <a:solidFill>
                  <a:prstClr val="black"/>
                </a:solidFill>
              </a:rPr>
              <a:pPr>
                <a:defRPr/>
              </a:pPr>
              <a:t>2020/7/16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371013" y="6597650"/>
            <a:ext cx="534987" cy="260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CB9E2-4417-46D0-A468-4B19059A03C3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90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04C72-864F-4993-AF5A-B4E14FA9FDDA}" type="datetime1">
              <a:rPr lang="ja-JP" altLang="en-US">
                <a:solidFill>
                  <a:prstClr val="black"/>
                </a:solidFill>
              </a:rPr>
              <a:pPr>
                <a:defRPr/>
              </a:pPr>
              <a:t>2020/7/16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371013" y="6597650"/>
            <a:ext cx="534987" cy="260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B03F8-8EBD-44F4-82AC-856DD2D53F50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024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56454" y="36603"/>
            <a:ext cx="4162619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050" dirty="0" smtClean="0">
                <a:solidFill>
                  <a:schemeClr val="bg1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（様式</a:t>
            </a:r>
            <a:r>
              <a:rPr lang="ja-JP" altLang="en-US" sz="1050" dirty="0" smtClean="0">
                <a:solidFill>
                  <a:schemeClr val="bg1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３）</a:t>
            </a:r>
            <a:r>
              <a:rPr lang="ja-JP" altLang="en-US" sz="1050" dirty="0" smtClean="0">
                <a:solidFill>
                  <a:schemeClr val="bg1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提案書要約版</a:t>
            </a:r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5527878" y="6609806"/>
            <a:ext cx="4209807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ja-JP" altLang="en-US" sz="1050" dirty="0" smtClean="0">
                <a:solidFill>
                  <a:schemeClr val="bg1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戦略的省エネルギー技術革新プログラム　</a:t>
            </a:r>
            <a:r>
              <a:rPr lang="en-US" altLang="ja-JP" sz="1050" dirty="0" smtClean="0">
                <a:solidFill>
                  <a:schemeClr val="bg1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2020</a:t>
            </a:r>
            <a:r>
              <a:rPr lang="ja-JP" altLang="en-US" sz="1050" dirty="0" smtClean="0">
                <a:solidFill>
                  <a:schemeClr val="bg1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年度緊急</a:t>
            </a:r>
            <a:r>
              <a:rPr lang="ja-JP" altLang="en-US" sz="1050" dirty="0" smtClean="0">
                <a:solidFill>
                  <a:schemeClr val="bg1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追加公募様式</a:t>
            </a:r>
          </a:p>
        </p:txBody>
      </p:sp>
    </p:spTree>
    <p:extLst>
      <p:ext uri="{BB962C8B-B14F-4D97-AF65-F5344CB8AC3E}">
        <p14:creationId xmlns:p14="http://schemas.microsoft.com/office/powerpoint/2010/main" val="3335942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w Cen MT" pitchFamily="34" charset="0"/>
          <a:ea typeface="HGPｺﾞｼｯｸE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w Cen MT" pitchFamily="34" charset="0"/>
          <a:ea typeface="HGPｺﾞｼｯｸE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w Cen MT" pitchFamily="34" charset="0"/>
          <a:ea typeface="HGPｺﾞｼｯｸE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w Cen MT" pitchFamily="34" charset="0"/>
          <a:ea typeface="HGPｺﾞｼｯｸE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w Cen MT" pitchFamily="34" charset="0"/>
          <a:ea typeface="HGPｺﾞｼｯｸE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w Cen MT" pitchFamily="34" charset="0"/>
          <a:ea typeface="HGPｺﾞｼｯｸE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w Cen MT" pitchFamily="34" charset="0"/>
          <a:ea typeface="HGPｺﾞｼｯｸE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w Cen MT" pitchFamily="34" charset="0"/>
          <a:ea typeface="HGPｺﾞｼｯｸE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2" name="Text Box 31"/>
          <p:cNvSpPr txBox="1">
            <a:spLocks noChangeArrowheads="1"/>
          </p:cNvSpPr>
          <p:nvPr/>
        </p:nvSpPr>
        <p:spPr bwMode="auto">
          <a:xfrm>
            <a:off x="933082" y="333759"/>
            <a:ext cx="6275814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900" b="1" u="sng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技術開発</a:t>
            </a:r>
            <a:r>
              <a:rPr lang="ja-JP" altLang="en-US" sz="900" b="1" u="sng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テーマ名：</a:t>
            </a:r>
            <a:r>
              <a:rPr lang="ja-JP" altLang="en-US" sz="900" b="1" u="sng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○○○○○○○○○の開発</a:t>
            </a:r>
            <a:endParaRPr lang="en-US" altLang="ja-JP" sz="900" b="1" u="sng" dirty="0" smtClean="0">
              <a:solidFill>
                <a:schemeClr val="accent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  <a:p>
            <a:r>
              <a:rPr lang="ja-JP" altLang="en-US" sz="9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提案者：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○○○○○株式会社</a:t>
            </a:r>
            <a:endParaRPr lang="en-US" altLang="ja-JP" sz="900" dirty="0" smtClean="0">
              <a:solidFill>
                <a:schemeClr val="accent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  <a:p>
            <a:r>
              <a:rPr lang="ja-JP" altLang="en-US" sz="9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共同研究・委託先：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○○○○大学、国立研究開発法人</a:t>
            </a:r>
            <a:r>
              <a:rPr lang="en-US" altLang="ja-JP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××××</a:t>
            </a:r>
            <a:r>
              <a:rPr lang="ja-JP" altLang="en-US" sz="900" dirty="0" err="1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一般社団法人△△△△</a:t>
            </a:r>
            <a:endParaRPr lang="ja-JP" altLang="en-US" sz="900" dirty="0">
              <a:solidFill>
                <a:schemeClr val="accent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4077050" y="80067"/>
            <a:ext cx="3389152" cy="567633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ja-JP" altLang="en-US" sz="1100" b="1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簡潔にご記入ください。</a:t>
            </a:r>
            <a:endParaRPr lang="en-US" altLang="ja-JP" sz="1100" b="1" dirty="0" smtClean="0">
              <a:solidFill>
                <a:schemeClr val="accent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  <a:p>
            <a:pPr algn="just"/>
            <a:r>
              <a:rPr lang="ja-JP" altLang="en-US" sz="1100" b="1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文字の大きさはそれぞれ</a:t>
            </a:r>
            <a:r>
              <a:rPr lang="en-US" altLang="ja-JP" sz="1100" b="1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9</a:t>
            </a:r>
            <a:r>
              <a:rPr lang="ja-JP" altLang="en-US" sz="1100" b="1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ポイントで作成ください。</a:t>
            </a:r>
            <a:endParaRPr lang="en-US" altLang="ja-JP" sz="1100" b="1" dirty="0" smtClean="0">
              <a:solidFill>
                <a:schemeClr val="accent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  <a:p>
            <a:pPr algn="just"/>
            <a:r>
              <a:rPr lang="ja-JP" altLang="en-US" sz="1100" b="1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青字</a:t>
            </a:r>
            <a:r>
              <a:rPr lang="ja-JP" altLang="en-US" sz="1100" b="1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部分</a:t>
            </a:r>
            <a:r>
              <a:rPr lang="ja-JP" altLang="en-US" sz="1100" b="1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は作成時編集・削除してください。</a:t>
            </a:r>
            <a:endParaRPr lang="en-US" altLang="ja-JP" sz="1100" b="1" dirty="0" smtClean="0">
              <a:solidFill>
                <a:schemeClr val="accent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5060358" y="3157311"/>
            <a:ext cx="4680000" cy="342740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900" b="1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◆技術概要図</a:t>
            </a:r>
            <a:endParaRPr lang="en-US" altLang="ja-JP" sz="900" b="1" dirty="0" smtClean="0">
              <a:solidFill>
                <a:schemeClr val="accent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  <a:p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テーマの課題・概要がわかる図</a:t>
            </a:r>
            <a:r>
              <a:rPr lang="en-US" altLang="ja-JP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/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写真</a:t>
            </a:r>
            <a:r>
              <a:rPr lang="en-US" altLang="ja-JP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/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表等を入れてください。</a:t>
            </a:r>
            <a:endParaRPr lang="en-US" altLang="ja-JP" sz="900" dirty="0" smtClean="0">
              <a:solidFill>
                <a:schemeClr val="accent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23145" y="1074331"/>
            <a:ext cx="4680000" cy="105960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900" b="1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◆事業化の背景</a:t>
            </a:r>
            <a:endParaRPr lang="en-US" altLang="ja-JP" sz="900" dirty="0" smtClean="0">
              <a:solidFill>
                <a:schemeClr val="accent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  <a:p>
            <a:pPr algn="just">
              <a:defRPr/>
            </a:pP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様式４の</a:t>
            </a:r>
            <a:r>
              <a:rPr lang="en-US" altLang="ja-JP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[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１－１．事業化の背景</a:t>
            </a:r>
            <a:r>
              <a:rPr lang="en-US" altLang="ja-JP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]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と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整合性を取って簡潔に記載ください。</a:t>
            </a:r>
            <a:endParaRPr lang="en-US" altLang="ja-JP" sz="9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23145" y="2181548"/>
            <a:ext cx="4680000" cy="92815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defRPr/>
            </a:pPr>
            <a:r>
              <a:rPr lang="ja-JP" altLang="en-US" sz="900" b="1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◆事業化シナリオ</a:t>
            </a:r>
            <a:endParaRPr lang="en-US" altLang="ja-JP" sz="900" b="1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  <a:p>
            <a:pPr algn="just">
              <a:defRPr/>
            </a:pPr>
            <a:r>
              <a:rPr lang="ja-JP" altLang="en-US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様式４の</a:t>
            </a:r>
            <a:r>
              <a:rPr lang="en-US" altLang="ja-JP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[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１－３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．</a:t>
            </a:r>
            <a:r>
              <a:rPr lang="ja-JP" altLang="en-US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事業化シナリオ</a:t>
            </a:r>
            <a:r>
              <a:rPr lang="en-US" altLang="ja-JP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]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と</a:t>
            </a:r>
            <a:r>
              <a:rPr lang="ja-JP" altLang="en-US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整合性を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取って簡潔に記載</a:t>
            </a:r>
            <a:r>
              <a:rPr lang="ja-JP" altLang="en-US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ください。</a:t>
            </a:r>
            <a:endParaRPr lang="en-US" altLang="ja-JP" sz="9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23145" y="3157311"/>
            <a:ext cx="4680000" cy="174186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defRPr/>
            </a:pPr>
            <a:r>
              <a:rPr lang="ja-JP" altLang="en-US" sz="900" b="1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◆提案技術の内容</a:t>
            </a:r>
            <a:endParaRPr lang="en-US" altLang="ja-JP" sz="900" b="1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  <a:p>
            <a:pPr>
              <a:defRPr/>
            </a:pPr>
            <a:r>
              <a:rPr lang="ja-JP" altLang="en-US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簡潔に記載ください。</a:t>
            </a:r>
            <a:endParaRPr lang="en-US" altLang="ja-JP" sz="90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  <a:p>
            <a:pPr algn="just">
              <a:defRPr/>
            </a:pPr>
            <a:r>
              <a:rPr lang="ja-JP" altLang="en-US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様式４の</a:t>
            </a:r>
            <a:r>
              <a:rPr lang="en-US" altLang="ja-JP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[</a:t>
            </a:r>
            <a:r>
              <a:rPr lang="ja-JP" altLang="en-US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１－４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．今回提案</a:t>
            </a:r>
            <a:r>
              <a:rPr lang="ja-JP" altLang="en-US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の技術内容と課題</a:t>
            </a:r>
            <a:r>
              <a:rPr lang="en-US" altLang="ja-JP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]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および</a:t>
            </a:r>
            <a:r>
              <a:rPr lang="en-US" altLang="ja-JP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[</a:t>
            </a:r>
            <a:r>
              <a:rPr lang="ja-JP" altLang="en-US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１－５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．今回提案技術の</a:t>
            </a:r>
            <a:r>
              <a:rPr lang="ja-JP" altLang="en-US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独自性、優位性、革新性</a:t>
            </a:r>
            <a:r>
              <a:rPr lang="en-US" altLang="ja-JP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]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と</a:t>
            </a:r>
            <a:r>
              <a:rPr lang="ja-JP" altLang="en-US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整合性を取って記載ください。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23145" y="4946782"/>
            <a:ext cx="4680000" cy="163793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defRPr/>
            </a:pPr>
            <a:r>
              <a:rPr lang="ja-JP" altLang="en-US" sz="900" b="1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◆技術開発</a:t>
            </a:r>
            <a:r>
              <a:rPr lang="ja-JP" altLang="en-US" sz="900" b="1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目標</a:t>
            </a:r>
            <a:endParaRPr lang="en-US" altLang="ja-JP" sz="900" b="1" dirty="0" smtClean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  <a:p>
            <a:pPr algn="just">
              <a:defRPr/>
            </a:pP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様式</a:t>
            </a:r>
            <a:r>
              <a:rPr lang="ja-JP" altLang="en-US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４の </a:t>
            </a:r>
            <a:r>
              <a:rPr lang="en-US" altLang="ja-JP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[</a:t>
            </a:r>
            <a:r>
              <a:rPr lang="ja-JP" altLang="en-US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１－６．具体的な技術開発項目・内容・目標</a:t>
            </a:r>
            <a:r>
              <a:rPr lang="en-US" altLang="ja-JP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]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と</a:t>
            </a:r>
            <a:r>
              <a:rPr lang="ja-JP" altLang="en-US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整合性を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取って簡潔に記載</a:t>
            </a:r>
            <a:r>
              <a:rPr lang="ja-JP" altLang="en-US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ください。</a:t>
            </a:r>
            <a:endParaRPr lang="en-US" altLang="ja-JP" sz="90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5060358" y="1074331"/>
            <a:ext cx="4680000" cy="36747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defRPr/>
            </a:pPr>
            <a:r>
              <a:rPr lang="ja-JP" altLang="en-US" sz="900" b="1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◆重要技術</a:t>
            </a:r>
            <a:endParaRPr lang="en-US" altLang="ja-JP" sz="900" b="1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  <a:p>
            <a:pPr>
              <a:defRPr/>
            </a:pPr>
            <a:r>
              <a:rPr lang="ja-JP" altLang="en-US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（例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）革新的化学品製造プロセス</a:t>
            </a:r>
            <a:endParaRPr lang="en-US" altLang="ja-JP" sz="9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7079658" y="653277"/>
            <a:ext cx="2660700" cy="36747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応募</a:t>
            </a:r>
            <a:r>
              <a:rPr lang="ja-JP" altLang="en-US" sz="9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タイプ</a:t>
            </a:r>
            <a:r>
              <a:rPr lang="ja-JP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：</a:t>
            </a:r>
            <a:endParaRPr lang="en-US" altLang="ja-JP" sz="900" dirty="0">
              <a:solidFill>
                <a:schemeClr val="accent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  <a:p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実用化○年</a:t>
            </a:r>
            <a:endParaRPr lang="en-US" altLang="ja-JP" sz="900" strike="sngStrike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8371644" y="80067"/>
            <a:ext cx="1374228" cy="42596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NEDO</a:t>
            </a:r>
            <a:r>
              <a:rPr lang="ja-JP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使用欄）</a:t>
            </a:r>
            <a:endParaRPr lang="en-US" altLang="ja-JP" sz="900" dirty="0">
              <a:solidFill>
                <a:schemeClr val="accent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提案番号：</a:t>
            </a:r>
            <a:endParaRPr lang="en-US" altLang="ja-JP" sz="105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060358" y="1495385"/>
            <a:ext cx="4680000" cy="161431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defRPr/>
            </a:pPr>
            <a:r>
              <a:rPr lang="ja-JP" altLang="en-US" sz="900" b="1" dirty="0" smtClean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◆社会的</a:t>
            </a:r>
            <a:r>
              <a:rPr lang="ja-JP" altLang="en-US" sz="9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貢献度</a:t>
            </a:r>
            <a:endParaRPr lang="en-US" altLang="ja-JP" sz="900" b="1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  <a:p>
            <a:pPr algn="just">
              <a:defRPr/>
            </a:pPr>
            <a:r>
              <a:rPr lang="ja-JP" altLang="en-US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様式４の</a:t>
            </a:r>
            <a:r>
              <a:rPr lang="en-US" altLang="ja-JP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[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１－</a:t>
            </a:r>
            <a:r>
              <a:rPr lang="ja-JP" altLang="en-US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２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．</a:t>
            </a:r>
            <a:r>
              <a:rPr lang="zh-CN" altLang="en-US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社会的貢献度</a:t>
            </a:r>
            <a:r>
              <a:rPr lang="en-US" altLang="ja-JP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]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と</a:t>
            </a:r>
            <a:r>
              <a:rPr lang="ja-JP" altLang="en-US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整合性を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取って簡潔に記載</a:t>
            </a:r>
            <a:r>
              <a:rPr lang="ja-JP" altLang="en-US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ください。</a:t>
            </a:r>
            <a:endParaRPr lang="en-US" altLang="ja-JP" sz="900" dirty="0">
              <a:solidFill>
                <a:schemeClr val="accent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6835140" y="1073404"/>
            <a:ext cx="29052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公募</a:t>
            </a:r>
            <a:r>
              <a:rPr lang="ja-JP" altLang="en-US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要領の＜添付資料１＞「重要技術課題」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より選択してください</a:t>
            </a:r>
            <a:r>
              <a:rPr lang="ja-JP" altLang="en-US" sz="900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。該当しない場合は「該当無し」と記載ください</a:t>
            </a:r>
            <a:r>
              <a:rPr lang="ja-JP" altLang="en-US" sz="900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。</a:t>
            </a:r>
            <a:endParaRPr lang="en-US" altLang="ja-JP" sz="900" dirty="0">
              <a:solidFill>
                <a:schemeClr val="accent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683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テキスト ボックス 18"/>
          <p:cNvSpPr txBox="1"/>
          <p:nvPr/>
        </p:nvSpPr>
        <p:spPr bwMode="auto">
          <a:xfrm>
            <a:off x="6516049" y="4764558"/>
            <a:ext cx="3036409" cy="255389"/>
          </a:xfrm>
          <a:prstGeom prst="roundRect">
            <a:avLst/>
          </a:prstGeom>
          <a:solidFill>
            <a:schemeClr val="bg1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900" b="1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算出根拠がわかる</a:t>
            </a:r>
            <a:r>
              <a:rPr lang="ja-JP" altLang="en-US" sz="900" b="1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よ</a:t>
            </a:r>
            <a:r>
              <a:rPr lang="ja-JP" altLang="en-US" sz="900" b="1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う</a:t>
            </a:r>
            <a:r>
              <a:rPr lang="ja-JP" altLang="en-US" sz="900" b="1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に、できるだけ具体的に</a:t>
            </a:r>
            <a:r>
              <a:rPr kumimoji="1" lang="ja-JP" altLang="en-US" sz="900" b="1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表現ください</a:t>
            </a:r>
            <a:endParaRPr kumimoji="1" lang="ja-JP" altLang="en-US" sz="900" b="1" dirty="0">
              <a:solidFill>
                <a:schemeClr val="accent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35589" y="295275"/>
            <a:ext cx="9180000" cy="43770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9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◆実施</a:t>
            </a:r>
            <a:r>
              <a:rPr lang="ja-JP" altLang="en-US" sz="900" b="1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体制</a:t>
            </a:r>
            <a:endParaRPr lang="en-US" altLang="ja-JP" sz="900" b="1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  <a:p>
            <a:r>
              <a:rPr lang="ja-JP" altLang="en-US" sz="900" b="1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様式</a:t>
            </a:r>
            <a:r>
              <a:rPr lang="ja-JP" altLang="en-US" sz="900" b="1" dirty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４「３－１．実施体制図」を</a:t>
            </a:r>
            <a:r>
              <a:rPr lang="ja-JP" altLang="en-US" sz="900" b="1" dirty="0" smtClean="0">
                <a:solidFill>
                  <a:schemeClr val="accent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転記</a:t>
            </a:r>
            <a:endParaRPr lang="en-US" altLang="ja-JP" sz="900" b="1" dirty="0">
              <a:solidFill>
                <a:schemeClr val="accent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4329424"/>
              </p:ext>
            </p:extLst>
          </p:nvPr>
        </p:nvGraphicFramePr>
        <p:xfrm>
          <a:off x="335589" y="4827593"/>
          <a:ext cx="9180000" cy="16154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0000"/>
                <a:gridCol w="4590000"/>
              </a:tblGrid>
              <a:tr h="27906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1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◆省エネルギー効果量：計算</a:t>
                      </a:r>
                      <a:r>
                        <a:rPr lang="ja-JP" altLang="en-US" sz="900" b="1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根拠</a:t>
                      </a:r>
                      <a:endParaRPr lang="ja-JP" altLang="en-US" sz="900" b="1" strike="sngStrike" baseline="0" dirty="0" smtClean="0">
                        <a:solidFill>
                          <a:srgbClr val="FF000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90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２０</a:t>
                      </a:r>
                      <a:r>
                        <a:rPr kumimoji="1" lang="ja-JP" altLang="en-US" sz="900" dirty="0" smtClean="0">
                          <a:solidFill>
                            <a:schemeClr val="accent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ＸＸ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ja-JP" altLang="en-US" sz="900" dirty="0" smtClean="0">
                          <a:solidFill>
                            <a:schemeClr val="accent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900" dirty="0" smtClean="0">
                          <a:solidFill>
                            <a:schemeClr val="accent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20XX</a:t>
                      </a:r>
                      <a:r>
                        <a:rPr kumimoji="1" lang="ja-JP" altLang="en-US" sz="900" dirty="0" smtClean="0">
                          <a:solidFill>
                            <a:schemeClr val="accent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ja-JP" altLang="en-US" sz="900" dirty="0" smtClean="0">
                          <a:solidFill>
                            <a:schemeClr val="accent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を事業化</a:t>
                      </a:r>
                      <a:r>
                        <a:rPr kumimoji="1" lang="ja-JP" altLang="en-US" sz="900" dirty="0" smtClean="0">
                          <a:solidFill>
                            <a:schemeClr val="accent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から</a:t>
                      </a:r>
                      <a:r>
                        <a:rPr kumimoji="1" lang="en-US" altLang="ja-JP" sz="900" dirty="0" smtClean="0">
                          <a:solidFill>
                            <a:schemeClr val="accent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900" dirty="0" smtClean="0">
                          <a:solidFill>
                            <a:schemeClr val="accent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年後に書き換えてください）</a:t>
                      </a:r>
                      <a:endParaRPr kumimoji="1" lang="ja-JP" altLang="en-US" sz="900" dirty="0">
                        <a:solidFill>
                          <a:schemeClr val="accent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２０３０年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6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算出の基になった数値などを記載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solidFill>
                            <a:schemeClr val="accent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算出の基になった数値などを記載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2674">
                <a:tc>
                  <a:txBody>
                    <a:bodyPr/>
                    <a:lstStyle/>
                    <a:p>
                      <a:pPr algn="l">
                        <a:tabLst>
                          <a:tab pos="2147888" algn="r"/>
                          <a:tab pos="2513013" algn="l"/>
                          <a:tab pos="2867025" algn="l"/>
                        </a:tabLst>
                      </a:pPr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[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効果量</a:t>
                      </a:r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]</a:t>
                      </a:r>
                      <a:r>
                        <a:rPr kumimoji="1" lang="ja-JP" altLang="en-US" sz="900" dirty="0" smtClean="0">
                          <a:solidFill>
                            <a:schemeClr val="accent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○万ｋＬ</a:t>
                      </a:r>
                      <a:endParaRPr kumimoji="1" lang="en-US" altLang="ja-JP" sz="900" dirty="0" smtClean="0">
                        <a:solidFill>
                          <a:schemeClr val="accent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147888" algn="r"/>
                          <a:tab pos="2513013" algn="l"/>
                        </a:tabLst>
                      </a:pPr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[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効果量</a:t>
                      </a:r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]</a:t>
                      </a:r>
                      <a:r>
                        <a:rPr lang="ja-JP" altLang="en-US" sz="900" b="0" dirty="0" smtClean="0">
                          <a:solidFill>
                            <a:schemeClr val="accent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r>
                        <a:rPr kumimoji="1" lang="ja-JP" altLang="en-US" sz="900" dirty="0" smtClean="0">
                          <a:solidFill>
                            <a:schemeClr val="accent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万ｋ</a:t>
                      </a:r>
                      <a:r>
                        <a:rPr kumimoji="1" lang="en-US" altLang="ja-JP" sz="900" dirty="0" smtClean="0">
                          <a:solidFill>
                            <a:schemeClr val="accent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147888" algn="r"/>
                          <a:tab pos="2513013" algn="l"/>
                        </a:tabLst>
                        <a:defRPr/>
                      </a:pPr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[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費用対効果目標量</a:t>
                      </a:r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]</a:t>
                      </a:r>
                      <a:r>
                        <a:rPr kumimoji="1" lang="ja-JP" altLang="en-US" sz="900" b="0" dirty="0" smtClean="0">
                          <a:solidFill>
                            <a:schemeClr val="accent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r>
                        <a:rPr kumimoji="1" lang="ja-JP" altLang="en-US" sz="900" dirty="0" smtClean="0">
                          <a:solidFill>
                            <a:schemeClr val="accent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万ｋＬ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デザート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 sz="1400" b="1" dirty="0" smtClean="0">
            <a:solidFill>
              <a:srgbClr val="FF0000"/>
            </a:solidFill>
            <a:latin typeface="ＭＳ Ｐゴシック" pitchFamily="50" charset="-128"/>
            <a:ea typeface="ＭＳ Ｐゴシック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 bwMode="auto">
        <a:noFill/>
        <a:ln w="9525">
          <a:noFill/>
          <a:miter lim="800000"/>
          <a:headEnd/>
          <a:tailEnd/>
        </a:ln>
      </a:spPr>
      <a:bodyPr wrap="none">
        <a:spAutoFit/>
      </a:bodyPr>
      <a:lstStyle>
        <a:defPPr>
          <a:defRPr sz="1600" dirty="0">
            <a:latin typeface="HGP創英角ｺﾞｼｯｸUB" pitchFamily="50" charset="-128"/>
            <a:ea typeface="HGP創英角ｺﾞｼｯｸUB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350</Words>
  <Application>Microsoft Office PowerPoint</Application>
  <PresentationFormat>A4 210 x 297 mm</PresentationFormat>
  <Paragraphs>38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HGPｺﾞｼｯｸE</vt:lpstr>
      <vt:lpstr>Meiryo UI</vt:lpstr>
      <vt:lpstr>ＭＳ Ｐゴシック</vt:lpstr>
      <vt:lpstr>Arial</vt:lpstr>
      <vt:lpstr>Calibri</vt:lpstr>
      <vt:lpstr>Tw Cen MT</vt:lpstr>
      <vt:lpstr>1_Office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2019-07-16T09:19:18Z</dcterms:created>
  <dcterms:modified xsi:type="dcterms:W3CDTF">2020-07-16T03:03:09Z</dcterms:modified>
</cp:coreProperties>
</file>