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handoutMasterIdLst>
    <p:handoutMasterId r:id="rId17"/>
  </p:handoutMasterIdLst>
  <p:sldIdLst>
    <p:sldId id="565" r:id="rId2"/>
    <p:sldId id="571" r:id="rId3"/>
    <p:sldId id="431" r:id="rId4"/>
    <p:sldId id="581" r:id="rId5"/>
    <p:sldId id="572" r:id="rId6"/>
    <p:sldId id="567" r:id="rId7"/>
    <p:sldId id="573" r:id="rId8"/>
    <p:sldId id="574" r:id="rId9"/>
    <p:sldId id="575" r:id="rId10"/>
    <p:sldId id="576" r:id="rId11"/>
    <p:sldId id="577" r:id="rId12"/>
    <p:sldId id="578" r:id="rId13"/>
    <p:sldId id="579" r:id="rId14"/>
    <p:sldId id="580" r:id="rId15"/>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20" autoAdjust="0"/>
    <p:restoredTop sz="94687" autoAdjust="0"/>
  </p:normalViewPr>
  <p:slideViewPr>
    <p:cSldViewPr snapToGrid="0">
      <p:cViewPr varScale="1">
        <p:scale>
          <a:sx n="71" d="100"/>
          <a:sy n="71" d="100"/>
        </p:scale>
        <p:origin x="55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smtClean="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smtClean="0"/>
          </a:p>
        </p:txBody>
      </p:sp>
    </p:spTree>
    <p:extLst>
      <p:ext uri="{BB962C8B-B14F-4D97-AF65-F5344CB8AC3E}">
        <p14:creationId xmlns:p14="http://schemas.microsoft.com/office/powerpoint/2010/main" val="3191799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10</a:t>
            </a:fld>
            <a:endParaRPr lang="en-US" altLang="ja-JP" dirty="0" smtClean="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074067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11</a:t>
            </a:fld>
            <a:endParaRPr lang="en-US" altLang="ja-JP" dirty="0" smtClean="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08451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12</a:t>
            </a:fld>
            <a:endParaRPr lang="en-US" altLang="ja-JP" dirty="0" smtClean="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129574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13</a:t>
            </a:fld>
            <a:endParaRPr lang="en-US" altLang="ja-JP" dirty="0" smtClean="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3744908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14</a:t>
            </a:fld>
            <a:endParaRPr lang="en-US" altLang="ja-JP" dirty="0" smtClean="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390799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smtClean="0">
              <a:ea typeface="ＭＳ Ｐ明朝" charset="-128"/>
            </a:endParaRPr>
          </a:p>
        </p:txBody>
      </p:sp>
    </p:spTree>
    <p:extLst>
      <p:ext uri="{BB962C8B-B14F-4D97-AF65-F5344CB8AC3E}">
        <p14:creationId xmlns:p14="http://schemas.microsoft.com/office/powerpoint/2010/main" val="263277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smtClean="0">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smtClean="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6279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smtClean="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609836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smtClean="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smtClean="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22198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8</a:t>
            </a:fld>
            <a:endParaRPr lang="en-US" altLang="ja-JP" dirty="0" smtClean="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570007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9</a:t>
            </a:fld>
            <a:endParaRPr lang="en-US" altLang="ja-JP" dirty="0" smtClean="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67055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smtClean="0"/>
              <a:t>マスタ テキストの書式設定</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xmlns=""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xmlns="" r:embed="rId17"/>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xmlns="" id="{C12E524B-6E18-4224-93F2-09CC428C1791}"/>
              </a:ext>
            </a:extLst>
          </p:cNvPr>
          <p:cNvPicPr>
            <a:picLocks noChangeAspect="1"/>
          </p:cNvPicPr>
          <p:nvPr userDrawn="1"/>
        </p:nvPicPr>
        <p:blipFill>
          <a:blip r:embed="rId18"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44449" y="36513"/>
            <a:ext cx="2415415" cy="338554"/>
          </a:xfrm>
          <a:prstGeom prst="rect">
            <a:avLst/>
          </a:prstGeom>
          <a:noFill/>
          <a:ln w="9525">
            <a:noFill/>
            <a:miter lim="800000"/>
            <a:headEnd/>
            <a:tailEnd/>
          </a:ln>
        </p:spPr>
        <p:txBody>
          <a:bodyPr wrap="square">
            <a:spAutoFit/>
          </a:bodyPr>
          <a:lstStyle/>
          <a:p>
            <a:pPr algn="l"/>
            <a:r>
              <a:rPr lang="ja-JP" altLang="en-US" dirty="0" smtClean="0">
                <a:solidFill>
                  <a:schemeClr val="tx1"/>
                </a:solidFill>
                <a:latin typeface="ＭＳ Ｐゴシック" pitchFamily="50" charset="-128"/>
              </a:rPr>
              <a:t>実用化開発／</a:t>
            </a:r>
            <a:r>
              <a:rPr lang="ja-JP" altLang="en-US" dirty="0">
                <a:solidFill>
                  <a:srgbClr val="0070C0"/>
                </a:solidFill>
                <a:latin typeface="ＭＳ Ｐゴシック" pitchFamily="50" charset="-128"/>
              </a:rPr>
              <a:t>テーマ名</a:t>
            </a:r>
          </a:p>
        </p:txBody>
      </p:sp>
      <p:sp>
        <p:nvSpPr>
          <p:cNvPr id="2" name="テキスト ボックス 1"/>
          <p:cNvSpPr txBox="1"/>
          <p:nvPr userDrawn="1"/>
        </p:nvSpPr>
        <p:spPr>
          <a:xfrm>
            <a:off x="4124676" y="6562942"/>
            <a:ext cx="5019324" cy="261610"/>
          </a:xfrm>
          <a:prstGeom prst="rect">
            <a:avLst/>
          </a:prstGeom>
          <a:noFill/>
        </p:spPr>
        <p:txBody>
          <a:bodyPr wrap="none" rtlCol="0">
            <a:spAutoFit/>
          </a:bodyPr>
          <a:lstStyle/>
          <a:p>
            <a:pPr algn="r"/>
            <a:r>
              <a:rPr kumimoji="1" lang="en-US" altLang="ja-JP" sz="110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2020</a:t>
            </a:r>
            <a:r>
              <a:rPr kumimoji="1" lang="ja-JP" altLang="en-US" sz="110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戦略的省エネルギー技術革新プログラム　緊急追加公募　発表用</a:t>
            </a:r>
            <a:endPar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timing>
    <p:tnLst>
      <p:par>
        <p:cTn id="1" dur="indefinite" restart="never" nodeType="tmRoot"/>
      </p:par>
    </p:tnLst>
  </p:timing>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3" y="1136650"/>
            <a:ext cx="8469312" cy="5078313"/>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smtClean="0">
                <a:solidFill>
                  <a:srgbClr val="C00000"/>
                </a:solidFill>
                <a:latin typeface="ＭＳ Ｐゴシック" pitchFamily="50" charset="-128"/>
              </a:rPr>
              <a:t>１２分間（時間厳守）</a:t>
            </a:r>
            <a:r>
              <a:rPr lang="ja-JP" altLang="en-US" sz="1800" dirty="0" smtClean="0">
                <a:latin typeface="ＭＳ Ｐゴシック" pitchFamily="50" charset="-128"/>
              </a:rPr>
              <a:t>です</a:t>
            </a:r>
            <a:r>
              <a:rPr lang="ja-JP" altLang="en-US" sz="1800" dirty="0">
                <a:latin typeface="ＭＳ Ｐゴシック" pitchFamily="50" charset="-128"/>
              </a:rPr>
              <a:t>。</a:t>
            </a:r>
            <a:endParaRPr lang="en-US" altLang="ja-JP" sz="1800" dirty="0">
              <a:latin typeface="ＭＳ Ｐゴシック" pitchFamily="50" charset="-128"/>
            </a:endParaRPr>
          </a:p>
          <a:p>
            <a:pPr algn="l">
              <a:defRPr/>
            </a:pPr>
            <a:r>
              <a:rPr lang="ja-JP" altLang="en-US" sz="1800" dirty="0">
                <a:latin typeface="ＭＳ Ｐゴシック" pitchFamily="50" charset="-128"/>
              </a:rPr>
              <a:t>　　</a:t>
            </a:r>
            <a:r>
              <a:rPr lang="ja-JP" altLang="en-US" sz="1800" dirty="0" smtClean="0">
                <a:latin typeface="ＭＳ Ｐゴシック" pitchFamily="50" charset="-128"/>
              </a:rPr>
              <a:t>時間内</a:t>
            </a:r>
            <a:r>
              <a:rPr lang="ja-JP" altLang="en-US" sz="1800" dirty="0">
                <a:latin typeface="ＭＳ Ｐゴシック" pitchFamily="50" charset="-128"/>
              </a:rPr>
              <a:t>に終了する</a:t>
            </a:r>
            <a:r>
              <a:rPr lang="ja-JP" altLang="en-US" sz="1800" dirty="0" smtClean="0">
                <a:latin typeface="ＭＳ Ｐゴシック" pitchFamily="50" charset="-128"/>
              </a:rPr>
              <a:t>ように、</a:t>
            </a:r>
            <a:r>
              <a:rPr lang="ja-JP" altLang="en-US" sz="1800" dirty="0">
                <a:latin typeface="ＭＳ Ｐゴシック" pitchFamily="50" charset="-128"/>
              </a:rPr>
              <a:t>資料を</a:t>
            </a:r>
            <a:r>
              <a:rPr lang="ja-JP" altLang="en-US" sz="1800" dirty="0" smtClean="0">
                <a:latin typeface="ＭＳ Ｐゴシック" pitchFamily="50" charset="-128"/>
              </a:rPr>
              <a:t>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algn="l">
              <a:defRPr/>
            </a:pPr>
            <a:r>
              <a:rPr lang="ja-JP" altLang="en-US" sz="1800" dirty="0">
                <a:latin typeface="ＭＳ Ｐゴシック" pitchFamily="50" charset="-128"/>
              </a:rPr>
              <a:t>２．プレゼンテーション資料は、適宜ページを</a:t>
            </a:r>
            <a:r>
              <a:rPr lang="ja-JP" altLang="en-US" sz="1800" dirty="0" smtClean="0">
                <a:latin typeface="ＭＳ Ｐゴシック" pitchFamily="50" charset="-128"/>
              </a:rPr>
              <a:t>増やして作成してください。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３．プレゼンテーション資料の</a:t>
            </a:r>
            <a:r>
              <a:rPr lang="ja-JP" altLang="en-US" sz="1800" dirty="0" smtClean="0">
                <a:latin typeface="ＭＳ Ｐゴシック" pitchFamily="50" charset="-128"/>
              </a:rPr>
              <a:t>内容は</a:t>
            </a:r>
            <a:r>
              <a:rPr lang="ja-JP" altLang="en-US" sz="1800" dirty="0">
                <a:latin typeface="ＭＳ Ｐゴシック" pitchFamily="50" charset="-128"/>
              </a:rPr>
              <a:t>、</a:t>
            </a:r>
            <a:r>
              <a:rPr lang="ja-JP" altLang="en-US" sz="1800" dirty="0">
                <a:latin typeface="+mn-ea"/>
                <a:ea typeface="ＭＳ Ｐゴシック" charset="-128"/>
              </a:rPr>
              <a:t>提案書の内容を逸脱しないよう記述してください</a:t>
            </a:r>
            <a:r>
              <a:rPr lang="ja-JP" altLang="en-US" sz="1800" dirty="0" smtClean="0">
                <a:latin typeface="+mn-ea"/>
                <a:ea typeface="ＭＳ Ｐゴシック" charset="-128"/>
              </a:rPr>
              <a:t>。提案書の内容を逸脱しなければ、図表を加えて構いません。</a:t>
            </a:r>
            <a:endParaRPr lang="en-US" altLang="ja-JP" sz="1800" dirty="0">
              <a:latin typeface="+mn-ea"/>
              <a:ea typeface="ＭＳ Ｐゴシック"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４．プレゼンテーション資料提出後は、資料の修正、差し替えには応じられませんので</a:t>
            </a:r>
            <a:r>
              <a:rPr lang="ja-JP" altLang="en-US" sz="1800" dirty="0" smtClean="0">
                <a:latin typeface="ＭＳ Ｐゴシック" pitchFamily="50" charset="-128"/>
              </a:rPr>
              <a:t>ご注意ください。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a:t>
            </a:r>
            <a:r>
              <a:rPr lang="ja-JP" altLang="en-US" sz="1800" dirty="0" smtClean="0">
                <a:latin typeface="ＭＳ Ｐゴシック" pitchFamily="50" charset="-128"/>
              </a:rPr>
              <a:t>フォントは</a:t>
            </a:r>
            <a:r>
              <a:rPr lang="en-US" altLang="ja-JP" sz="1800" dirty="0" smtClean="0">
                <a:latin typeface="ＭＳ Ｐゴシック" pitchFamily="50" charset="-128"/>
              </a:rPr>
              <a:t>MS </a:t>
            </a:r>
            <a:r>
              <a:rPr lang="en-US" altLang="ja-JP" sz="1800" dirty="0">
                <a:latin typeface="ＭＳ Ｐゴシック" pitchFamily="50" charset="-128"/>
              </a:rPr>
              <a:t>P</a:t>
            </a:r>
            <a:r>
              <a:rPr lang="ja-JP" altLang="en-US" sz="1800" dirty="0">
                <a:latin typeface="ＭＳ Ｐゴシック" pitchFamily="50" charset="-128"/>
              </a:rPr>
              <a:t>ゴシック、</a:t>
            </a:r>
            <a:r>
              <a:rPr lang="ja-JP" altLang="en-US" sz="1800" dirty="0" smtClean="0">
                <a:latin typeface="ＭＳ Ｐゴシック" pitchFamily="50" charset="-128"/>
              </a:rPr>
              <a:t>サイズ</a:t>
            </a:r>
            <a:r>
              <a:rPr lang="en-US" altLang="ja-JP" sz="1800" dirty="0" smtClean="0">
                <a:latin typeface="ＭＳ Ｐゴシック" pitchFamily="50" charset="-128"/>
              </a:rPr>
              <a:t>18pt</a:t>
            </a:r>
            <a:r>
              <a:rPr lang="ja-JP" altLang="en-US" sz="1800" dirty="0" smtClean="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６．青字の部分を書き換えてください。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赤字は</a:t>
            </a:r>
            <a:r>
              <a:rPr lang="ja-JP" altLang="en-US" sz="1800" dirty="0" smtClean="0">
                <a:latin typeface="ＭＳ Ｐゴシック" pitchFamily="50" charset="-128"/>
              </a:rPr>
              <a:t>コメント、あるいは、注意</a:t>
            </a:r>
            <a:r>
              <a:rPr lang="ja-JP" altLang="en-US" sz="1800" dirty="0">
                <a:latin typeface="ＭＳ Ｐゴシック" pitchFamily="50" charset="-128"/>
              </a:rPr>
              <a:t>事項ですので、提出の際は削除してください</a:t>
            </a:r>
            <a:r>
              <a:rPr lang="ja-JP" altLang="en-US" sz="1800" dirty="0" smtClean="0">
                <a:latin typeface="ＭＳ Ｐゴシック" pitchFamily="50" charset="-128"/>
              </a:rPr>
              <a:t>。</a:t>
            </a:r>
            <a:endParaRPr lang="en-US" altLang="ja-JP" sz="1800" dirty="0" smtClean="0">
              <a:latin typeface="ＭＳ Ｐゴシック" pitchFamily="50" charset="-128"/>
            </a:endParaRPr>
          </a:p>
          <a:p>
            <a:pPr marL="361950" indent="-361950" algn="l">
              <a:defRPr/>
            </a:pPr>
            <a:endParaRPr lang="en-US" altLang="ja-JP" sz="1800" dirty="0" smtClean="0">
              <a:latin typeface="ＭＳ Ｐゴシック" pitchFamily="50" charset="-128"/>
            </a:endParaRPr>
          </a:p>
          <a:p>
            <a:pPr marL="361950" indent="-361950" algn="l">
              <a:defRPr/>
            </a:pPr>
            <a:r>
              <a:rPr lang="ja-JP" altLang="en-US" sz="1800" dirty="0" smtClean="0">
                <a:latin typeface="ＭＳ Ｐゴシック" pitchFamily="50" charset="-128"/>
              </a:rPr>
              <a:t>７．プレゼンテーション資料は、</a:t>
            </a:r>
            <a:r>
              <a:rPr lang="en-US" altLang="ja-JP" sz="1800" dirty="0" smtClean="0">
                <a:latin typeface="ＭＳ Ｐゴシック" pitchFamily="50" charset="-128"/>
              </a:rPr>
              <a:t>PowerPoint, Keynote</a:t>
            </a:r>
            <a:r>
              <a:rPr lang="ja-JP" altLang="en-US" sz="1800" dirty="0" smtClean="0">
                <a:latin typeface="ＭＳ Ｐゴシック" pitchFamily="50" charset="-128"/>
              </a:rPr>
              <a:t>等で作成のうえ、</a:t>
            </a:r>
            <a:endParaRPr lang="en-US" altLang="ja-JP" sz="1800" dirty="0" smtClean="0">
              <a:latin typeface="ＭＳ Ｐゴシック" pitchFamily="50" charset="-128"/>
            </a:endParaRPr>
          </a:p>
          <a:p>
            <a:pPr marL="361950" indent="-361950" algn="l">
              <a:defRPr/>
            </a:pPr>
            <a:r>
              <a:rPr lang="ja-JP" altLang="en-US" sz="1800" dirty="0" smtClean="0">
                <a:latin typeface="ＭＳ Ｐゴシック" pitchFamily="50" charset="-128"/>
              </a:rPr>
              <a:t>　　</a:t>
            </a:r>
            <a:r>
              <a:rPr lang="en-US" altLang="ja-JP" sz="1800" dirty="0" smtClean="0">
                <a:latin typeface="ＭＳ Ｐゴシック" pitchFamily="50" charset="-128"/>
              </a:rPr>
              <a:t>PDF</a:t>
            </a:r>
            <a:r>
              <a:rPr lang="ja-JP" altLang="en-US" sz="1800" dirty="0" smtClean="0">
                <a:latin typeface="ＭＳ Ｐゴシック" pitchFamily="50" charset="-128"/>
              </a:rPr>
              <a:t>化して提出してください。</a:t>
            </a:r>
            <a:endParaRPr lang="ja-JP" altLang="en-US" sz="1800" dirty="0">
              <a:latin typeface="ＭＳ Ｐゴシック" pitchFamily="50" charset="-128"/>
            </a:endParaRPr>
          </a:p>
        </p:txBody>
      </p:sp>
      <p:sp>
        <p:nvSpPr>
          <p:cNvPr id="3075" name="テキスト ボックス 2"/>
          <p:cNvSpPr txBox="1">
            <a:spLocks noChangeArrowheads="1"/>
          </p:cNvSpPr>
          <p:nvPr/>
        </p:nvSpPr>
        <p:spPr bwMode="auto">
          <a:xfrm>
            <a:off x="175604" y="609600"/>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a:t>
            </a:r>
            <a:r>
              <a:rPr lang="ja-JP" altLang="en-US" sz="2400" b="1" dirty="0" smtClean="0">
                <a:latin typeface="ＭＳ Ｐゴシック" pitchFamily="50" charset="-128"/>
              </a:rPr>
              <a:t>、および</a:t>
            </a:r>
            <a:r>
              <a:rPr lang="ja-JP" altLang="en-US" sz="2400" b="1" dirty="0">
                <a:latin typeface="ＭＳ Ｐゴシック" pitchFamily="50" charset="-128"/>
              </a:rPr>
              <a:t>プレゼンテーション資料に関する注意点</a:t>
            </a:r>
          </a:p>
        </p:txBody>
      </p:sp>
      <p:sp>
        <p:nvSpPr>
          <p:cNvPr id="3076" name="テキスト ボックス 3"/>
          <p:cNvSpPr txBox="1">
            <a:spLocks noChangeArrowheads="1"/>
          </p:cNvSpPr>
          <p:nvPr/>
        </p:nvSpPr>
        <p:spPr bwMode="auto">
          <a:xfrm>
            <a:off x="3611563" y="114300"/>
            <a:ext cx="5381625" cy="400050"/>
          </a:xfrm>
          <a:prstGeom prst="rect">
            <a:avLst/>
          </a:prstGeom>
          <a:noFill/>
          <a:ln w="9525">
            <a:solidFill>
              <a:srgbClr val="FF0000"/>
            </a:solidFill>
            <a:miter lim="800000"/>
            <a:headEnd/>
            <a:tailEnd/>
          </a:ln>
        </p:spPr>
        <p:txBody>
          <a:bodyPr wrap="none">
            <a:spAutoFit/>
          </a:bodyPr>
          <a:lstStyle/>
          <a:p>
            <a:r>
              <a:rPr lang="ja-JP" altLang="en-US" sz="2000" b="1" dirty="0">
                <a:solidFill>
                  <a:srgbClr val="C00000"/>
                </a:solidFill>
                <a:latin typeface="ＭＳ Ｐゴシック" pitchFamily="50" charset="-128"/>
              </a:rPr>
              <a:t>資料提出の際には本ページを削除してください。</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gridCol w="2662951"/>
                <a:gridCol w="3333475"/>
              </a:tblGrid>
              <a:tr h="617953">
                <a:tc>
                  <a:txBody>
                    <a:bodyPr/>
                    <a:lstStyle/>
                    <a:p>
                      <a:pPr algn="ctr"/>
                      <a:r>
                        <a:rPr kumimoji="1" lang="ja-JP" altLang="en-US" sz="1600" dirty="0" smtClean="0">
                          <a:solidFill>
                            <a:srgbClr val="FFFFFF"/>
                          </a:solidFill>
                          <a:effectLst>
                            <a:outerShdw blurRad="38100" dist="38100" dir="2700000" algn="tl">
                              <a:srgbClr val="000000">
                                <a:alpha val="43137"/>
                              </a:srgbClr>
                            </a:outerShdw>
                          </a:effectLst>
                        </a:rPr>
                        <a:t>技術開発項目</a:t>
                      </a:r>
                      <a:endParaRPr kumimoji="1" lang="ja-JP" altLang="en-US" sz="1600" dirty="0">
                        <a:solidFill>
                          <a:srgbClr val="FFFFFF"/>
                        </a:solidFill>
                        <a:effectLst>
                          <a:outerShdw blurRad="38100" dist="38100" dir="2700000" algn="tl">
                            <a:srgbClr val="000000">
                              <a:alpha val="43137"/>
                            </a:srgbClr>
                          </a:outerShdw>
                        </a:effectLst>
                      </a:endParaRP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smtClean="0">
                          <a:solidFill>
                            <a:schemeClr val="bg1"/>
                          </a:solidFill>
                          <a:effectLst>
                            <a:outerShdw blurRad="38100" dist="38100" dir="2700000" algn="tl">
                              <a:srgbClr val="000000">
                                <a:alpha val="43137"/>
                              </a:srgbClr>
                            </a:outerShdw>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smtClean="0">
                          <a:solidFill>
                            <a:schemeClr val="bg1"/>
                          </a:solidFill>
                          <a:effectLst>
                            <a:outerShdw blurRad="38100" dist="38100" dir="2700000" algn="tl">
                              <a:srgbClr val="000000">
                                <a:alpha val="43137"/>
                              </a:srgbClr>
                            </a:outerShdw>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r>
              <a:tr h="1575191">
                <a:tc>
                  <a:txBody>
                    <a:bodyPr/>
                    <a:lstStyle/>
                    <a:p>
                      <a:pPr algn="l"/>
                      <a:r>
                        <a:rPr kumimoji="1" lang="en-US" altLang="ja-JP" sz="1600" dirty="0" smtClean="0"/>
                        <a:t>(1)</a:t>
                      </a:r>
                      <a:r>
                        <a:rPr kumimoji="1" lang="ja-JP" altLang="en-US" sz="1600" dirty="0" smtClean="0"/>
                        <a:t>　</a:t>
                      </a:r>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r>
              <a:tr h="1575191">
                <a:tc>
                  <a:txBody>
                    <a:bodyPr/>
                    <a:lstStyle/>
                    <a:p>
                      <a:pPr algn="l"/>
                      <a:r>
                        <a:rPr kumimoji="1" lang="en-US" altLang="ja-JP" sz="1600" dirty="0" smtClean="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r>
              <a:tr h="1575191">
                <a:tc>
                  <a:txBody>
                    <a:bodyPr/>
                    <a:lstStyle/>
                    <a:p>
                      <a:pPr algn="l"/>
                      <a:r>
                        <a:rPr kumimoji="1" lang="en-US" altLang="ja-JP" sz="1600" dirty="0" smtClean="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r>
            </a:tbl>
          </a:graphicData>
        </a:graphic>
      </p:graphicFrame>
      <p:sp>
        <p:nvSpPr>
          <p:cNvPr id="11290" name="テキスト ボックス 5"/>
          <p:cNvSpPr txBox="1">
            <a:spLocks noChangeArrowheads="1"/>
          </p:cNvSpPr>
          <p:nvPr/>
        </p:nvSpPr>
        <p:spPr bwMode="auto">
          <a:xfrm>
            <a:off x="740829" y="2792878"/>
            <a:ext cx="7675033" cy="1938992"/>
          </a:xfrm>
          <a:prstGeom prst="rect">
            <a:avLst/>
          </a:prstGeom>
          <a:noFill/>
          <a:ln w="9525">
            <a:noFill/>
            <a:prstDash val="dash"/>
            <a:miter lim="800000"/>
            <a:headEnd/>
            <a:tailEnd/>
          </a:ln>
        </p:spPr>
        <p:txBody>
          <a:bodyPr wrap="square" anchor="ctr">
            <a:spAutoFit/>
          </a:bodyPr>
          <a:lstStyle/>
          <a:p>
            <a:pPr algn="l"/>
            <a:r>
              <a:rPr lang="en-US" altLang="ja-JP" sz="1800" b="1" dirty="0" smtClean="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１－６．に記載の内容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◆技術開発の項目、目標、達成手法を本一覧表に</a:t>
            </a:r>
            <a:r>
              <a:rPr lang="ja-JP" altLang="en-US" sz="1800" dirty="0" smtClean="0">
                <a:solidFill>
                  <a:srgbClr val="0070C0"/>
                </a:solidFill>
                <a:latin typeface="ＭＳ Ｐゴシック" pitchFamily="50" charset="-128"/>
              </a:rPr>
              <a:t>わかりやすくまとめて</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　　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◆目標は具体的かつ定量的な値で</a:t>
            </a:r>
            <a:r>
              <a:rPr lang="ja-JP" altLang="en-US" sz="1800" dirty="0" smtClean="0">
                <a:solidFill>
                  <a:srgbClr val="0070C0"/>
                </a:solidFill>
                <a:latin typeface="ＭＳ Ｐゴシック" pitchFamily="50" charset="-128"/>
              </a:rPr>
              <a:t>示してください。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◆技術開発項目の数によって、行を追加、削除してください。</a:t>
            </a:r>
            <a:endParaRPr lang="en-US" altLang="ja-JP" sz="1800" dirty="0">
              <a:solidFill>
                <a:srgbClr val="0070C0"/>
              </a:solidFill>
              <a:latin typeface="ＭＳ Ｐゴシック" pitchFamily="50" charset="-128"/>
            </a:endParaRPr>
          </a:p>
        </p:txBody>
      </p:sp>
    </p:spTree>
    <p:extLst>
      <p:ext uri="{BB962C8B-B14F-4D97-AF65-F5344CB8AC3E}">
        <p14:creationId xmlns:p14="http://schemas.microsoft.com/office/powerpoint/2010/main" val="1591619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61988"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ja-JP" sz="1400" dirty="0">
                <a:solidFill>
                  <a:srgbClr val="0070C0"/>
                </a:solidFill>
                <a:latin typeface="ＭＳ Ｐゴシック" pitchFamily="50" charset="-128"/>
                <a:cs typeface="Times New Roman" pitchFamily="18" charset="0"/>
              </a:rPr>
              <a:t>氏名</a:t>
            </a:r>
            <a:endParaRPr lang="ja-JP" sz="1400" dirty="0">
              <a:solidFill>
                <a:srgbClr val="0070C0"/>
              </a:solidFill>
              <a:latin typeface="ＭＳ Ｐゴシック" pitchFamily="50" charset="-128"/>
            </a:endParaRPr>
          </a:p>
        </p:txBody>
      </p:sp>
      <p:sp>
        <p:nvSpPr>
          <p:cNvPr id="12294" name="Text Box 44"/>
          <p:cNvSpPr txBox="1">
            <a:spLocks noChangeArrowheads="1"/>
          </p:cNvSpPr>
          <p:nvPr/>
        </p:nvSpPr>
        <p:spPr bwMode="auto">
          <a:xfrm>
            <a:off x="5077792" y="3553867"/>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smtClean="0">
                <a:solidFill>
                  <a:srgbClr val="0070C0"/>
                </a:solidFill>
                <a:latin typeface="ＭＳ Ｐゴシック" pitchFamily="50" charset="-128"/>
                <a:cs typeface="Times New Roman" pitchFamily="18" charset="0"/>
              </a:rPr>
              <a:t>委託先名</a:t>
            </a:r>
            <a:endParaRPr lang="en-US" altLang="ja-JP" sz="1400" dirty="0" smtClean="0">
              <a:solidFill>
                <a:srgbClr val="0070C0"/>
              </a:solidFill>
              <a:latin typeface="ＭＳ Ｐゴシック" pitchFamily="50" charset="-128"/>
              <a:cs typeface="Times New Roman" pitchFamily="18" charset="0"/>
            </a:endParaRPr>
          </a:p>
          <a:p>
            <a:pPr eaLnBrk="0" hangingPunct="0"/>
            <a:endParaRPr lang="en-US" altLang="ja-JP" sz="1400" dirty="0" smtClean="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2020</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a:t>
            </a:r>
            <a:r>
              <a:rPr lang="ja-JP" altLang="en-US" sz="1200" dirty="0" smtClean="0">
                <a:solidFill>
                  <a:srgbClr val="0070C0"/>
                </a:solidFill>
                <a:latin typeface="ＭＳ Ｐゴシック" pitchFamily="50" charset="-128"/>
                <a:cs typeface="Times New Roman" pitchFamily="18" charset="0"/>
              </a:rPr>
              <a:t>○○百万円</a:t>
            </a:r>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 ◎ ◎ ◎ ◎の</a:t>
            </a:r>
            <a:r>
              <a:rPr lang="ja-JP" altLang="en-US" sz="1200" dirty="0" smtClean="0">
                <a:solidFill>
                  <a:srgbClr val="0070C0"/>
                </a:solidFill>
                <a:latin typeface="ＭＳ Ｐゴシック" pitchFamily="50" charset="-128"/>
                <a:cs typeface="Times New Roman" pitchFamily="18" charset="0"/>
              </a:rPr>
              <a:t>開発</a:t>
            </a:r>
            <a:endParaRPr lang="en-US" altLang="ja-JP" sz="1200" dirty="0">
              <a:solidFill>
                <a:srgbClr val="0070C0"/>
              </a:solidFill>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1771445" y="3542901"/>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smtClean="0">
                <a:solidFill>
                  <a:srgbClr val="0070C0"/>
                </a:solidFill>
                <a:latin typeface="ＭＳ Ｐゴシック" pitchFamily="50" charset="-128"/>
                <a:cs typeface="Times New Roman" pitchFamily="18" charset="0"/>
              </a:rPr>
              <a:t>共同</a:t>
            </a:r>
            <a:r>
              <a:rPr lang="ja-JP" altLang="en-US" sz="1400" dirty="0" smtClean="0">
                <a:solidFill>
                  <a:srgbClr val="0070C0"/>
                </a:solidFill>
                <a:latin typeface="ＭＳ Ｐゴシック" pitchFamily="50" charset="-128"/>
                <a:cs typeface="Times New Roman" pitchFamily="18" charset="0"/>
              </a:rPr>
              <a:t>研究先名</a:t>
            </a:r>
            <a:endParaRPr lang="en-US" altLang="ja-JP" sz="1100" dirty="0" smtClean="0">
              <a:solidFill>
                <a:srgbClr val="0070C0"/>
              </a:solidFill>
              <a:latin typeface="ＭＳ Ｐゴシック" pitchFamily="50" charset="-128"/>
              <a:cs typeface="Times New Roman" pitchFamily="18" charset="0"/>
            </a:endParaRPr>
          </a:p>
          <a:p>
            <a:pPr eaLnBrk="0" hangingPunct="0"/>
            <a:endParaRPr lang="en-US" altLang="ja-JP" sz="1100" dirty="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2020</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2021</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algn="l" eaLnBrk="0" hangingPunct="0"/>
            <a:r>
              <a:rPr lang="en-US" altLang="ja-JP" sz="1400" dirty="0" smtClean="0">
                <a:solidFill>
                  <a:srgbClr val="0070C0"/>
                </a:solidFill>
                <a:latin typeface="ＭＳ Ｐゴシック" pitchFamily="50" charset="-128"/>
                <a:cs typeface="Times New Roman" pitchFamily="18" charset="0"/>
              </a:rPr>
              <a:t>    </a:t>
            </a:r>
            <a:r>
              <a:rPr lang="ja-JP" altLang="en-US" sz="1200" dirty="0" smtClean="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090216"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smtClean="0">
                <a:solidFill>
                  <a:srgbClr val="0070C0"/>
                </a:solidFill>
                <a:latin typeface="ＭＳ Ｐゴシック" pitchFamily="50" charset="-128"/>
                <a:cs typeface="Times New Roman" pitchFamily="18" charset="0"/>
              </a:rPr>
              <a:t>助成事業者</a:t>
            </a:r>
            <a:r>
              <a:rPr lang="ja-JP" altLang="ja-JP" sz="1400" dirty="0" smtClean="0">
                <a:solidFill>
                  <a:srgbClr val="0070C0"/>
                </a:solidFill>
                <a:latin typeface="ＭＳ Ｐゴシック" pitchFamily="50" charset="-128"/>
                <a:cs typeface="Times New Roman" pitchFamily="18" charset="0"/>
              </a:rPr>
              <a:t>名</a:t>
            </a:r>
            <a:r>
              <a:rPr lang="en-US" altLang="ja-JP" sz="1400" dirty="0" smtClean="0">
                <a:solidFill>
                  <a:srgbClr val="0070C0"/>
                </a:solidFill>
                <a:latin typeface="ＭＳ Ｐゴシック" pitchFamily="50" charset="-128"/>
                <a:cs typeface="Times New Roman" pitchFamily="18" charset="0"/>
              </a:rPr>
              <a:t>(</a:t>
            </a:r>
            <a:r>
              <a:rPr lang="ja-JP" altLang="en-US" sz="1400" dirty="0" smtClean="0">
                <a:solidFill>
                  <a:srgbClr val="0070C0"/>
                </a:solidFill>
                <a:latin typeface="ＭＳ Ｐゴシック" pitchFamily="50" charset="-128"/>
                <a:cs typeface="Times New Roman" pitchFamily="18" charset="0"/>
              </a:rPr>
              <a:t>提案者</a:t>
            </a:r>
            <a:r>
              <a:rPr lang="en-US" altLang="ja-JP" sz="1400" dirty="0" smtClean="0">
                <a:solidFill>
                  <a:srgbClr val="0070C0"/>
                </a:solidFill>
                <a:latin typeface="ＭＳ Ｐゴシック" pitchFamily="50" charset="-128"/>
                <a:cs typeface="Times New Roman" pitchFamily="18" charset="0"/>
              </a:rPr>
              <a:t>)</a:t>
            </a:r>
          </a:p>
          <a:p>
            <a:pPr eaLnBrk="0" hangingPunct="0"/>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2020</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2021</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・△△△△△の開発</a:t>
            </a:r>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a:t>
            </a:r>
            <a:r>
              <a:rPr lang="en-US" altLang="ja-JP" sz="1200" dirty="0" smtClean="0">
                <a:solidFill>
                  <a:srgbClr val="0070C0"/>
                </a:solidFill>
                <a:latin typeface="ＭＳ Ｐゴシック" pitchFamily="50" charset="-128"/>
                <a:cs typeface="Times New Roman" pitchFamily="18" charset="0"/>
              </a:rPr>
              <a:t>×××××</a:t>
            </a:r>
            <a:r>
              <a:rPr lang="ja-JP" altLang="en-US" sz="1200" dirty="0" smtClean="0">
                <a:solidFill>
                  <a:srgbClr val="0070C0"/>
                </a:solidFill>
                <a:latin typeface="ＭＳ Ｐゴシック" pitchFamily="50" charset="-128"/>
                <a:cs typeface="Times New Roman" pitchFamily="18" charset="0"/>
              </a:rPr>
              <a:t>の開発</a:t>
            </a:r>
            <a:endParaRPr lang="ja-JP" altLang="en-US" sz="1200" dirty="0" smtClean="0">
              <a:solidFill>
                <a:srgbClr val="0070C0"/>
              </a:solidFill>
              <a:latin typeface="ＭＳ Ｐゴシック" pitchFamily="50" charset="-128"/>
            </a:endParaRPr>
          </a:p>
          <a:p>
            <a:pPr eaLnBrk="0" hangingPunct="0"/>
            <a:endParaRPr lang="en-US" altLang="ja-JP" sz="1200" dirty="0" smtClean="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77144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smtClean="0">
                <a:solidFill>
                  <a:srgbClr val="0070C0"/>
                </a:solidFill>
                <a:latin typeface="ＭＳ Ｐゴシック" pitchFamily="50" charset="-128"/>
                <a:cs typeface="Times New Roman" pitchFamily="18" charset="0"/>
              </a:rPr>
              <a:t>助成事</a:t>
            </a:r>
            <a:r>
              <a:rPr lang="ja-JP" altLang="en-US" sz="1400" dirty="0">
                <a:solidFill>
                  <a:srgbClr val="0070C0"/>
                </a:solidFill>
                <a:latin typeface="ＭＳ Ｐゴシック" pitchFamily="50" charset="-128"/>
                <a:cs typeface="Times New Roman" pitchFamily="18" charset="0"/>
              </a:rPr>
              <a:t>業者</a:t>
            </a:r>
            <a:r>
              <a:rPr 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smtClean="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2020</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2021</a:t>
            </a:r>
            <a:r>
              <a:rPr lang="ja-JP" altLang="en-US" sz="1200" dirty="0" smtClean="0">
                <a:solidFill>
                  <a:srgbClr val="0070C0"/>
                </a:solidFill>
                <a:latin typeface="ＭＳ Ｐゴシック" pitchFamily="50" charset="-128"/>
                <a:cs typeface="Times New Roman" pitchFamily="18" charset="0"/>
              </a:rPr>
              <a:t>年度：○○百万円</a:t>
            </a:r>
            <a:r>
              <a:rPr lang="en-US" altLang="ja-JP" sz="1200" dirty="0" smtClean="0">
                <a:solidFill>
                  <a:srgbClr val="0070C0"/>
                </a:solidFill>
                <a:latin typeface="ＭＳ Ｐゴシック" pitchFamily="50" charset="-128"/>
                <a:cs typeface="Times New Roman" pitchFamily="18" charset="0"/>
              </a:rPr>
              <a:t/>
            </a:r>
            <a:br>
              <a:rPr lang="en-US" altLang="ja-JP" sz="1200" dirty="0" smtClean="0">
                <a:solidFill>
                  <a:srgbClr val="0070C0"/>
                </a:solidFill>
                <a:latin typeface="ＭＳ Ｐゴシック" pitchFamily="50" charset="-128"/>
                <a:cs typeface="Times New Roman" pitchFamily="18" charset="0"/>
              </a:rPr>
            </a:br>
            <a:r>
              <a:rPr lang="en-US" altLang="ja-JP" sz="1200" dirty="0" smtClean="0">
                <a:solidFill>
                  <a:srgbClr val="0070C0"/>
                </a:solidFill>
                <a:latin typeface="ＭＳ Ｐゴシック" pitchFamily="50" charset="-128"/>
                <a:cs typeface="Times New Roman" pitchFamily="18" charset="0"/>
              </a:rPr>
              <a:t>2022</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・○○○○○の開発</a:t>
            </a:r>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・◇◇◇◇◇の評価</a:t>
            </a:r>
            <a:endParaRPr lang="ja-JP" altLang="en-US" sz="1200" dirty="0">
              <a:solidFill>
                <a:srgbClr val="0070C0"/>
              </a:solidFill>
              <a:latin typeface="ＭＳ Ｐゴシック" pitchFamily="50" charset="-128"/>
            </a:endParaRPr>
          </a:p>
          <a:p>
            <a:pPr algn="l" eaLnBrk="0" hangingPunct="0"/>
            <a:endParaRPr lang="ja-JP" altLang="en-US" sz="1200" dirty="0">
              <a:solidFill>
                <a:srgbClr val="0070C0"/>
              </a:solidFill>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12300" name="テキスト ボックス 41"/>
          <p:cNvSpPr txBox="1">
            <a:spLocks noChangeArrowheads="1"/>
          </p:cNvSpPr>
          <p:nvPr/>
        </p:nvSpPr>
        <p:spPr bwMode="auto">
          <a:xfrm>
            <a:off x="-10974" y="785813"/>
            <a:ext cx="3630612" cy="338138"/>
          </a:xfrm>
          <a:prstGeom prst="rect">
            <a:avLst/>
          </a:prstGeom>
          <a:noFill/>
          <a:ln w="9525">
            <a:noFill/>
            <a:miter lim="800000"/>
            <a:headEnd/>
            <a:tailEnd/>
          </a:ln>
        </p:spPr>
        <p:txBody>
          <a:bodyPr wrap="none">
            <a:spAutoFit/>
          </a:bodyPr>
          <a:lstStyle/>
          <a:p>
            <a:pPr marL="188913" indent="-188913"/>
            <a:r>
              <a:rPr lang="en-US" altLang="ja-JP" b="1" dirty="0">
                <a:solidFill>
                  <a:srgbClr val="0070C0"/>
                </a:solidFill>
                <a:latin typeface="ＭＳ Ｐゴシック" pitchFamily="50" charset="-128"/>
              </a:rPr>
              <a:t>※</a:t>
            </a:r>
            <a:r>
              <a:rPr lang="ja-JP" altLang="en-US" b="1" dirty="0">
                <a:solidFill>
                  <a:srgbClr val="0070C0"/>
                </a:solidFill>
                <a:latin typeface="ＭＳ Ｐゴシック" pitchFamily="50" charset="-128"/>
              </a:rPr>
              <a:t>提案書本文［３］３－１．に記載の内容</a:t>
            </a:r>
            <a:endParaRPr lang="en-US" altLang="ja-JP" b="1" dirty="0">
              <a:solidFill>
                <a:srgbClr val="0070C0"/>
              </a:solidFill>
              <a:latin typeface="ＭＳ Ｐゴシック" pitchFamily="50" charset="-128"/>
            </a:endParaRPr>
          </a:p>
        </p:txBody>
      </p:sp>
      <p:cxnSp>
        <p:nvCxnSpPr>
          <p:cNvPr id="12301" name="直線コネクタ 48"/>
          <p:cNvCxnSpPr>
            <a:cxnSpLocks noChangeShapeType="1"/>
          </p:cNvCxnSpPr>
          <p:nvPr/>
        </p:nvCxnSpPr>
        <p:spPr bwMode="auto">
          <a:xfrm>
            <a:off x="6170216" y="3180383"/>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2847580" y="3193868"/>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990600" y="5694298"/>
            <a:ext cx="7067550" cy="646331"/>
          </a:xfrm>
          <a:prstGeom prst="rect">
            <a:avLst/>
          </a:prstGeom>
          <a:noFill/>
          <a:ln w="9525">
            <a:solidFill>
              <a:srgbClr val="C00000"/>
            </a:solidFill>
            <a:miter lim="800000"/>
            <a:headEnd/>
            <a:tailEnd/>
          </a:ln>
        </p:spPr>
        <p:txBody>
          <a:bodyPr wrap="square">
            <a:spAutoFit/>
          </a:bodyPr>
          <a:lstStyle/>
          <a:p>
            <a:pPr algn="l">
              <a:defRPr/>
            </a:pPr>
            <a:r>
              <a:rPr lang="en-US" altLang="ja-JP" sz="1800" b="1" dirty="0" smtClean="0">
                <a:solidFill>
                  <a:srgbClr val="C00000"/>
                </a:solidFill>
                <a:latin typeface="ＭＳ Ｐゴシック" pitchFamily="50" charset="-128"/>
              </a:rPr>
              <a:t>※</a:t>
            </a:r>
            <a:r>
              <a:rPr lang="ja-JP" altLang="en-US" sz="1800" b="1" dirty="0" smtClean="0">
                <a:solidFill>
                  <a:srgbClr val="C00000"/>
                </a:solidFill>
                <a:latin typeface="ＭＳ Ｐゴシック" pitchFamily="50" charset="-128"/>
              </a:rPr>
              <a:t>今回提案の技術</a:t>
            </a:r>
            <a:r>
              <a:rPr lang="ja-JP" altLang="en-US" sz="1800" b="1" dirty="0">
                <a:solidFill>
                  <a:srgbClr val="C00000"/>
                </a:solidFill>
                <a:latin typeface="ＭＳ Ｐゴシック" pitchFamily="50" charset="-128"/>
              </a:rPr>
              <a:t>開発に関係する法人を全て</a:t>
            </a:r>
            <a:r>
              <a:rPr lang="ja-JP" altLang="en-US" sz="1800" b="1" dirty="0" smtClean="0">
                <a:solidFill>
                  <a:srgbClr val="C00000"/>
                </a:solidFill>
                <a:latin typeface="ＭＳ Ｐゴシック" pitchFamily="50" charset="-128"/>
              </a:rPr>
              <a:t>記載してください。</a:t>
            </a:r>
            <a:endParaRPr lang="en-US" altLang="ja-JP" sz="1800" b="1" dirty="0">
              <a:solidFill>
                <a:srgbClr val="C00000"/>
              </a:solidFill>
              <a:latin typeface="ＭＳ Ｐゴシック" pitchFamily="50" charset="-128"/>
            </a:endParaRPr>
          </a:p>
          <a:p>
            <a:pPr algn="l">
              <a:defRPr/>
            </a:pPr>
            <a:r>
              <a:rPr lang="ja-JP" altLang="en-US" sz="1800" b="1" dirty="0">
                <a:solidFill>
                  <a:srgbClr val="C00000"/>
                </a:solidFill>
                <a:latin typeface="ＭＳ Ｐゴシック" pitchFamily="50" charset="-128"/>
              </a:rPr>
              <a:t>　</a:t>
            </a:r>
            <a:r>
              <a:rPr lang="ja-JP" altLang="en-US" sz="1800" b="1" dirty="0" smtClean="0">
                <a:solidFill>
                  <a:srgbClr val="C00000"/>
                </a:solidFill>
                <a:latin typeface="ＭＳ Ｐゴシック" pitchFamily="50" charset="-128"/>
              </a:rPr>
              <a:t> また</a:t>
            </a:r>
            <a:r>
              <a:rPr lang="ja-JP" altLang="en-US" sz="1800" b="1" dirty="0">
                <a:solidFill>
                  <a:srgbClr val="C00000"/>
                </a:solidFill>
                <a:latin typeface="ＭＳ Ｐゴシック" pitchFamily="50" charset="-128"/>
              </a:rPr>
              <a:t>、それぞれの主な技術開発内容</a:t>
            </a:r>
            <a:r>
              <a:rPr lang="ja-JP" altLang="en-US" sz="1800" b="1" dirty="0" smtClean="0">
                <a:solidFill>
                  <a:srgbClr val="C00000"/>
                </a:solidFill>
                <a:latin typeface="ＭＳ Ｐゴシック" pitchFamily="50" charset="-128"/>
              </a:rPr>
              <a:t>、技術</a:t>
            </a:r>
            <a:r>
              <a:rPr lang="ja-JP" altLang="en-US" sz="1800" b="1" dirty="0">
                <a:solidFill>
                  <a:srgbClr val="C00000"/>
                </a:solidFill>
                <a:latin typeface="ＭＳ Ｐゴシック" pitchFamily="50" charset="-128"/>
              </a:rPr>
              <a:t>開発費を</a:t>
            </a:r>
            <a:r>
              <a:rPr lang="ja-JP" altLang="en-US" sz="1800" b="1" dirty="0" smtClean="0">
                <a:solidFill>
                  <a:srgbClr val="C00000"/>
                </a:solidFill>
                <a:latin typeface="ＭＳ Ｐゴシック" pitchFamily="50" charset="-128"/>
              </a:rPr>
              <a:t>記載してください。</a:t>
            </a:r>
            <a:endParaRPr lang="ja-JP" altLang="en-US" sz="1800" b="1" dirty="0">
              <a:solidFill>
                <a:srgbClr val="C00000"/>
              </a:solidFill>
              <a:latin typeface="ＭＳ Ｐゴシック" pitchFamily="50" charset="-128"/>
            </a:endParaRPr>
          </a:p>
        </p:txBody>
      </p:sp>
      <p:sp>
        <p:nvSpPr>
          <p:cNvPr id="12305" name="テキスト ボックス 6"/>
          <p:cNvSpPr txBox="1">
            <a:spLocks noChangeArrowheads="1"/>
          </p:cNvSpPr>
          <p:nvPr/>
        </p:nvSpPr>
        <p:spPr bwMode="auto">
          <a:xfrm>
            <a:off x="1869280" y="3203204"/>
            <a:ext cx="902811"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共同研究</a:t>
            </a:r>
            <a:endParaRPr lang="en-US" altLang="ja-JP" sz="1400" dirty="0">
              <a:solidFill>
                <a:srgbClr val="0070C0"/>
              </a:solidFill>
              <a:latin typeface="ＭＳ Ｐゴシック" pitchFamily="50" charset="-128"/>
            </a:endParaRPr>
          </a:p>
        </p:txBody>
      </p:sp>
      <p:sp>
        <p:nvSpPr>
          <p:cNvPr id="12306" name="テキスト ボックス 6"/>
          <p:cNvSpPr txBox="1">
            <a:spLocks noChangeArrowheads="1"/>
          </p:cNvSpPr>
          <p:nvPr/>
        </p:nvSpPr>
        <p:spPr bwMode="auto">
          <a:xfrm>
            <a:off x="6488672" y="3213374"/>
            <a:ext cx="543739" cy="307777"/>
          </a:xfrm>
          <a:prstGeom prst="rect">
            <a:avLst/>
          </a:prstGeom>
          <a:solidFill>
            <a:schemeClr val="bg1"/>
          </a:solidFill>
          <a:ln w="9525">
            <a:noFill/>
            <a:miter lim="800000"/>
            <a:headEnd/>
            <a:tailEnd/>
          </a:ln>
        </p:spPr>
        <p:txBody>
          <a:bodyPr wrap="none">
            <a:spAutoFit/>
          </a:bodyPr>
          <a:lstStyle/>
          <a:p>
            <a:r>
              <a:rPr lang="ja-JP" altLang="en-US" sz="1400" dirty="0" smtClean="0">
                <a:solidFill>
                  <a:srgbClr val="0070C0"/>
                </a:solidFill>
                <a:latin typeface="ＭＳ Ｐゴシック" pitchFamily="50" charset="-128"/>
              </a:rPr>
              <a:t>委託</a:t>
            </a:r>
            <a:endParaRPr lang="ja-JP" altLang="en-US" sz="1400" dirty="0">
              <a:solidFill>
                <a:srgbClr val="0070C0"/>
              </a:solidFill>
              <a:latin typeface="ＭＳ Ｐゴシック" pitchFamily="50" charset="-128"/>
            </a:endParaRPr>
          </a:p>
        </p:txBody>
      </p:sp>
    </p:spTree>
    <p:extLst>
      <p:ext uri="{BB962C8B-B14F-4D97-AF65-F5344CB8AC3E}">
        <p14:creationId xmlns:p14="http://schemas.microsoft.com/office/powerpoint/2010/main" val="1580612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904956772"/>
              </p:ext>
            </p:extLst>
          </p:nvPr>
        </p:nvGraphicFramePr>
        <p:xfrm>
          <a:off x="205251" y="1331913"/>
          <a:ext cx="8707488" cy="5012994"/>
        </p:xfrm>
        <a:graphic>
          <a:graphicData uri="http://schemas.openxmlformats.org/drawingml/2006/table">
            <a:tbl>
              <a:tblPr firstRow="1" lastRow="1" bandRow="1">
                <a:tableStyleId>{5C22544A-7EE6-4342-B048-85BDC9FD1C3A}</a:tableStyleId>
              </a:tblPr>
              <a:tblGrid>
                <a:gridCol w="2062800"/>
                <a:gridCol w="1620000"/>
                <a:gridCol w="313986"/>
                <a:gridCol w="313986"/>
                <a:gridCol w="313986"/>
                <a:gridCol w="313986"/>
                <a:gridCol w="313986"/>
                <a:gridCol w="313986"/>
                <a:gridCol w="313986"/>
                <a:gridCol w="313986"/>
                <a:gridCol w="313200"/>
                <a:gridCol w="313200"/>
                <a:gridCol w="313200"/>
                <a:gridCol w="313200"/>
                <a:gridCol w="1260000"/>
              </a:tblGrid>
              <a:tr h="605631">
                <a:tc rowSpan="2">
                  <a:txBody>
                    <a:bodyPr/>
                    <a:lstStyle/>
                    <a:p>
                      <a:endParaRPr kumimoji="1" lang="en-US" altLang="ja-JP" sz="1600" dirty="0" smtClean="0">
                        <a:solidFill>
                          <a:srgbClr val="FFFFFF"/>
                        </a:solidFill>
                      </a:endParaRPr>
                    </a:p>
                    <a:p>
                      <a:endParaRPr kumimoji="1" lang="en-US" altLang="ja-JP" sz="1600" dirty="0" smtClean="0">
                        <a:solidFill>
                          <a:srgbClr val="FFFFFF"/>
                        </a:solidFill>
                      </a:endParaRPr>
                    </a:p>
                    <a:p>
                      <a:pPr algn="ctr"/>
                      <a:r>
                        <a:rPr kumimoji="1" lang="ja-JP" altLang="en-US" sz="1600" dirty="0" smtClean="0">
                          <a:solidFill>
                            <a:srgbClr val="FFFFFF"/>
                          </a:solidFill>
                          <a:effectLst>
                            <a:outerShdw blurRad="38100" dist="38100" dir="2700000" algn="tl">
                              <a:srgbClr val="000000">
                                <a:alpha val="43137"/>
                              </a:srgbClr>
                            </a:outerShdw>
                          </a:effectLst>
                        </a:rPr>
                        <a:t>技術開発項目</a:t>
                      </a:r>
                      <a:endParaRPr kumimoji="1" lang="ja-JP" altLang="en-US" sz="1600" dirty="0">
                        <a:solidFill>
                          <a:srgbClr val="FFFFFF"/>
                        </a:solidFill>
                        <a:effectLst>
                          <a:outerShdw blurRad="38100" dist="38100" dir="2700000" algn="tl">
                            <a:srgbClr val="000000">
                              <a:alpha val="43137"/>
                            </a:srgbClr>
                          </a:outerShdw>
                        </a:effectLst>
                      </a:endParaRP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smtClean="0">
                        <a:solidFill>
                          <a:srgbClr val="FFFFFF"/>
                        </a:solidFill>
                        <a:effectLst>
                          <a:outerShdw blurRad="38100" dist="38100" dir="2700000" algn="tl">
                            <a:srgbClr val="000000">
                              <a:alpha val="43137"/>
                            </a:srgbClr>
                          </a:outerShdw>
                        </a:effectLst>
                      </a:endParaRPr>
                    </a:p>
                    <a:p>
                      <a:pPr algn="ctr"/>
                      <a:endParaRPr kumimoji="1" lang="en-US" altLang="ja-JP" sz="1600" dirty="0" smtClean="0">
                        <a:solidFill>
                          <a:srgbClr val="FFFFFF"/>
                        </a:solidFill>
                        <a:effectLst>
                          <a:outerShdw blurRad="38100" dist="38100" dir="2700000" algn="tl">
                            <a:srgbClr val="000000">
                              <a:alpha val="43137"/>
                            </a:srgbClr>
                          </a:outerShdw>
                        </a:effectLst>
                      </a:endParaRPr>
                    </a:p>
                    <a:p>
                      <a:pPr algn="ctr"/>
                      <a:r>
                        <a:rPr kumimoji="1" lang="ja-JP" altLang="en-US" sz="1600" dirty="0" smtClean="0">
                          <a:solidFill>
                            <a:srgbClr val="FFFFFF"/>
                          </a:solidFill>
                          <a:effectLst>
                            <a:outerShdw blurRad="38100" dist="38100" dir="2700000" algn="tl">
                              <a:srgbClr val="000000">
                                <a:alpha val="43137"/>
                              </a:srgbClr>
                            </a:outerShdw>
                          </a:effectLst>
                        </a:rPr>
                        <a:t>担当</a:t>
                      </a:r>
                      <a:endParaRPr kumimoji="1" lang="en-US" altLang="ja-JP" sz="1600" dirty="0" smtClean="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smtClean="0">
                          <a:solidFill>
                            <a:srgbClr val="FFFFFF"/>
                          </a:solidFill>
                          <a:effectLst>
                            <a:outerShdw blurRad="38100" dist="38100" dir="2700000" algn="tl">
                              <a:srgbClr val="000000">
                                <a:alpha val="43137"/>
                              </a:srgbClr>
                            </a:outerShdw>
                          </a:effectLst>
                        </a:rPr>
                        <a:t>2020FY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smtClean="0">
                          <a:solidFill>
                            <a:srgbClr val="FFFFFF"/>
                          </a:solidFill>
                          <a:effectLst>
                            <a:outerShdw blurRad="38100" dist="38100" dir="2700000" algn="tl">
                              <a:srgbClr val="000000">
                                <a:alpha val="43137"/>
                              </a:srgbClr>
                            </a:outerShdw>
                          </a:effectLst>
                        </a:rPr>
                        <a:t>2021FY</a:t>
                      </a:r>
                    </a:p>
                  </a:txBody>
                  <a:tcPr anchor="ctr">
                    <a:lnR w="12700" cap="flat" cmpd="sng" algn="ctr">
                      <a:solidFill>
                        <a:schemeClr val="bg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smtClean="0">
                          <a:solidFill>
                            <a:srgbClr val="FFFFFF"/>
                          </a:solidFill>
                          <a:effectLst>
                            <a:outerShdw blurRad="38100" dist="38100" dir="2700000" algn="tl">
                              <a:srgbClr val="000000">
                                <a:alpha val="43137"/>
                              </a:srgbClr>
                            </a:outerShdw>
                          </a:effectLst>
                        </a:rPr>
                        <a:t>2022FY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ja-JP" altLang="en-US" sz="1600" dirty="0" smtClean="0">
                          <a:solidFill>
                            <a:srgbClr val="FFFFFF"/>
                          </a:solidFill>
                          <a:effectLst>
                            <a:outerShdw blurRad="38100" dist="38100" dir="2700000" algn="tl">
                              <a:srgbClr val="000000">
                                <a:alpha val="43137"/>
                              </a:srgbClr>
                            </a:outerShdw>
                          </a:effectLst>
                        </a:rPr>
                        <a:t>総額</a:t>
                      </a:r>
                      <a:endParaRPr kumimoji="1" lang="en-US" altLang="ja-JP" sz="1600" dirty="0" smtClean="0">
                        <a:solidFill>
                          <a:srgbClr val="FFFFFF"/>
                        </a:solidFill>
                        <a:effectLst>
                          <a:outerShdw blurRad="38100" dist="38100" dir="2700000" algn="tl">
                            <a:srgbClr val="000000">
                              <a:alpha val="43137"/>
                            </a:srgbClr>
                          </a:outerShdw>
                        </a:effectLst>
                      </a:endParaRP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smtClean="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smtClean="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smtClean="0">
                          <a:solidFill>
                            <a:srgbClr val="FFFFFF"/>
                          </a:solidFill>
                          <a:effectLst>
                            <a:outerShdw blurRad="38100" dist="38100" dir="2700000" algn="tl">
                              <a:srgbClr val="000000">
                                <a:alpha val="43137"/>
                              </a:srgbClr>
                            </a:outerShdw>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dirty="0"/>
                    </a:p>
                  </a:txBody>
                  <a:tcPr/>
                </a:tc>
              </a:tr>
              <a:tr h="990600">
                <a:tc>
                  <a:txBody>
                    <a:bodyPr/>
                    <a:lstStyle/>
                    <a:p>
                      <a:pPr algn="l"/>
                      <a:r>
                        <a:rPr kumimoji="1" lang="en-US" altLang="ja-JP" sz="1600" dirty="0" smtClean="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r>
              <a:tr h="1028700">
                <a:tc>
                  <a:txBody>
                    <a:bodyPr/>
                    <a:lstStyle/>
                    <a:p>
                      <a:pPr algn="l"/>
                      <a:r>
                        <a:rPr kumimoji="1" lang="en-US" altLang="ja-JP" sz="1600" dirty="0" smtClean="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r>
              <a:tr h="971550">
                <a:tc>
                  <a:txBody>
                    <a:bodyPr/>
                    <a:lstStyle/>
                    <a:p>
                      <a:pPr algn="l"/>
                      <a:r>
                        <a:rPr kumimoji="1" lang="en-US" altLang="ja-JP" sz="1600" dirty="0" smtClean="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r>
              <a:tr h="810882">
                <a:tc gridSpan="2">
                  <a:txBody>
                    <a:bodyPr/>
                    <a:lstStyle/>
                    <a:p>
                      <a:pPr algn="ctr"/>
                      <a:r>
                        <a:rPr kumimoji="1" lang="ja-JP" altLang="en-US" sz="1600" dirty="0" smtClean="0">
                          <a:solidFill>
                            <a:srgbClr val="FFFFFF"/>
                          </a:solidFill>
                          <a:effectLst>
                            <a:outerShdw blurRad="38100" dist="38100" dir="2700000" algn="tl">
                              <a:srgbClr val="000000">
                                <a:alpha val="43137"/>
                              </a:srgbClr>
                            </a:outerShdw>
                          </a:effectLst>
                        </a:rPr>
                        <a:t>技術開発費（単位：百万円）</a:t>
                      </a:r>
                      <a:endParaRPr kumimoji="1" lang="en-US" altLang="ja-JP" sz="1600" dirty="0" smtClean="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12700" cap="flat" cmpd="sng" algn="ctr">
                      <a:solidFill>
                        <a:schemeClr val="bg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smtClean="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smtClean="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smtClean="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smtClean="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tr>
            </a:tbl>
          </a:graphicData>
        </a:graphic>
      </p:graphicFrame>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sp>
        <p:nvSpPr>
          <p:cNvPr id="13430" name="テキスト ボックス 5"/>
          <p:cNvSpPr txBox="1">
            <a:spLocks noChangeArrowheads="1"/>
          </p:cNvSpPr>
          <p:nvPr/>
        </p:nvSpPr>
        <p:spPr bwMode="auto">
          <a:xfrm>
            <a:off x="468710" y="2829614"/>
            <a:ext cx="8556757" cy="1661993"/>
          </a:xfrm>
          <a:prstGeom prst="rect">
            <a:avLst/>
          </a:prstGeom>
          <a:noFill/>
          <a:ln w="9525">
            <a:noFill/>
            <a:prstDash val="dash"/>
            <a:miter lim="800000"/>
            <a:headEnd/>
            <a:tailEnd/>
          </a:ln>
        </p:spPr>
        <p:txBody>
          <a:bodyPr wrap="square" anchor="ctr">
            <a:spAutoFit/>
          </a:bodyPr>
          <a:lstStyle/>
          <a:p>
            <a:pPr algn="l"/>
            <a:r>
              <a:rPr lang="en-US" altLang="ja-JP" sz="1800" b="1" dirty="0" smtClean="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a:t>
            </a:r>
            <a:r>
              <a:rPr lang="ja-JP" altLang="en-US" sz="1800" b="1" dirty="0" smtClean="0">
                <a:solidFill>
                  <a:srgbClr val="0070C0"/>
                </a:solidFill>
                <a:latin typeface="ＭＳ Ｐゴシック" pitchFamily="50" charset="-128"/>
              </a:rPr>
              <a:t>内容</a:t>
            </a:r>
            <a:endParaRPr lang="en-US" altLang="ja-JP" sz="1800" dirty="0">
              <a:solidFill>
                <a:srgbClr val="0070C0"/>
              </a:solidFill>
              <a:latin typeface="ＭＳ Ｐゴシック" pitchFamily="50" charset="-128"/>
            </a:endParaRPr>
          </a:p>
          <a:p>
            <a:pPr algn="l">
              <a:spcBef>
                <a:spcPts val="12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各技術開発項目に</a:t>
            </a:r>
            <a:r>
              <a:rPr lang="ja-JP" altLang="en-US" sz="1800" dirty="0" smtClean="0">
                <a:solidFill>
                  <a:srgbClr val="0070C0"/>
                </a:solidFill>
                <a:latin typeface="ＭＳ Ｐゴシック" pitchFamily="50" charset="-128"/>
              </a:rPr>
              <a:t>ついて一覧表</a:t>
            </a:r>
            <a:r>
              <a:rPr lang="ja-JP" altLang="en-US" sz="1800" dirty="0">
                <a:solidFill>
                  <a:srgbClr val="0070C0"/>
                </a:solidFill>
                <a:latin typeface="ＭＳ Ｐゴシック" pitchFamily="50" charset="-128"/>
              </a:rPr>
              <a:t>に</a:t>
            </a:r>
            <a:r>
              <a:rPr lang="ja-JP" altLang="en-US" sz="1800" dirty="0" smtClean="0">
                <a:solidFill>
                  <a:srgbClr val="0070C0"/>
                </a:solidFill>
                <a:latin typeface="ＭＳ Ｐゴシック" pitchFamily="50" charset="-128"/>
              </a:rPr>
              <a:t>まとめてください。</a:t>
            </a:r>
            <a:endParaRPr lang="en-US" altLang="ja-JP" sz="1800" dirty="0" smtClean="0">
              <a:solidFill>
                <a:srgbClr val="0070C0"/>
              </a:solidFill>
              <a:latin typeface="ＭＳ Ｐゴシック" pitchFamily="50" charset="-128"/>
            </a:endParaRPr>
          </a:p>
          <a:p>
            <a:pPr algn="l">
              <a:spcBef>
                <a:spcPts val="1200"/>
              </a:spcBef>
            </a:pPr>
            <a:r>
              <a:rPr lang="ja-JP" altLang="en-US" sz="1800" dirty="0" smtClean="0">
                <a:solidFill>
                  <a:srgbClr val="0070C0"/>
                </a:solidFill>
                <a:latin typeface="ＭＳ Ｐゴシック" pitchFamily="50" charset="-128"/>
              </a:rPr>
              <a:t>◆各技術開発項目について、年度毎の開発費を記載してください。</a:t>
            </a:r>
            <a:endParaRPr lang="en-US" altLang="ja-JP" sz="1800" dirty="0" smtClean="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◆技術開発項目の数によって、行を追加、削除してください</a:t>
            </a:r>
            <a:r>
              <a:rPr lang="ja-JP" altLang="en-US" sz="1800" dirty="0" smtClean="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p:txBody>
      </p:sp>
    </p:spTree>
    <p:extLst>
      <p:ext uri="{BB962C8B-B14F-4D97-AF65-F5344CB8AC3E}">
        <p14:creationId xmlns:p14="http://schemas.microsoft.com/office/powerpoint/2010/main" val="4138833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a:t>
            </a:r>
            <a:r>
              <a:rPr lang="ja-JP" altLang="en-US" sz="3200" u="sng" kern="0" dirty="0" smtClean="0">
                <a:solidFill>
                  <a:schemeClr val="tx2"/>
                </a:solidFill>
                <a:latin typeface="ＭＳ Ｐゴシック" pitchFamily="50" charset="-128"/>
                <a:cs typeface="+mj-cs"/>
              </a:rPr>
              <a:t>効果量</a:t>
            </a:r>
            <a:endParaRPr lang="ja-JP" altLang="en-US" sz="3200" u="sng" kern="0" dirty="0">
              <a:solidFill>
                <a:schemeClr val="tx2"/>
              </a:solidFill>
              <a:latin typeface="ＭＳ Ｐゴシック" pitchFamily="50" charset="-128"/>
              <a:cs typeface="+mj-cs"/>
            </a:endParaRPr>
          </a:p>
        </p:txBody>
      </p:sp>
      <p:sp>
        <p:nvSpPr>
          <p:cNvPr id="14376" name="テキスト ボックス 5"/>
          <p:cNvSpPr txBox="1">
            <a:spLocks noChangeArrowheads="1"/>
          </p:cNvSpPr>
          <p:nvPr/>
        </p:nvSpPr>
        <p:spPr bwMode="auto">
          <a:xfrm>
            <a:off x="311893" y="1005531"/>
            <a:ext cx="8422968" cy="4031873"/>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・事業化から</a:t>
            </a:r>
            <a:r>
              <a:rPr lang="en-US" altLang="ja-JP" sz="1800" dirty="0" smtClean="0">
                <a:solidFill>
                  <a:srgbClr val="0070C0"/>
                </a:solidFill>
                <a:latin typeface="ＭＳ Ｐゴシック" pitchFamily="50" charset="-128"/>
              </a:rPr>
              <a:t>3</a:t>
            </a:r>
            <a:r>
              <a:rPr lang="ja-JP" altLang="en-US" sz="1800" dirty="0" smtClean="0">
                <a:solidFill>
                  <a:srgbClr val="0070C0"/>
                </a:solidFill>
                <a:latin typeface="ＭＳ Ｐゴシック" pitchFamily="50" charset="-128"/>
              </a:rPr>
              <a:t>年後</a:t>
            </a:r>
            <a:r>
              <a:rPr lang="ja-JP" altLang="en-US" sz="1800" dirty="0">
                <a:solidFill>
                  <a:srgbClr val="0070C0"/>
                </a:solidFill>
                <a:latin typeface="ＭＳ Ｐゴシック" pitchFamily="50" charset="-128"/>
              </a:rPr>
              <a:t>及び</a:t>
            </a:r>
            <a:r>
              <a:rPr lang="en-US" altLang="ja-JP" sz="1800" dirty="0">
                <a:solidFill>
                  <a:srgbClr val="0070C0"/>
                </a:solidFill>
                <a:latin typeface="ＭＳ Ｐゴシック" pitchFamily="50" charset="-128"/>
              </a:rPr>
              <a:t>2030</a:t>
            </a:r>
            <a:r>
              <a:rPr lang="ja-JP" altLang="en-US" sz="1800" dirty="0">
                <a:solidFill>
                  <a:srgbClr val="0070C0"/>
                </a:solidFill>
                <a:latin typeface="ＭＳ Ｐゴシック" pitchFamily="50" charset="-128"/>
              </a:rPr>
              <a:t>年度時点で見込まれる国内における省エネルギー効果量をご記載ください。</a:t>
            </a:r>
            <a:endParaRPr lang="en-US" altLang="ja-JP" sz="1800"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算出根拠を算定式などを用いて</a:t>
            </a:r>
            <a:r>
              <a:rPr lang="ja-JP" altLang="en-US" sz="1800" dirty="0" smtClean="0">
                <a:solidFill>
                  <a:srgbClr val="0070C0"/>
                </a:solidFill>
                <a:latin typeface="ＭＳ Ｐゴシック" pitchFamily="50" charset="-128"/>
              </a:rPr>
              <a:t>記述してください。</a:t>
            </a:r>
            <a:endParaRPr lang="en-US" altLang="ja-JP" sz="1800"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・複数の指標を用いて算出した場合は指標ごとに分けて記載ください</a:t>
            </a:r>
            <a:r>
              <a:rPr lang="en-US" altLang="ja-JP" sz="1800" dirty="0" smtClean="0">
                <a:solidFill>
                  <a:srgbClr val="0070C0"/>
                </a:solidFill>
                <a:latin typeface="ＭＳ Ｐゴシック" pitchFamily="50" charset="-128"/>
              </a:rPr>
              <a:t/>
            </a:r>
            <a:br>
              <a:rPr lang="en-US" altLang="ja-JP" sz="1800" dirty="0" smtClean="0">
                <a:solidFill>
                  <a:srgbClr val="0070C0"/>
                </a:solidFill>
                <a:latin typeface="ＭＳ Ｐゴシック" pitchFamily="50" charset="-128"/>
              </a:rPr>
            </a:br>
            <a:r>
              <a:rPr lang="ja-JP" altLang="en-US" sz="1800" dirty="0" smtClean="0">
                <a:solidFill>
                  <a:srgbClr val="0070C0"/>
                </a:solidFill>
                <a:latin typeface="ＭＳ Ｐゴシック" pitchFamily="50" charset="-128"/>
              </a:rPr>
              <a:t>（例）</a:t>
            </a:r>
            <a:endParaRPr lang="en-US" altLang="ja-JP" sz="1800" dirty="0" smtClean="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　７．１　指標</a:t>
            </a:r>
            <a:r>
              <a:rPr lang="en-US" altLang="ja-JP" sz="1800" dirty="0" smtClean="0">
                <a:solidFill>
                  <a:srgbClr val="0070C0"/>
                </a:solidFill>
                <a:latin typeface="ＭＳ Ｐゴシック" pitchFamily="50" charset="-128"/>
              </a:rPr>
              <a:t>A</a:t>
            </a:r>
            <a:r>
              <a:rPr lang="ja-JP" altLang="en-US" sz="1800" dirty="0" smtClean="0">
                <a:solidFill>
                  <a:srgbClr val="0070C0"/>
                </a:solidFill>
                <a:latin typeface="ＭＳ Ｐゴシック" pitchFamily="50" charset="-128"/>
              </a:rPr>
              <a:t>：単位当たりの省エネルギー効果量</a:t>
            </a:r>
            <a:r>
              <a:rPr lang="en-US" altLang="ja-JP" sz="1800" dirty="0" smtClean="0">
                <a:solidFill>
                  <a:srgbClr val="0070C0"/>
                </a:solidFill>
                <a:latin typeface="ＭＳ Ｐゴシック" pitchFamily="50" charset="-128"/>
              </a:rPr>
              <a:t/>
            </a:r>
            <a:br>
              <a:rPr lang="en-US" altLang="ja-JP" sz="1800" dirty="0" smtClean="0">
                <a:solidFill>
                  <a:srgbClr val="0070C0"/>
                </a:solidFill>
                <a:latin typeface="ＭＳ Ｐゴシック" pitchFamily="50" charset="-128"/>
              </a:rPr>
            </a:br>
            <a:r>
              <a:rPr lang="ja-JP" altLang="en-US" sz="1800" dirty="0" smtClean="0">
                <a:solidFill>
                  <a:srgbClr val="0070C0"/>
                </a:solidFill>
                <a:latin typeface="ＭＳ Ｐゴシック" pitchFamily="50" charset="-128"/>
              </a:rPr>
              <a:t>　　</a:t>
            </a:r>
            <a:r>
              <a:rPr lang="ja-JP" altLang="en-US" sz="1800" dirty="0">
                <a:solidFill>
                  <a:srgbClr val="0070C0"/>
                </a:solidFill>
                <a:latin typeface="ＭＳ Ｐゴシック" pitchFamily="50" charset="-128"/>
              </a:rPr>
              <a:t>　・今回提案の技術開発による、成果物１つあたりのエネルギー削減量。</a:t>
            </a:r>
          </a:p>
          <a:p>
            <a:pPr algn="l">
              <a:spcBef>
                <a:spcPts val="600"/>
              </a:spcBef>
            </a:pPr>
            <a:r>
              <a:rPr lang="ja-JP" altLang="en-US" sz="1800" dirty="0" smtClean="0">
                <a:solidFill>
                  <a:srgbClr val="0070C0"/>
                </a:solidFill>
                <a:latin typeface="ＭＳ Ｐゴシック" pitchFamily="50" charset="-128"/>
              </a:rPr>
              <a:t>　　　　（</a:t>
            </a:r>
            <a:r>
              <a:rPr lang="ja-JP" altLang="en-US" sz="1800" dirty="0">
                <a:solidFill>
                  <a:srgbClr val="0070C0"/>
                </a:solidFill>
                <a:latin typeface="ＭＳ Ｐゴシック" pitchFamily="50" charset="-128"/>
              </a:rPr>
              <a:t>成果物：省エネ製品、材料、プロセス、サービス等</a:t>
            </a:r>
            <a:r>
              <a:rPr lang="ja-JP" altLang="en-US" sz="1800" dirty="0" smtClean="0">
                <a:solidFill>
                  <a:srgbClr val="0070C0"/>
                </a:solidFill>
                <a:latin typeface="ＭＳ Ｐゴシック" pitchFamily="50" charset="-128"/>
              </a:rPr>
              <a:t>）</a:t>
            </a:r>
            <a:endParaRPr lang="ja-JP" altLang="en-US" sz="1800" dirty="0">
              <a:solidFill>
                <a:srgbClr val="0070C0"/>
              </a:solidFill>
              <a:latin typeface="ＭＳ Ｐゴシック" pitchFamily="50" charset="-128"/>
            </a:endParaRPr>
          </a:p>
          <a:p>
            <a:pPr algn="l">
              <a:spcBef>
                <a:spcPts val="600"/>
              </a:spcBef>
            </a:pPr>
            <a:endParaRPr lang="en-US" altLang="ja-JP" sz="1800" dirty="0" smtClean="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　　７．２　指標</a:t>
            </a:r>
            <a:r>
              <a:rPr lang="en-US" altLang="ja-JP" sz="1800" dirty="0">
                <a:solidFill>
                  <a:srgbClr val="0070C0"/>
                </a:solidFill>
                <a:latin typeface="ＭＳ Ｐゴシック" pitchFamily="50" charset="-128"/>
              </a:rPr>
              <a:t>B</a:t>
            </a:r>
            <a:r>
              <a:rPr lang="ja-JP" altLang="en-US" sz="1800" dirty="0">
                <a:solidFill>
                  <a:srgbClr val="0070C0"/>
                </a:solidFill>
                <a:latin typeface="ＭＳ Ｐゴシック" pitchFamily="50" charset="-128"/>
              </a:rPr>
              <a:t>：２０ＸＸ年、２０３０年時点の市場導入（普及）量</a:t>
            </a:r>
          </a:p>
          <a:p>
            <a:pPr algn="l">
              <a:spcBef>
                <a:spcPts val="600"/>
              </a:spcBef>
            </a:pPr>
            <a:r>
              <a:rPr lang="ja-JP" altLang="en-US" sz="1800" dirty="0">
                <a:solidFill>
                  <a:srgbClr val="0070C0"/>
                </a:solidFill>
                <a:latin typeface="ＭＳ Ｐゴシック" pitchFamily="50" charset="-128"/>
              </a:rPr>
              <a:t>　　　・適用可能な市場に対する市場占有率から算出した市場ストック量。</a:t>
            </a:r>
            <a:endParaRPr lang="ja-JP" altLang="en-US" sz="1800" dirty="0" smtClean="0">
              <a:solidFill>
                <a:srgbClr val="0070C0"/>
              </a:solidFill>
              <a:latin typeface="ＭＳ Ｐゴシック" pitchFamily="50" charset="-128"/>
            </a:endParaRPr>
          </a:p>
        </p:txBody>
      </p:sp>
    </p:spTree>
    <p:extLst>
      <p:ext uri="{BB962C8B-B14F-4D97-AF65-F5344CB8AC3E}">
        <p14:creationId xmlns:p14="http://schemas.microsoft.com/office/powerpoint/2010/main" val="1618845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a:t>
            </a:r>
            <a:r>
              <a:rPr lang="ja-JP" altLang="en-US" sz="3200" u="sng" kern="0" dirty="0" smtClean="0">
                <a:solidFill>
                  <a:schemeClr val="tx2"/>
                </a:solidFill>
                <a:latin typeface="ＭＳ Ｐゴシック" pitchFamily="50" charset="-128"/>
                <a:cs typeface="+mj-cs"/>
              </a:rPr>
              <a:t>効果量（まとめ）</a:t>
            </a:r>
            <a:endParaRPr lang="ja-JP" altLang="en-US" sz="3200" u="sng" kern="0" dirty="0">
              <a:solidFill>
                <a:schemeClr val="tx2"/>
              </a:solidFill>
              <a:latin typeface="ＭＳ Ｐゴシック" pitchFamily="50" charset="-128"/>
              <a:cs typeface="+mj-cs"/>
            </a:endParaRPr>
          </a:p>
        </p:txBody>
      </p:sp>
      <p:graphicFrame>
        <p:nvGraphicFramePr>
          <p:cNvPr id="12" name="表 11"/>
          <p:cNvGraphicFramePr>
            <a:graphicFrameLocks noGrp="1"/>
          </p:cNvGraphicFramePr>
          <p:nvPr>
            <p:extLst>
              <p:ext uri="{D42A27DB-BD31-4B8C-83A1-F6EECF244321}">
                <p14:modId xmlns:p14="http://schemas.microsoft.com/office/powerpoint/2010/main" val="464217818"/>
              </p:ext>
            </p:extLst>
          </p:nvPr>
        </p:nvGraphicFramePr>
        <p:xfrm>
          <a:off x="80682" y="1044949"/>
          <a:ext cx="8963024" cy="1949606"/>
        </p:xfrm>
        <a:graphic>
          <a:graphicData uri="http://schemas.openxmlformats.org/drawingml/2006/table">
            <a:tbl>
              <a:tblPr firstRow="1" bandRow="1">
                <a:tableStyleId>{F5AB1C69-6EDB-4FF4-983F-18BD219EF322}</a:tableStyleId>
              </a:tblPr>
              <a:tblGrid>
                <a:gridCol w="2241868"/>
                <a:gridCol w="3360578"/>
                <a:gridCol w="3360578"/>
              </a:tblGrid>
              <a:tr h="823620">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algn="ctr"/>
                      <a:r>
                        <a:rPr kumimoji="1" lang="en-US" altLang="ja-JP" sz="1800" b="0" dirty="0" smtClean="0">
                          <a:solidFill>
                            <a:srgbClr val="0070C0"/>
                          </a:solidFill>
                          <a:latin typeface="ＭＳ Ｐゴシック" pitchFamily="50" charset="-128"/>
                          <a:ea typeface="ＭＳ Ｐゴシック" pitchFamily="50" charset="-128"/>
                        </a:rPr>
                        <a:t>20</a:t>
                      </a:r>
                      <a:r>
                        <a:rPr kumimoji="1" lang="en-US" altLang="ja-JP" sz="1800" b="1" dirty="0" smtClean="0">
                          <a:solidFill>
                            <a:srgbClr val="0070C0"/>
                          </a:solidFill>
                          <a:latin typeface="ＭＳ Ｐゴシック" pitchFamily="50" charset="-128"/>
                          <a:ea typeface="ＭＳ Ｐゴシック" pitchFamily="50" charset="-128"/>
                        </a:rPr>
                        <a:t>XX</a:t>
                      </a:r>
                      <a:r>
                        <a:rPr kumimoji="1" lang="ja-JP" altLang="en-US" sz="1800" b="0" dirty="0" smtClean="0">
                          <a:solidFill>
                            <a:srgbClr val="0070C0"/>
                          </a:solidFill>
                          <a:latin typeface="ＭＳ Ｐゴシック" pitchFamily="50" charset="-128"/>
                          <a:ea typeface="ＭＳ Ｐゴシック" pitchFamily="50" charset="-128"/>
                        </a:rPr>
                        <a:t>年度</a:t>
                      </a:r>
                      <a:r>
                        <a:rPr kumimoji="1" lang="ja-JP" altLang="en-US" sz="1800" b="0" dirty="0" smtClean="0">
                          <a:solidFill>
                            <a:schemeClr val="tx1"/>
                          </a:solidFill>
                          <a:latin typeface="ＭＳ Ｐゴシック" pitchFamily="50" charset="-128"/>
                          <a:ea typeface="ＭＳ Ｐゴシック" pitchFamily="50" charset="-128"/>
                        </a:rPr>
                        <a:t>（参考値）</a:t>
                      </a:r>
                      <a:endParaRPr kumimoji="1" lang="en-US" altLang="ja-JP" sz="1800" b="0"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b="0" dirty="0" smtClean="0">
                          <a:solidFill>
                            <a:schemeClr val="tx1"/>
                          </a:solidFill>
                          <a:latin typeface="ＭＳ Ｐゴシック" pitchFamily="50" charset="-128"/>
                          <a:ea typeface="ＭＳ Ｐゴシック" pitchFamily="50" charset="-128"/>
                        </a:rPr>
                        <a:t>2030</a:t>
                      </a:r>
                      <a:r>
                        <a:rPr kumimoji="1" lang="ja-JP" altLang="en-US" sz="1800" b="0" dirty="0" smtClean="0">
                          <a:solidFill>
                            <a:schemeClr val="tx1"/>
                          </a:solidFill>
                          <a:latin typeface="ＭＳ Ｐゴシック" pitchFamily="50" charset="-128"/>
                          <a:ea typeface="ＭＳ Ｐゴシック" pitchFamily="50" charset="-128"/>
                        </a:rPr>
                        <a:t>年度</a:t>
                      </a: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25986">
                <a:tc>
                  <a:txBody>
                    <a:bodyPr/>
                    <a:lstStyle/>
                    <a:p>
                      <a:pPr algn="l"/>
                      <a:r>
                        <a:rPr kumimoji="1" lang="ja-JP" altLang="en-US" sz="1800" b="0" dirty="0" smtClean="0">
                          <a:solidFill>
                            <a:schemeClr val="tx1"/>
                          </a:solidFill>
                          <a:latin typeface="+mj-ea"/>
                          <a:ea typeface="+mj-ea"/>
                        </a:rPr>
                        <a:t>省エネルギー効果量</a:t>
                      </a:r>
                      <a:endParaRPr kumimoji="1" lang="en-US" altLang="ja-JP" sz="1800" b="0" dirty="0" smtClean="0">
                        <a:solidFill>
                          <a:schemeClr val="tx1"/>
                        </a:solidFill>
                        <a:latin typeface="+mj-ea"/>
                        <a:ea typeface="+mj-ea"/>
                      </a:endParaRPr>
                    </a:p>
                    <a:p>
                      <a:pPr algn="l"/>
                      <a:endParaRPr kumimoji="1" lang="en-US" altLang="ja-JP" sz="1800" b="0" dirty="0" smtClean="0">
                        <a:solidFill>
                          <a:schemeClr val="tx1"/>
                        </a:solidFill>
                        <a:latin typeface="+mj-ea"/>
                        <a:ea typeface="+mj-ea"/>
                      </a:endParaRPr>
                    </a:p>
                    <a:p>
                      <a:pPr algn="l"/>
                      <a:r>
                        <a:rPr kumimoji="1" lang="ja-JP" altLang="en-US" sz="1800" dirty="0" smtClean="0">
                          <a:solidFill>
                            <a:schemeClr val="tx1"/>
                          </a:solidFill>
                          <a:latin typeface="+mj-ea"/>
                          <a:ea typeface="+mj-ea"/>
                        </a:rPr>
                        <a:t>　費用対効果目標量</a:t>
                      </a:r>
                      <a:endParaRPr kumimoji="1" lang="en-US" altLang="ja-JP" sz="1800" b="0" dirty="0" smtClean="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latin typeface="+mj-ea"/>
                          <a:ea typeface="+mj-ea"/>
                        </a:rPr>
                        <a:t>万</a:t>
                      </a:r>
                      <a:r>
                        <a:rPr kumimoji="1" lang="ja-JP" altLang="en-US" sz="1800" dirty="0" err="1" smtClean="0">
                          <a:solidFill>
                            <a:schemeClr val="tx1"/>
                          </a:solidFill>
                          <a:latin typeface="+mj-ea"/>
                          <a:ea typeface="+mj-ea"/>
                        </a:rPr>
                        <a:t>ｋ</a:t>
                      </a:r>
                      <a:r>
                        <a:rPr kumimoji="1" lang="en-US" altLang="ja-JP" sz="1800" dirty="0" smtClean="0">
                          <a:solidFill>
                            <a:schemeClr val="tx1"/>
                          </a:solidFill>
                          <a:latin typeface="+mj-ea"/>
                          <a:ea typeface="+mj-ea"/>
                        </a:rPr>
                        <a:t>L/</a:t>
                      </a:r>
                      <a:r>
                        <a:rPr kumimoji="1" lang="ja-JP" altLang="en-US" sz="1800" dirty="0" smtClean="0">
                          <a:solidFill>
                            <a:schemeClr val="tx1"/>
                          </a:solidFill>
                          <a:latin typeface="+mj-ea"/>
                          <a:ea typeface="+mj-ea"/>
                        </a:rPr>
                        <a:t>年</a:t>
                      </a:r>
                      <a:endParaRPr kumimoji="1" lang="en-US" altLang="ja-JP" sz="1800" kern="1200" dirty="0" smtClean="0">
                        <a:solidFill>
                          <a:schemeClr val="tx1"/>
                        </a:solidFill>
                        <a:latin typeface="+mj-ea"/>
                        <a:ea typeface="+mn-ea"/>
                        <a:cs typeface="+mn-cs"/>
                      </a:endParaRPr>
                    </a:p>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smtClean="0">
                          <a:solidFill>
                            <a:schemeClr val="tx1"/>
                          </a:solidFill>
                          <a:latin typeface="+mj-ea"/>
                          <a:ea typeface="+mj-ea"/>
                          <a:cs typeface="+mn-cs"/>
                        </a:rPr>
                        <a:t>万</a:t>
                      </a:r>
                      <a:r>
                        <a:rPr kumimoji="1" lang="ja-JP" altLang="en-US" sz="1800" kern="1200" dirty="0" err="1" smtClean="0">
                          <a:solidFill>
                            <a:schemeClr val="tx1"/>
                          </a:solidFill>
                          <a:latin typeface="+mj-ea"/>
                          <a:ea typeface="+mj-ea"/>
                          <a:cs typeface="+mn-cs"/>
                        </a:rPr>
                        <a:t>ｋ</a:t>
                      </a:r>
                      <a:r>
                        <a:rPr kumimoji="1" lang="en-US" altLang="ja-JP" sz="1800" kern="1200" dirty="0" smtClean="0">
                          <a:solidFill>
                            <a:schemeClr val="tx1"/>
                          </a:solidFill>
                          <a:latin typeface="+mj-ea"/>
                          <a:ea typeface="+mj-ea"/>
                          <a:cs typeface="+mn-cs"/>
                        </a:rPr>
                        <a:t>L</a:t>
                      </a:r>
                      <a:r>
                        <a:rPr kumimoji="1" lang="en-US" altLang="ja-JP" sz="1800" kern="1200" dirty="0" smtClean="0">
                          <a:solidFill>
                            <a:schemeClr val="tx1"/>
                          </a:solidFill>
                          <a:latin typeface="+mj-ea"/>
                          <a:ea typeface="+mn-ea"/>
                          <a:cs typeface="+mn-cs"/>
                        </a:rPr>
                        <a:t>/</a:t>
                      </a:r>
                      <a:r>
                        <a:rPr kumimoji="1" lang="ja-JP" altLang="en-US" sz="1800" kern="1200" dirty="0" smtClean="0">
                          <a:solidFill>
                            <a:schemeClr val="tx1"/>
                          </a:solidFill>
                          <a:latin typeface="+mj-ea"/>
                          <a:ea typeface="+mn-ea"/>
                          <a:cs typeface="+mn-cs"/>
                        </a:rPr>
                        <a:t>年</a:t>
                      </a:r>
                      <a:endParaRPr kumimoji="1" lang="en-US" altLang="ja-JP" sz="1800" kern="1200" dirty="0" smtClean="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smtClean="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latin typeface="+mj-ea"/>
                          <a:ea typeface="+mj-ea"/>
                          <a:cs typeface="+mn-cs"/>
                        </a:rPr>
                        <a:t>万</a:t>
                      </a:r>
                      <a:r>
                        <a:rPr kumimoji="1" lang="ja-JP" altLang="en-US" sz="1800" kern="1200" dirty="0" err="1" smtClean="0">
                          <a:solidFill>
                            <a:schemeClr val="tx1"/>
                          </a:solidFill>
                          <a:latin typeface="+mj-ea"/>
                          <a:ea typeface="+mj-ea"/>
                          <a:cs typeface="+mn-cs"/>
                        </a:rPr>
                        <a:t>ｋ</a:t>
                      </a:r>
                      <a:r>
                        <a:rPr kumimoji="1" lang="en-US" altLang="ja-JP" sz="1800" kern="1200" dirty="0" smtClean="0">
                          <a:solidFill>
                            <a:schemeClr val="tx1"/>
                          </a:solidFill>
                          <a:latin typeface="+mj-ea"/>
                          <a:ea typeface="+mj-ea"/>
                          <a:cs typeface="+mn-cs"/>
                        </a:rPr>
                        <a:t>L</a:t>
                      </a:r>
                      <a:r>
                        <a:rPr kumimoji="1" lang="en-US" altLang="ja-JP" sz="1800" kern="1200" dirty="0" smtClean="0">
                          <a:solidFill>
                            <a:schemeClr val="tx1"/>
                          </a:solidFill>
                          <a:latin typeface="+mj-ea"/>
                          <a:ea typeface="+mn-ea"/>
                          <a:cs typeface="+mn-cs"/>
                        </a:rPr>
                        <a:t>/</a:t>
                      </a:r>
                      <a:r>
                        <a:rPr kumimoji="1" lang="ja-JP" altLang="en-US" sz="1800" kern="1200" dirty="0" smtClean="0">
                          <a:solidFill>
                            <a:schemeClr val="tx1"/>
                          </a:solidFill>
                          <a:latin typeface="+mj-ea"/>
                          <a:ea typeface="+mn-ea"/>
                          <a:cs typeface="+mn-cs"/>
                        </a:rPr>
                        <a:t>年</a:t>
                      </a:r>
                      <a:endParaRPr kumimoji="1" lang="en-US" altLang="ja-JP" sz="1800" kern="1200" dirty="0" smtClean="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380" name="テキスト ボックス 5"/>
          <p:cNvSpPr txBox="1">
            <a:spLocks noChangeArrowheads="1"/>
          </p:cNvSpPr>
          <p:nvPr/>
        </p:nvSpPr>
        <p:spPr bwMode="auto">
          <a:xfrm>
            <a:off x="610924" y="4784854"/>
            <a:ext cx="8177476" cy="1477328"/>
          </a:xfrm>
          <a:prstGeom prst="rect">
            <a:avLst/>
          </a:prstGeom>
          <a:solidFill>
            <a:schemeClr val="bg1"/>
          </a:solidFill>
          <a:ln w="9525">
            <a:solidFill>
              <a:srgbClr val="C00000"/>
            </a:solidFill>
            <a:prstDash val="dash"/>
            <a:miter lim="800000"/>
            <a:headEnd/>
            <a:tailEnd/>
          </a:ln>
        </p:spPr>
        <p:txBody>
          <a:bodyPr wrap="square" anchor="ctr">
            <a:spAutoFit/>
          </a:bodyPr>
          <a:lstStyle/>
          <a:p>
            <a:pPr algn="l">
              <a:spcBef>
                <a:spcPts val="600"/>
              </a:spcBef>
            </a:pPr>
            <a:r>
              <a:rPr lang="ja-JP" altLang="en-US" b="1" dirty="0" smtClean="0">
                <a:solidFill>
                  <a:srgbClr val="C00000"/>
                </a:solidFill>
                <a:latin typeface="ＭＳ Ｐゴシック" pitchFamily="50" charset="-128"/>
              </a:rPr>
              <a:t>・</a:t>
            </a:r>
            <a:r>
              <a:rPr lang="en-US" altLang="ja-JP" b="1" dirty="0" smtClean="0">
                <a:solidFill>
                  <a:srgbClr val="C00000"/>
                </a:solidFill>
                <a:latin typeface="ＭＳ Ｐゴシック" pitchFamily="50" charset="-128"/>
              </a:rPr>
              <a:t>20XX</a:t>
            </a:r>
            <a:r>
              <a:rPr lang="ja-JP" altLang="en-US" b="1" dirty="0" smtClean="0">
                <a:solidFill>
                  <a:srgbClr val="C00000"/>
                </a:solidFill>
                <a:latin typeface="ＭＳ Ｐゴシック" pitchFamily="50" charset="-128"/>
              </a:rPr>
              <a:t>年</a:t>
            </a:r>
            <a:r>
              <a:rPr lang="ja-JP" altLang="en-US" b="1" dirty="0">
                <a:solidFill>
                  <a:srgbClr val="C00000"/>
                </a:solidFill>
                <a:latin typeface="ＭＳ Ｐゴシック" pitchFamily="50" charset="-128"/>
              </a:rPr>
              <a:t>度</a:t>
            </a:r>
            <a:r>
              <a:rPr lang="ja-JP" altLang="en-US" b="1" dirty="0" smtClean="0">
                <a:solidFill>
                  <a:srgbClr val="C00000"/>
                </a:solidFill>
                <a:latin typeface="ＭＳ Ｐゴシック" pitchFamily="50" charset="-128"/>
              </a:rPr>
              <a:t>は、事業化開始から３年後</a:t>
            </a:r>
            <a:r>
              <a:rPr lang="ja-JP" altLang="en-US" b="1" dirty="0">
                <a:solidFill>
                  <a:srgbClr val="C00000"/>
                </a:solidFill>
                <a:latin typeface="ＭＳ Ｐゴシック" pitchFamily="50" charset="-128"/>
              </a:rPr>
              <a:t>の西暦で</a:t>
            </a:r>
            <a:r>
              <a:rPr lang="ja-JP" altLang="en-US" b="1" dirty="0" smtClean="0">
                <a:solidFill>
                  <a:srgbClr val="C00000"/>
                </a:solidFill>
                <a:latin typeface="ＭＳ Ｐゴシック" pitchFamily="50" charset="-128"/>
              </a:rPr>
              <a:t>記載してください。</a:t>
            </a:r>
            <a:endParaRPr lang="en-US" altLang="ja-JP" b="1" dirty="0" smtClean="0">
              <a:solidFill>
                <a:srgbClr val="C00000"/>
              </a:solidFill>
              <a:latin typeface="ＭＳ Ｐゴシック" pitchFamily="50" charset="-128"/>
            </a:endParaRPr>
          </a:p>
          <a:p>
            <a:pPr algn="l">
              <a:spcBef>
                <a:spcPts val="600"/>
              </a:spcBef>
            </a:pPr>
            <a:r>
              <a:rPr lang="ja-JP" altLang="en-US" b="1" dirty="0" smtClean="0">
                <a:solidFill>
                  <a:srgbClr val="C00000"/>
                </a:solidFill>
                <a:latin typeface="ＭＳ Ｐゴシック" pitchFamily="50" charset="-128"/>
              </a:rPr>
              <a:t>・</a:t>
            </a:r>
            <a:r>
              <a:rPr lang="en-US" altLang="ja-JP" b="1" dirty="0" smtClean="0">
                <a:solidFill>
                  <a:srgbClr val="C00000"/>
                </a:solidFill>
                <a:latin typeface="ＭＳ Ｐゴシック" pitchFamily="50" charset="-128"/>
              </a:rPr>
              <a:t>20XX</a:t>
            </a:r>
            <a:r>
              <a:rPr lang="ja-JP" altLang="en-US" b="1" dirty="0" smtClean="0">
                <a:solidFill>
                  <a:srgbClr val="C00000"/>
                </a:solidFill>
                <a:latin typeface="ＭＳ Ｐゴシック" pitchFamily="50" charset="-128"/>
              </a:rPr>
              <a:t>年度が</a:t>
            </a:r>
            <a:r>
              <a:rPr lang="en-US" altLang="ja-JP" b="1" dirty="0" smtClean="0">
                <a:solidFill>
                  <a:srgbClr val="C00000"/>
                </a:solidFill>
                <a:latin typeface="ＭＳ Ｐゴシック" pitchFamily="50" charset="-128"/>
              </a:rPr>
              <a:t>2030</a:t>
            </a:r>
            <a:r>
              <a:rPr lang="ja-JP" altLang="en-US" b="1" dirty="0" smtClean="0">
                <a:solidFill>
                  <a:srgbClr val="C00000"/>
                </a:solidFill>
                <a:latin typeface="ＭＳ Ｐゴシック" pitchFamily="50" charset="-128"/>
              </a:rPr>
              <a:t>年度を超える場合には、効果量欄に「－」と記載してくださ</a:t>
            </a:r>
            <a:r>
              <a:rPr lang="ja-JP" altLang="en-US" b="1" dirty="0">
                <a:solidFill>
                  <a:srgbClr val="C00000"/>
                </a:solidFill>
                <a:latin typeface="ＭＳ Ｐゴシック" pitchFamily="50" charset="-128"/>
              </a:rPr>
              <a:t>い</a:t>
            </a:r>
            <a:r>
              <a:rPr lang="ja-JP" altLang="en-US" b="1" dirty="0" smtClean="0">
                <a:solidFill>
                  <a:srgbClr val="C00000"/>
                </a:solidFill>
                <a:latin typeface="ＭＳ Ｐゴシック" pitchFamily="50" charset="-128"/>
              </a:rPr>
              <a:t>。</a:t>
            </a:r>
            <a:endParaRPr lang="en-US" altLang="ja-JP" b="1" dirty="0" smtClean="0">
              <a:solidFill>
                <a:srgbClr val="C00000"/>
              </a:solidFill>
              <a:latin typeface="ＭＳ Ｐゴシック" pitchFamily="50" charset="-128"/>
            </a:endParaRPr>
          </a:p>
          <a:p>
            <a:pPr algn="l">
              <a:spcBef>
                <a:spcPts val="600"/>
              </a:spcBef>
            </a:pPr>
            <a:r>
              <a:rPr lang="ja-JP" altLang="en-US" b="1" dirty="0" smtClean="0">
                <a:solidFill>
                  <a:srgbClr val="C00000"/>
                </a:solidFill>
                <a:latin typeface="ＭＳ Ｐゴシック" pitchFamily="50" charset="-128"/>
              </a:rPr>
              <a:t>・</a:t>
            </a:r>
            <a:r>
              <a:rPr lang="en-US" altLang="ja-JP" b="1" u="sng" dirty="0" smtClean="0">
                <a:solidFill>
                  <a:srgbClr val="C00000"/>
                </a:solidFill>
                <a:latin typeface="ＭＳ Ｐゴシック" pitchFamily="50" charset="-128"/>
              </a:rPr>
              <a:t>5</a:t>
            </a:r>
            <a:r>
              <a:rPr lang="ja-JP" altLang="en-US" b="1" u="sng" dirty="0" smtClean="0">
                <a:solidFill>
                  <a:srgbClr val="C00000"/>
                </a:solidFill>
                <a:latin typeface="ＭＳ Ｐゴシック" pitchFamily="50" charset="-128"/>
              </a:rPr>
              <a:t>万</a:t>
            </a:r>
            <a:r>
              <a:rPr lang="en-US" altLang="ja-JP" b="1" u="sng" dirty="0" err="1" smtClean="0">
                <a:solidFill>
                  <a:srgbClr val="C00000"/>
                </a:solidFill>
                <a:latin typeface="ＭＳ Ｐゴシック" pitchFamily="50" charset="-128"/>
              </a:rPr>
              <a:t>kL</a:t>
            </a:r>
            <a:r>
              <a:rPr lang="en-US" altLang="ja-JP" b="1" u="sng" dirty="0" smtClean="0">
                <a:solidFill>
                  <a:srgbClr val="C00000"/>
                </a:solidFill>
                <a:latin typeface="ＭＳ Ｐゴシック" pitchFamily="50" charset="-128"/>
              </a:rPr>
              <a:t>/</a:t>
            </a:r>
            <a:r>
              <a:rPr lang="ja-JP" altLang="en-US" b="1" u="sng" dirty="0" smtClean="0">
                <a:solidFill>
                  <a:srgbClr val="C00000"/>
                </a:solidFill>
                <a:latin typeface="ＭＳ Ｐゴシック" pitchFamily="50" charset="-128"/>
              </a:rPr>
              <a:t>年に達しない提案</a:t>
            </a:r>
            <a:r>
              <a:rPr lang="ja-JP" altLang="en-US" b="1" dirty="0" smtClean="0">
                <a:solidFill>
                  <a:srgbClr val="C00000"/>
                </a:solidFill>
                <a:latin typeface="ＭＳ Ｐゴシック" pitchFamily="50" charset="-128"/>
              </a:rPr>
              <a:t>は 「費用対効果目標量」を記載してください。</a:t>
            </a:r>
            <a:endParaRPr lang="en-US" altLang="ja-JP" b="1" dirty="0" smtClean="0">
              <a:solidFill>
                <a:srgbClr val="C00000"/>
              </a:solidFill>
              <a:latin typeface="ＭＳ Ｐゴシック" pitchFamily="50" charset="-128"/>
            </a:endParaRPr>
          </a:p>
          <a:p>
            <a:pPr algn="l">
              <a:spcBef>
                <a:spcPts val="0"/>
              </a:spcBef>
            </a:pPr>
            <a:r>
              <a:rPr lang="ja-JP" altLang="en-US" b="1" dirty="0" smtClean="0">
                <a:solidFill>
                  <a:srgbClr val="C00000"/>
                </a:solidFill>
                <a:latin typeface="ＭＳ Ｐゴシック" pitchFamily="50" charset="-128"/>
              </a:rPr>
              <a:t>　（例）年間技術開発費の上限が</a:t>
            </a:r>
            <a:r>
              <a:rPr lang="en-US" altLang="ja-JP" b="1" dirty="0" smtClean="0">
                <a:solidFill>
                  <a:srgbClr val="C00000"/>
                </a:solidFill>
                <a:latin typeface="ＭＳ Ｐゴシック" pitchFamily="50" charset="-128"/>
              </a:rPr>
              <a:t>1.5</a:t>
            </a:r>
            <a:r>
              <a:rPr lang="ja-JP" altLang="en-US" b="1" dirty="0" smtClean="0">
                <a:solidFill>
                  <a:srgbClr val="C00000"/>
                </a:solidFill>
                <a:latin typeface="ＭＳ Ｐゴシック" pitchFamily="50" charset="-128"/>
              </a:rPr>
              <a:t>億円の場合は「</a:t>
            </a:r>
            <a:r>
              <a:rPr lang="en-US" altLang="ja-JP" b="1" dirty="0" smtClean="0">
                <a:solidFill>
                  <a:srgbClr val="C00000"/>
                </a:solidFill>
                <a:latin typeface="ＭＳ Ｐゴシック" pitchFamily="50" charset="-128"/>
              </a:rPr>
              <a:t>2.5</a:t>
            </a:r>
            <a:r>
              <a:rPr lang="ja-JP" altLang="en-US" b="1" dirty="0" smtClean="0">
                <a:solidFill>
                  <a:srgbClr val="C00000"/>
                </a:solidFill>
                <a:latin typeface="ＭＳ Ｐゴシック" pitchFamily="50" charset="-128"/>
              </a:rPr>
              <a:t>万</a:t>
            </a:r>
            <a:r>
              <a:rPr lang="en-US" altLang="ja-JP" b="1" dirty="0" err="1" smtClean="0">
                <a:solidFill>
                  <a:srgbClr val="C00000"/>
                </a:solidFill>
                <a:latin typeface="ＭＳ Ｐゴシック" pitchFamily="50" charset="-128"/>
              </a:rPr>
              <a:t>kL</a:t>
            </a:r>
            <a:r>
              <a:rPr lang="en-US" altLang="ja-JP" b="1" dirty="0" smtClean="0">
                <a:solidFill>
                  <a:srgbClr val="C00000"/>
                </a:solidFill>
                <a:latin typeface="ＭＳ Ｐゴシック" pitchFamily="50" charset="-128"/>
              </a:rPr>
              <a:t>/</a:t>
            </a:r>
            <a:r>
              <a:rPr lang="ja-JP" altLang="en-US" b="1" dirty="0" smtClean="0">
                <a:solidFill>
                  <a:srgbClr val="C00000"/>
                </a:solidFill>
                <a:latin typeface="ＭＳ Ｐゴシック" pitchFamily="50" charset="-128"/>
              </a:rPr>
              <a:t>年」と記入。</a:t>
            </a:r>
            <a:endParaRPr lang="en-US" altLang="ja-JP" b="1" dirty="0" smtClean="0">
              <a:solidFill>
                <a:srgbClr val="C00000"/>
              </a:solidFill>
              <a:latin typeface="ＭＳ Ｐゴシック" pitchFamily="50" charset="-128"/>
            </a:endParaRPr>
          </a:p>
          <a:p>
            <a:pPr algn="l">
              <a:spcBef>
                <a:spcPts val="0"/>
              </a:spcBef>
            </a:pPr>
            <a:r>
              <a:rPr lang="ja-JP" altLang="en-US" b="1" dirty="0" smtClean="0">
                <a:solidFill>
                  <a:srgbClr val="C00000"/>
                </a:solidFill>
                <a:latin typeface="ＭＳ Ｐゴシック" pitchFamily="50" charset="-128"/>
              </a:rPr>
              <a:t>　</a:t>
            </a:r>
            <a:r>
              <a:rPr lang="en-US" altLang="ja-JP" b="1" dirty="0" smtClean="0">
                <a:solidFill>
                  <a:srgbClr val="C00000"/>
                </a:solidFill>
                <a:latin typeface="ＭＳ Ｐゴシック" pitchFamily="50" charset="-128"/>
              </a:rPr>
              <a:t>5</a:t>
            </a:r>
            <a:r>
              <a:rPr lang="ja-JP" altLang="en-US" b="1" dirty="0" smtClean="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smtClean="0">
                <a:solidFill>
                  <a:srgbClr val="C00000"/>
                </a:solidFill>
                <a:latin typeface="ＭＳ Ｐゴシック" pitchFamily="50" charset="-128"/>
              </a:rPr>
              <a:t>年を満たす場合は 「費用対効果目標量」の項目は削除してください。</a:t>
            </a:r>
            <a:endParaRPr lang="ja-JP" altLang="en-US" b="1" dirty="0">
              <a:solidFill>
                <a:srgbClr val="C00000"/>
              </a:solidFill>
              <a:latin typeface="ＭＳ Ｐゴシック" pitchFamily="50" charset="-128"/>
            </a:endParaRPr>
          </a:p>
        </p:txBody>
      </p:sp>
    </p:spTree>
    <p:extLst>
      <p:ext uri="{BB962C8B-B14F-4D97-AF65-F5344CB8AC3E}">
        <p14:creationId xmlns:p14="http://schemas.microsoft.com/office/powerpoint/2010/main" val="3580062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503238" y="911225"/>
            <a:ext cx="8118475" cy="1938992"/>
          </a:xfrm>
          <a:prstGeom prst="rect">
            <a:avLst/>
          </a:prstGeom>
          <a:noFill/>
          <a:ln w="9525">
            <a:noFill/>
            <a:miter lim="800000"/>
            <a:headEnd/>
            <a:tailEnd/>
          </a:ln>
        </p:spPr>
        <p:txBody>
          <a:bodyPr>
            <a:spAutoFit/>
          </a:bodyPr>
          <a:lstStyle/>
          <a:p>
            <a:pPr>
              <a:spcBef>
                <a:spcPct val="50000"/>
              </a:spcBef>
            </a:pPr>
            <a:r>
              <a:rPr lang="ja-JP" altLang="en-US" sz="3600" dirty="0">
                <a:latin typeface="ＭＳ Ｐゴシック" pitchFamily="50" charset="-128"/>
              </a:rPr>
              <a:t>戦略的省エネルギー技術革新</a:t>
            </a:r>
            <a:r>
              <a:rPr lang="ja-JP" altLang="en-US" sz="3600" dirty="0" smtClean="0">
                <a:latin typeface="ＭＳ Ｐゴシック" pitchFamily="50" charset="-128"/>
              </a:rPr>
              <a:t>プログラム</a:t>
            </a:r>
            <a:r>
              <a:rPr lang="ja-JP" altLang="en-US" sz="2800" b="1" dirty="0"/>
              <a:t>基本</a:t>
            </a:r>
            <a:r>
              <a:rPr lang="ja-JP" altLang="en-US" sz="2800" b="1" dirty="0" smtClean="0"/>
              <a:t>スキーム</a:t>
            </a:r>
            <a:r>
              <a:rPr lang="ja-JP" altLang="en-US" sz="2800" dirty="0">
                <a:latin typeface="ＭＳ Ｐゴシック" pitchFamily="50" charset="-128"/>
              </a:rPr>
              <a:t/>
            </a:r>
            <a:br>
              <a:rPr lang="ja-JP" altLang="en-US" sz="2800" dirty="0">
                <a:latin typeface="ＭＳ Ｐゴシック" pitchFamily="50" charset="-128"/>
              </a:rPr>
            </a:br>
            <a:r>
              <a:rPr lang="ja-JP" altLang="en-US" sz="2800" dirty="0" smtClean="0">
                <a:latin typeface="ＭＳ Ｐゴシック" pitchFamily="50" charset="-128"/>
              </a:rPr>
              <a:t>２０２</a:t>
            </a:r>
            <a:r>
              <a:rPr lang="ja-JP" altLang="en-US" sz="2800" dirty="0">
                <a:latin typeface="ＭＳ Ｐゴシック" pitchFamily="50" charset="-128"/>
              </a:rPr>
              <a:t>０</a:t>
            </a:r>
            <a:r>
              <a:rPr lang="ja-JP" altLang="en-US" sz="2800" dirty="0" smtClean="0">
                <a:latin typeface="ＭＳ Ｐゴシック" pitchFamily="50" charset="-128"/>
              </a:rPr>
              <a:t>年度</a:t>
            </a:r>
            <a:r>
              <a:rPr lang="ja-JP" altLang="en-US" sz="2800" dirty="0">
                <a:latin typeface="ＭＳ Ｐゴシック" pitchFamily="50" charset="-128"/>
              </a:rPr>
              <a:t>　</a:t>
            </a:r>
            <a:r>
              <a:rPr lang="ja-JP" altLang="en-US" sz="2800" dirty="0" smtClean="0">
                <a:latin typeface="ＭＳ Ｐゴシック" pitchFamily="50" charset="-128"/>
              </a:rPr>
              <a:t>緊急追加公募</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461665"/>
          </a:xfrm>
          <a:prstGeom prst="rect">
            <a:avLst/>
          </a:prstGeom>
          <a:noFill/>
          <a:ln w="9525">
            <a:noFill/>
            <a:miter lim="800000"/>
            <a:headEnd/>
            <a:tailEnd/>
          </a:ln>
        </p:spPr>
        <p:txBody>
          <a:bodyPr>
            <a:spAutoFit/>
          </a:bodyPr>
          <a:lstStyle/>
          <a:p>
            <a:pPr>
              <a:spcBef>
                <a:spcPts val="0"/>
              </a:spcBef>
            </a:pPr>
            <a:r>
              <a:rPr lang="ja-JP" altLang="en-US" sz="2400" b="1" dirty="0" smtClean="0">
                <a:latin typeface="ＭＳ Ｐゴシック" pitchFamily="50" charset="-128"/>
              </a:rPr>
              <a:t>提案法</a:t>
            </a:r>
            <a:r>
              <a:rPr lang="ja-JP" altLang="en-US" sz="2400" b="1" dirty="0">
                <a:latin typeface="ＭＳ Ｐゴシック" pitchFamily="50" charset="-128"/>
              </a:rPr>
              <a:t>人名</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r>
              <a:rPr lang="ja-JP" altLang="en-US" sz="2400" b="1" dirty="0" smtClean="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smtClean="0">
                <a:solidFill>
                  <a:schemeClr val="tx1"/>
                </a:solidFill>
                <a:latin typeface="ＭＳ Ｐゴシック" pitchFamily="50" charset="-128"/>
              </a:rPr>
              <a:t>＜</a:t>
            </a:r>
            <a:r>
              <a:rPr lang="ja-JP" altLang="en-US" sz="3600" b="1" dirty="0" smtClean="0">
                <a:solidFill>
                  <a:srgbClr val="0070C0"/>
                </a:solidFill>
                <a:latin typeface="ＭＳ Ｐゴシック" pitchFamily="50" charset="-128"/>
              </a:rPr>
              <a:t>○○○○の開発</a:t>
            </a:r>
            <a:r>
              <a:rPr lang="ja-JP" altLang="en-US" sz="3600" b="1" dirty="0" smtClean="0">
                <a:solidFill>
                  <a:schemeClr val="tx1"/>
                </a:solidFill>
                <a:latin typeface="ＭＳ Ｐゴシック" pitchFamily="50" charset="-128"/>
              </a:rPr>
              <a:t>＞</a:t>
            </a:r>
            <a:r>
              <a:rPr lang="en-US" altLang="ja-JP" sz="3600" b="1" dirty="0" smtClean="0">
                <a:solidFill>
                  <a:schemeClr val="tx1"/>
                </a:solidFill>
                <a:latin typeface="ＭＳ Ｐゴシック" pitchFamily="50" charset="-128"/>
              </a:rPr>
              <a:t/>
            </a:r>
            <a:br>
              <a:rPr lang="en-US" altLang="ja-JP" sz="3600" b="1" dirty="0" smtClean="0">
                <a:solidFill>
                  <a:schemeClr val="tx1"/>
                </a:solidFill>
                <a:latin typeface="ＭＳ Ｐゴシック" pitchFamily="50" charset="-128"/>
              </a:rPr>
            </a:br>
            <a:r>
              <a:rPr lang="ja-JP" altLang="en-US" sz="2800" b="1" dirty="0" smtClean="0">
                <a:solidFill>
                  <a:schemeClr val="tx1"/>
                </a:solidFill>
                <a:latin typeface="ＭＳ Ｐゴシック" pitchFamily="50" charset="-128"/>
              </a:rPr>
              <a:t>実用化</a:t>
            </a:r>
            <a:r>
              <a:rPr lang="ja-JP" altLang="en-US" sz="2800" b="1" dirty="0" smtClean="0">
                <a:solidFill>
                  <a:schemeClr val="tx1"/>
                </a:solidFill>
                <a:latin typeface="ＭＳ Ｐゴシック" pitchFamily="50" charset="-128"/>
              </a:rPr>
              <a:t>開発フェーズ</a:t>
            </a:r>
            <a:endParaRPr lang="ja-JP" altLang="en-US" sz="2000" dirty="0" smtClean="0">
              <a:solidFill>
                <a:srgbClr val="FF0000"/>
              </a:solidFill>
              <a:latin typeface="ＭＳ Ｐゴシック" pitchFamily="50" charset="-128"/>
            </a:endParaRPr>
          </a:p>
        </p:txBody>
      </p:sp>
      <p:sp>
        <p:nvSpPr>
          <p:cNvPr id="7" name="Text Box 8"/>
          <p:cNvSpPr txBox="1">
            <a:spLocks noChangeArrowheads="1"/>
          </p:cNvSpPr>
          <p:nvPr/>
        </p:nvSpPr>
        <p:spPr bwMode="auto">
          <a:xfrm>
            <a:off x="400050" y="411540"/>
            <a:ext cx="5264375" cy="338554"/>
          </a:xfrm>
          <a:prstGeom prst="rect">
            <a:avLst/>
          </a:prstGeom>
          <a:noFill/>
          <a:ln w="19050">
            <a:solidFill>
              <a:srgbClr val="C00000"/>
            </a:solidFill>
            <a:miter lim="800000"/>
            <a:headEnd/>
            <a:tailEnd/>
          </a:ln>
        </p:spPr>
        <p:txBody>
          <a:bodyPr wrap="square">
            <a:spAutoFit/>
          </a:bodyPr>
          <a:lstStyle/>
          <a:p>
            <a:pPr algn="l"/>
            <a:r>
              <a:rPr lang="ja-JP" altLang="en-US" b="1" dirty="0" smtClean="0">
                <a:solidFill>
                  <a:srgbClr val="C00000"/>
                </a:solidFill>
                <a:latin typeface="ＭＳ Ｐゴシック" pitchFamily="50" charset="-128"/>
              </a:rPr>
              <a:t>↑テーマ名は「スライドマスター」から編集してください。</a:t>
            </a:r>
            <a:endParaRPr lang="ja-JP" altLang="en-US" b="1" dirty="0">
              <a:solidFill>
                <a:srgbClr val="C00000"/>
              </a:solidFill>
              <a:latin typeface="ＭＳ Ｐゴシック" pitchFamily="50" charset="-128"/>
            </a:endParaRPr>
          </a:p>
        </p:txBody>
      </p:sp>
      <p:sp>
        <p:nvSpPr>
          <p:cNvPr id="6" name="Text Box 8"/>
          <p:cNvSpPr txBox="1">
            <a:spLocks noChangeArrowheads="1"/>
          </p:cNvSpPr>
          <p:nvPr/>
        </p:nvSpPr>
        <p:spPr bwMode="auto">
          <a:xfrm>
            <a:off x="1151971" y="3949148"/>
            <a:ext cx="6811480" cy="400110"/>
          </a:xfrm>
          <a:prstGeom prst="rect">
            <a:avLst/>
          </a:prstGeom>
          <a:noFill/>
          <a:ln w="19050">
            <a:solidFill>
              <a:srgbClr val="C00000"/>
            </a:solidFill>
            <a:miter lim="800000"/>
            <a:headEnd/>
            <a:tailEnd/>
          </a:ln>
        </p:spPr>
        <p:txBody>
          <a:bodyPr wrap="none">
            <a:spAutoFit/>
          </a:bodyPr>
          <a:lstStyle/>
          <a:p>
            <a:r>
              <a:rPr lang="en-US" altLang="ja-JP" sz="2000" b="1" kern="0" dirty="0">
                <a:solidFill>
                  <a:srgbClr val="C00000"/>
                </a:solidFill>
                <a:latin typeface="ＭＳ Ｐゴシック" pitchFamily="50" charset="-128"/>
                <a:cs typeface="+mj-cs"/>
              </a:rPr>
              <a:t>※</a:t>
            </a:r>
            <a:r>
              <a:rPr lang="ja-JP" altLang="en-US" sz="2000" b="1" kern="0" dirty="0">
                <a:solidFill>
                  <a:srgbClr val="C00000"/>
                </a:solidFill>
                <a:latin typeface="ＭＳ Ｐゴシック" pitchFamily="50" charset="-128"/>
                <a:cs typeface="+mj-cs"/>
              </a:rPr>
              <a:t>提案書に記載</a:t>
            </a:r>
            <a:r>
              <a:rPr lang="ja-JP" altLang="en-US" sz="2000" b="1" kern="0" dirty="0" smtClean="0">
                <a:solidFill>
                  <a:srgbClr val="C00000"/>
                </a:solidFill>
                <a:latin typeface="ＭＳ Ｐゴシック" pitchFamily="50" charset="-128"/>
                <a:cs typeface="+mj-cs"/>
              </a:rPr>
              <a:t>した技術</a:t>
            </a:r>
            <a:r>
              <a:rPr lang="ja-JP" altLang="en-US" sz="2000" b="1" kern="0" dirty="0">
                <a:solidFill>
                  <a:srgbClr val="C00000"/>
                </a:solidFill>
                <a:latin typeface="ＭＳ Ｐゴシック" pitchFamily="50" charset="-128"/>
                <a:cs typeface="+mj-cs"/>
              </a:rPr>
              <a:t>開発テーマ名と</a:t>
            </a:r>
            <a:r>
              <a:rPr lang="ja-JP" altLang="en-US" sz="2000" b="1" kern="0" dirty="0" smtClean="0">
                <a:solidFill>
                  <a:srgbClr val="C00000"/>
                </a:solidFill>
                <a:latin typeface="ＭＳ Ｐゴシック" pitchFamily="50" charset="-128"/>
                <a:cs typeface="+mj-cs"/>
              </a:rPr>
              <a:t>一致させてください</a:t>
            </a:r>
            <a:endParaRPr lang="ja-JP" altLang="en-US" b="1" dirty="0">
              <a:solidFill>
                <a:srgbClr val="C00000"/>
              </a:solidFill>
              <a:latin typeface="ＭＳ Ｐゴシック" pitchFamily="50" charset="-128"/>
            </a:endParaRPr>
          </a:p>
        </p:txBody>
      </p:sp>
      <p:sp>
        <p:nvSpPr>
          <p:cNvPr id="8" name="Text Box 8"/>
          <p:cNvSpPr txBox="1">
            <a:spLocks noChangeArrowheads="1"/>
          </p:cNvSpPr>
          <p:nvPr/>
        </p:nvSpPr>
        <p:spPr bwMode="auto">
          <a:xfrm>
            <a:off x="234735" y="5048079"/>
            <a:ext cx="8627683" cy="861774"/>
          </a:xfrm>
          <a:prstGeom prst="rect">
            <a:avLst/>
          </a:prstGeom>
          <a:noFill/>
          <a:ln w="19050">
            <a:solidFill>
              <a:srgbClr val="C00000"/>
            </a:solidFill>
            <a:miter lim="800000"/>
            <a:headEnd/>
            <a:tailEnd/>
          </a:ln>
        </p:spPr>
        <p:txBody>
          <a:bodyPr wrap="none">
            <a:spAutoFit/>
          </a:bodyPr>
          <a:lstStyle/>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法人名は正式名称とすること／連名提案であれば全社</a:t>
            </a:r>
            <a:r>
              <a:rPr lang="ja-JP" altLang="en-US" sz="2000" b="1" dirty="0" smtClean="0">
                <a:solidFill>
                  <a:srgbClr val="C00000"/>
                </a:solidFill>
                <a:latin typeface="ＭＳ Ｐゴシック" pitchFamily="50" charset="-128"/>
              </a:rPr>
              <a:t>記載ください</a:t>
            </a:r>
            <a:endParaRPr lang="en-US" altLang="ja-JP" sz="2000" b="1" dirty="0" smtClean="0">
              <a:solidFill>
                <a:srgbClr val="C00000"/>
              </a:solidFill>
              <a:latin typeface="ＭＳ Ｐゴシック" pitchFamily="50" charset="-128"/>
            </a:endParaRPr>
          </a:p>
          <a:p>
            <a:pPr>
              <a:spcBef>
                <a:spcPct val="50000"/>
              </a:spcBef>
            </a:pPr>
            <a:r>
              <a:rPr lang="en-US" altLang="ja-JP" sz="2000" b="1" dirty="0" smtClean="0">
                <a:solidFill>
                  <a:srgbClr val="C00000"/>
                </a:solidFill>
                <a:latin typeface="ＭＳ Ｐゴシック" pitchFamily="50" charset="-128"/>
              </a:rPr>
              <a:t>※</a:t>
            </a:r>
            <a:r>
              <a:rPr lang="ja-JP" altLang="en-US" sz="2000" b="1" dirty="0">
                <a:solidFill>
                  <a:srgbClr val="C00000"/>
                </a:solidFill>
                <a:latin typeface="ＭＳ Ｐゴシック" pitchFamily="50" charset="-128"/>
              </a:rPr>
              <a:t>委託先（委託：◆◆◆◆）、共同研究先（共同研究：■■■■）も</a:t>
            </a:r>
            <a:r>
              <a:rPr lang="ja-JP" altLang="en-US" sz="2000" b="1" dirty="0" smtClean="0">
                <a:solidFill>
                  <a:srgbClr val="C00000"/>
                </a:solidFill>
                <a:latin typeface="ＭＳ Ｐゴシック" pitchFamily="50" charset="-128"/>
              </a:rPr>
              <a:t>記載ください</a:t>
            </a:r>
            <a:endParaRPr lang="ja-JP" altLang="en-US" sz="2000" dirty="0">
              <a:solidFill>
                <a:srgbClr val="C00000"/>
              </a:solidFill>
              <a:latin typeface="ＭＳ Ｐゴシック" pitchFamily="50" charset="-128"/>
            </a:endParaRPr>
          </a:p>
        </p:txBody>
      </p:sp>
    </p:spTree>
    <p:extLst>
      <p:ext uri="{BB962C8B-B14F-4D97-AF65-F5344CB8AC3E}">
        <p14:creationId xmlns:p14="http://schemas.microsoft.com/office/powerpoint/2010/main" val="3670677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438"/>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endParaRPr lang="en-US" altLang="ja-JP" sz="3200" dirty="0">
              <a:solidFill>
                <a:srgbClr val="FF0000"/>
              </a:solidFill>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２．事業化シナリオ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５．実施体制</a:t>
            </a: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７．省エネルギー</a:t>
            </a:r>
            <a:r>
              <a:rPr lang="ja-JP" altLang="en-US" sz="3200" dirty="0" smtClean="0">
                <a:latin typeface="ＭＳ Ｐゴシック" pitchFamily="50" charset="-128"/>
              </a:rPr>
              <a:t>効果量</a:t>
            </a:r>
            <a:endParaRPr lang="en-US" altLang="ja-JP" sz="32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smtClean="0">
                <a:solidFill>
                  <a:schemeClr val="tx1"/>
                </a:solidFill>
                <a:latin typeface="ＭＳ Ｐゴシック" pitchFamily="50" charset="-128"/>
              </a:rPr>
              <a:t>発表内容</a:t>
            </a:r>
            <a:endParaRPr lang="ja-JP" altLang="en-US" sz="4000" u="sng" smtClean="0">
              <a:latin typeface="ＭＳ Ｐゴシック" pitchFamily="50" charset="-128"/>
            </a:endParaRPr>
          </a:p>
        </p:txBody>
      </p:sp>
      <p:sp>
        <p:nvSpPr>
          <p:cNvPr id="5125" name="Text Box 8"/>
          <p:cNvSpPr txBox="1">
            <a:spLocks noChangeArrowheads="1"/>
          </p:cNvSpPr>
          <p:nvPr/>
        </p:nvSpPr>
        <p:spPr bwMode="auto">
          <a:xfrm>
            <a:off x="2805267" y="168114"/>
            <a:ext cx="5257800" cy="400050"/>
          </a:xfrm>
          <a:prstGeom prst="rect">
            <a:avLst/>
          </a:prstGeom>
          <a:noFill/>
          <a:ln w="19050">
            <a:solidFill>
              <a:srgbClr val="C00000"/>
            </a:solidFill>
            <a:miter lim="800000"/>
            <a:headEnd/>
            <a:tailEnd/>
          </a:ln>
        </p:spPr>
        <p:txBody>
          <a:bodyPr wrap="none">
            <a:spAutoFit/>
          </a:bodyPr>
          <a:lstStyle/>
          <a:p>
            <a:r>
              <a:rPr lang="ja-JP" altLang="en-US" sz="2000" b="1" dirty="0">
                <a:solidFill>
                  <a:srgbClr val="C00000"/>
                </a:solidFill>
                <a:latin typeface="ＭＳ Ｐゴシック" pitchFamily="50" charset="-128"/>
              </a:rPr>
              <a:t>発表の際、本ページの説明は必要ありません。</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smtClean="0">
                <a:latin typeface="ＭＳ Ｐゴシック" pitchFamily="50" charset="-128"/>
              </a:rPr>
              <a:t>１．事業化の背景</a:t>
            </a:r>
          </a:p>
        </p:txBody>
      </p:sp>
      <p:sp>
        <p:nvSpPr>
          <p:cNvPr id="6147" name="テキスト ボックス 5"/>
          <p:cNvSpPr txBox="1">
            <a:spLocks noChangeArrowheads="1"/>
          </p:cNvSpPr>
          <p:nvPr/>
        </p:nvSpPr>
        <p:spPr bwMode="auto">
          <a:xfrm>
            <a:off x="784407" y="1473444"/>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a:t>
            </a:r>
            <a:r>
              <a:rPr lang="ja-JP" altLang="en-US" sz="1800" b="1" dirty="0" smtClean="0">
                <a:solidFill>
                  <a:srgbClr val="0070C0"/>
                </a:solidFill>
                <a:latin typeface="ＭＳ Ｐゴシック" pitchFamily="50" charset="-128"/>
              </a:rPr>
              <a:t>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市場ニーズを含めて</a:t>
            </a:r>
            <a:r>
              <a:rPr lang="ja-JP" altLang="en-US" sz="1800" dirty="0" smtClean="0">
                <a:solidFill>
                  <a:srgbClr val="0070C0"/>
                </a:solidFill>
                <a:latin typeface="ＭＳ Ｐゴシック" pitchFamily="50" charset="-128"/>
              </a:rPr>
              <a:t>記述してください。</a:t>
            </a:r>
            <a:r>
              <a:rPr lang="ja-JP" altLang="en-US" sz="1800" dirty="0">
                <a:solidFill>
                  <a:srgbClr val="0070C0"/>
                </a:solidFill>
                <a:latin typeface="ＭＳ Ｐゴシック" pitchFamily="50" charset="-128"/>
              </a:rPr>
              <a:t>　　</a:t>
            </a:r>
            <a:endParaRPr lang="en-US" altLang="ja-JP" sz="1800" dirty="0">
              <a:solidFill>
                <a:srgbClr val="0070C0"/>
              </a:solidFill>
              <a:latin typeface="ＭＳ Ｐゴシック" pitchFamily="50" charset="-128"/>
            </a:endParaRPr>
          </a:p>
        </p:txBody>
      </p:sp>
      <p:sp>
        <p:nvSpPr>
          <p:cNvPr id="6149" name="テキスト ボックス 5"/>
          <p:cNvSpPr txBox="1">
            <a:spLocks noChangeArrowheads="1"/>
          </p:cNvSpPr>
          <p:nvPr/>
        </p:nvSpPr>
        <p:spPr bwMode="auto">
          <a:xfrm>
            <a:off x="531813" y="2365982"/>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531813"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p:txBody>
      </p:sp>
      <p:sp>
        <p:nvSpPr>
          <p:cNvPr id="6151" name="テキスト ボックス 5"/>
          <p:cNvSpPr txBox="1">
            <a:spLocks noChangeArrowheads="1"/>
          </p:cNvSpPr>
          <p:nvPr/>
        </p:nvSpPr>
        <p:spPr bwMode="auto">
          <a:xfrm>
            <a:off x="784407" y="2835977"/>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課題を含めて</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p:txBody>
      </p:sp>
      <p:sp>
        <p:nvSpPr>
          <p:cNvPr id="6152" name="テキスト ボックス 5"/>
          <p:cNvSpPr txBox="1">
            <a:spLocks noChangeArrowheads="1"/>
          </p:cNvSpPr>
          <p:nvPr/>
        </p:nvSpPr>
        <p:spPr bwMode="auto">
          <a:xfrm>
            <a:off x="531813" y="3759008"/>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１．３　提案技術の</a:t>
            </a:r>
            <a:r>
              <a:rPr lang="ja-JP" altLang="en-US" sz="2400" dirty="0" smtClean="0">
                <a:latin typeface="ＭＳ Ｐゴシック" pitchFamily="50" charset="-128"/>
              </a:rPr>
              <a:t>概要</a:t>
            </a:r>
            <a:endParaRPr lang="en-US" altLang="ja-JP" sz="2400" dirty="0">
              <a:latin typeface="ＭＳ Ｐゴシック" pitchFamily="50" charset="-128"/>
            </a:endParaRPr>
          </a:p>
        </p:txBody>
      </p:sp>
      <p:sp>
        <p:nvSpPr>
          <p:cNvPr id="6153" name="テキスト ボックス 5"/>
          <p:cNvSpPr txBox="1">
            <a:spLocks noChangeArrowheads="1"/>
          </p:cNvSpPr>
          <p:nvPr/>
        </p:nvSpPr>
        <p:spPr bwMode="auto">
          <a:xfrm>
            <a:off x="784407" y="4238528"/>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提案技術の独自性、</a:t>
            </a:r>
            <a:r>
              <a:rPr lang="ja-JP" altLang="en-US" sz="1800" dirty="0" smtClean="0">
                <a:solidFill>
                  <a:srgbClr val="0070C0"/>
                </a:solidFill>
                <a:latin typeface="ＭＳ Ｐゴシック" pitchFamily="50" charset="-128"/>
              </a:rPr>
              <a:t>優位性、革新性を</a:t>
            </a:r>
            <a:r>
              <a:rPr lang="ja-JP" altLang="en-US" sz="1800" dirty="0">
                <a:solidFill>
                  <a:srgbClr val="0070C0"/>
                </a:solidFill>
                <a:latin typeface="ＭＳ Ｐゴシック" pitchFamily="50" charset="-128"/>
              </a:rPr>
              <a:t>ポイントのみ簡潔に</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6321742"/>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
        <p:nvSpPr>
          <p:cNvPr id="13" name="テキスト ボックス 5"/>
          <p:cNvSpPr txBox="1">
            <a:spLocks noChangeArrowheads="1"/>
          </p:cNvSpPr>
          <p:nvPr/>
        </p:nvSpPr>
        <p:spPr bwMode="auto">
          <a:xfrm>
            <a:off x="542544" y="5083385"/>
            <a:ext cx="7078662" cy="461665"/>
          </a:xfrm>
          <a:prstGeom prst="rect">
            <a:avLst/>
          </a:prstGeom>
          <a:noFill/>
          <a:ln w="9525">
            <a:noFill/>
            <a:prstDash val="dash"/>
            <a:miter lim="800000"/>
            <a:headEnd/>
            <a:tailEnd/>
          </a:ln>
        </p:spPr>
        <p:txBody>
          <a:bodyPr anchor="ctr">
            <a:spAutoFit/>
          </a:bodyPr>
          <a:lstStyle/>
          <a:p>
            <a:pPr algn="l"/>
            <a:r>
              <a:rPr lang="ja-JP" altLang="en-US" sz="2400" dirty="0" smtClean="0">
                <a:latin typeface="ＭＳ Ｐゴシック" pitchFamily="50" charset="-128"/>
              </a:rPr>
              <a:t>１．４</a:t>
            </a:r>
            <a:r>
              <a:rPr lang="ja-JP" altLang="en-US" sz="2400" dirty="0">
                <a:latin typeface="ＭＳ Ｐゴシック" pitchFamily="50" charset="-128"/>
              </a:rPr>
              <a:t>　</a:t>
            </a:r>
            <a:r>
              <a:rPr lang="ja-JP" altLang="en-US" sz="2400" dirty="0" smtClean="0">
                <a:latin typeface="ＭＳ Ｐゴシック" pitchFamily="50" charset="-128"/>
              </a:rPr>
              <a:t>社会的</a:t>
            </a:r>
            <a:r>
              <a:rPr lang="ja-JP" altLang="en-US" sz="2400" dirty="0">
                <a:latin typeface="ＭＳ Ｐゴシック" pitchFamily="50" charset="-128"/>
              </a:rPr>
              <a:t>貢献度</a:t>
            </a:r>
            <a:endParaRPr lang="en-US" altLang="ja-JP" sz="2400" dirty="0">
              <a:latin typeface="ＭＳ Ｐゴシック" pitchFamily="50" charset="-128"/>
            </a:endParaRPr>
          </a:p>
        </p:txBody>
      </p:sp>
      <p:sp>
        <p:nvSpPr>
          <p:cNvPr id="14" name="テキスト ボックス 5"/>
          <p:cNvSpPr txBox="1">
            <a:spLocks noChangeArrowheads="1"/>
          </p:cNvSpPr>
          <p:nvPr/>
        </p:nvSpPr>
        <p:spPr bwMode="auto">
          <a:xfrm>
            <a:off x="795138" y="5424406"/>
            <a:ext cx="7345362" cy="1000274"/>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１－２．</a:t>
            </a:r>
            <a:r>
              <a:rPr lang="ja-JP" altLang="en-US" sz="1800" b="1" dirty="0">
                <a:solidFill>
                  <a:srgbClr val="0070C0"/>
                </a:solidFill>
                <a:latin typeface="ＭＳ Ｐゴシック" pitchFamily="50" charset="-128"/>
              </a:rPr>
              <a:t>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提案技術が新型コロナウイルス感染症拡大後の急激な社会やエネルギー消費構造等の変化に対応すると考える理由</a:t>
            </a:r>
            <a:r>
              <a:rPr lang="ja-JP" altLang="en-US" sz="1800" dirty="0" smtClean="0">
                <a:solidFill>
                  <a:srgbClr val="0070C0"/>
                </a:solidFill>
                <a:latin typeface="ＭＳ Ｐゴシック" pitchFamily="50" charset="-128"/>
              </a:rPr>
              <a:t>を簡潔に記述してください。</a:t>
            </a:r>
            <a:endParaRPr lang="en-US" altLang="ja-JP" sz="1800" dirty="0">
              <a:solidFill>
                <a:srgbClr val="0070C0"/>
              </a:solidFill>
              <a:latin typeface="ＭＳ Ｐゴシック" pitchFamily="50" charset="-128"/>
            </a:endParaRPr>
          </a:p>
        </p:txBody>
      </p:sp>
    </p:spTree>
    <p:extLst>
      <p:ext uri="{BB962C8B-B14F-4D97-AF65-F5344CB8AC3E}">
        <p14:creationId xmlns:p14="http://schemas.microsoft.com/office/powerpoint/2010/main" val="185979026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2" name="テキスト ボックス 5"/>
          <p:cNvSpPr txBox="1">
            <a:spLocks noChangeArrowheads="1"/>
          </p:cNvSpPr>
          <p:nvPr/>
        </p:nvSpPr>
        <p:spPr bwMode="auto">
          <a:xfrm>
            <a:off x="223503" y="1363390"/>
            <a:ext cx="892049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a:t>
            </a:r>
            <a:r>
              <a:rPr lang="ja-JP" altLang="en-US" sz="1800" b="1" dirty="0">
                <a:solidFill>
                  <a:srgbClr val="0070C0"/>
                </a:solidFill>
                <a:latin typeface="ＭＳ Ｐゴシック" pitchFamily="50" charset="-128"/>
              </a:rPr>
              <a:t>３</a:t>
            </a:r>
            <a:r>
              <a:rPr lang="ja-JP" altLang="en-US" sz="1800" b="1" dirty="0" smtClean="0">
                <a:solidFill>
                  <a:srgbClr val="0070C0"/>
                </a:solidFill>
                <a:latin typeface="ＭＳ Ｐゴシック" pitchFamily="50" charset="-128"/>
              </a:rPr>
              <a:t>．に記載 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技術開発の対象とする範囲がわかるイメージ図を含め</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13979" y="2422674"/>
            <a:ext cx="7078662" cy="461665"/>
          </a:xfrm>
          <a:prstGeom prst="rect">
            <a:avLst/>
          </a:prstGeom>
          <a:noFill/>
          <a:ln w="9525">
            <a:noFill/>
            <a:prstDash val="dash"/>
            <a:miter lim="800000"/>
            <a:headEnd/>
            <a:tailEnd/>
          </a:ln>
        </p:spPr>
        <p:txBody>
          <a:bodyPr anchor="ctr">
            <a:spAutoFit/>
          </a:bodyPr>
          <a:lstStyle/>
          <a:p>
            <a:pPr algn="l"/>
            <a:r>
              <a:rPr lang="ja-JP" altLang="en-US" sz="2400">
                <a:latin typeface="ＭＳ Ｐゴシック" pitchFamily="50" charset="-128"/>
              </a:rPr>
              <a:t>２．２　</a:t>
            </a:r>
            <a:r>
              <a:rPr lang="ja-JP" altLang="en-US" sz="2400">
                <a:solidFill>
                  <a:schemeClr val="tx2"/>
                </a:solidFill>
                <a:latin typeface="ＭＳ Ｐゴシック" pitchFamily="50" charset="-128"/>
              </a:rPr>
              <a:t>事業化の時期と方法</a:t>
            </a:r>
            <a:endParaRPr lang="en-US" altLang="ja-JP" sz="2400">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２．１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223503" y="2780364"/>
            <a:ext cx="8920497"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・事業化</a:t>
            </a:r>
            <a:r>
              <a:rPr lang="ja-JP" altLang="en-US" sz="1800" dirty="0">
                <a:solidFill>
                  <a:srgbClr val="0070C0"/>
                </a:solidFill>
                <a:latin typeface="ＭＳ Ｐゴシック" pitchFamily="50" charset="-128"/>
              </a:rPr>
              <a:t>までの計画とあわせて</a:t>
            </a:r>
            <a:r>
              <a:rPr lang="ja-JP" altLang="en-US" sz="1800" dirty="0" smtClean="0">
                <a:solidFill>
                  <a:srgbClr val="0070C0"/>
                </a:solidFill>
                <a:latin typeface="ＭＳ Ｐゴシック" pitchFamily="50" charset="-128"/>
              </a:rPr>
              <a:t>、事業化開始から３年後</a:t>
            </a:r>
            <a:r>
              <a:rPr lang="ja-JP" altLang="en-US" sz="1800" dirty="0">
                <a:solidFill>
                  <a:srgbClr val="0070C0"/>
                </a:solidFill>
                <a:latin typeface="ＭＳ Ｐゴシック" pitchFamily="50" charset="-128"/>
              </a:rPr>
              <a:t>までの販売等</a:t>
            </a:r>
            <a:r>
              <a:rPr lang="ja-JP" altLang="en-US" sz="1800" dirty="0" smtClean="0">
                <a:solidFill>
                  <a:srgbClr val="0070C0"/>
                </a:solidFill>
                <a:latin typeface="ＭＳ Ｐゴシック" pitchFamily="50" charset="-128"/>
              </a:rPr>
              <a:t>に係る</a:t>
            </a:r>
            <a:endParaRPr lang="en-US" altLang="ja-JP" sz="1800" dirty="0" smtClean="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計画や、</a:t>
            </a:r>
            <a:r>
              <a:rPr lang="en-US" altLang="ja-JP" sz="1800" dirty="0" smtClean="0">
                <a:solidFill>
                  <a:srgbClr val="0070C0"/>
                </a:solidFill>
                <a:latin typeface="ＭＳ Ｐゴシック" pitchFamily="50" charset="-128"/>
              </a:rPr>
              <a:t>2030</a:t>
            </a:r>
            <a:r>
              <a:rPr lang="ja-JP" altLang="en-US" sz="1800" dirty="0">
                <a:solidFill>
                  <a:srgbClr val="0070C0"/>
                </a:solidFill>
                <a:latin typeface="ＭＳ Ｐゴシック" pitchFamily="50" charset="-128"/>
              </a:rPr>
              <a:t>年までの見込みについて</a:t>
            </a:r>
            <a:r>
              <a:rPr lang="ja-JP" altLang="en-US" sz="1800" dirty="0" smtClean="0">
                <a:solidFill>
                  <a:srgbClr val="0070C0"/>
                </a:solidFill>
                <a:latin typeface="ＭＳ Ｐゴシック" pitchFamily="50" charset="-128"/>
              </a:rPr>
              <a:t>も表</a:t>
            </a:r>
            <a:r>
              <a:rPr lang="ja-JP" altLang="en-US" sz="1800" dirty="0">
                <a:solidFill>
                  <a:srgbClr val="0070C0"/>
                </a:solidFill>
                <a:latin typeface="ＭＳ Ｐゴシック" pitchFamily="50" charset="-128"/>
              </a:rPr>
              <a:t>などを用いて時系列的</a:t>
            </a:r>
            <a:r>
              <a:rPr lang="ja-JP" altLang="en-US" sz="1800" dirty="0" smtClean="0">
                <a:solidFill>
                  <a:srgbClr val="0070C0"/>
                </a:solidFill>
                <a:latin typeface="ＭＳ Ｐゴシック" pitchFamily="50" charset="-128"/>
              </a:rPr>
              <a:t>に記述してください。</a:t>
            </a:r>
            <a:endParaRPr lang="en-US" altLang="ja-JP" sz="1800" dirty="0">
              <a:solidFill>
                <a:srgbClr val="0070C0"/>
              </a:solidFill>
              <a:latin typeface="ＭＳ Ｐゴシック" pitchFamily="50" charset="-128"/>
            </a:endParaRPr>
          </a:p>
        </p:txBody>
      </p:sp>
      <p:sp>
        <p:nvSpPr>
          <p:cNvPr id="7177" name="テキスト ボックス 5"/>
          <p:cNvSpPr txBox="1">
            <a:spLocks noChangeArrowheads="1"/>
          </p:cNvSpPr>
          <p:nvPr/>
        </p:nvSpPr>
        <p:spPr bwMode="auto">
          <a:xfrm>
            <a:off x="213979" y="4177914"/>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223504" y="4552239"/>
            <a:ext cx="8065364"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・経済性、コスト試算を</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r>
              <a:rPr lang="ja-JP" altLang="en-US" sz="1800" dirty="0" smtClean="0">
                <a:solidFill>
                  <a:srgbClr val="0070C0"/>
                </a:solidFill>
                <a:latin typeface="ＭＳ Ｐゴシック" pitchFamily="50" charset="-128"/>
              </a:rPr>
              <a:t>、</a:t>
            </a:r>
            <a:endParaRPr lang="en-US" altLang="ja-JP" sz="1800" dirty="0" smtClean="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それ</a:t>
            </a:r>
            <a:r>
              <a:rPr lang="ja-JP" altLang="en-US" sz="1800" dirty="0">
                <a:solidFill>
                  <a:srgbClr val="0070C0"/>
                </a:solidFill>
                <a:latin typeface="ＭＳ Ｐゴシック" pitchFamily="50" charset="-128"/>
              </a:rPr>
              <a:t>を</a:t>
            </a:r>
            <a:r>
              <a:rPr lang="ja-JP" altLang="en-US" sz="1800" dirty="0" smtClean="0">
                <a:solidFill>
                  <a:srgbClr val="0070C0"/>
                </a:solidFill>
                <a:latin typeface="ＭＳ Ｐゴシック" pitchFamily="50" charset="-128"/>
              </a:rPr>
              <a:t>含めて記述してください。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95981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extLst>
      <p:ext uri="{BB962C8B-B14F-4D97-AF65-F5344CB8AC3E}">
        <p14:creationId xmlns:p14="http://schemas.microsoft.com/office/powerpoint/2010/main" val="548083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smtClean="0">
                <a:latin typeface="ＭＳ Ｐゴシック" pitchFamily="50" charset="-128"/>
              </a:rPr>
              <a:t>３．技術の内容・課題</a:t>
            </a:r>
          </a:p>
        </p:txBody>
      </p:sp>
      <p:sp>
        <p:nvSpPr>
          <p:cNvPr id="8196" name="テキスト ボックス 5"/>
          <p:cNvSpPr txBox="1">
            <a:spLocks noChangeArrowheads="1"/>
          </p:cNvSpPr>
          <p:nvPr/>
        </p:nvSpPr>
        <p:spPr bwMode="auto">
          <a:xfrm>
            <a:off x="518779" y="1814821"/>
            <a:ext cx="8208126"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１－４、５に記載の内容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・技術開発のポイントを示す概念図を示すとともに、国内外の競合技術との</a:t>
            </a:r>
            <a:endParaRPr lang="en-US" altLang="ja-JP" sz="1800" dirty="0" smtClean="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比較について</a:t>
            </a:r>
            <a:r>
              <a:rPr lang="ja-JP" altLang="en-US" sz="1800" dirty="0">
                <a:solidFill>
                  <a:srgbClr val="0070C0"/>
                </a:solidFill>
                <a:latin typeface="ＭＳ Ｐゴシック" pitchFamily="50" charset="-128"/>
              </a:rPr>
              <a:t>も</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・概念図中、技術開発の対象とする範囲が限定される場合は</a:t>
            </a:r>
            <a:r>
              <a:rPr lang="ja-JP" altLang="en-US" sz="1800" dirty="0" smtClean="0">
                <a:solidFill>
                  <a:srgbClr val="0070C0"/>
                </a:solidFill>
                <a:latin typeface="ＭＳ Ｐゴシック" pitchFamily="50" charset="-128"/>
              </a:rPr>
              <a:t>、</a:t>
            </a:r>
            <a:endParaRPr lang="en-US" altLang="ja-JP" sz="1800" dirty="0" smtClean="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その</a:t>
            </a:r>
            <a:r>
              <a:rPr lang="ja-JP" altLang="en-US" sz="1800" dirty="0">
                <a:solidFill>
                  <a:srgbClr val="0070C0"/>
                </a:solidFill>
                <a:latin typeface="ＭＳ Ｐゴシック" pitchFamily="50" charset="-128"/>
              </a:rPr>
              <a:t>範囲を明示</a:t>
            </a:r>
            <a:r>
              <a:rPr lang="ja-JP" altLang="en-US" sz="1800" dirty="0" smtClean="0">
                <a:solidFill>
                  <a:srgbClr val="0070C0"/>
                </a:solidFill>
                <a:latin typeface="ＭＳ Ｐゴシック" pitchFamily="50" charset="-128"/>
              </a:rPr>
              <a:t>してください。</a:t>
            </a:r>
            <a:endParaRPr lang="en-US" altLang="ja-JP" sz="1800" dirty="0" smtClean="0">
              <a:solidFill>
                <a:srgbClr val="0070C0"/>
              </a:solidFill>
              <a:latin typeface="ＭＳ Ｐゴシック" pitchFamily="50" charset="-128"/>
            </a:endParaRPr>
          </a:p>
        </p:txBody>
      </p:sp>
      <p:sp>
        <p:nvSpPr>
          <p:cNvPr id="8197" name="テキスト ボックス 5"/>
          <p:cNvSpPr txBox="1">
            <a:spLocks noChangeArrowheads="1"/>
          </p:cNvSpPr>
          <p:nvPr/>
        </p:nvSpPr>
        <p:spPr bwMode="auto">
          <a:xfrm>
            <a:off x="518779" y="1047773"/>
            <a:ext cx="7910100"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３．１　提案技術の独自性、</a:t>
            </a:r>
            <a:r>
              <a:rPr lang="ja-JP" altLang="en-US" sz="2400" dirty="0" smtClean="0">
                <a:latin typeface="ＭＳ Ｐゴシック" pitchFamily="50" charset="-128"/>
              </a:rPr>
              <a:t>優位性、革新性</a:t>
            </a:r>
            <a:endParaRPr lang="en-US" altLang="ja-JP" sz="2400" dirty="0">
              <a:latin typeface="ＭＳ Ｐゴシック" pitchFamily="50" charset="-128"/>
            </a:endParaRPr>
          </a:p>
        </p:txBody>
      </p:sp>
      <p:sp>
        <p:nvSpPr>
          <p:cNvPr id="6" name="Text Box 8"/>
          <p:cNvSpPr txBox="1">
            <a:spLocks noChangeArrowheads="1"/>
          </p:cNvSpPr>
          <p:nvPr/>
        </p:nvSpPr>
        <p:spPr bwMode="auto">
          <a:xfrm>
            <a:off x="1092667" y="4507527"/>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smtClean="0">
                <a:latin typeface="ＭＳ Ｐゴシック" pitchFamily="50" charset="-128"/>
              </a:rPr>
              <a:t>３．技術の内容・課題</a:t>
            </a:r>
          </a:p>
        </p:txBody>
      </p:sp>
      <p:sp>
        <p:nvSpPr>
          <p:cNvPr id="8198" name="テキスト ボックス 5"/>
          <p:cNvSpPr txBox="1">
            <a:spLocks noChangeArrowheads="1"/>
          </p:cNvSpPr>
          <p:nvPr/>
        </p:nvSpPr>
        <p:spPr bwMode="auto">
          <a:xfrm>
            <a:off x="213978" y="1084868"/>
            <a:ext cx="838017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p:txBody>
      </p:sp>
      <p:sp>
        <p:nvSpPr>
          <p:cNvPr id="8199" name="テキスト ボックス 5"/>
          <p:cNvSpPr txBox="1">
            <a:spLocks noChangeArrowheads="1"/>
          </p:cNvSpPr>
          <p:nvPr/>
        </p:nvSpPr>
        <p:spPr bwMode="auto">
          <a:xfrm>
            <a:off x="358969" y="1927729"/>
            <a:ext cx="8536185" cy="723275"/>
          </a:xfrm>
          <a:prstGeom prst="rect">
            <a:avLst/>
          </a:prstGeom>
          <a:noFill/>
          <a:ln w="9525">
            <a:noFill/>
            <a:prstDash val="dash"/>
            <a:miter lim="800000"/>
            <a:headEnd/>
            <a:tailEnd/>
          </a:ln>
        </p:spPr>
        <p:txBody>
          <a:bodyPr wrap="square" anchor="ctr">
            <a:spAutoFit/>
          </a:bodyPr>
          <a:lstStyle/>
          <a:p>
            <a:pPr algn="l"/>
            <a:r>
              <a:rPr lang="en-US" altLang="ja-JP" sz="1800" b="1" dirty="0" smtClean="0">
                <a:solidFill>
                  <a:srgbClr val="0070C0"/>
                </a:solidFill>
                <a:latin typeface="ＭＳ Ｐゴシック" pitchFamily="50" charset="-128"/>
              </a:rPr>
              <a:t>※</a:t>
            </a:r>
            <a:r>
              <a:rPr lang="ja-JP" altLang="en-US" sz="1800" b="1" dirty="0" smtClean="0">
                <a:solidFill>
                  <a:srgbClr val="0070C0"/>
                </a:solidFill>
                <a:latin typeface="ＭＳ Ｐゴシック" pitchFamily="50" charset="-128"/>
              </a:rPr>
              <a:t>提案書本文［１］１－４、５に記載の内容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・技術</a:t>
            </a:r>
            <a:r>
              <a:rPr lang="ja-JP" altLang="en-US" sz="1800" dirty="0">
                <a:solidFill>
                  <a:srgbClr val="0070C0"/>
                </a:solidFill>
                <a:latin typeface="ＭＳ Ｐゴシック" pitchFamily="50" charset="-128"/>
              </a:rPr>
              <a:t>開発の課題とそれを解決する時期</a:t>
            </a:r>
            <a:r>
              <a:rPr lang="ja-JP" altLang="en-US" sz="1800" dirty="0" smtClean="0">
                <a:solidFill>
                  <a:srgbClr val="0070C0"/>
                </a:solidFill>
                <a:latin typeface="ＭＳ Ｐゴシック" pitchFamily="50" charset="-128"/>
              </a:rPr>
              <a:t>を記述してください。</a:t>
            </a:r>
          </a:p>
        </p:txBody>
      </p:sp>
      <p:sp>
        <p:nvSpPr>
          <p:cNvPr id="7" name="Text Box 8"/>
          <p:cNvSpPr txBox="1">
            <a:spLocks noChangeArrowheads="1"/>
          </p:cNvSpPr>
          <p:nvPr/>
        </p:nvSpPr>
        <p:spPr bwMode="auto">
          <a:xfrm>
            <a:off x="1092667" y="4157903"/>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extLst>
      <p:ext uri="{BB962C8B-B14F-4D97-AF65-F5344CB8AC3E}">
        <p14:creationId xmlns:p14="http://schemas.microsoft.com/office/powerpoint/2010/main" val="130769234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9220" name="テキスト ボックス 5"/>
          <p:cNvSpPr txBox="1">
            <a:spLocks noChangeArrowheads="1"/>
          </p:cNvSpPr>
          <p:nvPr/>
        </p:nvSpPr>
        <p:spPr bwMode="auto">
          <a:xfrm>
            <a:off x="318242" y="2299388"/>
            <a:ext cx="8599660" cy="72327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１－６．に記載の内容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定量的かつ具体的に</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p:txBody>
      </p:sp>
      <p:sp>
        <p:nvSpPr>
          <p:cNvPr id="9221" name="テキスト ボックス 5"/>
          <p:cNvSpPr txBox="1">
            <a:spLocks noChangeArrowheads="1"/>
          </p:cNvSpPr>
          <p:nvPr/>
        </p:nvSpPr>
        <p:spPr bwMode="auto">
          <a:xfrm>
            <a:off x="318242" y="1003449"/>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　技術開発項目（１）：</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開発項目名を</a:t>
            </a:r>
            <a:r>
              <a:rPr lang="ja-JP" altLang="en-US" sz="2400" dirty="0" smtClean="0">
                <a:solidFill>
                  <a:srgbClr val="0070C0"/>
                </a:solidFill>
                <a:latin typeface="ＭＳ Ｐゴシック" pitchFamily="50" charset="-128"/>
              </a:rPr>
              <a:t>記載してください）</a:t>
            </a:r>
            <a:endParaRPr lang="en-US" altLang="ja-JP" sz="2400" dirty="0">
              <a:solidFill>
                <a:srgbClr val="0070C0"/>
              </a:solidFill>
              <a:latin typeface="ＭＳ Ｐゴシック" pitchFamily="50" charset="-128"/>
            </a:endParaRPr>
          </a:p>
        </p:txBody>
      </p:sp>
      <p:sp>
        <p:nvSpPr>
          <p:cNvPr id="9222" name="テキスト ボックス 5"/>
          <p:cNvSpPr txBox="1">
            <a:spLocks noChangeArrowheads="1"/>
          </p:cNvSpPr>
          <p:nvPr/>
        </p:nvSpPr>
        <p:spPr bwMode="auto">
          <a:xfrm>
            <a:off x="318242" y="3590237"/>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４．１．２　技術開発の手法</a:t>
            </a:r>
            <a:endParaRPr lang="en-US" altLang="ja-JP" sz="2400" dirty="0">
              <a:latin typeface="ＭＳ Ｐゴシック" pitchFamily="50" charset="-128"/>
            </a:endParaRPr>
          </a:p>
        </p:txBody>
      </p:sp>
      <p:sp>
        <p:nvSpPr>
          <p:cNvPr id="9223" name="テキスト ボックス 5"/>
          <p:cNvSpPr txBox="1">
            <a:spLocks noChangeArrowheads="1"/>
          </p:cNvSpPr>
          <p:nvPr/>
        </p:nvSpPr>
        <p:spPr bwMode="auto">
          <a:xfrm>
            <a:off x="318242" y="4117019"/>
            <a:ext cx="8281712"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１－６．に記載の内容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・各技術</a:t>
            </a:r>
            <a:r>
              <a:rPr lang="ja-JP" altLang="en-US" sz="1800" dirty="0">
                <a:solidFill>
                  <a:srgbClr val="0070C0"/>
                </a:solidFill>
                <a:latin typeface="ＭＳ Ｐゴシック" pitchFamily="50" charset="-128"/>
              </a:rPr>
              <a:t>開発項目について技術開発手法と開発の流れ、目標値達成度合い</a:t>
            </a:r>
            <a:r>
              <a:rPr lang="ja-JP" altLang="en-US" sz="1800" dirty="0" smtClean="0">
                <a:solidFill>
                  <a:srgbClr val="0070C0"/>
                </a:solidFill>
                <a:latin typeface="ＭＳ Ｐゴシック" pitchFamily="50" charset="-128"/>
              </a:rPr>
              <a:t>の</a:t>
            </a:r>
            <a:endParaRPr lang="en-US" altLang="ja-JP" sz="1800" dirty="0" smtClean="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確認方法</a:t>
            </a:r>
            <a:r>
              <a:rPr lang="ja-JP" altLang="en-US" sz="1800" dirty="0">
                <a:solidFill>
                  <a:srgbClr val="0070C0"/>
                </a:solidFill>
                <a:latin typeface="ＭＳ Ｐゴシック" pitchFamily="50" charset="-128"/>
              </a:rPr>
              <a:t>について具体的に</a:t>
            </a:r>
            <a:r>
              <a:rPr lang="ja-JP" altLang="en-US" sz="1800" dirty="0" smtClean="0">
                <a:solidFill>
                  <a:srgbClr val="0070C0"/>
                </a:solidFill>
                <a:latin typeface="ＭＳ Ｐゴシック" pitchFamily="50" charset="-128"/>
              </a:rPr>
              <a:t>記述してください</a:t>
            </a:r>
            <a:r>
              <a:rPr lang="ja-JP" altLang="en-US" sz="1800" dirty="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p:txBody>
      </p:sp>
      <p:sp>
        <p:nvSpPr>
          <p:cNvPr id="9224" name="テキスト ボックス 5"/>
          <p:cNvSpPr txBox="1">
            <a:spLocks noChangeArrowheads="1"/>
          </p:cNvSpPr>
          <p:nvPr/>
        </p:nvSpPr>
        <p:spPr bwMode="auto">
          <a:xfrm>
            <a:off x="318242" y="1374924"/>
            <a:ext cx="8380176"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４．１．１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397509" y="5384314"/>
            <a:ext cx="8356526" cy="707886"/>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smtClean="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extLst>
      <p:ext uri="{BB962C8B-B14F-4D97-AF65-F5344CB8AC3E}">
        <p14:creationId xmlns:p14="http://schemas.microsoft.com/office/powerpoint/2010/main" val="3878195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10244" name="テキスト ボックス 5"/>
          <p:cNvSpPr txBox="1">
            <a:spLocks noChangeArrowheads="1"/>
          </p:cNvSpPr>
          <p:nvPr/>
        </p:nvSpPr>
        <p:spPr bwMode="auto">
          <a:xfrm>
            <a:off x="299272" y="2292871"/>
            <a:ext cx="8793661" cy="72327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１－６．に記載の内容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定量的かつ具体的に</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p:txBody>
      </p:sp>
      <p:sp>
        <p:nvSpPr>
          <p:cNvPr id="10245" name="テキスト ボックス 5"/>
          <p:cNvSpPr txBox="1">
            <a:spLocks noChangeArrowheads="1"/>
          </p:cNvSpPr>
          <p:nvPr/>
        </p:nvSpPr>
        <p:spPr bwMode="auto">
          <a:xfrm>
            <a:off x="299272" y="1003449"/>
            <a:ext cx="8803187"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　技術開発項目（２）：</a:t>
            </a:r>
            <a:r>
              <a:rPr lang="ja-JP" altLang="en-US" sz="2400" dirty="0">
                <a:solidFill>
                  <a:srgbClr val="FF0000"/>
                </a:solidFill>
                <a:latin typeface="ＭＳ Ｐゴシック" pitchFamily="50" charset="-128"/>
              </a:rPr>
              <a:t> </a:t>
            </a:r>
            <a:r>
              <a:rPr lang="en-US" altLang="ja-JP" sz="2400" dirty="0" smtClean="0">
                <a:solidFill>
                  <a:srgbClr val="0070C0"/>
                </a:solidFill>
                <a:latin typeface="ＭＳ Ｐゴシック" pitchFamily="50" charset="-128"/>
              </a:rPr>
              <a:t>(</a:t>
            </a:r>
            <a:r>
              <a:rPr lang="ja-JP" altLang="en-US" sz="2400" dirty="0" smtClean="0">
                <a:solidFill>
                  <a:srgbClr val="0070C0"/>
                </a:solidFill>
                <a:latin typeface="ＭＳ Ｐゴシック" pitchFamily="50" charset="-128"/>
              </a:rPr>
              <a:t>技術開発</a:t>
            </a:r>
            <a:r>
              <a:rPr lang="ja-JP" altLang="en-US" sz="2400" dirty="0">
                <a:solidFill>
                  <a:srgbClr val="0070C0"/>
                </a:solidFill>
                <a:latin typeface="ＭＳ Ｐゴシック" pitchFamily="50" charset="-128"/>
              </a:rPr>
              <a:t>項目名を</a:t>
            </a:r>
            <a:r>
              <a:rPr lang="ja-JP" altLang="en-US" sz="2400" dirty="0" smtClean="0">
                <a:solidFill>
                  <a:srgbClr val="0070C0"/>
                </a:solidFill>
                <a:latin typeface="ＭＳ Ｐゴシック" pitchFamily="50" charset="-128"/>
              </a:rPr>
              <a:t>記載してください）</a:t>
            </a:r>
            <a:endParaRPr lang="en-US" altLang="ja-JP" sz="2400" dirty="0">
              <a:solidFill>
                <a:srgbClr val="0070C0"/>
              </a:solidFill>
              <a:latin typeface="ＭＳ Ｐゴシック" pitchFamily="50" charset="-128"/>
            </a:endParaRPr>
          </a:p>
        </p:txBody>
      </p:sp>
      <p:sp>
        <p:nvSpPr>
          <p:cNvPr id="10246" name="テキスト ボックス 5"/>
          <p:cNvSpPr txBox="1">
            <a:spLocks noChangeArrowheads="1"/>
          </p:cNvSpPr>
          <p:nvPr/>
        </p:nvSpPr>
        <p:spPr bwMode="auto">
          <a:xfrm>
            <a:off x="299272" y="356517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４．２．２　技術開発の手法</a:t>
            </a:r>
            <a:endParaRPr lang="en-US" altLang="ja-JP" sz="2400" dirty="0">
              <a:latin typeface="ＭＳ Ｐゴシック" pitchFamily="50" charset="-128"/>
            </a:endParaRPr>
          </a:p>
        </p:txBody>
      </p:sp>
      <p:sp>
        <p:nvSpPr>
          <p:cNvPr id="10247" name="テキスト ボックス 5"/>
          <p:cNvSpPr txBox="1">
            <a:spLocks noChangeArrowheads="1"/>
          </p:cNvSpPr>
          <p:nvPr/>
        </p:nvSpPr>
        <p:spPr bwMode="auto">
          <a:xfrm>
            <a:off x="299272" y="4065794"/>
            <a:ext cx="8793661"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１－６．に記載の内容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・各技術</a:t>
            </a:r>
            <a:r>
              <a:rPr lang="ja-JP" altLang="en-US" sz="1800" dirty="0">
                <a:solidFill>
                  <a:srgbClr val="0070C0"/>
                </a:solidFill>
                <a:latin typeface="ＭＳ Ｐゴシック" pitchFamily="50" charset="-128"/>
              </a:rPr>
              <a:t>開発項目について技術開発手法と開発の流れ、目標値達成度合い</a:t>
            </a:r>
            <a:r>
              <a:rPr lang="ja-JP" altLang="en-US" sz="1800" dirty="0" smtClean="0">
                <a:solidFill>
                  <a:srgbClr val="0070C0"/>
                </a:solidFill>
                <a:latin typeface="ＭＳ Ｐゴシック" pitchFamily="50" charset="-128"/>
              </a:rPr>
              <a:t>の</a:t>
            </a:r>
            <a:endParaRPr lang="en-US" altLang="ja-JP" sz="1800" dirty="0" smtClean="0">
              <a:solidFill>
                <a:srgbClr val="0070C0"/>
              </a:solidFill>
              <a:latin typeface="ＭＳ Ｐゴシック" pitchFamily="50" charset="-128"/>
            </a:endParaRPr>
          </a:p>
          <a:p>
            <a:pPr algn="l"/>
            <a:r>
              <a:rPr lang="ja-JP" altLang="en-US" sz="1800" dirty="0" smtClean="0">
                <a:solidFill>
                  <a:srgbClr val="0070C0"/>
                </a:solidFill>
                <a:latin typeface="ＭＳ Ｐゴシック" pitchFamily="50" charset="-128"/>
              </a:rPr>
              <a:t>　確認</a:t>
            </a:r>
            <a:r>
              <a:rPr lang="ja-JP" altLang="en-US" sz="1800" dirty="0">
                <a:solidFill>
                  <a:srgbClr val="0070C0"/>
                </a:solidFill>
                <a:latin typeface="ＭＳ Ｐゴシック" pitchFamily="50" charset="-128"/>
              </a:rPr>
              <a:t>方法について具体的に</a:t>
            </a:r>
            <a:r>
              <a:rPr lang="ja-JP" altLang="en-US" sz="1800" dirty="0" smtClean="0">
                <a:solidFill>
                  <a:srgbClr val="0070C0"/>
                </a:solidFill>
                <a:latin typeface="ＭＳ Ｐゴシック" pitchFamily="50" charset="-128"/>
              </a:rPr>
              <a:t>記述してください</a:t>
            </a:r>
            <a:r>
              <a:rPr lang="ja-JP" altLang="en-US" sz="1800" dirty="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p:txBody>
      </p:sp>
      <p:sp>
        <p:nvSpPr>
          <p:cNvPr id="10248" name="テキスト ボックス 5"/>
          <p:cNvSpPr txBox="1">
            <a:spLocks noChangeArrowheads="1"/>
          </p:cNvSpPr>
          <p:nvPr/>
        </p:nvSpPr>
        <p:spPr bwMode="auto">
          <a:xfrm>
            <a:off x="299272" y="1374924"/>
            <a:ext cx="8612063"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４．２．１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178952" y="5400896"/>
            <a:ext cx="8906397" cy="1015663"/>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smtClean="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r>
              <a:rPr lang="ja-JP" altLang="en-US" sz="2000" b="1" dirty="0" smtClean="0">
                <a:solidFill>
                  <a:srgbClr val="C00000"/>
                </a:solidFill>
                <a:latin typeface="ＭＳ Ｐゴシック" pitchFamily="50" charset="-128"/>
              </a:rPr>
              <a:t>。</a:t>
            </a:r>
            <a:endParaRPr lang="en-US" altLang="ja-JP" sz="2000" b="1" dirty="0" smtClean="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◆他に技術開発項目があれば、以降、技術開発項目（３）、（４）と記述してください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extLst>
      <p:ext uri="{BB962C8B-B14F-4D97-AF65-F5344CB8AC3E}">
        <p14:creationId xmlns:p14="http://schemas.microsoft.com/office/powerpoint/2010/main" val="377332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1181</Words>
  <Application>Microsoft Office PowerPoint</Application>
  <PresentationFormat>画面に合わせる (4:3)</PresentationFormat>
  <Paragraphs>216</Paragraphs>
  <Slides>14</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Meiryo UI</vt:lpstr>
      <vt:lpstr>ＭＳ Ｐゴシック</vt:lpstr>
      <vt:lpstr>ＭＳ Ｐ明朝</vt:lpstr>
      <vt:lpstr>游ゴシック</vt:lpstr>
      <vt:lpstr>Calibri</vt:lpstr>
      <vt:lpstr>Times New Roman</vt:lpstr>
      <vt:lpstr>標準デザイン</vt:lpstr>
      <vt:lpstr>PowerPoint プレゼンテーション</vt:lpstr>
      <vt:lpstr>＜○○○○の開発＞ 実用化開発フェーズ</vt:lpstr>
      <vt:lpstr>発表内容</vt:lpstr>
      <vt:lpstr>１．事業化の背景</vt:lpstr>
      <vt:lpstr>PowerPoint プレゼンテーション</vt:lpstr>
      <vt:lpstr>３．技術の内容・課題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2019-02-19T02:40:10Z</dcterms:created>
  <dcterms:modified xsi:type="dcterms:W3CDTF">2020-07-24T06:03:49Z</dcterms:modified>
  <cp:contentStatus/>
</cp:coreProperties>
</file>