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48" r:id="rId1"/>
    <p:sldMasterId id="2147483660" r:id="rId2"/>
  </p:sldMasterIdLst>
  <p:notesMasterIdLst>
    <p:notesMasterId r:id="rId16"/>
  </p:notesMasterIdLst>
  <p:sldIdLst>
    <p:sldId id="262" r:id="rId3"/>
    <p:sldId id="263" r:id="rId4"/>
    <p:sldId id="282" r:id="rId5"/>
    <p:sldId id="264" r:id="rId6"/>
    <p:sldId id="272" r:id="rId7"/>
    <p:sldId id="284" r:id="rId8"/>
    <p:sldId id="266" r:id="rId9"/>
    <p:sldId id="276" r:id="rId10"/>
    <p:sldId id="268" r:id="rId11"/>
    <p:sldId id="281" r:id="rId12"/>
    <p:sldId id="283" r:id="rId13"/>
    <p:sldId id="279" r:id="rId14"/>
    <p:sldId id="285" r:id="rId15"/>
  </p:sldIdLst>
  <p:sldSz cx="9144000" cy="6858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060" autoAdjust="0"/>
    <p:restoredTop sz="95179" autoAdjust="0"/>
  </p:normalViewPr>
  <p:slideViewPr>
    <p:cSldViewPr>
      <p:cViewPr varScale="1">
        <p:scale>
          <a:sx n="74" d="100"/>
          <a:sy n="74" d="100"/>
        </p:scale>
        <p:origin x="1326" y="7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18621" cy="494813"/>
          </a:xfrm>
          <a:prstGeom prst="rect">
            <a:avLst/>
          </a:prstGeom>
        </p:spPr>
        <p:txBody>
          <a:bodyPr vert="horz" lIns="90644" tIns="45322" rIns="90644" bIns="45322"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572" y="0"/>
            <a:ext cx="2918621" cy="494813"/>
          </a:xfrm>
          <a:prstGeom prst="rect">
            <a:avLst/>
          </a:prstGeom>
        </p:spPr>
        <p:txBody>
          <a:bodyPr vert="horz" lIns="90644" tIns="45322" rIns="90644" bIns="45322" rtlCol="0"/>
          <a:lstStyle>
            <a:lvl1pPr algn="r">
              <a:defRPr sz="1200"/>
            </a:lvl1pPr>
          </a:lstStyle>
          <a:p>
            <a:fld id="{F6BF0FAD-9AF7-4A9D-BEB9-225BC2693DA8}" type="datetimeFigureOut">
              <a:rPr kumimoji="1" lang="ja-JP" altLang="en-US" smtClean="0"/>
              <a:t>2020/8/5</a:t>
            </a:fld>
            <a:endParaRPr kumimoji="1" lang="ja-JP" altLang="en-US"/>
          </a:p>
        </p:txBody>
      </p:sp>
      <p:sp>
        <p:nvSpPr>
          <p:cNvPr id="4" name="スライド イメージ プレースホルダー 3"/>
          <p:cNvSpPr>
            <a:spLocks noGrp="1" noRot="1" noChangeAspect="1"/>
          </p:cNvSpPr>
          <p:nvPr>
            <p:ph type="sldImg" idx="2"/>
          </p:nvPr>
        </p:nvSpPr>
        <p:spPr>
          <a:xfrm>
            <a:off x="1147763" y="1233488"/>
            <a:ext cx="4440237" cy="3330575"/>
          </a:xfrm>
          <a:prstGeom prst="rect">
            <a:avLst/>
          </a:prstGeom>
          <a:noFill/>
          <a:ln w="12700">
            <a:solidFill>
              <a:prstClr val="black"/>
            </a:solidFill>
          </a:ln>
        </p:spPr>
        <p:txBody>
          <a:bodyPr vert="horz" lIns="90644" tIns="45322" rIns="90644" bIns="45322" rtlCol="0" anchor="ctr"/>
          <a:lstStyle/>
          <a:p>
            <a:endParaRPr lang="ja-JP" altLang="en-US"/>
          </a:p>
        </p:txBody>
      </p:sp>
      <p:sp>
        <p:nvSpPr>
          <p:cNvPr id="5" name="ノート プレースホルダー 4"/>
          <p:cNvSpPr>
            <a:spLocks noGrp="1"/>
          </p:cNvSpPr>
          <p:nvPr>
            <p:ph type="body" sz="quarter" idx="3"/>
          </p:nvPr>
        </p:nvSpPr>
        <p:spPr>
          <a:xfrm>
            <a:off x="673891" y="4747996"/>
            <a:ext cx="5387982" cy="3884437"/>
          </a:xfrm>
          <a:prstGeom prst="rect">
            <a:avLst/>
          </a:prstGeom>
        </p:spPr>
        <p:txBody>
          <a:bodyPr vert="horz" lIns="90644" tIns="45322" rIns="90644" bIns="45322"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1" y="9371501"/>
            <a:ext cx="2918621" cy="494813"/>
          </a:xfrm>
          <a:prstGeom prst="rect">
            <a:avLst/>
          </a:prstGeom>
        </p:spPr>
        <p:txBody>
          <a:bodyPr vert="horz" lIns="90644" tIns="45322" rIns="90644" bIns="45322"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572" y="9371501"/>
            <a:ext cx="2918621" cy="494813"/>
          </a:xfrm>
          <a:prstGeom prst="rect">
            <a:avLst/>
          </a:prstGeom>
        </p:spPr>
        <p:txBody>
          <a:bodyPr vert="horz" lIns="90644" tIns="45322" rIns="90644" bIns="45322" rtlCol="0" anchor="b"/>
          <a:lstStyle>
            <a:lvl1pPr algn="r">
              <a:defRPr sz="1200"/>
            </a:lvl1pPr>
          </a:lstStyle>
          <a:p>
            <a:fld id="{6FEFA6D4-6023-4B1B-8C1D-D45244087E36}" type="slidenum">
              <a:rPr kumimoji="1" lang="ja-JP" altLang="en-US" smtClean="0"/>
              <a:t>‹#›</a:t>
            </a:fld>
            <a:endParaRPr kumimoji="1" lang="ja-JP" altLang="en-US"/>
          </a:p>
        </p:txBody>
      </p:sp>
    </p:spTree>
    <p:extLst>
      <p:ext uri="{BB962C8B-B14F-4D97-AF65-F5344CB8AC3E}">
        <p14:creationId xmlns:p14="http://schemas.microsoft.com/office/powerpoint/2010/main" val="71807460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6FEFA6D4-6023-4B1B-8C1D-D45244087E36}" type="slidenum">
              <a:rPr kumimoji="1" lang="ja-JP" altLang="en-US" smtClean="0"/>
              <a:t>1</a:t>
            </a:fld>
            <a:endParaRPr kumimoji="1" lang="ja-JP" altLang="en-US"/>
          </a:p>
        </p:txBody>
      </p:sp>
    </p:spTree>
    <p:extLst>
      <p:ext uri="{BB962C8B-B14F-4D97-AF65-F5344CB8AC3E}">
        <p14:creationId xmlns:p14="http://schemas.microsoft.com/office/powerpoint/2010/main" val="30203589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FEFA6D4-6023-4B1B-8C1D-D45244087E36}" type="slidenum">
              <a:rPr kumimoji="1" lang="ja-JP" altLang="en-US" smtClean="0"/>
              <a:t>4</a:t>
            </a:fld>
            <a:endParaRPr kumimoji="1" lang="ja-JP" altLang="en-US"/>
          </a:p>
        </p:txBody>
      </p:sp>
    </p:spTree>
    <p:extLst>
      <p:ext uri="{BB962C8B-B14F-4D97-AF65-F5344CB8AC3E}">
        <p14:creationId xmlns:p14="http://schemas.microsoft.com/office/powerpoint/2010/main" val="41974487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FEFA6D4-6023-4B1B-8C1D-D45244087E36}" type="slidenum">
              <a:rPr kumimoji="1" lang="ja-JP" altLang="en-US" smtClean="0"/>
              <a:t>5</a:t>
            </a:fld>
            <a:endParaRPr kumimoji="1" lang="ja-JP" altLang="en-US"/>
          </a:p>
        </p:txBody>
      </p:sp>
    </p:spTree>
    <p:extLst>
      <p:ext uri="{BB962C8B-B14F-4D97-AF65-F5344CB8AC3E}">
        <p14:creationId xmlns:p14="http://schemas.microsoft.com/office/powerpoint/2010/main" val="42400126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1A01BB77-1A64-4D60-87DC-7C4E658AC710}" type="datetime1">
              <a:rPr kumimoji="1" lang="ja-JP" altLang="en-US" smtClean="0"/>
              <a:t>2020/8/5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19586832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3636A183-0D8A-49D9-A104-C16C6879464F}" type="datetime1">
              <a:rPr kumimoji="1" lang="ja-JP" altLang="en-US" smtClean="0"/>
              <a:t>2020/8/5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2345304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66BACE27-9625-4F4A-9259-7358C29885FF}" type="datetime1">
              <a:rPr kumimoji="1" lang="ja-JP" altLang="en-US" smtClean="0"/>
              <a:t>2020/8/5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248765923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8EC79168-CB5B-4374-A348-2E1163812682}" type="datetime1">
              <a:rPr lang="ja-JP" altLang="en-US" smtClean="0">
                <a:solidFill>
                  <a:prstClr val="black">
                    <a:tint val="75000"/>
                  </a:prstClr>
                </a:solidFill>
              </a:rPr>
              <a:t>2020/8/5</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8665126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468C1BE1-3280-4510-BF00-7FF076A605AD}" type="datetime1">
              <a:rPr lang="ja-JP" altLang="en-US" smtClean="0">
                <a:solidFill>
                  <a:prstClr val="black">
                    <a:tint val="75000"/>
                  </a:prstClr>
                </a:solidFill>
              </a:rPr>
              <a:t>2020/8/5</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92801690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40897CF4-74A9-4CCE-8614-237DB87CE342}" type="datetime1">
              <a:rPr lang="ja-JP" altLang="en-US" smtClean="0">
                <a:solidFill>
                  <a:prstClr val="black">
                    <a:tint val="75000"/>
                  </a:prstClr>
                </a:solidFill>
              </a:rPr>
              <a:t>2020/8/5</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38010970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EFCCE91E-4EA0-406E-8130-B7BBD3A69A6B}" type="datetime1">
              <a:rPr lang="ja-JP" altLang="en-US" smtClean="0">
                <a:solidFill>
                  <a:prstClr val="black">
                    <a:tint val="75000"/>
                  </a:prstClr>
                </a:solidFill>
              </a:rPr>
              <a:t>2020/8/5</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52544199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B5DFDC65-3B18-4704-8252-D73E3BCD3F57}" type="datetime1">
              <a:rPr lang="ja-JP" altLang="en-US" smtClean="0">
                <a:solidFill>
                  <a:prstClr val="black">
                    <a:tint val="75000"/>
                  </a:prstClr>
                </a:solidFill>
              </a:rPr>
              <a:t>2020/8/5</a:t>
            </a:fld>
            <a:endParaRPr lang="ja-JP" altLang="en-US">
              <a:solidFill>
                <a:prstClr val="black">
                  <a:tint val="75000"/>
                </a:prstClr>
              </a:solidFill>
            </a:endParaRPr>
          </a:p>
        </p:txBody>
      </p:sp>
      <p:sp>
        <p:nvSpPr>
          <p:cNvPr id="8" name="フッター プレースホルダー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ー 8"/>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61923959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62A4749C-E5B7-4FC1-9625-A818EDC733C8}" type="datetime1">
              <a:rPr lang="ja-JP" altLang="en-US" smtClean="0">
                <a:solidFill>
                  <a:prstClr val="black">
                    <a:tint val="75000"/>
                  </a:prstClr>
                </a:solidFill>
              </a:rPr>
              <a:t>2020/8/5</a:t>
            </a:fld>
            <a:endParaRPr lang="ja-JP" altLang="en-US">
              <a:solidFill>
                <a:prstClr val="black">
                  <a:tint val="75000"/>
                </a:prstClr>
              </a:solidFill>
            </a:endParaRPr>
          </a:p>
        </p:txBody>
      </p:sp>
      <p:sp>
        <p:nvSpPr>
          <p:cNvPr id="4" name="フッター プレースホルダー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45488258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F13BCBBF-DD15-4D56-8BFE-2F33897DE5EA}" type="datetime1">
              <a:rPr lang="ja-JP" altLang="en-US" smtClean="0">
                <a:solidFill>
                  <a:prstClr val="black">
                    <a:tint val="75000"/>
                  </a:prstClr>
                </a:solidFill>
              </a:rPr>
              <a:t>2020/8/5</a:t>
            </a:fld>
            <a:endParaRPr lang="ja-JP" altLang="en-US">
              <a:solidFill>
                <a:prstClr val="black">
                  <a:tint val="75000"/>
                </a:prstClr>
              </a:solidFill>
            </a:endParaRPr>
          </a:p>
        </p:txBody>
      </p:sp>
      <p:sp>
        <p:nvSpPr>
          <p:cNvPr id="3" name="フッター プレースホルダー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ー 3"/>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50380800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4D8E71AC-1582-476C-86E3-5E603C5EAD0B}" type="datetime1">
              <a:rPr lang="ja-JP" altLang="en-US" smtClean="0">
                <a:solidFill>
                  <a:prstClr val="black">
                    <a:tint val="75000"/>
                  </a:prstClr>
                </a:solidFill>
              </a:rPr>
              <a:t>2020/8/5</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4703932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4CDA288C-48D2-4447-8C19-B08718002019}" type="datetime1">
              <a:rPr kumimoji="1" lang="ja-JP" altLang="en-US" smtClean="0"/>
              <a:t>2020/8/5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21236239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8284AAD4-CF21-4B50-A5AE-C1E679E9C817}" type="datetime1">
              <a:rPr lang="ja-JP" altLang="en-US" smtClean="0">
                <a:solidFill>
                  <a:prstClr val="black">
                    <a:tint val="75000"/>
                  </a:prstClr>
                </a:solidFill>
              </a:rPr>
              <a:t>2020/8/5</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71007976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6D4A7D95-89FC-49A0-B883-9BEE18D29AB4}" type="datetime1">
              <a:rPr lang="ja-JP" altLang="en-US" smtClean="0">
                <a:solidFill>
                  <a:prstClr val="black">
                    <a:tint val="75000"/>
                  </a:prstClr>
                </a:solidFill>
              </a:rPr>
              <a:t>2020/8/5</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06991543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33E50A68-E383-4C65-A9B9-4DEC9A40178D}" type="datetime1">
              <a:rPr lang="ja-JP" altLang="en-US" smtClean="0">
                <a:solidFill>
                  <a:prstClr val="black">
                    <a:tint val="75000"/>
                  </a:prstClr>
                </a:solidFill>
              </a:rPr>
              <a:t>2020/8/5</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3955867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4E7AF755-6966-4C99-B3D4-F0C6909E1CD9}" type="datetime1">
              <a:rPr kumimoji="1" lang="ja-JP" altLang="en-US" smtClean="0"/>
              <a:t>2020/8/5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24776547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9E3672FA-5072-453A-86DE-7C548D3A38C3}" type="datetime1">
              <a:rPr kumimoji="1" lang="ja-JP" altLang="en-US" smtClean="0"/>
              <a:t>2020/8/5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2645545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CB3E9A00-F75A-42EF-A396-4527E1E6ACBD}" type="datetime1">
              <a:rPr kumimoji="1" lang="ja-JP" altLang="en-US" smtClean="0"/>
              <a:t>2020/8/5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4773530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127E3516-9103-4F32-AA4F-BA59AF9D8203}" type="datetime1">
              <a:rPr kumimoji="1" lang="ja-JP" altLang="en-US" smtClean="0"/>
              <a:t>2020/8/5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2950305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4A20B79F-4EF2-436D-A3CF-AD7F05A1CEF4}" type="datetime1">
              <a:rPr kumimoji="1" lang="ja-JP" altLang="en-US" smtClean="0"/>
              <a:t>2020/8/5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4623293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31FFEF3E-E685-481C-A7A8-1EDB0E8ED266}" type="datetime1">
              <a:rPr kumimoji="1" lang="ja-JP" altLang="en-US" smtClean="0"/>
              <a:t>2020/8/5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20514373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4B049A80-68FA-409F-8CFC-D4C4E7A69377}" type="datetime1">
              <a:rPr kumimoji="1" lang="ja-JP" altLang="en-US" smtClean="0"/>
              <a:t>2020/8/5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3716989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E37D7C3-F938-4DB8-A3E1-C9C8C3255262}" type="datetime1">
              <a:rPr kumimoji="1" lang="ja-JP" altLang="en-US" smtClean="0"/>
              <a:t>2020/8/5</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010400" y="6482292"/>
            <a:ext cx="2133600" cy="365125"/>
          </a:xfrm>
          <a:prstGeom prst="rect">
            <a:avLst/>
          </a:prstGeom>
        </p:spPr>
        <p:txBody>
          <a:bodyPr vert="horz" lIns="91440" tIns="45720" rIns="91440" bIns="45720" rtlCol="0" anchor="ctr"/>
          <a:lstStyle>
            <a:lvl1pPr algn="r">
              <a:defRPr sz="1600">
                <a:solidFill>
                  <a:schemeClr val="tx1">
                    <a:tint val="75000"/>
                  </a:schemeClr>
                </a:solidFill>
              </a:defRPr>
            </a:lvl1pPr>
          </a:lstStyle>
          <a:p>
            <a:fld id="{8D8A5D70-00BF-43D1-9518-0183EFEF9A82}" type="slidenum">
              <a:rPr lang="ja-JP" altLang="en-US" smtClean="0"/>
              <a:pPr/>
              <a:t>‹#›</a:t>
            </a:fld>
            <a:endParaRPr lang="ja-JP" altLang="en-US"/>
          </a:p>
        </p:txBody>
      </p:sp>
    </p:spTree>
    <p:extLst>
      <p:ext uri="{BB962C8B-B14F-4D97-AF65-F5344CB8AC3E}">
        <p14:creationId xmlns:p14="http://schemas.microsoft.com/office/powerpoint/2010/main" val="30385030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33B9F7F-676E-439C-9E88-EF3A1CD2DE53}" type="datetime1">
              <a:rPr lang="ja-JP" altLang="en-US" smtClean="0">
                <a:solidFill>
                  <a:prstClr val="black">
                    <a:tint val="75000"/>
                  </a:prstClr>
                </a:solidFill>
              </a:rPr>
              <a:t>2020/8/5</a:t>
            </a:fld>
            <a:endParaRPr lang="ja-JP" altLang="en-US">
              <a:solidFill>
                <a:prstClr val="black">
                  <a:tint val="75000"/>
                </a:prstClr>
              </a:solidFill>
            </a:endParaRPr>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4"/>
          </p:nvPr>
        </p:nvSpPr>
        <p:spPr>
          <a:xfrm>
            <a:off x="7010400" y="6490758"/>
            <a:ext cx="2133600" cy="365125"/>
          </a:xfrm>
          <a:prstGeom prst="rect">
            <a:avLst/>
          </a:prstGeom>
        </p:spPr>
        <p:txBody>
          <a:bodyPr vert="horz" lIns="91440" tIns="45720" rIns="91440" bIns="45720" rtlCol="0" anchor="ctr"/>
          <a:lstStyle>
            <a:lvl1pPr algn="r">
              <a:defRPr sz="1600">
                <a:solidFill>
                  <a:schemeClr val="tx1">
                    <a:tint val="75000"/>
                  </a:schemeClr>
                </a:solidFill>
              </a:defRPr>
            </a:lvl1p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79021250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12369" y="1241326"/>
            <a:ext cx="7772400" cy="2403698"/>
          </a:xfrm>
        </p:spPr>
        <p:txBody>
          <a:bodyPr>
            <a:normAutofit/>
          </a:bodyPr>
          <a:lstStyle/>
          <a:p>
            <a:r>
              <a:rPr lang="en-US" altLang="ja-JP" b="1" dirty="0" smtClean="0">
                <a:latin typeface="+mn-ea"/>
                <a:ea typeface="+mn-ea"/>
              </a:rPr>
              <a:t/>
            </a:r>
            <a:br>
              <a:rPr lang="en-US" altLang="ja-JP" b="1" dirty="0" smtClean="0">
                <a:latin typeface="+mn-ea"/>
                <a:ea typeface="+mn-ea"/>
              </a:rPr>
            </a:br>
            <a:r>
              <a:rPr lang="en-US" altLang="ja-JP" b="1" dirty="0">
                <a:latin typeface="+mn-ea"/>
                <a:ea typeface="+mn-ea"/>
              </a:rPr>
              <a:t/>
            </a:r>
            <a:br>
              <a:rPr lang="en-US" altLang="ja-JP" b="1" dirty="0">
                <a:latin typeface="+mn-ea"/>
                <a:ea typeface="+mn-ea"/>
              </a:rPr>
            </a:br>
            <a:r>
              <a:rPr lang="ja-JP" altLang="en-US" b="1" dirty="0" smtClean="0">
                <a:latin typeface="+mn-ea"/>
                <a:ea typeface="+mn-ea"/>
              </a:rPr>
              <a:t>○○</a:t>
            </a:r>
            <a:r>
              <a:rPr lang="ja-JP" altLang="en-US" b="1" dirty="0" smtClean="0">
                <a:latin typeface="+mn-ea"/>
              </a:rPr>
              <a:t>○○○○</a:t>
            </a:r>
            <a:r>
              <a:rPr lang="ja-JP" altLang="en-US" b="1" dirty="0" smtClean="0">
                <a:latin typeface="+mn-ea"/>
                <a:ea typeface="+mn-ea"/>
              </a:rPr>
              <a:t>の研究開発</a:t>
            </a:r>
            <a:endParaRPr kumimoji="1" lang="ja-JP" altLang="en-US" dirty="0">
              <a:latin typeface="+mn-ea"/>
              <a:ea typeface="+mn-ea"/>
            </a:endParaRPr>
          </a:p>
        </p:txBody>
      </p:sp>
      <p:sp>
        <p:nvSpPr>
          <p:cNvPr id="3" name="サブタイトル 2"/>
          <p:cNvSpPr>
            <a:spLocks noGrp="1"/>
          </p:cNvSpPr>
          <p:nvPr>
            <p:ph type="subTitle" idx="1"/>
          </p:nvPr>
        </p:nvSpPr>
        <p:spPr>
          <a:xfrm>
            <a:off x="1140582" y="3933056"/>
            <a:ext cx="6400800" cy="1534832"/>
          </a:xfrm>
        </p:spPr>
        <p:txBody>
          <a:bodyPr>
            <a:normAutofit fontScale="77500" lnSpcReduction="20000"/>
          </a:bodyPr>
          <a:lstStyle/>
          <a:p>
            <a:pPr algn="l"/>
            <a:r>
              <a:rPr kumimoji="1" lang="ja-JP" altLang="en-US" sz="2400" dirty="0" smtClean="0">
                <a:latin typeface="+mn-ea"/>
              </a:rPr>
              <a:t>提案機関　 ：</a:t>
            </a:r>
            <a:r>
              <a:rPr lang="ja-JP" altLang="en-US" sz="2400" dirty="0" smtClean="0">
                <a:latin typeface="+mn-ea"/>
              </a:rPr>
              <a:t>〇〇〇〇、〇〇〇〇、〇〇〇〇・・・</a:t>
            </a:r>
            <a:endParaRPr lang="en-US" altLang="ja-JP" sz="2400" dirty="0" smtClean="0">
              <a:latin typeface="+mn-ea"/>
            </a:endParaRPr>
          </a:p>
          <a:p>
            <a:pPr algn="l"/>
            <a:endParaRPr kumimoji="1" lang="en-US" altLang="ja-JP" sz="2400" dirty="0" smtClean="0">
              <a:latin typeface="+mn-ea"/>
            </a:endParaRPr>
          </a:p>
          <a:p>
            <a:pPr algn="l"/>
            <a:r>
              <a:rPr kumimoji="1" lang="ja-JP" altLang="en-US" sz="2400" dirty="0" smtClean="0">
                <a:latin typeface="+mn-ea"/>
              </a:rPr>
              <a:t>実施期間 　：○年間（</a:t>
            </a:r>
            <a:r>
              <a:rPr lang="ja-JP" altLang="en-US" sz="2400" dirty="0" smtClean="0">
                <a:latin typeface="+mn-ea"/>
              </a:rPr>
              <a:t>２０２０～２０●●年）</a:t>
            </a:r>
            <a:endParaRPr kumimoji="1" lang="en-US" altLang="ja-JP" sz="2400" dirty="0" smtClean="0">
              <a:latin typeface="+mn-ea"/>
            </a:endParaRPr>
          </a:p>
          <a:p>
            <a:pPr algn="l"/>
            <a:endParaRPr lang="en-US" altLang="ja-JP" sz="2400" dirty="0">
              <a:latin typeface="+mn-ea"/>
            </a:endParaRPr>
          </a:p>
          <a:p>
            <a:pPr algn="l"/>
            <a:r>
              <a:rPr kumimoji="1" lang="ja-JP" altLang="en-US" sz="2400" dirty="0" smtClean="0">
                <a:latin typeface="+mn-ea"/>
              </a:rPr>
              <a:t>提案予算</a:t>
            </a:r>
            <a:r>
              <a:rPr kumimoji="1" lang="ja-JP" altLang="en-US" sz="2400" smtClean="0">
                <a:latin typeface="+mn-ea"/>
              </a:rPr>
              <a:t>額：○○○百万円</a:t>
            </a:r>
            <a:endParaRPr kumimoji="1" lang="ja-JP" altLang="en-US" sz="2400" dirty="0">
              <a:latin typeface="+mn-ea"/>
            </a:endParaRPr>
          </a:p>
        </p:txBody>
      </p:sp>
      <p:sp>
        <p:nvSpPr>
          <p:cNvPr id="5" name="テキスト ボックス 4"/>
          <p:cNvSpPr txBox="1"/>
          <p:nvPr/>
        </p:nvSpPr>
        <p:spPr>
          <a:xfrm>
            <a:off x="7316779" y="2780707"/>
            <a:ext cx="1749147" cy="646331"/>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r>
              <a:rPr lang="ja-JP" altLang="en-US" dirty="0">
                <a:latin typeface="+mn-ea"/>
              </a:rPr>
              <a:t>＜研究開発テーマ名</a:t>
            </a:r>
            <a:r>
              <a:rPr lang="ja-JP" altLang="en-US" dirty="0" smtClean="0">
                <a:latin typeface="+mn-ea"/>
              </a:rPr>
              <a:t>＞</a:t>
            </a:r>
            <a:endParaRPr lang="en-US" altLang="ja-JP" dirty="0" smtClean="0">
              <a:latin typeface="+mn-ea"/>
            </a:endParaRPr>
          </a:p>
          <a:p>
            <a:r>
              <a:rPr lang="ja-JP" altLang="en-US" dirty="0" smtClean="0">
                <a:latin typeface="+mn-ea"/>
              </a:rPr>
              <a:t>　　提案者独自の提案名を記載してください</a:t>
            </a:r>
            <a:endParaRPr lang="ja-JP" altLang="en-US" dirty="0">
              <a:latin typeface="+mn-ea"/>
            </a:endParaRPr>
          </a:p>
        </p:txBody>
      </p:sp>
      <p:sp>
        <p:nvSpPr>
          <p:cNvPr id="6" name="テキスト ボックス 5"/>
          <p:cNvSpPr txBox="1"/>
          <p:nvPr/>
        </p:nvSpPr>
        <p:spPr>
          <a:xfrm>
            <a:off x="6372200" y="4010729"/>
            <a:ext cx="2712381" cy="1200329"/>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r>
              <a:rPr lang="ja-JP" altLang="en-US" dirty="0">
                <a:latin typeface="+mn-ea"/>
              </a:rPr>
              <a:t>提案される企業・大学、研究機関等の名称を記載してください</a:t>
            </a:r>
            <a:endParaRPr lang="en-US" altLang="ja-JP" dirty="0">
              <a:latin typeface="+mn-ea"/>
            </a:endParaRPr>
          </a:p>
          <a:p>
            <a:r>
              <a:rPr lang="ja-JP" altLang="en-US" dirty="0">
                <a:latin typeface="+mn-ea"/>
              </a:rPr>
              <a:t>共同提案の場合、代表機関を</a:t>
            </a:r>
            <a:r>
              <a:rPr lang="ja-JP" altLang="en-US" dirty="0" smtClean="0">
                <a:latin typeface="+mn-ea"/>
              </a:rPr>
              <a:t>一番左に</a:t>
            </a:r>
            <a:r>
              <a:rPr lang="ja-JP" altLang="en-US" dirty="0">
                <a:latin typeface="+mn-ea"/>
              </a:rPr>
              <a:t>記述し、共同提案者</a:t>
            </a:r>
            <a:r>
              <a:rPr lang="ja-JP" altLang="en-US" dirty="0" smtClean="0">
                <a:latin typeface="+mn-ea"/>
              </a:rPr>
              <a:t>を続けて併記</a:t>
            </a:r>
            <a:r>
              <a:rPr lang="ja-JP" altLang="en-US" dirty="0">
                <a:latin typeface="+mn-ea"/>
              </a:rPr>
              <a:t>してください。再委託先、共同</a:t>
            </a:r>
            <a:r>
              <a:rPr lang="ja-JP" altLang="en-US" dirty="0" smtClean="0">
                <a:latin typeface="+mn-ea"/>
              </a:rPr>
              <a:t>実施先はその</a:t>
            </a:r>
            <a:r>
              <a:rPr lang="ja-JP" altLang="en-US" dirty="0">
                <a:latin typeface="+mn-ea"/>
              </a:rPr>
              <a:t>旨明示の上、記載ください。</a:t>
            </a:r>
            <a:endParaRPr lang="en-US" altLang="ja-JP" dirty="0">
              <a:latin typeface="+mn-ea"/>
            </a:endParaRPr>
          </a:p>
        </p:txBody>
      </p:sp>
      <p:sp>
        <p:nvSpPr>
          <p:cNvPr id="9" name="テキスト ボックス 8"/>
          <p:cNvSpPr txBox="1"/>
          <p:nvPr/>
        </p:nvSpPr>
        <p:spPr>
          <a:xfrm>
            <a:off x="2585889" y="32087"/>
            <a:ext cx="6558111" cy="2259593"/>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pPr marL="171450" indent="-171450">
              <a:lnSpc>
                <a:spcPts val="1300"/>
              </a:lnSpc>
              <a:buFont typeface="Arial" panose="020B0604020202020204" pitchFamily="34" charset="0"/>
              <a:buChar char="•"/>
            </a:pPr>
            <a:r>
              <a:rPr lang="ja-JP" altLang="en-US" dirty="0" smtClean="0">
                <a:latin typeface="+mn-ea"/>
              </a:rPr>
              <a:t>本様式に</a:t>
            </a:r>
            <a:r>
              <a:rPr lang="ja-JP" altLang="en-US" dirty="0">
                <a:latin typeface="+mn-ea"/>
              </a:rPr>
              <a:t>従い、提案する研究開発</a:t>
            </a:r>
            <a:r>
              <a:rPr lang="ja-JP" altLang="en-US" dirty="0" smtClean="0">
                <a:latin typeface="+mn-ea"/>
              </a:rPr>
              <a:t>の説明</a:t>
            </a:r>
            <a:r>
              <a:rPr lang="ja-JP" altLang="en-US" dirty="0">
                <a:latin typeface="+mn-ea"/>
              </a:rPr>
              <a:t>資料を作成してください</a:t>
            </a:r>
            <a:r>
              <a:rPr lang="ja-JP" altLang="en-US" dirty="0" smtClean="0">
                <a:latin typeface="+mn-ea"/>
              </a:rPr>
              <a:t>。</a:t>
            </a:r>
            <a:r>
              <a:rPr lang="ja-JP" altLang="en-US" b="1" u="sng" dirty="0" smtClean="0">
                <a:latin typeface="+mn-ea"/>
              </a:rPr>
              <a:t>様式中の項目や注意書きで指定する内容を参考にして作成ください。構成（順番）や体裁等は変更頂いて結構です。</a:t>
            </a:r>
            <a:endParaRPr lang="en-US" altLang="ja-JP" b="1" u="sng" dirty="0" smtClean="0">
              <a:latin typeface="+mn-ea"/>
            </a:endParaRPr>
          </a:p>
          <a:p>
            <a:pPr marL="171450" indent="-171450">
              <a:lnSpc>
                <a:spcPts val="1300"/>
              </a:lnSpc>
              <a:buFont typeface="Arial" panose="020B0604020202020204" pitchFamily="34" charset="0"/>
              <a:buChar char="•"/>
            </a:pPr>
            <a:r>
              <a:rPr lang="ja-JP" altLang="en-US" dirty="0">
                <a:latin typeface="+mn-ea"/>
              </a:rPr>
              <a:t>別添</a:t>
            </a:r>
            <a:r>
              <a:rPr lang="en-US" altLang="ja-JP" dirty="0" smtClean="0">
                <a:latin typeface="+mn-ea"/>
              </a:rPr>
              <a:t>1</a:t>
            </a:r>
            <a:r>
              <a:rPr lang="ja-JP" altLang="en-US" dirty="0" smtClean="0">
                <a:latin typeface="+mn-ea"/>
              </a:rPr>
              <a:t>及び</a:t>
            </a:r>
            <a:r>
              <a:rPr lang="ja-JP" altLang="en-US" dirty="0">
                <a:latin typeface="+mn-ea"/>
              </a:rPr>
              <a:t>別添</a:t>
            </a:r>
            <a:r>
              <a:rPr lang="en-US" altLang="ja-JP" dirty="0">
                <a:latin typeface="+mn-ea"/>
              </a:rPr>
              <a:t>4</a:t>
            </a:r>
            <a:r>
              <a:rPr lang="ja-JP" altLang="en-US" dirty="0">
                <a:latin typeface="+mn-ea"/>
              </a:rPr>
              <a:t>の注意書きの観点も参照し、提案書の概要となるよう作成ください</a:t>
            </a:r>
            <a:r>
              <a:rPr lang="ja-JP" altLang="en-US" dirty="0" smtClean="0">
                <a:latin typeface="+mn-ea"/>
              </a:rPr>
              <a:t>。</a:t>
            </a:r>
            <a:endParaRPr lang="en-US" altLang="ja-JP" dirty="0" smtClean="0">
              <a:latin typeface="+mn-ea"/>
            </a:endParaRPr>
          </a:p>
          <a:p>
            <a:pPr marL="171450" indent="-171450">
              <a:lnSpc>
                <a:spcPts val="1300"/>
              </a:lnSpc>
              <a:buFont typeface="Arial" panose="020B0604020202020204" pitchFamily="34" charset="0"/>
              <a:buChar char="•"/>
            </a:pPr>
            <a:r>
              <a:rPr lang="ja-JP" altLang="en-US" dirty="0" smtClean="0">
                <a:latin typeface="+mn-ea"/>
              </a:rPr>
              <a:t>必要に応じ、</a:t>
            </a:r>
            <a:r>
              <a:rPr lang="ja-JP" altLang="en-US" dirty="0">
                <a:latin typeface="+mn-ea"/>
              </a:rPr>
              <a:t>コアとなる技術に関する説明</a:t>
            </a:r>
            <a:r>
              <a:rPr lang="ja-JP" altLang="en-US" dirty="0" smtClean="0">
                <a:latin typeface="+mn-ea"/>
              </a:rPr>
              <a:t>資料や本様式の各項目に係る補足説明資料等、参考資料を追加頂くことは可能です。</a:t>
            </a:r>
            <a:endParaRPr lang="en-US" altLang="ja-JP" dirty="0">
              <a:latin typeface="+mn-ea"/>
            </a:endParaRPr>
          </a:p>
          <a:p>
            <a:pPr marL="171450" indent="-171450">
              <a:lnSpc>
                <a:spcPts val="1300"/>
              </a:lnSpc>
              <a:buFont typeface="Arial" panose="020B0604020202020204" pitchFamily="34" charset="0"/>
              <a:buChar char="•"/>
            </a:pPr>
            <a:r>
              <a:rPr lang="ja-JP" altLang="en-US" dirty="0">
                <a:latin typeface="+mn-ea"/>
              </a:rPr>
              <a:t>記載の内容が判読しやすい字体とし、大きさは</a:t>
            </a:r>
            <a:r>
              <a:rPr lang="en-US" altLang="ja-JP" dirty="0">
                <a:latin typeface="+mn-ea"/>
              </a:rPr>
              <a:t>12</a:t>
            </a:r>
            <a:r>
              <a:rPr lang="ja-JP" altLang="en-US" dirty="0" smtClean="0">
                <a:latin typeface="+mn-ea"/>
              </a:rPr>
              <a:t>ポイント以上を</a:t>
            </a:r>
            <a:r>
              <a:rPr lang="ja-JP" altLang="en-US" dirty="0">
                <a:latin typeface="+mn-ea"/>
              </a:rPr>
              <a:t>基本としてください。</a:t>
            </a:r>
          </a:p>
          <a:p>
            <a:pPr marL="171450" indent="-171450">
              <a:lnSpc>
                <a:spcPts val="1300"/>
              </a:lnSpc>
              <a:buFont typeface="Arial" panose="020B0604020202020204" pitchFamily="34" charset="0"/>
              <a:buChar char="•"/>
            </a:pPr>
            <a:r>
              <a:rPr lang="ja-JP" altLang="en-US" dirty="0">
                <a:latin typeface="+mn-ea"/>
              </a:rPr>
              <a:t>積極的に図、写真、グラフ等を使用して、簡潔にわかりやすく説明するようにしてください。</a:t>
            </a:r>
          </a:p>
          <a:p>
            <a:pPr marL="171450" indent="-171450">
              <a:lnSpc>
                <a:spcPts val="1300"/>
              </a:lnSpc>
              <a:buFont typeface="Arial" panose="020B0604020202020204" pitchFamily="34" charset="0"/>
              <a:buChar char="•"/>
            </a:pPr>
            <a:r>
              <a:rPr lang="ja-JP" altLang="en-US" dirty="0">
                <a:latin typeface="+mn-ea"/>
              </a:rPr>
              <a:t>原則</a:t>
            </a:r>
            <a:r>
              <a:rPr lang="ja-JP" altLang="en-US" dirty="0" smtClean="0">
                <a:latin typeface="+mn-ea"/>
              </a:rPr>
              <a:t>、</a:t>
            </a:r>
            <a:r>
              <a:rPr lang="en-US" altLang="ja-JP" dirty="0">
                <a:latin typeface="+mn-ea"/>
              </a:rPr>
              <a:t>15</a:t>
            </a:r>
            <a:r>
              <a:rPr lang="ja-JP" altLang="en-US" dirty="0">
                <a:latin typeface="+mn-ea"/>
              </a:rPr>
              <a:t>頁</a:t>
            </a:r>
            <a:r>
              <a:rPr lang="ja-JP" altLang="en-US" dirty="0" smtClean="0">
                <a:latin typeface="+mn-ea"/>
              </a:rPr>
              <a:t>程度（予算額・内訳に係る資料は除き、表紙</a:t>
            </a:r>
            <a:r>
              <a:rPr lang="ja-JP" altLang="en-US" dirty="0">
                <a:latin typeface="+mn-ea"/>
              </a:rPr>
              <a:t>、</a:t>
            </a:r>
            <a:r>
              <a:rPr lang="ja-JP" altLang="en-US" dirty="0" smtClean="0">
                <a:latin typeface="+mn-ea"/>
              </a:rPr>
              <a:t>参考資料等の挿込スライドを含む頁数）</a:t>
            </a:r>
            <a:r>
              <a:rPr lang="ja-JP" altLang="en-US" dirty="0">
                <a:latin typeface="+mn-ea"/>
              </a:rPr>
              <a:t>でまとめてください。</a:t>
            </a:r>
            <a:endParaRPr lang="en-US" altLang="ja-JP" dirty="0">
              <a:latin typeface="+mn-ea"/>
            </a:endParaRPr>
          </a:p>
          <a:p>
            <a:pPr marL="171450" indent="-171450">
              <a:lnSpc>
                <a:spcPts val="1300"/>
              </a:lnSpc>
              <a:buFont typeface="Arial" panose="020B0604020202020204" pitchFamily="34" charset="0"/>
              <a:buChar char="•"/>
            </a:pPr>
            <a:r>
              <a:rPr lang="ja-JP" altLang="en-US" dirty="0">
                <a:latin typeface="+mn-ea"/>
              </a:rPr>
              <a:t>青字の説明書きを参考に記載してください</a:t>
            </a:r>
            <a:r>
              <a:rPr lang="ja-JP" altLang="en-US" dirty="0" smtClean="0">
                <a:latin typeface="+mn-ea"/>
              </a:rPr>
              <a:t>。</a:t>
            </a:r>
            <a:endParaRPr lang="en-US" altLang="ja-JP" dirty="0" smtClean="0">
              <a:latin typeface="+mn-ea"/>
            </a:endParaRPr>
          </a:p>
          <a:p>
            <a:pPr marL="171450" indent="-171450">
              <a:lnSpc>
                <a:spcPts val="1300"/>
              </a:lnSpc>
              <a:buFont typeface="Arial" panose="020B0604020202020204" pitchFamily="34" charset="0"/>
              <a:buChar char="•"/>
            </a:pPr>
            <a:r>
              <a:rPr lang="ja-JP" altLang="en-US" dirty="0" smtClean="0">
                <a:latin typeface="+mn-ea"/>
              </a:rPr>
              <a:t>作成時は説明書きを削除してください。項目は、削除・追加しないでください。</a:t>
            </a:r>
            <a:endParaRPr lang="en-US" altLang="ja-JP" b="1" u="sng" dirty="0" smtClean="0">
              <a:latin typeface="+mn-ea"/>
            </a:endParaRPr>
          </a:p>
          <a:p>
            <a:pPr marL="171450" indent="-171450">
              <a:lnSpc>
                <a:spcPts val="1300"/>
              </a:lnSpc>
              <a:buFont typeface="Arial" panose="020B0604020202020204" pitchFamily="34" charset="0"/>
              <a:buChar char="•"/>
            </a:pPr>
            <a:r>
              <a:rPr lang="ja-JP" altLang="en-US" b="1" u="sng" dirty="0" smtClean="0">
                <a:solidFill>
                  <a:srgbClr val="FFFF00"/>
                </a:solidFill>
                <a:latin typeface="+mn-ea"/>
              </a:rPr>
              <a:t>概要資料作成後、</a:t>
            </a:r>
            <a:r>
              <a:rPr lang="en-US" altLang="ja-JP" b="1" u="sng" dirty="0" smtClean="0">
                <a:solidFill>
                  <a:srgbClr val="FFFF00"/>
                </a:solidFill>
                <a:latin typeface="+mn-ea"/>
              </a:rPr>
              <a:t>[</a:t>
            </a:r>
            <a:r>
              <a:rPr lang="ja-JP" altLang="en-US" b="1" u="sng" dirty="0" smtClean="0">
                <a:solidFill>
                  <a:srgbClr val="FFFF00"/>
                </a:solidFill>
                <a:latin typeface="+mn-ea"/>
              </a:rPr>
              <a:t>スライドショー</a:t>
            </a:r>
            <a:r>
              <a:rPr lang="en-US" altLang="ja-JP" b="1" u="sng" dirty="0" smtClean="0">
                <a:solidFill>
                  <a:srgbClr val="FFFF00"/>
                </a:solidFill>
                <a:latin typeface="+mn-ea"/>
              </a:rPr>
              <a:t>] </a:t>
            </a:r>
            <a:r>
              <a:rPr lang="ja-JP" altLang="en-US" b="1" u="sng" dirty="0" smtClean="0">
                <a:solidFill>
                  <a:srgbClr val="FFFF00"/>
                </a:solidFill>
                <a:latin typeface="+mn-ea"/>
              </a:rPr>
              <a:t>タブ </a:t>
            </a:r>
            <a:r>
              <a:rPr lang="en-US" altLang="ja-JP" b="1" u="sng" dirty="0" smtClean="0">
                <a:solidFill>
                  <a:srgbClr val="FFFF00"/>
                </a:solidFill>
                <a:latin typeface="+mn-ea"/>
              </a:rPr>
              <a:t>-&gt; [</a:t>
            </a:r>
            <a:r>
              <a:rPr lang="ja-JP" altLang="en-US" b="1" u="sng" dirty="0" smtClean="0">
                <a:solidFill>
                  <a:srgbClr val="FFFF00"/>
                </a:solidFill>
                <a:latin typeface="+mn-ea"/>
              </a:rPr>
              <a:t>スライドショーの記録</a:t>
            </a:r>
            <a:r>
              <a:rPr lang="en-US" altLang="ja-JP" b="1" u="sng" dirty="0" smtClean="0">
                <a:solidFill>
                  <a:srgbClr val="FFFF00"/>
                </a:solidFill>
                <a:latin typeface="+mn-ea"/>
              </a:rPr>
              <a:t>]</a:t>
            </a:r>
            <a:r>
              <a:rPr lang="ja-JP" altLang="en-US" b="1" u="sng" dirty="0" smtClean="0">
                <a:solidFill>
                  <a:srgbClr val="FFFF00"/>
                </a:solidFill>
                <a:latin typeface="+mn-ea"/>
              </a:rPr>
              <a:t>から各ページのナレーションを追加してください（</a:t>
            </a:r>
            <a:r>
              <a:rPr lang="en-US" altLang="ja-JP" b="1" u="sng" dirty="0" smtClean="0">
                <a:solidFill>
                  <a:srgbClr val="FFFF00"/>
                </a:solidFill>
                <a:latin typeface="+mn-ea"/>
              </a:rPr>
              <a:t>P.13</a:t>
            </a:r>
            <a:r>
              <a:rPr lang="ja-JP" altLang="en-US" b="1" u="sng" dirty="0" smtClean="0">
                <a:solidFill>
                  <a:srgbClr val="FFFF00"/>
                </a:solidFill>
                <a:latin typeface="+mn-ea"/>
              </a:rPr>
              <a:t>のナレーション追加について確認ください）</a:t>
            </a:r>
            <a:r>
              <a:rPr lang="ja-JP" altLang="en-US" b="1" u="sng" dirty="0" smtClean="0">
                <a:latin typeface="+mn-ea"/>
              </a:rPr>
              <a:t>。</a:t>
            </a:r>
            <a:endParaRPr lang="ja-JP" altLang="en-US" b="1" u="sng" dirty="0">
              <a:latin typeface="+mn-ea"/>
            </a:endParaRPr>
          </a:p>
        </p:txBody>
      </p:sp>
      <p:sp>
        <p:nvSpPr>
          <p:cNvPr id="8" name="テキスト ボックス 7"/>
          <p:cNvSpPr txBox="1"/>
          <p:nvPr/>
        </p:nvSpPr>
        <p:spPr>
          <a:xfrm>
            <a:off x="150936" y="477240"/>
            <a:ext cx="2473754" cy="307777"/>
          </a:xfrm>
          <a:prstGeom prst="rect">
            <a:avLst/>
          </a:prstGeom>
          <a:noFill/>
          <a:ln>
            <a:noFill/>
          </a:ln>
        </p:spPr>
        <p:txBody>
          <a:bodyPr wrap="none" rtlCol="0">
            <a:spAutoFit/>
          </a:bodyPr>
          <a:lstStyle/>
          <a:p>
            <a:r>
              <a:rPr kumimoji="1" lang="ja-JP" altLang="en-US" sz="1400" u="sng" dirty="0" smtClean="0">
                <a:latin typeface="+mn-ea"/>
              </a:rPr>
              <a:t>研究開発テーマ概要説明資料</a:t>
            </a:r>
            <a:endParaRPr kumimoji="1" lang="ja-JP" altLang="en-US" sz="1400" u="sng" dirty="0">
              <a:latin typeface="+mn-ea"/>
            </a:endParaRPr>
          </a:p>
        </p:txBody>
      </p:sp>
      <p:sp>
        <p:nvSpPr>
          <p:cNvPr id="12" name="テキスト ボックス 11"/>
          <p:cNvSpPr txBox="1"/>
          <p:nvPr/>
        </p:nvSpPr>
        <p:spPr>
          <a:xfrm>
            <a:off x="179512" y="5593095"/>
            <a:ext cx="8762921" cy="830997"/>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r>
              <a:rPr lang="ja-JP" altLang="en-US" dirty="0" smtClean="0">
                <a:latin typeface="+mn-ea"/>
              </a:rPr>
              <a:t>（提案全体に係る留意点）</a:t>
            </a:r>
            <a:endParaRPr lang="en-US" altLang="ja-JP" dirty="0" smtClean="0">
              <a:latin typeface="+mn-ea"/>
            </a:endParaRPr>
          </a:p>
          <a:p>
            <a:r>
              <a:rPr lang="ja-JP" altLang="en-US" dirty="0" smtClean="0">
                <a:latin typeface="+mn-ea"/>
              </a:rPr>
              <a:t>・成果最大化に向けて、①ユーザーのニーズ把握（研究開発成果を海外に広く展開する観点から、国外ユーザーとの意見交換や当該ユーザーによる評価を重点的に実施）及び②研究開発期間中の製品化の促進（研究開発期間中に製品化の見込みが得られたものについては、開発期間中であっても研究開発の内容から一部を切り出し、早期の製品化）の点を積極的にご検討ください。</a:t>
            </a:r>
            <a:endParaRPr lang="en-US" altLang="zh-TW" dirty="0" smtClean="0">
              <a:latin typeface="+mn-ea"/>
            </a:endParaRPr>
          </a:p>
        </p:txBody>
      </p:sp>
      <p:sp>
        <p:nvSpPr>
          <p:cNvPr id="13" name="テキスト ボックス 12"/>
          <p:cNvSpPr txBox="1"/>
          <p:nvPr/>
        </p:nvSpPr>
        <p:spPr>
          <a:xfrm>
            <a:off x="347473" y="2060848"/>
            <a:ext cx="2800767" cy="461665"/>
          </a:xfrm>
          <a:prstGeom prst="rect">
            <a:avLst/>
          </a:prstGeom>
          <a:noFill/>
          <a:ln>
            <a:noFill/>
          </a:ln>
        </p:spPr>
        <p:txBody>
          <a:bodyPr wrap="none" rtlCol="0">
            <a:spAutoFit/>
          </a:bodyPr>
          <a:lstStyle/>
          <a:p>
            <a:r>
              <a:rPr kumimoji="1" lang="ja-JP" altLang="en-US" sz="2400" u="sng" dirty="0" smtClean="0">
                <a:latin typeface="+mn-ea"/>
              </a:rPr>
              <a:t>研究開発項目：</a:t>
            </a:r>
            <a:r>
              <a:rPr lang="ja-JP" altLang="en-US" sz="2400" u="sng" dirty="0" smtClean="0">
                <a:latin typeface="+mn-ea"/>
                <a:sym typeface="Wingdings" panose="05000000000000000000" pitchFamily="2" charset="2"/>
              </a:rPr>
              <a:t>（●</a:t>
            </a:r>
            <a:r>
              <a:rPr kumimoji="1" lang="ja-JP" altLang="en-US" sz="2400" u="sng" dirty="0" smtClean="0">
                <a:latin typeface="+mn-ea"/>
              </a:rPr>
              <a:t>）</a:t>
            </a:r>
            <a:endParaRPr kumimoji="1" lang="ja-JP" altLang="en-US" sz="2400" u="sng" dirty="0">
              <a:latin typeface="+mn-ea"/>
            </a:endParaRPr>
          </a:p>
        </p:txBody>
      </p:sp>
      <p:sp>
        <p:nvSpPr>
          <p:cNvPr id="14" name="テキスト ボックス 13"/>
          <p:cNvSpPr txBox="1"/>
          <p:nvPr/>
        </p:nvSpPr>
        <p:spPr>
          <a:xfrm>
            <a:off x="371513" y="1585889"/>
            <a:ext cx="2032600" cy="46166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r>
              <a:rPr lang="ja-JP" altLang="en-US" dirty="0" smtClean="0">
                <a:latin typeface="+mn-ea"/>
              </a:rPr>
              <a:t>応募する研究開発項目名を記載ください。（例：（</a:t>
            </a:r>
            <a:r>
              <a:rPr lang="en-US" altLang="ja-JP" dirty="0" smtClean="0">
                <a:latin typeface="+mn-ea"/>
              </a:rPr>
              <a:t>a</a:t>
            </a:r>
            <a:r>
              <a:rPr lang="ja-JP" altLang="en-US" dirty="0" smtClean="0">
                <a:latin typeface="+mn-ea"/>
              </a:rPr>
              <a:t>））</a:t>
            </a:r>
            <a:endParaRPr lang="ja-JP" altLang="en-US" dirty="0">
              <a:latin typeface="+mn-ea"/>
            </a:endParaRPr>
          </a:p>
        </p:txBody>
      </p:sp>
      <p:sp>
        <p:nvSpPr>
          <p:cNvPr id="15" name="テキスト ボックス 14"/>
          <p:cNvSpPr txBox="1"/>
          <p:nvPr/>
        </p:nvSpPr>
        <p:spPr>
          <a:xfrm>
            <a:off x="179512" y="168895"/>
            <a:ext cx="633507" cy="307777"/>
          </a:xfrm>
          <a:prstGeom prst="rect">
            <a:avLst/>
          </a:prstGeom>
          <a:noFill/>
          <a:ln>
            <a:solidFill>
              <a:schemeClr val="tx1"/>
            </a:solidFill>
          </a:ln>
        </p:spPr>
        <p:txBody>
          <a:bodyPr wrap="none" rtlCol="0">
            <a:spAutoFit/>
          </a:bodyPr>
          <a:lstStyle/>
          <a:p>
            <a:r>
              <a:rPr kumimoji="1" lang="ja-JP" altLang="en-US" sz="1400" dirty="0" smtClean="0">
                <a:latin typeface="+mn-ea"/>
              </a:rPr>
              <a:t>別添</a:t>
            </a:r>
            <a:r>
              <a:rPr kumimoji="1" lang="en-US" altLang="ja-JP" sz="1400" dirty="0" smtClean="0">
                <a:latin typeface="+mn-ea"/>
              </a:rPr>
              <a:t>2</a:t>
            </a:r>
            <a:endParaRPr kumimoji="1" lang="ja-JP" altLang="en-US" sz="1400" dirty="0">
              <a:latin typeface="+mn-ea"/>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extLst>
              <p:ext uri="{D42A27DB-BD31-4B8C-83A1-F6EECF244321}">
                <p14:modId xmlns:p14="http://schemas.microsoft.com/office/powerpoint/2010/main" val="2479112538"/>
              </p:ext>
            </p:extLst>
          </p:nvPr>
        </p:nvGraphicFramePr>
        <p:xfrm>
          <a:off x="179515" y="1674335"/>
          <a:ext cx="8712964" cy="4202937"/>
        </p:xfrm>
        <a:graphic>
          <a:graphicData uri="http://schemas.openxmlformats.org/drawingml/2006/table">
            <a:tbl>
              <a:tblPr firstRow="1" bandRow="1">
                <a:tableStyleId>{5C22544A-7EE6-4342-B048-85BDC9FD1C3A}</a:tableStyleId>
              </a:tblPr>
              <a:tblGrid>
                <a:gridCol w="1948127">
                  <a:extLst>
                    <a:ext uri="{9D8B030D-6E8A-4147-A177-3AD203B41FA5}">
                      <a16:colId xmlns="" xmlns:a16="http://schemas.microsoft.com/office/drawing/2014/main" val="20000"/>
                    </a:ext>
                  </a:extLst>
                </a:gridCol>
                <a:gridCol w="1298753">
                  <a:extLst>
                    <a:ext uri="{9D8B030D-6E8A-4147-A177-3AD203B41FA5}">
                      <a16:colId xmlns="" xmlns:a16="http://schemas.microsoft.com/office/drawing/2014/main" val="20003"/>
                    </a:ext>
                  </a:extLst>
                </a:gridCol>
                <a:gridCol w="1298753">
                  <a:extLst>
                    <a:ext uri="{9D8B030D-6E8A-4147-A177-3AD203B41FA5}">
                      <a16:colId xmlns="" xmlns:a16="http://schemas.microsoft.com/office/drawing/2014/main" val="2607585754"/>
                    </a:ext>
                  </a:extLst>
                </a:gridCol>
                <a:gridCol w="1266119">
                  <a:extLst>
                    <a:ext uri="{9D8B030D-6E8A-4147-A177-3AD203B41FA5}">
                      <a16:colId xmlns="" xmlns:a16="http://schemas.microsoft.com/office/drawing/2014/main" val="20001"/>
                    </a:ext>
                  </a:extLst>
                </a:gridCol>
                <a:gridCol w="1450606">
                  <a:extLst>
                    <a:ext uri="{9D8B030D-6E8A-4147-A177-3AD203B41FA5}">
                      <a16:colId xmlns="" xmlns:a16="http://schemas.microsoft.com/office/drawing/2014/main" val="932572701"/>
                    </a:ext>
                  </a:extLst>
                </a:gridCol>
                <a:gridCol w="1450606">
                  <a:extLst>
                    <a:ext uri="{9D8B030D-6E8A-4147-A177-3AD203B41FA5}">
                      <a16:colId xmlns="" xmlns:a16="http://schemas.microsoft.com/office/drawing/2014/main" val="20002"/>
                    </a:ext>
                  </a:extLst>
                </a:gridCol>
              </a:tblGrid>
              <a:tr h="670299">
                <a:tc>
                  <a:txBody>
                    <a:bodyPr/>
                    <a:lstStyle/>
                    <a:p>
                      <a:endParaRPr kumimoji="1" lang="ja-JP" altLang="en-US" dirty="0"/>
                    </a:p>
                  </a:txBody>
                  <a:tcPr/>
                </a:tc>
                <a:tc>
                  <a:txBody>
                    <a:bodyPr/>
                    <a:lstStyle/>
                    <a:p>
                      <a:pPr algn="ctr"/>
                      <a:r>
                        <a:rPr kumimoji="1" lang="ja-JP" altLang="en-US" sz="1800" dirty="0" smtClean="0">
                          <a:latin typeface="+mn-ea"/>
                          <a:ea typeface="+mn-ea"/>
                        </a:rPr>
                        <a:t>合計</a:t>
                      </a:r>
                      <a:endParaRPr kumimoji="1" lang="ja-JP" altLang="en-US" sz="1800" dirty="0">
                        <a:latin typeface="+mn-ea"/>
                        <a:ea typeface="+mn-ea"/>
                      </a:endParaRPr>
                    </a:p>
                  </a:txBody>
                  <a:tcPr anchor="ctr"/>
                </a:tc>
                <a:tc>
                  <a:txBody>
                    <a:bodyPr/>
                    <a:lstStyle/>
                    <a:p>
                      <a:pPr algn="ctr"/>
                      <a:r>
                        <a:rPr kumimoji="1" lang="en-US" altLang="ja-JP" sz="1800" dirty="0" smtClean="0">
                          <a:latin typeface="+mn-ea"/>
                          <a:ea typeface="+mn-ea"/>
                        </a:rPr>
                        <a:t>2020</a:t>
                      </a:r>
                      <a:r>
                        <a:rPr kumimoji="1" lang="ja-JP" altLang="en-US" sz="1800" dirty="0" smtClean="0">
                          <a:latin typeface="+mn-ea"/>
                          <a:ea typeface="+mn-ea"/>
                        </a:rPr>
                        <a:t>年度</a:t>
                      </a:r>
                      <a:endParaRPr kumimoji="1" lang="ja-JP" altLang="en-US" sz="1800" dirty="0">
                        <a:latin typeface="+mn-ea"/>
                        <a:ea typeface="+mn-ea"/>
                      </a:endParaRPr>
                    </a:p>
                  </a:txBody>
                  <a:tcPr anchor="ctr"/>
                </a:tc>
                <a:tc>
                  <a:txBody>
                    <a:bodyPr/>
                    <a:lstStyle/>
                    <a:p>
                      <a:pPr algn="ctr"/>
                      <a:r>
                        <a:rPr kumimoji="1" lang="en-US" altLang="ja-JP" sz="1800" dirty="0" smtClean="0">
                          <a:latin typeface="+mn-ea"/>
                          <a:ea typeface="+mn-ea"/>
                        </a:rPr>
                        <a:t>2021</a:t>
                      </a:r>
                      <a:r>
                        <a:rPr kumimoji="1" lang="ja-JP" altLang="en-US" sz="1800" dirty="0" smtClean="0">
                          <a:latin typeface="+mn-ea"/>
                          <a:ea typeface="+mn-ea"/>
                        </a:rPr>
                        <a:t>年度</a:t>
                      </a:r>
                      <a:endParaRPr kumimoji="1" lang="ja-JP" altLang="en-US" sz="1800" dirty="0">
                        <a:latin typeface="+mn-ea"/>
                        <a:ea typeface="+mn-ea"/>
                      </a:endParaRPr>
                    </a:p>
                  </a:txBody>
                  <a:tcPr anchor="ctr"/>
                </a:tc>
                <a:tc>
                  <a:txBody>
                    <a:bodyPr/>
                    <a:lstStyle/>
                    <a:p>
                      <a:pPr algn="ctr"/>
                      <a:r>
                        <a:rPr kumimoji="1" lang="en-US" altLang="ja-JP" sz="1800" dirty="0" smtClean="0">
                          <a:latin typeface="+mn-ea"/>
                          <a:ea typeface="+mn-ea"/>
                        </a:rPr>
                        <a:t>2022</a:t>
                      </a:r>
                      <a:r>
                        <a:rPr kumimoji="1" lang="ja-JP" altLang="en-US" sz="1800" dirty="0" smtClean="0">
                          <a:latin typeface="+mn-ea"/>
                          <a:ea typeface="+mn-ea"/>
                        </a:rPr>
                        <a:t>年度</a:t>
                      </a:r>
                      <a:endParaRPr kumimoji="1" lang="ja-JP" altLang="en-US" sz="1800" dirty="0">
                        <a:latin typeface="+mn-ea"/>
                        <a:ea typeface="+mn-ea"/>
                      </a:endParaRPr>
                    </a:p>
                  </a:txBody>
                  <a:tcPr anchor="ctr"/>
                </a:tc>
                <a:tc>
                  <a:txBody>
                    <a:bodyPr/>
                    <a:lstStyle/>
                    <a:p>
                      <a:pPr algn="ctr"/>
                      <a:r>
                        <a:rPr kumimoji="1" lang="en-US" altLang="ja-JP" sz="1800" dirty="0" smtClean="0">
                          <a:latin typeface="+mn-ea"/>
                          <a:ea typeface="+mn-ea"/>
                        </a:rPr>
                        <a:t>2023</a:t>
                      </a:r>
                      <a:r>
                        <a:rPr kumimoji="1" lang="ja-JP" altLang="en-US" sz="1800" dirty="0" smtClean="0">
                          <a:latin typeface="+mn-ea"/>
                          <a:ea typeface="+mn-ea"/>
                        </a:rPr>
                        <a:t>年度</a:t>
                      </a:r>
                      <a:endParaRPr kumimoji="1" lang="ja-JP" altLang="en-US" sz="1800" dirty="0">
                        <a:latin typeface="+mn-ea"/>
                        <a:ea typeface="+mn-ea"/>
                      </a:endParaRPr>
                    </a:p>
                  </a:txBody>
                  <a:tcPr anchor="ctr"/>
                </a:tc>
                <a:extLst>
                  <a:ext uri="{0D108BD9-81ED-4DB2-BD59-A6C34878D82A}">
                    <a16:rowId xmlns="" xmlns:a16="http://schemas.microsoft.com/office/drawing/2014/main" val="10000"/>
                  </a:ext>
                </a:extLst>
              </a:tr>
              <a:tr h="616944">
                <a:tc>
                  <a:txBody>
                    <a:bodyPr/>
                    <a:lstStyle/>
                    <a:p>
                      <a:r>
                        <a:rPr kumimoji="1" lang="ja-JP" altLang="en-US" dirty="0" smtClean="0"/>
                        <a:t>（株）〇〇〇〇</a:t>
                      </a: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 xmlns:a16="http://schemas.microsoft.com/office/drawing/2014/main" val="10001"/>
                  </a:ext>
                </a:extLst>
              </a:tr>
              <a:tr h="61694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（株）〇〇〇〇</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smtClean="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smtClean="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 xmlns:a16="http://schemas.microsoft.com/office/drawing/2014/main" val="10002"/>
                  </a:ext>
                </a:extLst>
              </a:tr>
              <a:tr h="61694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（株）〇〇〇〇</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smtClean="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smtClean="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 xmlns:a16="http://schemas.microsoft.com/office/drawing/2014/main" val="10003"/>
                  </a:ext>
                </a:extLst>
              </a:tr>
              <a:tr h="106486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うち再委託：</a:t>
                      </a:r>
                      <a:endParaRPr kumimoji="1" lang="en-US" altLang="ja-JP"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（国研）〇〇〇〇</a:t>
                      </a:r>
                      <a:endParaRPr kumimoji="1" lang="en-US" altLang="ja-JP" dirty="0" smtClean="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smtClean="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smtClean="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 xmlns:a16="http://schemas.microsoft.com/office/drawing/2014/main" val="10004"/>
                  </a:ext>
                </a:extLst>
              </a:tr>
              <a:tr h="616944">
                <a:tc>
                  <a:txBody>
                    <a:bodyPr/>
                    <a:lstStyle/>
                    <a:p>
                      <a:r>
                        <a:rPr kumimoji="1" lang="ja-JP" altLang="en-US" dirty="0" smtClean="0"/>
                        <a:t>合計</a:t>
                      </a: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 xmlns:a16="http://schemas.microsoft.com/office/drawing/2014/main" val="10010"/>
                  </a:ext>
                </a:extLst>
              </a:tr>
            </a:tbl>
          </a:graphicData>
        </a:graphic>
      </p:graphicFrame>
      <p:sp>
        <p:nvSpPr>
          <p:cNvPr id="5" name="テキスト ボックス 4"/>
          <p:cNvSpPr txBox="1"/>
          <p:nvPr/>
        </p:nvSpPr>
        <p:spPr>
          <a:xfrm>
            <a:off x="323528" y="1013159"/>
            <a:ext cx="3024336" cy="369332"/>
          </a:xfrm>
          <a:prstGeom prst="rect">
            <a:avLst/>
          </a:prstGeom>
          <a:noFill/>
        </p:spPr>
        <p:txBody>
          <a:bodyPr wrap="square" rtlCol="0">
            <a:spAutoFit/>
          </a:bodyPr>
          <a:lstStyle/>
          <a:p>
            <a:r>
              <a:rPr kumimoji="1" lang="ja-JP" altLang="en-US" dirty="0" smtClean="0"/>
              <a:t>予算総額：　〇〇〇百万円</a:t>
            </a:r>
            <a:endParaRPr kumimoji="1" lang="ja-JP" altLang="en-US" dirty="0"/>
          </a:p>
        </p:txBody>
      </p:sp>
      <p:sp>
        <p:nvSpPr>
          <p:cNvPr id="7" name="テキスト ボックス 6"/>
          <p:cNvSpPr txBox="1"/>
          <p:nvPr/>
        </p:nvSpPr>
        <p:spPr>
          <a:xfrm>
            <a:off x="7452320" y="1176521"/>
            <a:ext cx="1800200" cy="369332"/>
          </a:xfrm>
          <a:prstGeom prst="rect">
            <a:avLst/>
          </a:prstGeom>
          <a:noFill/>
        </p:spPr>
        <p:txBody>
          <a:bodyPr wrap="square" rtlCol="0">
            <a:spAutoFit/>
          </a:bodyPr>
          <a:lstStyle/>
          <a:p>
            <a:r>
              <a:rPr kumimoji="1" lang="ja-JP" altLang="en-US" dirty="0" smtClean="0"/>
              <a:t>（単位）百万円</a:t>
            </a:r>
            <a:endParaRPr kumimoji="1" lang="ja-JP" altLang="en-US" dirty="0"/>
          </a:p>
        </p:txBody>
      </p:sp>
      <p:sp>
        <p:nvSpPr>
          <p:cNvPr id="10" name="タイトル 1"/>
          <p:cNvSpPr txBox="1">
            <a:spLocks/>
          </p:cNvSpPr>
          <p:nvPr/>
        </p:nvSpPr>
        <p:spPr>
          <a:xfrm>
            <a:off x="107504" y="116632"/>
            <a:ext cx="5256583" cy="562074"/>
          </a:xfrm>
          <a:prstGeom prst="rect">
            <a:avLst/>
          </a:prstGeom>
        </p:spPr>
        <p:style>
          <a:lnRef idx="0">
            <a:schemeClr val="accent5"/>
          </a:lnRef>
          <a:fillRef idx="3">
            <a:schemeClr val="accent5"/>
          </a:fillRef>
          <a:effectRef idx="3">
            <a:schemeClr val="accent5"/>
          </a:effectRef>
          <a:fontRef idx="minor">
            <a:schemeClr val="lt1"/>
          </a:fontRef>
        </p:style>
        <p:txBody>
          <a:bodyPr>
            <a:no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ja-JP" altLang="en-US" sz="2800" dirty="0">
                <a:latin typeface="+mn-ea"/>
              </a:rPr>
              <a:t>８</a:t>
            </a:r>
            <a:r>
              <a:rPr lang="ja-JP" altLang="en-US" sz="2800" dirty="0" smtClean="0">
                <a:latin typeface="+mn-ea"/>
              </a:rPr>
              <a:t>．予算</a:t>
            </a:r>
            <a:r>
              <a:rPr lang="ja-JP" altLang="en-US" sz="2800" dirty="0">
                <a:latin typeface="+mn-ea"/>
              </a:rPr>
              <a:t>額と内訳（全機関総括表）　</a:t>
            </a:r>
          </a:p>
        </p:txBody>
      </p:sp>
      <p:sp>
        <p:nvSpPr>
          <p:cNvPr id="12" name="テキスト ボックス 11"/>
          <p:cNvSpPr txBox="1"/>
          <p:nvPr/>
        </p:nvSpPr>
        <p:spPr>
          <a:xfrm>
            <a:off x="1691680" y="737767"/>
            <a:ext cx="3672407" cy="338554"/>
          </a:xfrm>
          <a:prstGeom prst="rect">
            <a:avLst/>
          </a:prstGeom>
          <a:solidFill>
            <a:srgbClr val="FFFF00"/>
          </a:solidFill>
        </p:spPr>
        <p:txBody>
          <a:bodyPr wrap="square" rtlCol="0">
            <a:spAutoFit/>
          </a:bodyPr>
          <a:lstStyle/>
          <a:p>
            <a:r>
              <a:rPr lang="en-US" altLang="ja-JP" sz="1600" dirty="0" smtClean="0">
                <a:solidFill>
                  <a:srgbClr val="0000FF"/>
                </a:solidFill>
              </a:rPr>
              <a:t>※</a:t>
            </a:r>
            <a:r>
              <a:rPr lang="ja-JP" altLang="en-US" sz="1600" i="1" dirty="0" smtClean="0">
                <a:solidFill>
                  <a:srgbClr val="0000FF"/>
                </a:solidFill>
                <a:latin typeface="+mn-ea"/>
              </a:rPr>
              <a:t>本書式は自己開発</a:t>
            </a:r>
            <a:r>
              <a:rPr lang="ja-JP" altLang="en-US" sz="1600" i="1" dirty="0">
                <a:solidFill>
                  <a:srgbClr val="0000FF"/>
                </a:solidFill>
                <a:latin typeface="+mn-ea"/>
              </a:rPr>
              <a:t>投資額</a:t>
            </a:r>
            <a:r>
              <a:rPr lang="ja-JP" altLang="en-US" sz="1600" i="1" dirty="0" smtClean="0">
                <a:solidFill>
                  <a:srgbClr val="0000FF"/>
                </a:solidFill>
                <a:latin typeface="+mn-ea"/>
              </a:rPr>
              <a:t>が無い場合</a:t>
            </a:r>
            <a:endParaRPr lang="ja-JP" altLang="en-US" sz="1600" i="1" dirty="0">
              <a:solidFill>
                <a:srgbClr val="0000FF"/>
              </a:solidFill>
              <a:latin typeface="+mn-ea"/>
            </a:endParaRPr>
          </a:p>
        </p:txBody>
      </p:sp>
      <p:sp>
        <p:nvSpPr>
          <p:cNvPr id="2" name="スライド番号プレースホルダー 1"/>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10</a:t>
            </a:fld>
            <a:endParaRPr lang="ja-JP" altLang="en-US">
              <a:solidFill>
                <a:prstClr val="black">
                  <a:tint val="75000"/>
                </a:prstClr>
              </a:solidFill>
            </a:endParaRPr>
          </a:p>
        </p:txBody>
      </p:sp>
    </p:spTree>
    <p:extLst>
      <p:ext uri="{BB962C8B-B14F-4D97-AF65-F5344CB8AC3E}">
        <p14:creationId xmlns:p14="http://schemas.microsoft.com/office/powerpoint/2010/main" val="222968041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extLst>
              <p:ext uri="{D42A27DB-BD31-4B8C-83A1-F6EECF244321}">
                <p14:modId xmlns:p14="http://schemas.microsoft.com/office/powerpoint/2010/main" val="725541441"/>
              </p:ext>
            </p:extLst>
          </p:nvPr>
        </p:nvGraphicFramePr>
        <p:xfrm>
          <a:off x="313561" y="1352339"/>
          <a:ext cx="8712964" cy="5151648"/>
        </p:xfrm>
        <a:graphic>
          <a:graphicData uri="http://schemas.openxmlformats.org/drawingml/2006/table">
            <a:tbl>
              <a:tblPr firstRow="1" bandRow="1">
                <a:tableStyleId>{5C22544A-7EE6-4342-B048-85BDC9FD1C3A}</a:tableStyleId>
              </a:tblPr>
              <a:tblGrid>
                <a:gridCol w="648069">
                  <a:extLst>
                    <a:ext uri="{9D8B030D-6E8A-4147-A177-3AD203B41FA5}">
                      <a16:colId xmlns="" xmlns:a16="http://schemas.microsoft.com/office/drawing/2014/main" val="20003"/>
                    </a:ext>
                  </a:extLst>
                </a:gridCol>
                <a:gridCol w="1870091">
                  <a:extLst>
                    <a:ext uri="{9D8B030D-6E8A-4147-A177-3AD203B41FA5}">
                      <a16:colId xmlns="" xmlns:a16="http://schemas.microsoft.com/office/drawing/2014/main" val="20000"/>
                    </a:ext>
                  </a:extLst>
                </a:gridCol>
                <a:gridCol w="1224136">
                  <a:extLst>
                    <a:ext uri="{9D8B030D-6E8A-4147-A177-3AD203B41FA5}">
                      <a16:colId xmlns="" xmlns:a16="http://schemas.microsoft.com/office/drawing/2014/main" val="20004"/>
                    </a:ext>
                  </a:extLst>
                </a:gridCol>
                <a:gridCol w="1224136">
                  <a:extLst>
                    <a:ext uri="{9D8B030D-6E8A-4147-A177-3AD203B41FA5}">
                      <a16:colId xmlns="" xmlns:a16="http://schemas.microsoft.com/office/drawing/2014/main" val="2607585754"/>
                    </a:ext>
                  </a:extLst>
                </a:gridCol>
                <a:gridCol w="1224136">
                  <a:extLst>
                    <a:ext uri="{9D8B030D-6E8A-4147-A177-3AD203B41FA5}">
                      <a16:colId xmlns="" xmlns:a16="http://schemas.microsoft.com/office/drawing/2014/main" val="20001"/>
                    </a:ext>
                  </a:extLst>
                </a:gridCol>
                <a:gridCol w="1286551">
                  <a:extLst>
                    <a:ext uri="{9D8B030D-6E8A-4147-A177-3AD203B41FA5}">
                      <a16:colId xmlns="" xmlns:a16="http://schemas.microsoft.com/office/drawing/2014/main" val="932572701"/>
                    </a:ext>
                  </a:extLst>
                </a:gridCol>
                <a:gridCol w="1235845">
                  <a:extLst>
                    <a:ext uri="{9D8B030D-6E8A-4147-A177-3AD203B41FA5}">
                      <a16:colId xmlns="" xmlns:a16="http://schemas.microsoft.com/office/drawing/2014/main" val="20002"/>
                    </a:ext>
                  </a:extLst>
                </a:gridCol>
              </a:tblGrid>
              <a:tr h="374681">
                <a:tc>
                  <a:txBody>
                    <a:bodyPr/>
                    <a:lstStyle/>
                    <a:p>
                      <a:endParaRPr kumimoji="1" lang="ja-JP" altLang="en-US" dirty="0"/>
                    </a:p>
                  </a:txBody>
                  <a:tcPr/>
                </a:tc>
                <a:tc>
                  <a:txBody>
                    <a:bodyPr/>
                    <a:lstStyle/>
                    <a:p>
                      <a:pPr algn="ctr"/>
                      <a:r>
                        <a:rPr kumimoji="1" lang="ja-JP" altLang="en-US" dirty="0" smtClean="0"/>
                        <a:t>提案者</a:t>
                      </a:r>
                      <a:endParaRPr kumimoji="1" lang="ja-JP" altLang="en-US" dirty="0"/>
                    </a:p>
                  </a:txBody>
                  <a:tcPr/>
                </a:tc>
                <a:tc>
                  <a:txBody>
                    <a:bodyPr/>
                    <a:lstStyle/>
                    <a:p>
                      <a:pPr algn="ctr"/>
                      <a:r>
                        <a:rPr kumimoji="1" lang="ja-JP" altLang="en-US" sz="1800" dirty="0" smtClean="0"/>
                        <a:t>合計</a:t>
                      </a:r>
                      <a:endParaRPr kumimoji="1" lang="ja-JP" altLang="en-US" sz="1800" dirty="0">
                        <a:latin typeface="+mn-ea"/>
                        <a:ea typeface="+mn-ea"/>
                      </a:endParaRPr>
                    </a:p>
                  </a:txBody>
                  <a:tcPr anchor="ctr"/>
                </a:tc>
                <a:tc>
                  <a:txBody>
                    <a:bodyPr/>
                    <a:lstStyle/>
                    <a:p>
                      <a:pPr algn="ctr"/>
                      <a:r>
                        <a:rPr kumimoji="1" lang="en-US" altLang="ja-JP" sz="1800" dirty="0" smtClean="0"/>
                        <a:t>2020</a:t>
                      </a:r>
                      <a:r>
                        <a:rPr kumimoji="1" lang="ja-JP" altLang="en-US" sz="1800" dirty="0" smtClean="0"/>
                        <a:t>年度</a:t>
                      </a:r>
                      <a:endParaRPr kumimoji="1" lang="ja-JP" altLang="en-US" sz="1800" dirty="0">
                        <a:latin typeface="+mn-ea"/>
                        <a:ea typeface="+mn-ea"/>
                      </a:endParaRPr>
                    </a:p>
                  </a:txBody>
                  <a:tcPr anchor="ctr"/>
                </a:tc>
                <a:tc>
                  <a:txBody>
                    <a:bodyPr/>
                    <a:lstStyle/>
                    <a:p>
                      <a:pPr algn="ctr"/>
                      <a:r>
                        <a:rPr kumimoji="1" lang="en-US" altLang="ja-JP" sz="1800" dirty="0" smtClean="0"/>
                        <a:t>2021</a:t>
                      </a:r>
                      <a:r>
                        <a:rPr kumimoji="1" lang="ja-JP" altLang="en-US" sz="1800" dirty="0" smtClean="0"/>
                        <a:t>年度</a:t>
                      </a:r>
                      <a:endParaRPr kumimoji="1" lang="ja-JP" altLang="en-US" sz="1800" dirty="0">
                        <a:latin typeface="+mn-ea"/>
                        <a:ea typeface="+mn-ea"/>
                      </a:endParaRPr>
                    </a:p>
                  </a:txBody>
                  <a:tcPr anchor="ctr"/>
                </a:tc>
                <a:tc>
                  <a:txBody>
                    <a:bodyPr/>
                    <a:lstStyle/>
                    <a:p>
                      <a:pPr algn="ctr"/>
                      <a:r>
                        <a:rPr kumimoji="1" lang="en-US" altLang="ja-JP" sz="1800" dirty="0" smtClean="0"/>
                        <a:t>2022</a:t>
                      </a:r>
                      <a:r>
                        <a:rPr kumimoji="1" lang="ja-JP" altLang="en-US" sz="1800" dirty="0" smtClean="0"/>
                        <a:t>年度</a:t>
                      </a:r>
                      <a:endParaRPr kumimoji="1" lang="ja-JP" altLang="en-US" sz="1800" dirty="0">
                        <a:latin typeface="+mn-ea"/>
                        <a:ea typeface="+mn-ea"/>
                      </a:endParaRPr>
                    </a:p>
                  </a:txBody>
                  <a:tcPr anchor="ctr"/>
                </a:tc>
                <a:tc>
                  <a:txBody>
                    <a:bodyPr/>
                    <a:lstStyle/>
                    <a:p>
                      <a:pPr algn="ctr"/>
                      <a:r>
                        <a:rPr kumimoji="1" lang="en-US" altLang="ja-JP" sz="1800" dirty="0" smtClean="0"/>
                        <a:t>2023</a:t>
                      </a:r>
                      <a:r>
                        <a:rPr kumimoji="1" lang="ja-JP" altLang="en-US" sz="1800" dirty="0" smtClean="0"/>
                        <a:t>年度</a:t>
                      </a:r>
                      <a:endParaRPr kumimoji="1" lang="ja-JP" altLang="en-US" sz="1800" dirty="0">
                        <a:latin typeface="+mn-ea"/>
                        <a:ea typeface="+mn-ea"/>
                      </a:endParaRPr>
                    </a:p>
                  </a:txBody>
                  <a:tcPr anchor="ctr"/>
                </a:tc>
                <a:extLst>
                  <a:ext uri="{0D108BD9-81ED-4DB2-BD59-A6C34878D82A}">
                    <a16:rowId xmlns="" xmlns:a16="http://schemas.microsoft.com/office/drawing/2014/main" val="10000"/>
                  </a:ext>
                </a:extLst>
              </a:tr>
              <a:tr h="374681">
                <a:tc rowSpan="5">
                  <a:txBody>
                    <a:bodyPr/>
                    <a:lstStyle/>
                    <a:p>
                      <a:pPr algn="ctr"/>
                      <a:r>
                        <a:rPr kumimoji="1" lang="ja-JP" altLang="en-US" dirty="0" smtClean="0"/>
                        <a:t>委</a:t>
                      </a:r>
                      <a:endParaRPr kumimoji="1" lang="en-US" altLang="ja-JP" dirty="0" smtClean="0"/>
                    </a:p>
                    <a:p>
                      <a:pPr algn="ctr"/>
                      <a:r>
                        <a:rPr kumimoji="1" lang="ja-JP" altLang="en-US" dirty="0" smtClean="0"/>
                        <a:t>託</a:t>
                      </a:r>
                      <a:endParaRPr kumimoji="1" lang="en-US" altLang="ja-JP" dirty="0" smtClean="0"/>
                    </a:p>
                    <a:p>
                      <a:pPr algn="ctr"/>
                      <a:r>
                        <a:rPr kumimoji="1" lang="ja-JP" altLang="en-US" dirty="0" smtClean="0"/>
                        <a:t>費</a:t>
                      </a:r>
                      <a:endParaRPr kumimoji="1" lang="ja-JP" altLang="en-US" dirty="0"/>
                    </a:p>
                  </a:txBody>
                  <a:tcPr/>
                </a:tc>
                <a:tc>
                  <a:txBody>
                    <a:bodyPr/>
                    <a:lstStyle/>
                    <a:p>
                      <a:r>
                        <a:rPr kumimoji="1" lang="ja-JP" altLang="en-US" dirty="0" smtClean="0"/>
                        <a:t>（株）〇〇〇〇</a:t>
                      </a: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 xmlns:a16="http://schemas.microsoft.com/office/drawing/2014/main" val="10001"/>
                  </a:ext>
                </a:extLst>
              </a:tr>
              <a:tr h="374681">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（株）〇〇〇〇</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smtClean="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smtClean="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 xmlns:a16="http://schemas.microsoft.com/office/drawing/2014/main" val="10002"/>
                  </a:ext>
                </a:extLst>
              </a:tr>
              <a:tr h="374681">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（株）〇〇〇〇</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smtClean="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smtClean="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 xmlns:a16="http://schemas.microsoft.com/office/drawing/2014/main" val="10003"/>
                  </a:ext>
                </a:extLst>
              </a:tr>
              <a:tr h="655692">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うち再委託：</a:t>
                      </a:r>
                      <a:endParaRPr kumimoji="1" lang="en-US" altLang="ja-JP"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（国研）〇〇〇〇</a:t>
                      </a:r>
                      <a:endParaRPr kumimoji="1" lang="en-US" altLang="ja-JP" dirty="0" smtClean="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smtClean="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smtClean="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 xmlns:a16="http://schemas.microsoft.com/office/drawing/2014/main" val="10004"/>
                  </a:ext>
                </a:extLst>
              </a:tr>
              <a:tr h="415003">
                <a:tc vMerge="1">
                  <a:txBody>
                    <a:bodyPr/>
                    <a:lstStyle/>
                    <a:p>
                      <a:endParaRPr kumimoji="1" lang="ja-JP" altLang="en-US" dirty="0"/>
                    </a:p>
                  </a:txBody>
                  <a:tcPr/>
                </a:tc>
                <a:tc>
                  <a:txBody>
                    <a:bodyPr/>
                    <a:lstStyle/>
                    <a:p>
                      <a:r>
                        <a:rPr kumimoji="1" lang="ja-JP" altLang="en-US" dirty="0" smtClean="0"/>
                        <a:t>小計</a:t>
                      </a: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 xmlns:a16="http://schemas.microsoft.com/office/drawing/2014/main" val="10010"/>
                  </a:ext>
                </a:extLst>
              </a:tr>
              <a:tr h="374681">
                <a:tc rowSpan="5">
                  <a:txBody>
                    <a:bodyPr/>
                    <a:lstStyle/>
                    <a:p>
                      <a:pPr algn="ctr"/>
                      <a:r>
                        <a:rPr kumimoji="1" lang="ja-JP" altLang="en-US" dirty="0" smtClean="0"/>
                        <a:t>自</a:t>
                      </a:r>
                      <a:endParaRPr kumimoji="1" lang="en-US" altLang="ja-JP" dirty="0" smtClean="0"/>
                    </a:p>
                    <a:p>
                      <a:pPr algn="ctr"/>
                      <a:r>
                        <a:rPr kumimoji="1" lang="ja-JP" altLang="en-US" dirty="0" smtClean="0"/>
                        <a:t>己</a:t>
                      </a:r>
                      <a:endParaRPr kumimoji="1" lang="en-US" altLang="ja-JP" dirty="0" smtClean="0"/>
                    </a:p>
                    <a:p>
                      <a:pPr algn="ctr"/>
                      <a:r>
                        <a:rPr kumimoji="1" lang="ja-JP" altLang="en-US" dirty="0" smtClean="0"/>
                        <a:t>開</a:t>
                      </a:r>
                      <a:endParaRPr kumimoji="1" lang="en-US" altLang="ja-JP" dirty="0" smtClean="0"/>
                    </a:p>
                    <a:p>
                      <a:pPr algn="ctr"/>
                      <a:r>
                        <a:rPr kumimoji="1" lang="ja-JP" altLang="en-US" dirty="0" smtClean="0"/>
                        <a:t>発</a:t>
                      </a:r>
                      <a:endParaRPr kumimoji="1" lang="en-US" altLang="ja-JP" dirty="0" smtClean="0"/>
                    </a:p>
                    <a:p>
                      <a:pPr algn="ctr"/>
                      <a:r>
                        <a:rPr kumimoji="1" lang="ja-JP" altLang="en-US" dirty="0" smtClean="0"/>
                        <a:t>投</a:t>
                      </a:r>
                      <a:endParaRPr kumimoji="1" lang="en-US" altLang="ja-JP" dirty="0" smtClean="0"/>
                    </a:p>
                    <a:p>
                      <a:pPr algn="ctr"/>
                      <a:r>
                        <a:rPr kumimoji="1" lang="ja-JP" altLang="en-US" dirty="0" smtClean="0"/>
                        <a:t>資</a:t>
                      </a:r>
                      <a:endParaRPr kumimoji="1" lang="en-US" altLang="ja-JP" dirty="0" smtClean="0"/>
                    </a:p>
                    <a:p>
                      <a:pPr algn="ctr"/>
                      <a:r>
                        <a:rPr kumimoji="1" lang="ja-JP" altLang="en-US" dirty="0" smtClean="0"/>
                        <a:t>額</a:t>
                      </a:r>
                      <a:endParaRPr kumimoji="1" lang="ja-JP" alt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（株）〇〇〇〇</a:t>
                      </a: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 xmlns:a16="http://schemas.microsoft.com/office/drawing/2014/main" val="10006"/>
                  </a:ext>
                </a:extLst>
              </a:tr>
              <a:tr h="424782">
                <a:tc vMerge="1">
                  <a:txBody>
                    <a:bodyPr/>
                    <a:lstStyle/>
                    <a:p>
                      <a:endParaRPr kumimoji="1" lang="ja-JP" alt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（株）〇〇〇〇</a:t>
                      </a: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 xmlns:a16="http://schemas.microsoft.com/office/drawing/2014/main" val="10007"/>
                  </a:ext>
                </a:extLst>
              </a:tr>
              <a:tr h="374681">
                <a:tc vMerge="1">
                  <a:txBody>
                    <a:bodyPr/>
                    <a:lstStyle/>
                    <a:p>
                      <a:endParaRPr kumimoji="1" lang="ja-JP" alt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（株）〇〇〇〇</a:t>
                      </a: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 xmlns:a16="http://schemas.microsoft.com/office/drawing/2014/main" val="10008"/>
                  </a:ext>
                </a:extLst>
              </a:tr>
              <a:tr h="655692">
                <a:tc vMerge="1">
                  <a:txBody>
                    <a:bodyPr/>
                    <a:lstStyle/>
                    <a:p>
                      <a:endParaRPr kumimoji="1" lang="ja-JP" alt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うち再委託：</a:t>
                      </a:r>
                      <a:endParaRPr kumimoji="1" lang="en-US" altLang="ja-JP"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（国研）〇〇〇〇</a:t>
                      </a:r>
                      <a:endParaRPr kumimoji="1" lang="en-US" altLang="ja-JP" dirty="0" smtClean="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 xmlns:a16="http://schemas.microsoft.com/office/drawing/2014/main" val="10009"/>
                  </a:ext>
                </a:extLst>
              </a:tr>
              <a:tr h="374681">
                <a:tc vMerge="1">
                  <a:txBody>
                    <a:bodyPr/>
                    <a:lstStyle/>
                    <a:p>
                      <a:endParaRPr kumimoji="1" lang="ja-JP" altLang="en-US" dirty="0"/>
                    </a:p>
                  </a:txBody>
                  <a:tcPr/>
                </a:tc>
                <a:tc>
                  <a:txBody>
                    <a:bodyPr/>
                    <a:lstStyle/>
                    <a:p>
                      <a:r>
                        <a:rPr kumimoji="1" lang="ja-JP" altLang="en-US" dirty="0" smtClean="0"/>
                        <a:t>小計</a:t>
                      </a: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 xmlns:a16="http://schemas.microsoft.com/office/drawing/2014/main" val="10011"/>
                  </a:ext>
                </a:extLst>
              </a:tr>
              <a:tr h="377712">
                <a:tc gridSpan="2">
                  <a:txBody>
                    <a:bodyPr/>
                    <a:lstStyle/>
                    <a:p>
                      <a:pPr algn="ctr"/>
                      <a:r>
                        <a:rPr kumimoji="1" lang="ja-JP" altLang="en-US" dirty="0" smtClean="0"/>
                        <a:t>合計</a:t>
                      </a:r>
                      <a:endParaRPr kumimoji="1" lang="ja-JP" altLang="en-US" dirty="0"/>
                    </a:p>
                  </a:txBody>
                  <a:tcPr/>
                </a:tc>
                <a:tc hMerge="1">
                  <a:txBody>
                    <a:bodyPr/>
                    <a:lstStyle/>
                    <a:p>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 xmlns:a16="http://schemas.microsoft.com/office/drawing/2014/main" val="10012"/>
                  </a:ext>
                </a:extLst>
              </a:tr>
            </a:tbl>
          </a:graphicData>
        </a:graphic>
      </p:graphicFrame>
      <p:sp>
        <p:nvSpPr>
          <p:cNvPr id="5" name="テキスト ボックス 4"/>
          <p:cNvSpPr txBox="1"/>
          <p:nvPr/>
        </p:nvSpPr>
        <p:spPr>
          <a:xfrm>
            <a:off x="323528" y="1013159"/>
            <a:ext cx="3024336" cy="369332"/>
          </a:xfrm>
          <a:prstGeom prst="rect">
            <a:avLst/>
          </a:prstGeom>
          <a:noFill/>
        </p:spPr>
        <p:txBody>
          <a:bodyPr wrap="square" rtlCol="0">
            <a:spAutoFit/>
          </a:bodyPr>
          <a:lstStyle/>
          <a:p>
            <a:r>
              <a:rPr kumimoji="1" lang="ja-JP" altLang="en-US" dirty="0" smtClean="0"/>
              <a:t>予算総額：　〇〇〇百万円</a:t>
            </a:r>
            <a:endParaRPr kumimoji="1" lang="ja-JP" altLang="en-US" dirty="0"/>
          </a:p>
        </p:txBody>
      </p:sp>
      <p:sp>
        <p:nvSpPr>
          <p:cNvPr id="7" name="テキスト ボックス 6"/>
          <p:cNvSpPr txBox="1"/>
          <p:nvPr/>
        </p:nvSpPr>
        <p:spPr>
          <a:xfrm>
            <a:off x="7372055" y="891655"/>
            <a:ext cx="1800200" cy="369332"/>
          </a:xfrm>
          <a:prstGeom prst="rect">
            <a:avLst/>
          </a:prstGeom>
          <a:noFill/>
        </p:spPr>
        <p:txBody>
          <a:bodyPr wrap="square" rtlCol="0">
            <a:spAutoFit/>
          </a:bodyPr>
          <a:lstStyle/>
          <a:p>
            <a:r>
              <a:rPr kumimoji="1" lang="ja-JP" altLang="en-US" dirty="0" smtClean="0"/>
              <a:t>（単位）百万円</a:t>
            </a:r>
            <a:endParaRPr kumimoji="1" lang="ja-JP" altLang="en-US" dirty="0"/>
          </a:p>
        </p:txBody>
      </p:sp>
      <p:sp>
        <p:nvSpPr>
          <p:cNvPr id="10" name="タイトル 1"/>
          <p:cNvSpPr txBox="1">
            <a:spLocks/>
          </p:cNvSpPr>
          <p:nvPr/>
        </p:nvSpPr>
        <p:spPr>
          <a:xfrm>
            <a:off x="107504" y="116632"/>
            <a:ext cx="5256583" cy="562074"/>
          </a:xfrm>
          <a:prstGeom prst="rect">
            <a:avLst/>
          </a:prstGeom>
        </p:spPr>
        <p:style>
          <a:lnRef idx="0">
            <a:schemeClr val="accent5"/>
          </a:lnRef>
          <a:fillRef idx="3">
            <a:schemeClr val="accent5"/>
          </a:fillRef>
          <a:effectRef idx="3">
            <a:schemeClr val="accent5"/>
          </a:effectRef>
          <a:fontRef idx="minor">
            <a:schemeClr val="lt1"/>
          </a:fontRef>
        </p:style>
        <p:txBody>
          <a:bodyPr>
            <a:no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ja-JP" altLang="en-US" sz="2800" dirty="0">
                <a:latin typeface="+mn-ea"/>
              </a:rPr>
              <a:t>８</a:t>
            </a:r>
            <a:r>
              <a:rPr lang="ja-JP" altLang="en-US" sz="2800" dirty="0" smtClean="0">
                <a:latin typeface="+mn-ea"/>
              </a:rPr>
              <a:t>．予算</a:t>
            </a:r>
            <a:r>
              <a:rPr lang="ja-JP" altLang="en-US" sz="2800" dirty="0">
                <a:latin typeface="+mn-ea"/>
              </a:rPr>
              <a:t>額と内訳（全機関総括表）　</a:t>
            </a:r>
          </a:p>
        </p:txBody>
      </p:sp>
      <p:sp>
        <p:nvSpPr>
          <p:cNvPr id="12" name="テキスト ボックス 11"/>
          <p:cNvSpPr txBox="1"/>
          <p:nvPr/>
        </p:nvSpPr>
        <p:spPr>
          <a:xfrm>
            <a:off x="1691680" y="737767"/>
            <a:ext cx="3672407" cy="338554"/>
          </a:xfrm>
          <a:prstGeom prst="rect">
            <a:avLst/>
          </a:prstGeom>
          <a:solidFill>
            <a:srgbClr val="FFFF00"/>
          </a:solidFill>
        </p:spPr>
        <p:txBody>
          <a:bodyPr wrap="square" rtlCol="0">
            <a:spAutoFit/>
          </a:bodyPr>
          <a:lstStyle/>
          <a:p>
            <a:r>
              <a:rPr lang="en-US" altLang="ja-JP" sz="1600" dirty="0" smtClean="0">
                <a:solidFill>
                  <a:srgbClr val="0000FF"/>
                </a:solidFill>
              </a:rPr>
              <a:t>※</a:t>
            </a:r>
            <a:r>
              <a:rPr lang="ja-JP" altLang="en-US" sz="1600" i="1" dirty="0" smtClean="0">
                <a:solidFill>
                  <a:srgbClr val="0000FF"/>
                </a:solidFill>
                <a:latin typeface="+mn-ea"/>
              </a:rPr>
              <a:t>本書式は自己開発</a:t>
            </a:r>
            <a:r>
              <a:rPr lang="ja-JP" altLang="en-US" sz="1600" i="1" dirty="0">
                <a:solidFill>
                  <a:srgbClr val="0000FF"/>
                </a:solidFill>
                <a:latin typeface="+mn-ea"/>
              </a:rPr>
              <a:t>投資額</a:t>
            </a:r>
            <a:r>
              <a:rPr lang="ja-JP" altLang="en-US" sz="1600" i="1" dirty="0" smtClean="0">
                <a:solidFill>
                  <a:srgbClr val="0000FF"/>
                </a:solidFill>
                <a:latin typeface="+mn-ea"/>
              </a:rPr>
              <a:t>が有る場合</a:t>
            </a:r>
            <a:endParaRPr lang="ja-JP" altLang="en-US" sz="1600" i="1" dirty="0">
              <a:solidFill>
                <a:srgbClr val="0000FF"/>
              </a:solidFill>
              <a:latin typeface="+mn-ea"/>
            </a:endParaRPr>
          </a:p>
        </p:txBody>
      </p:sp>
      <p:sp>
        <p:nvSpPr>
          <p:cNvPr id="2" name="スライド番号プレースホルダー 1"/>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11</a:t>
            </a:fld>
            <a:endParaRPr lang="ja-JP" altLang="en-US">
              <a:solidFill>
                <a:prstClr val="black">
                  <a:tint val="75000"/>
                </a:prstClr>
              </a:solidFill>
            </a:endParaRPr>
          </a:p>
        </p:txBody>
      </p:sp>
    </p:spTree>
    <p:extLst>
      <p:ext uri="{BB962C8B-B14F-4D97-AF65-F5344CB8AC3E}">
        <p14:creationId xmlns:p14="http://schemas.microsoft.com/office/powerpoint/2010/main" val="62909581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355976" y="-83623"/>
            <a:ext cx="4106070" cy="920335"/>
          </a:xfrm>
        </p:spPr>
        <p:txBody>
          <a:bodyPr>
            <a:normAutofit/>
          </a:bodyPr>
          <a:lstStyle/>
          <a:p>
            <a:pPr algn="l"/>
            <a:r>
              <a:rPr kumimoji="1" lang="ja-JP" altLang="en-US" sz="2400" dirty="0" smtClean="0"/>
              <a:t>（機関名：</a:t>
            </a:r>
            <a:r>
              <a:rPr lang="ja-JP" altLang="en-US" sz="2400" dirty="0" smtClean="0">
                <a:sym typeface="Wingdings" panose="05000000000000000000" pitchFamily="2" charset="2"/>
              </a:rPr>
              <a:t>（</a:t>
            </a:r>
            <a:r>
              <a:rPr kumimoji="1" lang="ja-JP" altLang="en-US" sz="2400" dirty="0" smtClean="0"/>
              <a:t>株）〇〇〇〇）</a:t>
            </a:r>
            <a:endParaRPr kumimoji="1" lang="ja-JP" altLang="en-US" sz="2400" dirty="0"/>
          </a:p>
        </p:txBody>
      </p:sp>
      <p:graphicFrame>
        <p:nvGraphicFramePr>
          <p:cNvPr id="4" name="表 3"/>
          <p:cNvGraphicFramePr>
            <a:graphicFrameLocks noGrp="1"/>
          </p:cNvGraphicFramePr>
          <p:nvPr>
            <p:extLst>
              <p:ext uri="{D42A27DB-BD31-4B8C-83A1-F6EECF244321}">
                <p14:modId xmlns:p14="http://schemas.microsoft.com/office/powerpoint/2010/main" val="1537770645"/>
              </p:ext>
            </p:extLst>
          </p:nvPr>
        </p:nvGraphicFramePr>
        <p:xfrm>
          <a:off x="251524" y="1403568"/>
          <a:ext cx="8568947" cy="4079240"/>
        </p:xfrm>
        <a:graphic>
          <a:graphicData uri="http://schemas.openxmlformats.org/drawingml/2006/table">
            <a:tbl>
              <a:tblPr firstRow="1" bandRow="1">
                <a:tableStyleId>{5C22544A-7EE6-4342-B048-85BDC9FD1C3A}</a:tableStyleId>
              </a:tblPr>
              <a:tblGrid>
                <a:gridCol w="2704222">
                  <a:extLst>
                    <a:ext uri="{9D8B030D-6E8A-4147-A177-3AD203B41FA5}">
                      <a16:colId xmlns="" xmlns:a16="http://schemas.microsoft.com/office/drawing/2014/main" val="20000"/>
                    </a:ext>
                  </a:extLst>
                </a:gridCol>
                <a:gridCol w="1172945">
                  <a:extLst>
                    <a:ext uri="{9D8B030D-6E8A-4147-A177-3AD203B41FA5}">
                      <a16:colId xmlns="" xmlns:a16="http://schemas.microsoft.com/office/drawing/2014/main" val="20002"/>
                    </a:ext>
                  </a:extLst>
                </a:gridCol>
                <a:gridCol w="1172945">
                  <a:extLst>
                    <a:ext uri="{9D8B030D-6E8A-4147-A177-3AD203B41FA5}">
                      <a16:colId xmlns="" xmlns:a16="http://schemas.microsoft.com/office/drawing/2014/main" val="20001"/>
                    </a:ext>
                  </a:extLst>
                </a:gridCol>
                <a:gridCol w="1172945">
                  <a:extLst>
                    <a:ext uri="{9D8B030D-6E8A-4147-A177-3AD203B41FA5}">
                      <a16:colId xmlns="" xmlns:a16="http://schemas.microsoft.com/office/drawing/2014/main" val="3634264514"/>
                    </a:ext>
                  </a:extLst>
                </a:gridCol>
                <a:gridCol w="1172945">
                  <a:extLst>
                    <a:ext uri="{9D8B030D-6E8A-4147-A177-3AD203B41FA5}">
                      <a16:colId xmlns="" xmlns:a16="http://schemas.microsoft.com/office/drawing/2014/main" val="932572701"/>
                    </a:ext>
                  </a:extLst>
                </a:gridCol>
                <a:gridCol w="1172945">
                  <a:extLst>
                    <a:ext uri="{9D8B030D-6E8A-4147-A177-3AD203B41FA5}">
                      <a16:colId xmlns="" xmlns:a16="http://schemas.microsoft.com/office/drawing/2014/main" val="3703819195"/>
                    </a:ext>
                  </a:extLst>
                </a:gridCol>
              </a:tblGrid>
              <a:tr h="370840">
                <a:tc>
                  <a:txBody>
                    <a:bodyPr/>
                    <a:lstStyle/>
                    <a:p>
                      <a:endParaRPr kumimoji="1" lang="ja-JP" altLang="en-US" dirty="0"/>
                    </a:p>
                  </a:txBody>
                  <a:tcPr/>
                </a:tc>
                <a:tc>
                  <a:txBody>
                    <a:bodyPr/>
                    <a:lstStyle/>
                    <a:p>
                      <a:pPr algn="ctr"/>
                      <a:r>
                        <a:rPr kumimoji="1" lang="ja-JP" altLang="en-US" sz="1800" dirty="0" smtClean="0">
                          <a:latin typeface="+mn-ea"/>
                          <a:ea typeface="+mn-ea"/>
                        </a:rPr>
                        <a:t>合計</a:t>
                      </a:r>
                      <a:endParaRPr kumimoji="1" lang="ja-JP" altLang="en-US" sz="1800" dirty="0">
                        <a:latin typeface="+mn-ea"/>
                        <a:ea typeface="+mn-ea"/>
                      </a:endParaRPr>
                    </a:p>
                  </a:txBody>
                  <a:tcPr anchor="ctr"/>
                </a:tc>
                <a:tc>
                  <a:txBody>
                    <a:bodyPr/>
                    <a:lstStyle/>
                    <a:p>
                      <a:pPr algn="ctr"/>
                      <a:r>
                        <a:rPr kumimoji="1" lang="en-US" altLang="ja-JP" sz="1800" dirty="0" smtClean="0">
                          <a:latin typeface="+mn-ea"/>
                          <a:ea typeface="+mn-ea"/>
                        </a:rPr>
                        <a:t>2020</a:t>
                      </a:r>
                      <a:r>
                        <a:rPr kumimoji="1" lang="ja-JP" altLang="en-US" sz="1800" dirty="0" smtClean="0">
                          <a:latin typeface="+mn-ea"/>
                          <a:ea typeface="+mn-ea"/>
                        </a:rPr>
                        <a:t>年度</a:t>
                      </a:r>
                      <a:endParaRPr kumimoji="1" lang="ja-JP" altLang="en-US" sz="1800" dirty="0">
                        <a:latin typeface="+mn-ea"/>
                        <a:ea typeface="+mn-ea"/>
                      </a:endParaRPr>
                    </a:p>
                  </a:txBody>
                  <a:tcPr anchor="ctr"/>
                </a:tc>
                <a:tc>
                  <a:txBody>
                    <a:bodyPr/>
                    <a:lstStyle/>
                    <a:p>
                      <a:pPr algn="ctr"/>
                      <a:r>
                        <a:rPr kumimoji="1" lang="en-US" altLang="ja-JP" sz="1800" dirty="0" smtClean="0">
                          <a:latin typeface="+mn-ea"/>
                          <a:ea typeface="+mn-ea"/>
                        </a:rPr>
                        <a:t>2021</a:t>
                      </a:r>
                      <a:r>
                        <a:rPr kumimoji="1" lang="ja-JP" altLang="en-US" sz="1800" dirty="0" smtClean="0">
                          <a:latin typeface="+mn-ea"/>
                          <a:ea typeface="+mn-ea"/>
                        </a:rPr>
                        <a:t>年度</a:t>
                      </a:r>
                      <a:endParaRPr kumimoji="1" lang="ja-JP" altLang="en-US" sz="1800" dirty="0">
                        <a:latin typeface="+mn-ea"/>
                        <a:ea typeface="+mn-ea"/>
                      </a:endParaRPr>
                    </a:p>
                  </a:txBody>
                  <a:tcPr anchor="ctr"/>
                </a:tc>
                <a:tc>
                  <a:txBody>
                    <a:bodyPr/>
                    <a:lstStyle/>
                    <a:p>
                      <a:pPr algn="ctr"/>
                      <a:r>
                        <a:rPr kumimoji="1" lang="en-US" altLang="ja-JP" sz="1800" dirty="0" smtClean="0">
                          <a:latin typeface="+mn-ea"/>
                          <a:ea typeface="+mn-ea"/>
                        </a:rPr>
                        <a:t>2022</a:t>
                      </a:r>
                      <a:r>
                        <a:rPr kumimoji="1" lang="ja-JP" altLang="en-US" sz="1800" dirty="0" smtClean="0">
                          <a:latin typeface="+mn-ea"/>
                          <a:ea typeface="+mn-ea"/>
                        </a:rPr>
                        <a:t>年度</a:t>
                      </a:r>
                      <a:endParaRPr kumimoji="1" lang="ja-JP" altLang="en-US" sz="1800" dirty="0">
                        <a:latin typeface="+mn-ea"/>
                        <a:ea typeface="+mn-ea"/>
                      </a:endParaRPr>
                    </a:p>
                  </a:txBody>
                  <a:tcPr anchor="ctr"/>
                </a:tc>
                <a:tc>
                  <a:txBody>
                    <a:bodyPr/>
                    <a:lstStyle/>
                    <a:p>
                      <a:pPr algn="ctr"/>
                      <a:r>
                        <a:rPr kumimoji="1" lang="en-US" altLang="ja-JP" sz="1800" dirty="0" smtClean="0">
                          <a:latin typeface="+mn-ea"/>
                          <a:ea typeface="+mn-ea"/>
                        </a:rPr>
                        <a:t>2023</a:t>
                      </a:r>
                      <a:r>
                        <a:rPr kumimoji="1" lang="ja-JP" altLang="en-US" sz="1800" dirty="0" smtClean="0">
                          <a:latin typeface="+mn-ea"/>
                          <a:ea typeface="+mn-ea"/>
                        </a:rPr>
                        <a:t>年度</a:t>
                      </a:r>
                      <a:endParaRPr kumimoji="1" lang="ja-JP" altLang="en-US" sz="1800" dirty="0">
                        <a:latin typeface="+mn-ea"/>
                        <a:ea typeface="+mn-ea"/>
                      </a:endParaRPr>
                    </a:p>
                  </a:txBody>
                  <a:tcPr anchor="ctr"/>
                </a:tc>
                <a:extLst>
                  <a:ext uri="{0D108BD9-81ED-4DB2-BD59-A6C34878D82A}">
                    <a16:rowId xmlns="" xmlns:a16="http://schemas.microsoft.com/office/drawing/2014/main" val="10000"/>
                  </a:ext>
                </a:extLst>
              </a:tr>
              <a:tr h="370840">
                <a:tc>
                  <a:txBody>
                    <a:bodyPr/>
                    <a:lstStyle/>
                    <a:p>
                      <a:r>
                        <a:rPr kumimoji="1" lang="ja-JP" altLang="en-US" dirty="0" smtClean="0"/>
                        <a:t>機械装置費</a:t>
                      </a: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 xmlns:a16="http://schemas.microsoft.com/office/drawing/2014/main" val="10001"/>
                  </a:ext>
                </a:extLst>
              </a:tr>
              <a:tr h="370840">
                <a:tc>
                  <a:txBody>
                    <a:bodyPr/>
                    <a:lstStyle/>
                    <a:p>
                      <a:r>
                        <a:rPr kumimoji="1" lang="ja-JP" altLang="en-US" dirty="0" smtClean="0"/>
                        <a:t>労務費</a:t>
                      </a: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 xmlns:a16="http://schemas.microsoft.com/office/drawing/2014/main" val="10002"/>
                  </a:ext>
                </a:extLst>
              </a:tr>
              <a:tr h="370840">
                <a:tc>
                  <a:txBody>
                    <a:bodyPr/>
                    <a:lstStyle/>
                    <a:p>
                      <a:r>
                        <a:rPr kumimoji="1" lang="ja-JP" altLang="en-US" dirty="0" smtClean="0"/>
                        <a:t>消耗品費</a:t>
                      </a: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 xmlns:a16="http://schemas.microsoft.com/office/drawing/2014/main" val="10003"/>
                  </a:ext>
                </a:extLst>
              </a:tr>
              <a:tr h="370840">
                <a:tc>
                  <a:txBody>
                    <a:bodyPr/>
                    <a:lstStyle/>
                    <a:p>
                      <a:r>
                        <a:rPr kumimoji="1" lang="ja-JP" altLang="en-US" dirty="0" smtClean="0"/>
                        <a:t>旅費</a:t>
                      </a: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 xmlns:a16="http://schemas.microsoft.com/office/drawing/2014/main" val="10004"/>
                  </a:ext>
                </a:extLst>
              </a:tr>
              <a:tr h="370840">
                <a:tc>
                  <a:txBody>
                    <a:bodyPr/>
                    <a:lstStyle/>
                    <a:p>
                      <a:r>
                        <a:rPr kumimoji="1" lang="ja-JP" altLang="en-US" dirty="0" smtClean="0"/>
                        <a:t>外注費</a:t>
                      </a: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 xmlns:a16="http://schemas.microsoft.com/office/drawing/2014/main" val="10005"/>
                  </a:ext>
                </a:extLst>
              </a:tr>
              <a:tr h="370840">
                <a:tc>
                  <a:txBody>
                    <a:bodyPr/>
                    <a:lstStyle/>
                    <a:p>
                      <a:r>
                        <a:rPr kumimoji="1" lang="ja-JP" altLang="en-US" dirty="0" smtClean="0"/>
                        <a:t>その他（広報費、諸経費）</a:t>
                      </a: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a:p>
                  </a:txBody>
                  <a:tcPr/>
                </a:tc>
                <a:extLst>
                  <a:ext uri="{0D108BD9-81ED-4DB2-BD59-A6C34878D82A}">
                    <a16:rowId xmlns="" xmlns:a16="http://schemas.microsoft.com/office/drawing/2014/main" val="10006"/>
                  </a:ext>
                </a:extLst>
              </a:tr>
              <a:tr h="370840">
                <a:tc>
                  <a:txBody>
                    <a:bodyPr/>
                    <a:lstStyle/>
                    <a:p>
                      <a:r>
                        <a:rPr kumimoji="1" lang="ja-JP" altLang="en-US" dirty="0" smtClean="0"/>
                        <a:t>間接経費</a:t>
                      </a: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a:p>
                  </a:txBody>
                  <a:tcPr/>
                </a:tc>
                <a:tc>
                  <a:txBody>
                    <a:bodyPr/>
                    <a:lstStyle/>
                    <a:p>
                      <a:pPr algn="ctr"/>
                      <a:endParaRPr kumimoji="1" lang="ja-JP" altLang="en-US"/>
                    </a:p>
                  </a:txBody>
                  <a:tcPr/>
                </a:tc>
                <a:tc>
                  <a:txBody>
                    <a:bodyPr/>
                    <a:lstStyle/>
                    <a:p>
                      <a:pPr algn="ctr"/>
                      <a:endParaRPr kumimoji="1" lang="ja-JP" altLang="en-US"/>
                    </a:p>
                  </a:txBody>
                  <a:tcPr/>
                </a:tc>
                <a:extLst>
                  <a:ext uri="{0D108BD9-81ED-4DB2-BD59-A6C34878D82A}">
                    <a16:rowId xmlns="" xmlns:a16="http://schemas.microsoft.com/office/drawing/2014/main" val="10007"/>
                  </a:ext>
                </a:extLst>
              </a:tr>
              <a:tr h="370840">
                <a:tc>
                  <a:txBody>
                    <a:bodyPr/>
                    <a:lstStyle/>
                    <a:p>
                      <a:r>
                        <a:rPr kumimoji="1" lang="ja-JP" altLang="en-US" dirty="0" smtClean="0"/>
                        <a:t>消費税</a:t>
                      </a: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 xmlns:a16="http://schemas.microsoft.com/office/drawing/2014/main" val="10008"/>
                  </a:ext>
                </a:extLst>
              </a:tr>
              <a:tr h="370840">
                <a:tc>
                  <a:txBody>
                    <a:bodyPr/>
                    <a:lstStyle/>
                    <a:p>
                      <a:r>
                        <a:rPr kumimoji="1" lang="ja-JP" altLang="en-US" dirty="0" smtClean="0"/>
                        <a:t>再委託費</a:t>
                      </a: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a:p>
                  </a:txBody>
                  <a:tcPr/>
                </a:tc>
                <a:tc>
                  <a:txBody>
                    <a:bodyPr/>
                    <a:lstStyle/>
                    <a:p>
                      <a:pPr algn="ctr"/>
                      <a:endParaRPr kumimoji="1" lang="ja-JP" altLang="en-US"/>
                    </a:p>
                  </a:txBody>
                  <a:tcPr/>
                </a:tc>
                <a:tc>
                  <a:txBody>
                    <a:bodyPr/>
                    <a:lstStyle/>
                    <a:p>
                      <a:pPr algn="ctr"/>
                      <a:endParaRPr kumimoji="1" lang="ja-JP" altLang="en-US" dirty="0"/>
                    </a:p>
                  </a:txBody>
                  <a:tcPr/>
                </a:tc>
                <a:extLst>
                  <a:ext uri="{0D108BD9-81ED-4DB2-BD59-A6C34878D82A}">
                    <a16:rowId xmlns="" xmlns:a16="http://schemas.microsoft.com/office/drawing/2014/main" val="10009"/>
                  </a:ext>
                </a:extLst>
              </a:tr>
              <a:tr h="370840">
                <a:tc>
                  <a:txBody>
                    <a:bodyPr/>
                    <a:lstStyle/>
                    <a:p>
                      <a:r>
                        <a:rPr kumimoji="1" lang="ja-JP" altLang="en-US" dirty="0" smtClean="0"/>
                        <a:t>合計</a:t>
                      </a: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 xmlns:a16="http://schemas.microsoft.com/office/drawing/2014/main" val="10010"/>
                  </a:ext>
                </a:extLst>
              </a:tr>
            </a:tbl>
          </a:graphicData>
        </a:graphic>
      </p:graphicFrame>
      <p:sp>
        <p:nvSpPr>
          <p:cNvPr id="6" name="テキスト ボックス 5"/>
          <p:cNvSpPr txBox="1"/>
          <p:nvPr/>
        </p:nvSpPr>
        <p:spPr>
          <a:xfrm>
            <a:off x="7351744" y="986578"/>
            <a:ext cx="1800200" cy="369332"/>
          </a:xfrm>
          <a:prstGeom prst="rect">
            <a:avLst/>
          </a:prstGeom>
          <a:noFill/>
        </p:spPr>
        <p:txBody>
          <a:bodyPr wrap="square" rtlCol="0">
            <a:spAutoFit/>
          </a:bodyPr>
          <a:lstStyle/>
          <a:p>
            <a:r>
              <a:rPr kumimoji="1" lang="ja-JP" altLang="en-US" dirty="0" smtClean="0"/>
              <a:t>（単位）百万円</a:t>
            </a:r>
            <a:endParaRPr kumimoji="1" lang="ja-JP" altLang="en-US" dirty="0"/>
          </a:p>
        </p:txBody>
      </p:sp>
      <p:sp>
        <p:nvSpPr>
          <p:cNvPr id="9" name="テキスト ボックス 8"/>
          <p:cNvSpPr txBox="1"/>
          <p:nvPr/>
        </p:nvSpPr>
        <p:spPr>
          <a:xfrm>
            <a:off x="275996" y="5880387"/>
            <a:ext cx="8568956" cy="338554"/>
          </a:xfrm>
          <a:prstGeom prst="rect">
            <a:avLst/>
          </a:prstGeom>
          <a:noFill/>
        </p:spPr>
        <p:txBody>
          <a:bodyPr wrap="square" rtlCol="0">
            <a:spAutoFit/>
          </a:bodyPr>
          <a:lstStyle/>
          <a:p>
            <a:r>
              <a:rPr lang="en-US" altLang="ja-JP" sz="1600" dirty="0" smtClean="0">
                <a:solidFill>
                  <a:srgbClr val="0000FF"/>
                </a:solidFill>
              </a:rPr>
              <a:t>※</a:t>
            </a:r>
            <a:r>
              <a:rPr lang="ja-JP" altLang="en-US" sz="1600" i="1" dirty="0" smtClean="0">
                <a:solidFill>
                  <a:srgbClr val="0000FF"/>
                </a:solidFill>
                <a:latin typeface="+mn-ea"/>
              </a:rPr>
              <a:t>自己</a:t>
            </a:r>
            <a:r>
              <a:rPr lang="ja-JP" altLang="en-US" sz="1600" i="1" dirty="0">
                <a:solidFill>
                  <a:srgbClr val="0000FF"/>
                </a:solidFill>
                <a:latin typeface="+mn-ea"/>
              </a:rPr>
              <a:t>開発投資額がある場合は</a:t>
            </a:r>
            <a:r>
              <a:rPr lang="ja-JP" altLang="en-US" sz="1600" i="1" dirty="0" smtClean="0">
                <a:solidFill>
                  <a:srgbClr val="0000FF"/>
                </a:solidFill>
                <a:latin typeface="+mn-ea"/>
              </a:rPr>
              <a:t>、本書式で</a:t>
            </a:r>
            <a:r>
              <a:rPr lang="en-US" altLang="ja-JP" sz="1600" i="1" dirty="0" smtClean="0">
                <a:solidFill>
                  <a:srgbClr val="0000FF"/>
                </a:solidFill>
                <a:latin typeface="+mn-ea"/>
              </a:rPr>
              <a:t>NEDO</a:t>
            </a:r>
            <a:r>
              <a:rPr lang="ja-JP" altLang="en-US" sz="1600" i="1" dirty="0" smtClean="0">
                <a:solidFill>
                  <a:srgbClr val="0000FF"/>
                </a:solidFill>
                <a:latin typeface="+mn-ea"/>
              </a:rPr>
              <a:t>委託事業</a:t>
            </a:r>
            <a:r>
              <a:rPr lang="ja-JP" altLang="en-US" sz="1600" i="1" dirty="0">
                <a:solidFill>
                  <a:srgbClr val="0000FF"/>
                </a:solidFill>
                <a:latin typeface="+mn-ea"/>
              </a:rPr>
              <a:t>と</a:t>
            </a:r>
            <a:r>
              <a:rPr lang="ja-JP" altLang="en-US" sz="1600" i="1" dirty="0" smtClean="0">
                <a:solidFill>
                  <a:srgbClr val="0000FF"/>
                </a:solidFill>
                <a:latin typeface="+mn-ea"/>
              </a:rPr>
              <a:t>分けて作成して</a:t>
            </a:r>
            <a:r>
              <a:rPr lang="ja-JP" altLang="en-US" sz="1600" i="1" dirty="0">
                <a:solidFill>
                  <a:srgbClr val="0000FF"/>
                </a:solidFill>
                <a:latin typeface="+mn-ea"/>
              </a:rPr>
              <a:t>下さい。</a:t>
            </a:r>
          </a:p>
        </p:txBody>
      </p:sp>
      <p:sp>
        <p:nvSpPr>
          <p:cNvPr id="10" name="タイトル 1"/>
          <p:cNvSpPr txBox="1">
            <a:spLocks/>
          </p:cNvSpPr>
          <p:nvPr/>
        </p:nvSpPr>
        <p:spPr>
          <a:xfrm>
            <a:off x="107505" y="116632"/>
            <a:ext cx="4176463" cy="562074"/>
          </a:xfrm>
          <a:prstGeom prst="rect">
            <a:avLst/>
          </a:prstGeom>
        </p:spPr>
        <p:style>
          <a:lnRef idx="0">
            <a:schemeClr val="accent5"/>
          </a:lnRef>
          <a:fillRef idx="3">
            <a:schemeClr val="accent5"/>
          </a:fillRef>
          <a:effectRef idx="3">
            <a:schemeClr val="accent5"/>
          </a:effectRef>
          <a:fontRef idx="minor">
            <a:schemeClr val="lt1"/>
          </a:fontRef>
        </p:style>
        <p:txBody>
          <a:bodyPr>
            <a:no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ja-JP" altLang="en-US" sz="2800" dirty="0">
                <a:latin typeface="+mn-ea"/>
              </a:rPr>
              <a:t>８</a:t>
            </a:r>
            <a:r>
              <a:rPr lang="ja-JP" altLang="en-US" sz="2800" dirty="0" smtClean="0">
                <a:latin typeface="+mn-ea"/>
              </a:rPr>
              <a:t>．予算</a:t>
            </a:r>
            <a:r>
              <a:rPr lang="ja-JP" altLang="en-US" sz="2800" dirty="0">
                <a:latin typeface="+mn-ea"/>
              </a:rPr>
              <a:t>額と内訳</a:t>
            </a:r>
            <a:r>
              <a:rPr lang="ja-JP" altLang="en-US" sz="2800" dirty="0" smtClean="0">
                <a:latin typeface="+mn-ea"/>
              </a:rPr>
              <a:t>（機関別）</a:t>
            </a:r>
            <a:endParaRPr lang="ja-JP" altLang="en-US" sz="2800" dirty="0">
              <a:latin typeface="+mn-ea"/>
            </a:endParaRPr>
          </a:p>
        </p:txBody>
      </p:sp>
      <p:sp>
        <p:nvSpPr>
          <p:cNvPr id="3" name="正方形/長方形 2"/>
          <p:cNvSpPr/>
          <p:nvPr/>
        </p:nvSpPr>
        <p:spPr>
          <a:xfrm>
            <a:off x="251524" y="953509"/>
            <a:ext cx="3403496" cy="369332"/>
          </a:xfrm>
          <a:prstGeom prst="rect">
            <a:avLst/>
          </a:prstGeom>
        </p:spPr>
        <p:txBody>
          <a:bodyPr wrap="none">
            <a:spAutoFit/>
          </a:bodyPr>
          <a:lstStyle/>
          <a:p>
            <a:r>
              <a:rPr lang="en-US" altLang="ja-JP" dirty="0"/>
              <a:t>【</a:t>
            </a:r>
            <a:r>
              <a:rPr lang="ja-JP" altLang="en-US" dirty="0" smtClean="0"/>
              <a:t>委託費或いは自己開発投資額</a:t>
            </a:r>
            <a:r>
              <a:rPr lang="en-US" altLang="ja-JP" dirty="0" smtClean="0"/>
              <a:t>】</a:t>
            </a:r>
            <a:endParaRPr lang="ja-JP" altLang="en-US" dirty="0"/>
          </a:p>
        </p:txBody>
      </p:sp>
      <p:sp>
        <p:nvSpPr>
          <p:cNvPr id="11" name="テキスト ボックス 10"/>
          <p:cNvSpPr txBox="1"/>
          <p:nvPr/>
        </p:nvSpPr>
        <p:spPr>
          <a:xfrm>
            <a:off x="3563888" y="960059"/>
            <a:ext cx="3016902" cy="338554"/>
          </a:xfrm>
          <a:prstGeom prst="rect">
            <a:avLst/>
          </a:prstGeom>
          <a:noFill/>
        </p:spPr>
        <p:txBody>
          <a:bodyPr wrap="square" rtlCol="0">
            <a:spAutoFit/>
          </a:bodyPr>
          <a:lstStyle/>
          <a:p>
            <a:r>
              <a:rPr lang="ja-JP" altLang="en-US" sz="1600" dirty="0" smtClean="0">
                <a:solidFill>
                  <a:srgbClr val="0000FF"/>
                </a:solidFill>
              </a:rPr>
              <a:t>←</a:t>
            </a:r>
            <a:r>
              <a:rPr lang="ja-JP" altLang="en-US" sz="1600" i="1" dirty="0" smtClean="0">
                <a:solidFill>
                  <a:srgbClr val="0000FF"/>
                </a:solidFill>
                <a:latin typeface="+mn-ea"/>
              </a:rPr>
              <a:t>いずれかを選択してください。</a:t>
            </a:r>
            <a:endParaRPr lang="ja-JP" altLang="en-US" sz="1600" i="1" dirty="0">
              <a:solidFill>
                <a:srgbClr val="0000FF"/>
              </a:solidFill>
              <a:latin typeface="+mn-ea"/>
            </a:endParaRPr>
          </a:p>
        </p:txBody>
      </p:sp>
      <p:sp>
        <p:nvSpPr>
          <p:cNvPr id="5" name="スライド番号プレースホルダー 4"/>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12</a:t>
            </a:fld>
            <a:endParaRPr lang="ja-JP" altLang="en-US">
              <a:solidFill>
                <a:prstClr val="black">
                  <a:tint val="75000"/>
                </a:prstClr>
              </a:solidFill>
            </a:endParaRPr>
          </a:p>
        </p:txBody>
      </p:sp>
    </p:spTree>
    <p:extLst>
      <p:ext uri="{BB962C8B-B14F-4D97-AF65-F5344CB8AC3E}">
        <p14:creationId xmlns:p14="http://schemas.microsoft.com/office/powerpoint/2010/main" val="410131570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13</a:t>
            </a:fld>
            <a:endParaRPr lang="ja-JP" altLang="en-US">
              <a:solidFill>
                <a:prstClr val="black">
                  <a:tint val="75000"/>
                </a:prstClr>
              </a:solidFill>
            </a:endParaRPr>
          </a:p>
        </p:txBody>
      </p:sp>
      <p:sp>
        <p:nvSpPr>
          <p:cNvPr id="5" name="タイトル 1"/>
          <p:cNvSpPr txBox="1">
            <a:spLocks/>
          </p:cNvSpPr>
          <p:nvPr/>
        </p:nvSpPr>
        <p:spPr>
          <a:xfrm>
            <a:off x="107505" y="116632"/>
            <a:ext cx="5688631" cy="562074"/>
          </a:xfrm>
          <a:prstGeom prst="rect">
            <a:avLst/>
          </a:prstGeom>
        </p:spPr>
        <p:style>
          <a:lnRef idx="0">
            <a:schemeClr val="accent5"/>
          </a:lnRef>
          <a:fillRef idx="3">
            <a:schemeClr val="accent5"/>
          </a:fillRef>
          <a:effectRef idx="3">
            <a:schemeClr val="accent5"/>
          </a:effectRef>
          <a:fontRef idx="minor">
            <a:schemeClr val="lt1"/>
          </a:fontRef>
        </p:style>
        <p:txBody>
          <a:bodyPr>
            <a:no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ja-JP" altLang="en-US" sz="2800" dirty="0" smtClean="0">
                <a:latin typeface="+mn-ea"/>
              </a:rPr>
              <a:t>参考）ナレーションの追加について</a:t>
            </a:r>
            <a:endParaRPr lang="ja-JP" altLang="en-US" sz="2800" dirty="0">
              <a:latin typeface="+mn-ea"/>
            </a:endParaRPr>
          </a:p>
        </p:txBody>
      </p:sp>
      <p:sp>
        <p:nvSpPr>
          <p:cNvPr id="7" name="正方形/長方形 6"/>
          <p:cNvSpPr/>
          <p:nvPr/>
        </p:nvSpPr>
        <p:spPr>
          <a:xfrm>
            <a:off x="241739" y="782395"/>
            <a:ext cx="8568952" cy="702389"/>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85750" indent="-285750">
              <a:buFont typeface="Arial" panose="020B0604020202020204" pitchFamily="34" charset="0"/>
              <a:buChar char="•"/>
            </a:pPr>
            <a:r>
              <a:rPr kumimoji="1" lang="en-US" altLang="ja-JP" dirty="0" smtClean="0">
                <a:solidFill>
                  <a:schemeClr val="tx1"/>
                </a:solidFill>
              </a:rPr>
              <a:t>[ </a:t>
            </a:r>
            <a:r>
              <a:rPr kumimoji="1" lang="ja-JP" altLang="en-US" dirty="0" smtClean="0">
                <a:solidFill>
                  <a:schemeClr val="tx1"/>
                </a:solidFill>
              </a:rPr>
              <a:t>スライドショー</a:t>
            </a:r>
            <a:r>
              <a:rPr kumimoji="1" lang="en-US" altLang="ja-JP" dirty="0" smtClean="0">
                <a:solidFill>
                  <a:schemeClr val="tx1"/>
                </a:solidFill>
              </a:rPr>
              <a:t>] </a:t>
            </a:r>
            <a:r>
              <a:rPr kumimoji="1" lang="ja-JP" altLang="en-US" dirty="0" smtClean="0">
                <a:solidFill>
                  <a:schemeClr val="tx1"/>
                </a:solidFill>
              </a:rPr>
              <a:t>タブをクリックし、</a:t>
            </a:r>
            <a:r>
              <a:rPr kumimoji="1" lang="en-US" altLang="ja-JP" dirty="0" smtClean="0">
                <a:solidFill>
                  <a:schemeClr val="tx1"/>
                </a:solidFill>
              </a:rPr>
              <a:t>[</a:t>
            </a:r>
            <a:r>
              <a:rPr kumimoji="1" lang="ja-JP" altLang="en-US" dirty="0" smtClean="0">
                <a:solidFill>
                  <a:schemeClr val="tx1"/>
                </a:solidFill>
              </a:rPr>
              <a:t>スライドショーの記録</a:t>
            </a:r>
            <a:r>
              <a:rPr kumimoji="1" lang="en-US" altLang="ja-JP" dirty="0" smtClean="0">
                <a:solidFill>
                  <a:schemeClr val="tx1"/>
                </a:solidFill>
              </a:rPr>
              <a:t>]</a:t>
            </a:r>
            <a:r>
              <a:rPr kumimoji="1" lang="ja-JP" altLang="en-US" dirty="0" smtClean="0">
                <a:solidFill>
                  <a:schemeClr val="tx1"/>
                </a:solidFill>
              </a:rPr>
              <a:t>を選択してください。</a:t>
            </a:r>
            <a:endParaRPr kumimoji="1" lang="en-US" altLang="ja-JP" dirty="0" smtClean="0">
              <a:solidFill>
                <a:schemeClr val="tx1"/>
              </a:solidFill>
            </a:endParaRPr>
          </a:p>
          <a:p>
            <a:pPr marL="285750" indent="-285750">
              <a:buFont typeface="Arial" panose="020B0604020202020204" pitchFamily="34" charset="0"/>
              <a:buChar char="•"/>
            </a:pPr>
            <a:r>
              <a:rPr lang="ja-JP" altLang="en-US" dirty="0" smtClean="0">
                <a:solidFill>
                  <a:schemeClr val="tx1"/>
                </a:solidFill>
              </a:rPr>
              <a:t>その後、</a:t>
            </a:r>
            <a:r>
              <a:rPr lang="en-US" altLang="ja-JP" dirty="0" smtClean="0">
                <a:solidFill>
                  <a:schemeClr val="tx1"/>
                </a:solidFill>
              </a:rPr>
              <a:t>[ </a:t>
            </a:r>
            <a:r>
              <a:rPr lang="ja-JP" altLang="en-US" dirty="0" smtClean="0">
                <a:solidFill>
                  <a:schemeClr val="tx1"/>
                </a:solidFill>
              </a:rPr>
              <a:t>先導から録音を開始</a:t>
            </a:r>
            <a:r>
              <a:rPr lang="en-US" altLang="ja-JP" dirty="0" smtClean="0">
                <a:solidFill>
                  <a:schemeClr val="tx1"/>
                </a:solidFill>
              </a:rPr>
              <a:t>] </a:t>
            </a:r>
            <a:r>
              <a:rPr lang="ja-JP" altLang="en-US" dirty="0" smtClean="0">
                <a:solidFill>
                  <a:schemeClr val="tx1"/>
                </a:solidFill>
              </a:rPr>
              <a:t>をクリックしてください。</a:t>
            </a:r>
            <a:endParaRPr kumimoji="1" lang="ja-JP" altLang="en-US" dirty="0">
              <a:solidFill>
                <a:schemeClr val="tx1"/>
              </a:solidFill>
            </a:endParaRPr>
          </a:p>
        </p:txBody>
      </p:sp>
      <p:pic>
        <p:nvPicPr>
          <p:cNvPr id="8" name="図 7"/>
          <p:cNvPicPr>
            <a:picLocks noChangeAspect="1"/>
          </p:cNvPicPr>
          <p:nvPr/>
        </p:nvPicPr>
        <p:blipFill>
          <a:blip r:embed="rId2"/>
          <a:stretch>
            <a:fillRect/>
          </a:stretch>
        </p:blipFill>
        <p:spPr>
          <a:xfrm>
            <a:off x="514350" y="1646684"/>
            <a:ext cx="7562850" cy="1638300"/>
          </a:xfrm>
          <a:prstGeom prst="rect">
            <a:avLst/>
          </a:prstGeom>
        </p:spPr>
      </p:pic>
      <p:sp>
        <p:nvSpPr>
          <p:cNvPr id="9" name="角丸四角形 8"/>
          <p:cNvSpPr/>
          <p:nvPr/>
        </p:nvSpPr>
        <p:spPr>
          <a:xfrm>
            <a:off x="2915816" y="1646684"/>
            <a:ext cx="792088" cy="216024"/>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角丸四角形 9"/>
          <p:cNvSpPr/>
          <p:nvPr/>
        </p:nvSpPr>
        <p:spPr>
          <a:xfrm>
            <a:off x="3563887" y="1876370"/>
            <a:ext cx="731887" cy="706417"/>
          </a:xfrm>
          <a:prstGeom prst="roundRect">
            <a:avLst>
              <a:gd name="adj" fmla="val 4570"/>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角丸四角形 10"/>
          <p:cNvSpPr/>
          <p:nvPr/>
        </p:nvSpPr>
        <p:spPr>
          <a:xfrm>
            <a:off x="3559129" y="2581786"/>
            <a:ext cx="2232249" cy="243599"/>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2" name="図 11"/>
          <p:cNvPicPr>
            <a:picLocks noChangeAspect="1"/>
          </p:cNvPicPr>
          <p:nvPr/>
        </p:nvPicPr>
        <p:blipFill>
          <a:blip r:embed="rId3"/>
          <a:stretch>
            <a:fillRect/>
          </a:stretch>
        </p:blipFill>
        <p:spPr>
          <a:xfrm>
            <a:off x="2915816" y="4265435"/>
            <a:ext cx="2486025" cy="1314450"/>
          </a:xfrm>
          <a:prstGeom prst="rect">
            <a:avLst/>
          </a:prstGeom>
        </p:spPr>
      </p:pic>
      <p:sp>
        <p:nvSpPr>
          <p:cNvPr id="13" name="正方形/長方形 12"/>
          <p:cNvSpPr/>
          <p:nvPr/>
        </p:nvSpPr>
        <p:spPr>
          <a:xfrm>
            <a:off x="241739" y="3446884"/>
            <a:ext cx="8568952" cy="792088"/>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85750" indent="-285750">
              <a:buFont typeface="Arial" panose="020B0604020202020204" pitchFamily="34" charset="0"/>
              <a:buChar char="•"/>
            </a:pPr>
            <a:r>
              <a:rPr kumimoji="1" lang="en-US" altLang="ja-JP" dirty="0" smtClean="0">
                <a:solidFill>
                  <a:schemeClr val="tx1"/>
                </a:solidFill>
              </a:rPr>
              <a:t>[</a:t>
            </a:r>
            <a:r>
              <a:rPr kumimoji="1" lang="ja-JP" altLang="en-US" dirty="0" smtClean="0">
                <a:solidFill>
                  <a:schemeClr val="tx1"/>
                </a:solidFill>
              </a:rPr>
              <a:t>スライドとアニメーションのタイミング</a:t>
            </a:r>
            <a:r>
              <a:rPr kumimoji="1" lang="en-US" altLang="ja-JP" dirty="0" smtClean="0">
                <a:solidFill>
                  <a:schemeClr val="tx1"/>
                </a:solidFill>
              </a:rPr>
              <a:t>] </a:t>
            </a:r>
            <a:r>
              <a:rPr kumimoji="1" lang="ja-JP" altLang="en-US" dirty="0" smtClean="0">
                <a:solidFill>
                  <a:schemeClr val="tx1"/>
                </a:solidFill>
              </a:rPr>
              <a:t>と </a:t>
            </a:r>
            <a:r>
              <a:rPr kumimoji="1" lang="en-US" altLang="ja-JP" dirty="0" smtClean="0">
                <a:solidFill>
                  <a:schemeClr val="tx1"/>
                </a:solidFill>
              </a:rPr>
              <a:t>[</a:t>
            </a:r>
            <a:r>
              <a:rPr kumimoji="1" lang="ja-JP" altLang="en-US" dirty="0" smtClean="0">
                <a:solidFill>
                  <a:schemeClr val="tx1"/>
                </a:solidFill>
              </a:rPr>
              <a:t>ナレーション、インク、レーザーポインター</a:t>
            </a:r>
            <a:r>
              <a:rPr kumimoji="1" lang="en-US" altLang="ja-JP" dirty="0" smtClean="0">
                <a:solidFill>
                  <a:schemeClr val="tx1"/>
                </a:solidFill>
              </a:rPr>
              <a:t>]</a:t>
            </a:r>
            <a:r>
              <a:rPr kumimoji="1" lang="ja-JP" altLang="en-US" dirty="0" smtClean="0">
                <a:solidFill>
                  <a:schemeClr val="tx1"/>
                </a:solidFill>
              </a:rPr>
              <a:t>にチェックが入っていることを確認</a:t>
            </a:r>
            <a:r>
              <a:rPr lang="ja-JP" altLang="en-US" dirty="0" smtClean="0">
                <a:solidFill>
                  <a:schemeClr val="tx1"/>
                </a:solidFill>
              </a:rPr>
              <a:t>し、</a:t>
            </a:r>
            <a:r>
              <a:rPr lang="en-US" altLang="ja-JP" dirty="0" smtClean="0">
                <a:solidFill>
                  <a:schemeClr val="tx1"/>
                </a:solidFill>
              </a:rPr>
              <a:t>[</a:t>
            </a:r>
            <a:r>
              <a:rPr lang="ja-JP" altLang="en-US" dirty="0" smtClean="0">
                <a:solidFill>
                  <a:schemeClr val="tx1"/>
                </a:solidFill>
              </a:rPr>
              <a:t>記録の開始</a:t>
            </a:r>
            <a:r>
              <a:rPr lang="en-US" altLang="ja-JP" dirty="0" smtClean="0">
                <a:solidFill>
                  <a:schemeClr val="tx1"/>
                </a:solidFill>
              </a:rPr>
              <a:t>]</a:t>
            </a:r>
            <a:r>
              <a:rPr lang="ja-JP" altLang="en-US" dirty="0" smtClean="0">
                <a:solidFill>
                  <a:schemeClr val="tx1"/>
                </a:solidFill>
              </a:rPr>
              <a:t>をクリックして開始してください。</a:t>
            </a:r>
            <a:endParaRPr kumimoji="1" lang="ja-JP" altLang="en-US" dirty="0">
              <a:solidFill>
                <a:schemeClr val="tx1"/>
              </a:solidFill>
            </a:endParaRPr>
          </a:p>
        </p:txBody>
      </p:sp>
      <p:sp>
        <p:nvSpPr>
          <p:cNvPr id="15" name="正方形/長方形 14"/>
          <p:cNvSpPr/>
          <p:nvPr/>
        </p:nvSpPr>
        <p:spPr>
          <a:xfrm>
            <a:off x="241739" y="5725569"/>
            <a:ext cx="8568952" cy="792088"/>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85750" indent="-285750">
              <a:buFont typeface="Arial" panose="020B0604020202020204" pitchFamily="34" charset="0"/>
              <a:buChar char="•"/>
            </a:pPr>
            <a:r>
              <a:rPr kumimoji="1" lang="ja-JP" altLang="en-US" dirty="0" smtClean="0">
                <a:solidFill>
                  <a:schemeClr val="tx1"/>
                </a:solidFill>
              </a:rPr>
              <a:t>記録終了後にファイルを保存し、スライド切替のタイミングで適切に音声が入っているか最終確認をお願いします。</a:t>
            </a:r>
            <a:endParaRPr kumimoji="1" lang="ja-JP" altLang="en-US" dirty="0">
              <a:solidFill>
                <a:schemeClr val="tx1"/>
              </a:solidFill>
            </a:endParaRPr>
          </a:p>
        </p:txBody>
      </p:sp>
      <p:sp>
        <p:nvSpPr>
          <p:cNvPr id="16" name="テキスト ボックス 15"/>
          <p:cNvSpPr txBox="1"/>
          <p:nvPr/>
        </p:nvSpPr>
        <p:spPr>
          <a:xfrm>
            <a:off x="4917666" y="6546362"/>
            <a:ext cx="3866764" cy="253916"/>
          </a:xfrm>
          <a:prstGeom prst="rect">
            <a:avLst/>
          </a:prstGeom>
          <a:noFill/>
        </p:spPr>
        <p:txBody>
          <a:bodyPr wrap="none" rtlCol="0">
            <a:spAutoFit/>
          </a:bodyPr>
          <a:lstStyle/>
          <a:p>
            <a:r>
              <a:rPr kumimoji="1" lang="en-US" altLang="ja-JP" sz="1050" dirty="0" smtClean="0"/>
              <a:t>※</a:t>
            </a:r>
            <a:r>
              <a:rPr kumimoji="1" lang="ja-JP" altLang="en-US" sz="1050" dirty="0" smtClean="0"/>
              <a:t>）</a:t>
            </a:r>
            <a:r>
              <a:rPr kumimoji="1" lang="en-US" altLang="ja-JP" sz="1050" dirty="0" smtClean="0"/>
              <a:t>Power</a:t>
            </a:r>
            <a:r>
              <a:rPr kumimoji="1" lang="ja-JP" altLang="en-US" sz="1050" dirty="0" smtClean="0"/>
              <a:t> </a:t>
            </a:r>
            <a:r>
              <a:rPr kumimoji="1" lang="en-US" altLang="ja-JP" sz="1050" dirty="0" smtClean="0"/>
              <a:t>Point</a:t>
            </a:r>
            <a:r>
              <a:rPr kumimoji="1" lang="ja-JP" altLang="en-US" sz="1050" dirty="0" smtClean="0"/>
              <a:t>のバージョンにより表示が異なる場合があります。</a:t>
            </a:r>
            <a:endParaRPr kumimoji="1" lang="ja-JP" altLang="en-US" sz="1050" dirty="0"/>
          </a:p>
        </p:txBody>
      </p:sp>
    </p:spTree>
    <p:extLst>
      <p:ext uri="{BB962C8B-B14F-4D97-AF65-F5344CB8AC3E}">
        <p14:creationId xmlns:p14="http://schemas.microsoft.com/office/powerpoint/2010/main" val="22291199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7504" y="59138"/>
            <a:ext cx="3970784" cy="562074"/>
          </a:xfrm>
        </p:spPr>
        <p:style>
          <a:lnRef idx="0">
            <a:schemeClr val="accent5"/>
          </a:lnRef>
          <a:fillRef idx="3">
            <a:schemeClr val="accent5"/>
          </a:fillRef>
          <a:effectRef idx="3">
            <a:schemeClr val="accent5"/>
          </a:effectRef>
          <a:fontRef idx="minor">
            <a:schemeClr val="lt1"/>
          </a:fontRef>
        </p:style>
        <p:txBody>
          <a:bodyPr>
            <a:noAutofit/>
          </a:bodyPr>
          <a:lstStyle/>
          <a:p>
            <a:r>
              <a:rPr lang="ja-JP" altLang="en-US" sz="2800" dirty="0" smtClean="0">
                <a:latin typeface="+mn-ea"/>
              </a:rPr>
              <a:t>１．提案の概要（１）</a:t>
            </a:r>
            <a:endParaRPr kumimoji="1" lang="ja-JP" altLang="en-US" sz="2800" dirty="0">
              <a:latin typeface="+mn-ea"/>
            </a:endParaRPr>
          </a:p>
        </p:txBody>
      </p:sp>
      <p:sp>
        <p:nvSpPr>
          <p:cNvPr id="6" name="テキスト ボックス 5"/>
          <p:cNvSpPr txBox="1"/>
          <p:nvPr/>
        </p:nvSpPr>
        <p:spPr>
          <a:xfrm>
            <a:off x="3683946" y="2276872"/>
            <a:ext cx="5184896" cy="1200329"/>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r>
              <a:rPr lang="ja-JP" altLang="en-US" dirty="0" smtClean="0">
                <a:latin typeface="+mn-ea"/>
              </a:rPr>
              <a:t>提案技術に係る研究</a:t>
            </a:r>
            <a:r>
              <a:rPr lang="ja-JP" altLang="en-US" dirty="0">
                <a:latin typeface="+mn-ea"/>
              </a:rPr>
              <a:t>開発の産業・社会ニーズ等の背景、必要性（国プロとしての実施の必要性含む）、技術</a:t>
            </a:r>
            <a:r>
              <a:rPr lang="ja-JP" altLang="en-US" dirty="0" smtClean="0">
                <a:latin typeface="+mn-ea"/>
              </a:rPr>
              <a:t>開発課題</a:t>
            </a:r>
            <a:r>
              <a:rPr lang="ja-JP" altLang="en-US" dirty="0">
                <a:latin typeface="+mn-ea"/>
              </a:rPr>
              <a:t>、解決方法、産業社会への波及効果等の概要を簡潔に記載ください。</a:t>
            </a:r>
          </a:p>
          <a:p>
            <a:r>
              <a:rPr lang="ja-JP" altLang="en-US" dirty="0">
                <a:latin typeface="+mn-ea"/>
              </a:rPr>
              <a:t>・</a:t>
            </a:r>
            <a:r>
              <a:rPr lang="en-US" altLang="ja-JP" dirty="0">
                <a:latin typeface="+mn-ea"/>
              </a:rPr>
              <a:t>5G</a:t>
            </a:r>
            <a:r>
              <a:rPr lang="ja-JP" altLang="en-US" dirty="0">
                <a:latin typeface="+mn-ea"/>
              </a:rPr>
              <a:t>の後半（</a:t>
            </a:r>
            <a:r>
              <a:rPr lang="en-US" altLang="ja-JP" dirty="0">
                <a:latin typeface="+mn-ea"/>
              </a:rPr>
              <a:t>2020</a:t>
            </a:r>
            <a:r>
              <a:rPr lang="ja-JP" altLang="en-US" dirty="0">
                <a:latin typeface="+mn-ea"/>
              </a:rPr>
              <a:t>年代後半</a:t>
            </a:r>
            <a:r>
              <a:rPr lang="ja-JP" altLang="en-US" dirty="0" smtClean="0">
                <a:latin typeface="+mn-ea"/>
              </a:rPr>
              <a:t>）から６</a:t>
            </a:r>
            <a:r>
              <a:rPr lang="en-US" altLang="ja-JP" dirty="0" smtClean="0">
                <a:latin typeface="+mn-ea"/>
              </a:rPr>
              <a:t>G</a:t>
            </a:r>
            <a:r>
              <a:rPr lang="ja-JP" altLang="en-US" dirty="0" smtClean="0">
                <a:latin typeface="+mn-ea"/>
              </a:rPr>
              <a:t>に必要となる中核技術を対象とします。具体的</a:t>
            </a:r>
            <a:r>
              <a:rPr lang="ja-JP" altLang="en-US" dirty="0">
                <a:latin typeface="+mn-ea"/>
              </a:rPr>
              <a:t>には、研究開発計画に記載された応募する開発テーマの開発対象をご参照ください。</a:t>
            </a:r>
          </a:p>
        </p:txBody>
      </p:sp>
      <p:sp>
        <p:nvSpPr>
          <p:cNvPr id="9" name="正方形/長方形 8"/>
          <p:cNvSpPr/>
          <p:nvPr/>
        </p:nvSpPr>
        <p:spPr>
          <a:xfrm>
            <a:off x="107777" y="997815"/>
            <a:ext cx="8869237" cy="5506173"/>
          </a:xfrm>
          <a:prstGeom prst="rect">
            <a:avLst/>
          </a:prstGeom>
          <a:noFill/>
          <a:ln w="12700">
            <a:solidFill>
              <a:srgbClr val="02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dirty="0">
              <a:latin typeface="+mn-ea"/>
            </a:endParaRPr>
          </a:p>
        </p:txBody>
      </p:sp>
      <p:sp>
        <p:nvSpPr>
          <p:cNvPr id="10" name="正方形/長方形 9"/>
          <p:cNvSpPr/>
          <p:nvPr/>
        </p:nvSpPr>
        <p:spPr>
          <a:xfrm>
            <a:off x="106313" y="781791"/>
            <a:ext cx="1657376" cy="355882"/>
          </a:xfrm>
          <a:prstGeom prst="rect">
            <a:avLst/>
          </a:prstGeom>
          <a:solidFill>
            <a:srgbClr val="00B0F0"/>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200" dirty="0">
                <a:latin typeface="+mn-ea"/>
              </a:rPr>
              <a:t>事業</a:t>
            </a:r>
            <a:r>
              <a:rPr lang="ja-JP" altLang="en-US" sz="1200" dirty="0" smtClean="0">
                <a:latin typeface="+mn-ea"/>
              </a:rPr>
              <a:t>概要</a:t>
            </a:r>
            <a:endParaRPr lang="ja-JP" altLang="en-US" sz="1200" dirty="0">
              <a:latin typeface="+mn-ea"/>
            </a:endParaRPr>
          </a:p>
        </p:txBody>
      </p:sp>
      <p:sp>
        <p:nvSpPr>
          <p:cNvPr id="11" name="正方形/長方形 252"/>
          <p:cNvSpPr>
            <a:spLocks noChangeArrowheads="1"/>
          </p:cNvSpPr>
          <p:nvPr/>
        </p:nvSpPr>
        <p:spPr bwMode="auto">
          <a:xfrm>
            <a:off x="107504" y="1164252"/>
            <a:ext cx="8869510" cy="646331"/>
          </a:xfrm>
          <a:prstGeom prst="rect">
            <a:avLst/>
          </a:prstGeom>
          <a:noFill/>
          <a:ln w="9525">
            <a:noFill/>
            <a:miter lim="800000"/>
            <a:headEnd/>
            <a:tailEnd/>
          </a:ln>
        </p:spPr>
        <p:txBody>
          <a:bodyPr wrap="square">
            <a:spAutoFit/>
          </a:bodyPr>
          <a:lstStyle/>
          <a:p>
            <a:pPr>
              <a:spcBef>
                <a:spcPts val="600"/>
              </a:spcBef>
            </a:pPr>
            <a:r>
              <a:rPr lang="ja-JP" altLang="en-US" sz="1200" dirty="0">
                <a:latin typeface="+mn-ea"/>
              </a:rPr>
              <a:t>　</a:t>
            </a:r>
            <a:r>
              <a:rPr lang="ja-JP" altLang="en-US" sz="1200" dirty="0" smtClean="0">
                <a:solidFill>
                  <a:srgbClr val="0070C0"/>
                </a:solidFill>
                <a:latin typeface="+mn-ea"/>
              </a:rPr>
              <a:t>今後 ポスト５</a:t>
            </a:r>
            <a:r>
              <a:rPr lang="en-US" altLang="ja-JP" sz="1200" dirty="0" smtClean="0">
                <a:solidFill>
                  <a:srgbClr val="0070C0"/>
                </a:solidFill>
                <a:latin typeface="+mn-ea"/>
              </a:rPr>
              <a:t>G</a:t>
            </a:r>
            <a:r>
              <a:rPr lang="ja-JP" altLang="en-US" sz="1200" dirty="0" smtClean="0">
                <a:solidFill>
                  <a:srgbClr val="0070C0"/>
                </a:solidFill>
                <a:latin typeface="+mn-ea"/>
              </a:rPr>
              <a:t>から６</a:t>
            </a:r>
            <a:r>
              <a:rPr lang="en-US" altLang="ja-JP" sz="1200" dirty="0" smtClean="0">
                <a:solidFill>
                  <a:srgbClr val="0070C0"/>
                </a:solidFill>
                <a:latin typeface="+mn-ea"/>
              </a:rPr>
              <a:t>G</a:t>
            </a:r>
            <a:r>
              <a:rPr lang="ja-JP" altLang="en-US" sz="1200" dirty="0" smtClean="0">
                <a:solidFill>
                  <a:srgbClr val="0070C0"/>
                </a:solidFill>
                <a:latin typeface="+mn-ea"/>
              </a:rPr>
              <a:t>社会の到来に伴い、 ●</a:t>
            </a:r>
            <a:r>
              <a:rPr lang="ja-JP" altLang="en-US" sz="1200" dirty="0">
                <a:solidFill>
                  <a:srgbClr val="0070C0"/>
                </a:solidFill>
                <a:latin typeface="+mn-ea"/>
              </a:rPr>
              <a:t>● </a:t>
            </a:r>
            <a:r>
              <a:rPr lang="ja-JP" altLang="en-US" sz="1200" dirty="0" smtClean="0">
                <a:solidFill>
                  <a:srgbClr val="0070C0"/>
                </a:solidFill>
                <a:latin typeface="+mn-ea"/>
              </a:rPr>
              <a:t>の急激な高まりが予想されており、●</a:t>
            </a:r>
            <a:r>
              <a:rPr lang="ja-JP" altLang="en-US" sz="1200" dirty="0">
                <a:solidFill>
                  <a:srgbClr val="0070C0"/>
                </a:solidFill>
                <a:latin typeface="+mn-ea"/>
              </a:rPr>
              <a:t>● </a:t>
            </a:r>
            <a:r>
              <a:rPr lang="ja-JP" altLang="en-US" sz="1200" dirty="0" smtClean="0">
                <a:solidFill>
                  <a:srgbClr val="0070C0"/>
                </a:solidFill>
                <a:latin typeface="+mn-ea"/>
              </a:rPr>
              <a:t>が必要とされている。そこで●●の課題解決を目的に</a:t>
            </a:r>
            <a:r>
              <a:rPr lang="ja-JP" altLang="en-US" sz="1200" dirty="0">
                <a:solidFill>
                  <a:srgbClr val="0070C0"/>
                </a:solidFill>
                <a:latin typeface="+mn-ea"/>
              </a:rPr>
              <a:t>、 ●● （</a:t>
            </a:r>
            <a:r>
              <a:rPr lang="ja-JP" altLang="en-US" sz="1200" dirty="0" smtClean="0">
                <a:solidFill>
                  <a:srgbClr val="0070C0"/>
                </a:solidFill>
                <a:latin typeface="+mn-ea"/>
              </a:rPr>
              <a:t>手法）を</a:t>
            </a:r>
            <a:r>
              <a:rPr lang="ja-JP" altLang="en-US" sz="1200" dirty="0">
                <a:solidFill>
                  <a:srgbClr val="0070C0"/>
                </a:solidFill>
                <a:latin typeface="+mn-ea"/>
              </a:rPr>
              <a:t>用いて、 </a:t>
            </a:r>
            <a:r>
              <a:rPr lang="ja-JP" altLang="en-US" sz="1200" dirty="0" smtClean="0">
                <a:solidFill>
                  <a:srgbClr val="0070C0"/>
                </a:solidFill>
                <a:latin typeface="+mn-ea"/>
              </a:rPr>
              <a:t>●●に関する開発を行う。当該技術を○○に適用（社会実装）し、○○○という事業展開をすることを想定する。</a:t>
            </a:r>
            <a:endParaRPr lang="en-US" altLang="ja-JP" sz="1200" dirty="0">
              <a:latin typeface="+mn-ea"/>
            </a:endParaRPr>
          </a:p>
        </p:txBody>
      </p:sp>
      <p:sp>
        <p:nvSpPr>
          <p:cNvPr id="3" name="スライド番号プレースホルダー 2"/>
          <p:cNvSpPr>
            <a:spLocks noGrp="1"/>
          </p:cNvSpPr>
          <p:nvPr>
            <p:ph type="sldNum" sz="quarter" idx="12"/>
          </p:nvPr>
        </p:nvSpPr>
        <p:spPr/>
        <p:txBody>
          <a:bodyPr/>
          <a:lstStyle/>
          <a:p>
            <a:fld id="{8D8A5D70-00BF-43D1-9518-0183EFEF9A82}" type="slidenum">
              <a:rPr kumimoji="1" lang="ja-JP" altLang="en-US" smtClean="0"/>
              <a:pPr/>
              <a:t>2</a:t>
            </a:fld>
            <a:endParaRPr kumimoji="1" lang="ja-JP" alt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7504" y="59138"/>
            <a:ext cx="3970784" cy="562074"/>
          </a:xfrm>
        </p:spPr>
        <p:style>
          <a:lnRef idx="0">
            <a:schemeClr val="accent5"/>
          </a:lnRef>
          <a:fillRef idx="3">
            <a:schemeClr val="accent5"/>
          </a:fillRef>
          <a:effectRef idx="3">
            <a:schemeClr val="accent5"/>
          </a:effectRef>
          <a:fontRef idx="minor">
            <a:schemeClr val="lt1"/>
          </a:fontRef>
        </p:style>
        <p:txBody>
          <a:bodyPr>
            <a:noAutofit/>
          </a:bodyPr>
          <a:lstStyle/>
          <a:p>
            <a:r>
              <a:rPr lang="ja-JP" altLang="en-US" sz="2800" dirty="0" smtClean="0">
                <a:latin typeface="+mn-ea"/>
              </a:rPr>
              <a:t>１．提案の概要（２）</a:t>
            </a:r>
            <a:endParaRPr kumimoji="1" lang="ja-JP" altLang="en-US" sz="2800" dirty="0">
              <a:latin typeface="+mn-ea"/>
            </a:endParaRPr>
          </a:p>
        </p:txBody>
      </p:sp>
      <p:sp>
        <p:nvSpPr>
          <p:cNvPr id="5" name="正方形/長方形 4"/>
          <p:cNvSpPr/>
          <p:nvPr/>
        </p:nvSpPr>
        <p:spPr>
          <a:xfrm>
            <a:off x="107504" y="980728"/>
            <a:ext cx="8856712" cy="5501564"/>
          </a:xfrm>
          <a:prstGeom prst="rect">
            <a:avLst/>
          </a:prstGeom>
          <a:noFill/>
          <a:ln w="12700">
            <a:solidFill>
              <a:srgbClr val="02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dirty="0">
              <a:latin typeface="+mn-ea"/>
            </a:endParaRPr>
          </a:p>
        </p:txBody>
      </p:sp>
      <p:sp>
        <p:nvSpPr>
          <p:cNvPr id="7" name="テキスト ボックス 6"/>
          <p:cNvSpPr txBox="1"/>
          <p:nvPr/>
        </p:nvSpPr>
        <p:spPr>
          <a:xfrm>
            <a:off x="4161924" y="837760"/>
            <a:ext cx="4694087" cy="1015663"/>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ja-JP" altLang="en-US" sz="1200" i="1" dirty="0" smtClean="0">
                <a:solidFill>
                  <a:schemeClr val="bg1"/>
                </a:solidFill>
                <a:latin typeface="+mn-ea"/>
              </a:rPr>
              <a:t>・提案事業の概要に係る説明図を記載ください。研究開発の概要に加え、技術開発の成果がどのように将来的に社会実装され、産業社会の革新をもたらすかに係るイメージも併せて記載ください。</a:t>
            </a:r>
            <a:endParaRPr lang="en-US" altLang="ja-JP" sz="1200" i="1" dirty="0" smtClean="0">
              <a:solidFill>
                <a:schemeClr val="bg1"/>
              </a:solidFill>
              <a:latin typeface="+mn-ea"/>
            </a:endParaRPr>
          </a:p>
          <a:p>
            <a:r>
              <a:rPr lang="ja-JP" altLang="en-US" sz="1200" i="1" dirty="0">
                <a:solidFill>
                  <a:schemeClr val="bg1"/>
                </a:solidFill>
                <a:latin typeface="+mn-ea"/>
              </a:rPr>
              <a:t>・提案者が保有するコア技術の特徴、強み等について、併せて記載ください。</a:t>
            </a:r>
            <a:endParaRPr lang="en-US" altLang="ja-JP" sz="1200" i="1" dirty="0" smtClean="0">
              <a:solidFill>
                <a:schemeClr val="bg1"/>
              </a:solidFill>
              <a:latin typeface="+mn-ea"/>
            </a:endParaRPr>
          </a:p>
        </p:txBody>
      </p:sp>
      <p:sp>
        <p:nvSpPr>
          <p:cNvPr id="8" name="正方形/長方形 7"/>
          <p:cNvSpPr/>
          <p:nvPr/>
        </p:nvSpPr>
        <p:spPr>
          <a:xfrm>
            <a:off x="82221" y="850100"/>
            <a:ext cx="1947638" cy="334907"/>
          </a:xfrm>
          <a:prstGeom prst="rect">
            <a:avLst/>
          </a:prstGeom>
          <a:solidFill>
            <a:srgbClr val="00B0F0"/>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200" dirty="0" smtClean="0">
                <a:latin typeface="+mn-ea"/>
              </a:rPr>
              <a:t>提案事業の概要説明図</a:t>
            </a:r>
            <a:endParaRPr lang="ja-JP" altLang="en-US" sz="1200" dirty="0">
              <a:latin typeface="+mn-ea"/>
            </a:endParaRPr>
          </a:p>
        </p:txBody>
      </p:sp>
      <p:sp>
        <p:nvSpPr>
          <p:cNvPr id="3" name="スライド番号プレースホルダー 2"/>
          <p:cNvSpPr>
            <a:spLocks noGrp="1"/>
          </p:cNvSpPr>
          <p:nvPr>
            <p:ph type="sldNum" sz="quarter" idx="12"/>
          </p:nvPr>
        </p:nvSpPr>
        <p:spPr/>
        <p:txBody>
          <a:bodyPr/>
          <a:lstStyle/>
          <a:p>
            <a:fld id="{8D8A5D70-00BF-43D1-9518-0183EFEF9A82}" type="slidenum">
              <a:rPr kumimoji="1" lang="ja-JP" altLang="en-US" smtClean="0"/>
              <a:pPr/>
              <a:t>3</a:t>
            </a:fld>
            <a:endParaRPr kumimoji="1" lang="ja-JP" altLang="en-US"/>
          </a:p>
        </p:txBody>
      </p:sp>
    </p:spTree>
    <p:extLst>
      <p:ext uri="{BB962C8B-B14F-4D97-AF65-F5344CB8AC3E}">
        <p14:creationId xmlns:p14="http://schemas.microsoft.com/office/powerpoint/2010/main" val="429112163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30396" y="158609"/>
            <a:ext cx="3970784" cy="562074"/>
          </a:xfrm>
        </p:spPr>
        <p:style>
          <a:lnRef idx="0">
            <a:schemeClr val="accent5"/>
          </a:lnRef>
          <a:fillRef idx="3">
            <a:schemeClr val="accent5"/>
          </a:fillRef>
          <a:effectRef idx="3">
            <a:schemeClr val="accent5"/>
          </a:effectRef>
          <a:fontRef idx="minor">
            <a:schemeClr val="lt1"/>
          </a:fontRef>
        </p:style>
        <p:txBody>
          <a:bodyPr>
            <a:noAutofit/>
          </a:bodyPr>
          <a:lstStyle/>
          <a:p>
            <a:r>
              <a:rPr kumimoji="1" lang="ja-JP" altLang="en-US" sz="2800" dirty="0" smtClean="0">
                <a:latin typeface="+mn-ea"/>
              </a:rPr>
              <a:t>２．研究開発の内容</a:t>
            </a:r>
            <a:endParaRPr kumimoji="1" lang="ja-JP" altLang="en-US" sz="2800" dirty="0">
              <a:latin typeface="+mn-ea"/>
            </a:endParaRPr>
          </a:p>
        </p:txBody>
      </p:sp>
      <p:sp>
        <p:nvSpPr>
          <p:cNvPr id="5" name="正方形/長方形 4"/>
          <p:cNvSpPr/>
          <p:nvPr/>
        </p:nvSpPr>
        <p:spPr>
          <a:xfrm>
            <a:off x="75307" y="814128"/>
            <a:ext cx="8856712" cy="5703699"/>
          </a:xfrm>
          <a:prstGeom prst="rect">
            <a:avLst/>
          </a:prstGeom>
          <a:noFill/>
          <a:ln w="12700">
            <a:solidFill>
              <a:srgbClr val="02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dirty="0">
              <a:latin typeface="+mn-ea"/>
            </a:endParaRPr>
          </a:p>
        </p:txBody>
      </p:sp>
      <p:sp>
        <p:nvSpPr>
          <p:cNvPr id="11" name="テキスト ボックス 21"/>
          <p:cNvSpPr txBox="1">
            <a:spLocks noChangeArrowheads="1"/>
          </p:cNvSpPr>
          <p:nvPr/>
        </p:nvSpPr>
        <p:spPr bwMode="auto">
          <a:xfrm>
            <a:off x="147043" y="863066"/>
            <a:ext cx="8712968" cy="3539430"/>
          </a:xfrm>
          <a:prstGeom prst="rect">
            <a:avLst/>
          </a:prstGeom>
          <a:noFill/>
          <a:ln w="9525">
            <a:noFill/>
            <a:miter lim="800000"/>
            <a:headEnd/>
            <a:tailEnd/>
          </a:ln>
        </p:spPr>
        <p:txBody>
          <a:bodyPr wrap="square">
            <a:spAutoFit/>
          </a:bodyPr>
          <a:lstStyle/>
          <a:p>
            <a:r>
              <a:rPr lang="ja-JP" altLang="en-US" sz="1400" dirty="0" smtClean="0">
                <a:solidFill>
                  <a:srgbClr val="0070C0"/>
                </a:solidFill>
                <a:latin typeface="+mn-ea"/>
                <a:cs typeface="Times New Roman" pitchFamily="18" charset="0"/>
              </a:rPr>
              <a:t>事業項目①　●●の開発</a:t>
            </a:r>
            <a:endParaRPr lang="ja-JP" altLang="ja-JP" sz="1400" u="sng" dirty="0" smtClean="0">
              <a:solidFill>
                <a:srgbClr val="0070C0"/>
              </a:solidFill>
              <a:latin typeface="+mn-ea"/>
            </a:endParaRPr>
          </a:p>
          <a:p>
            <a:r>
              <a:rPr lang="ja-JP" altLang="en-US" sz="1400" dirty="0">
                <a:solidFill>
                  <a:srgbClr val="0070C0"/>
                </a:solidFill>
                <a:latin typeface="+mn-ea"/>
              </a:rPr>
              <a:t>・・・・・・・・・・・・・・・・・・・</a:t>
            </a:r>
            <a:r>
              <a:rPr lang="ja-JP" altLang="en-US" sz="1400" dirty="0" smtClean="0">
                <a:solidFill>
                  <a:srgbClr val="0070C0"/>
                </a:solidFill>
                <a:latin typeface="+mn-ea"/>
              </a:rPr>
              <a:t>・・・・・・・・・・・・・・・・・・・・・・・・・・・・・・・・・・・・・・・・・・・・・・・・・・・・・・・・・・・・・・・・・・・・・・・・・・・・・・・・・・・・・・・・・・・・・・・・・・・・・・・・・・・・・・・・・・・・・・・・・・・・・・・・・・・・・・・・・・・・・</a:t>
            </a:r>
            <a:endParaRPr lang="en-US" altLang="ja-JP" sz="1400" dirty="0" smtClean="0">
              <a:solidFill>
                <a:srgbClr val="0070C0"/>
              </a:solidFill>
              <a:latin typeface="+mn-ea"/>
            </a:endParaRPr>
          </a:p>
          <a:p>
            <a:endParaRPr lang="en-US" altLang="ja-JP" sz="1400" dirty="0" smtClean="0">
              <a:solidFill>
                <a:srgbClr val="0070C0"/>
              </a:solidFill>
              <a:latin typeface="+mn-ea"/>
            </a:endParaRPr>
          </a:p>
          <a:p>
            <a:r>
              <a:rPr lang="ja-JP" altLang="en-US" sz="1400" dirty="0" smtClean="0">
                <a:solidFill>
                  <a:srgbClr val="0070C0"/>
                </a:solidFill>
                <a:latin typeface="+mn-ea"/>
                <a:cs typeface="Times New Roman" pitchFamily="18" charset="0"/>
              </a:rPr>
              <a:t>事業項目②　</a:t>
            </a:r>
            <a:r>
              <a:rPr lang="ja-JP" altLang="en-US" sz="1400" dirty="0" smtClean="0">
                <a:solidFill>
                  <a:srgbClr val="0070C0"/>
                </a:solidFill>
                <a:latin typeface="+mn-ea"/>
              </a:rPr>
              <a:t>●●の開発</a:t>
            </a:r>
            <a:endParaRPr lang="en-US" altLang="ja-JP" sz="1400" dirty="0" smtClean="0">
              <a:solidFill>
                <a:srgbClr val="0070C0"/>
              </a:solidFill>
              <a:latin typeface="+mn-ea"/>
            </a:endParaRPr>
          </a:p>
          <a:p>
            <a:r>
              <a:rPr lang="ja-JP" altLang="en-US" sz="1400" dirty="0">
                <a:solidFill>
                  <a:srgbClr val="0070C0"/>
                </a:solidFill>
                <a:latin typeface="+mn-ea"/>
              </a:rPr>
              <a:t>・・・・・・・・・・・・・・・・・・・</a:t>
            </a:r>
            <a:r>
              <a:rPr lang="ja-JP" altLang="en-US" sz="1400" dirty="0" smtClean="0">
                <a:solidFill>
                  <a:srgbClr val="0070C0"/>
                </a:solidFill>
                <a:latin typeface="+mn-ea"/>
              </a:rPr>
              <a:t>・・・・・・・・・・・・・・・・・・・・・・・・・・・・・・・・・・・・・・・・・・・・・・・・・・・・・・・・・・・・・・・・・・・・・・・・・・・・・・・・・・・・・・・・・・・・・・・・・・・・・・・・・・・・・・・・・・・・・・・・・・・・・・・・・・・・・・・・・・・・・</a:t>
            </a:r>
            <a:endParaRPr lang="en-US" altLang="ja-JP" sz="1400" dirty="0" smtClean="0">
              <a:solidFill>
                <a:srgbClr val="0070C0"/>
              </a:solidFill>
              <a:latin typeface="+mn-ea"/>
            </a:endParaRPr>
          </a:p>
          <a:p>
            <a:endParaRPr lang="en-US" altLang="ja-JP" sz="1400" dirty="0">
              <a:solidFill>
                <a:srgbClr val="0070C0"/>
              </a:solidFill>
              <a:latin typeface="+mn-ea"/>
            </a:endParaRPr>
          </a:p>
          <a:p>
            <a:r>
              <a:rPr lang="ja-JP" altLang="en-US" sz="1400" dirty="0" smtClean="0">
                <a:solidFill>
                  <a:srgbClr val="0070C0"/>
                </a:solidFill>
                <a:latin typeface="+mn-ea"/>
                <a:cs typeface="Times New Roman" pitchFamily="18" charset="0"/>
              </a:rPr>
              <a:t>事業項目③　</a:t>
            </a:r>
            <a:r>
              <a:rPr lang="ja-JP" altLang="en-US" sz="1400" dirty="0" smtClean="0">
                <a:solidFill>
                  <a:srgbClr val="0070C0"/>
                </a:solidFill>
                <a:latin typeface="+mn-ea"/>
              </a:rPr>
              <a:t>●</a:t>
            </a:r>
            <a:r>
              <a:rPr lang="ja-JP" altLang="en-US" sz="1400" dirty="0">
                <a:solidFill>
                  <a:srgbClr val="0070C0"/>
                </a:solidFill>
                <a:latin typeface="+mn-ea"/>
              </a:rPr>
              <a:t>●の開発</a:t>
            </a:r>
            <a:endParaRPr lang="en-US" altLang="ja-JP" sz="1400" dirty="0">
              <a:solidFill>
                <a:srgbClr val="0070C0"/>
              </a:solidFill>
              <a:latin typeface="+mn-ea"/>
            </a:endParaRPr>
          </a:p>
          <a:p>
            <a:r>
              <a:rPr lang="ja-JP" altLang="en-US" sz="1400" dirty="0">
                <a:solidFill>
                  <a:srgbClr val="0070C0"/>
                </a:solidFill>
                <a:latin typeface="+mn-ea"/>
              </a:rPr>
              <a:t>・・・・・・・・・・・・・・・・・・・・・・・・・・・・・・・・・・・・・・・・・・・・・・・・・・・・・・・・・・・・・・・・・・・・・・・・・・・・・・・・・・・・・・・・・・・・・・・・・・・・・・・・・・・・・・・・・・・・・・・・・・・・・・・・・・・・・・・・・・・・・・・・・・・・・・・・・・・・・・・・</a:t>
            </a:r>
            <a:endParaRPr lang="en-US" altLang="ja-JP" sz="1400" dirty="0">
              <a:solidFill>
                <a:srgbClr val="0070C0"/>
              </a:solidFill>
              <a:latin typeface="+mn-ea"/>
            </a:endParaRPr>
          </a:p>
          <a:p>
            <a:endParaRPr lang="en-US" altLang="ja-JP" sz="1400" dirty="0" smtClean="0">
              <a:solidFill>
                <a:srgbClr val="0070C0"/>
              </a:solidFill>
              <a:latin typeface="+mn-ea"/>
            </a:endParaRPr>
          </a:p>
          <a:p>
            <a:r>
              <a:rPr lang="ja-JP" altLang="en-US" sz="1400" dirty="0" smtClean="0">
                <a:solidFill>
                  <a:srgbClr val="0070C0"/>
                </a:solidFill>
                <a:latin typeface="+mn-ea"/>
                <a:cs typeface="Times New Roman" pitchFamily="18" charset="0"/>
              </a:rPr>
              <a:t>事業項目④　</a:t>
            </a:r>
            <a:r>
              <a:rPr lang="ja-JP" altLang="en-US" sz="1400" dirty="0" smtClean="0">
                <a:solidFill>
                  <a:srgbClr val="0070C0"/>
                </a:solidFill>
                <a:latin typeface="+mn-ea"/>
              </a:rPr>
              <a:t>●</a:t>
            </a:r>
            <a:r>
              <a:rPr lang="ja-JP" altLang="en-US" sz="1400" dirty="0">
                <a:solidFill>
                  <a:srgbClr val="0070C0"/>
                </a:solidFill>
                <a:latin typeface="+mn-ea"/>
              </a:rPr>
              <a:t>●の</a:t>
            </a:r>
            <a:r>
              <a:rPr lang="ja-JP" altLang="en-US" sz="1400" dirty="0" smtClean="0">
                <a:solidFill>
                  <a:srgbClr val="0070C0"/>
                </a:solidFill>
                <a:latin typeface="+mn-ea"/>
              </a:rPr>
              <a:t>開発（</a:t>
            </a:r>
            <a:r>
              <a:rPr lang="ja-JP" altLang="en-US" sz="1400" dirty="0" smtClean="0">
                <a:solidFill>
                  <a:srgbClr val="FF0000"/>
                </a:solidFill>
                <a:latin typeface="+mn-ea"/>
              </a:rPr>
              <a:t>自己負担</a:t>
            </a:r>
            <a:r>
              <a:rPr lang="ja-JP" altLang="en-US" sz="1400" dirty="0" smtClean="0">
                <a:solidFill>
                  <a:srgbClr val="0070C0"/>
                </a:solidFill>
                <a:latin typeface="+mn-ea"/>
              </a:rPr>
              <a:t>）</a:t>
            </a:r>
            <a:endParaRPr lang="en-US" altLang="ja-JP" sz="1400" dirty="0">
              <a:solidFill>
                <a:srgbClr val="0070C0"/>
              </a:solidFill>
              <a:latin typeface="+mn-ea"/>
            </a:endParaRPr>
          </a:p>
          <a:p>
            <a:r>
              <a:rPr lang="ja-JP" altLang="en-US" sz="1400" dirty="0">
                <a:solidFill>
                  <a:srgbClr val="0070C0"/>
                </a:solidFill>
                <a:latin typeface="+mn-ea"/>
              </a:rPr>
              <a:t>・・・・・・・・・・・・・・・・・・・・・・・・・・・・・・・・・・・・・・・・・・・・・・・・・・・・・・・・・・・・・・・・・・・・・・・・・・・・・・・・・・・・・・・・・・・・・・・・・・・・・・・・・・・・・・・・・・・・・・・・・・・・・・・・・・・・・・・・・・・・・・・・・・・・・・・・・・・・・・・・</a:t>
            </a:r>
            <a:endParaRPr lang="en-US" altLang="ja-JP" sz="1400" dirty="0">
              <a:solidFill>
                <a:srgbClr val="0070C0"/>
              </a:solidFill>
              <a:latin typeface="+mn-ea"/>
            </a:endParaRPr>
          </a:p>
          <a:p>
            <a:endParaRPr lang="en-US" altLang="ja-JP" sz="1400" dirty="0" smtClean="0">
              <a:solidFill>
                <a:srgbClr val="0070C0"/>
              </a:solidFill>
              <a:latin typeface="+mn-ea"/>
            </a:endParaRPr>
          </a:p>
        </p:txBody>
      </p:sp>
      <p:sp>
        <p:nvSpPr>
          <p:cNvPr id="12" name="テキスト ボックス 11"/>
          <p:cNvSpPr txBox="1"/>
          <p:nvPr/>
        </p:nvSpPr>
        <p:spPr>
          <a:xfrm>
            <a:off x="4382717" y="54626"/>
            <a:ext cx="4621038" cy="1015663"/>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kumimoji="1" lang="ja-JP" altLang="en-US" sz="1200" i="1" dirty="0" smtClean="0">
                <a:solidFill>
                  <a:schemeClr val="bg1"/>
                </a:solidFill>
                <a:latin typeface="+mn-ea"/>
              </a:rPr>
              <a:t>・研究開発の内容について、</a:t>
            </a:r>
            <a:r>
              <a:rPr lang="ja-JP" altLang="en-US" sz="1200" i="1" dirty="0" smtClean="0">
                <a:solidFill>
                  <a:schemeClr val="bg1"/>
                </a:solidFill>
                <a:latin typeface="+mn-ea"/>
              </a:rPr>
              <a:t>本提案において特</a:t>
            </a:r>
            <a:r>
              <a:rPr lang="ja-JP" altLang="en-US" sz="1200" i="1" dirty="0">
                <a:solidFill>
                  <a:schemeClr val="bg1"/>
                </a:solidFill>
                <a:latin typeface="+mn-ea"/>
              </a:rPr>
              <a:t>に解決すべき</a:t>
            </a:r>
            <a:r>
              <a:rPr lang="ja-JP" altLang="en-US" sz="1200" i="1" dirty="0" smtClean="0">
                <a:solidFill>
                  <a:schemeClr val="bg1"/>
                </a:solidFill>
                <a:latin typeface="+mn-ea"/>
              </a:rPr>
              <a:t>課題、課題解決の突破</a:t>
            </a:r>
            <a:r>
              <a:rPr lang="ja-JP" altLang="en-US" sz="1200" i="1" dirty="0">
                <a:solidFill>
                  <a:schemeClr val="bg1"/>
                </a:solidFill>
                <a:latin typeface="+mn-ea"/>
              </a:rPr>
              <a:t>口として考える</a:t>
            </a:r>
            <a:r>
              <a:rPr lang="ja-JP" altLang="en-US" sz="1200" i="1" dirty="0" smtClean="0">
                <a:solidFill>
                  <a:schemeClr val="bg1"/>
                </a:solidFill>
                <a:latin typeface="+mn-ea"/>
              </a:rPr>
              <a:t>要素、解決のアプローチ等について、適宜「図表」などを挿入しつつ、わかりやすく</a:t>
            </a:r>
            <a:r>
              <a:rPr lang="ja-JP" altLang="en-US" sz="1200" i="1" dirty="0">
                <a:solidFill>
                  <a:schemeClr val="bg1"/>
                </a:solidFill>
                <a:latin typeface="+mn-ea"/>
              </a:rPr>
              <a:t>示してください</a:t>
            </a:r>
            <a:r>
              <a:rPr lang="ja-JP" altLang="en-US" sz="1200" i="1" dirty="0" smtClean="0">
                <a:solidFill>
                  <a:schemeClr val="bg1"/>
                </a:solidFill>
                <a:latin typeface="+mn-ea"/>
              </a:rPr>
              <a:t>。</a:t>
            </a:r>
            <a:endParaRPr kumimoji="1" lang="en-US" altLang="ja-JP" sz="1200" i="1" dirty="0" smtClean="0">
              <a:solidFill>
                <a:schemeClr val="bg1"/>
              </a:solidFill>
              <a:latin typeface="+mn-ea"/>
            </a:endParaRPr>
          </a:p>
          <a:p>
            <a:r>
              <a:rPr kumimoji="1" lang="ja-JP" altLang="en-US" sz="1200" i="1" dirty="0" smtClean="0">
                <a:solidFill>
                  <a:schemeClr val="bg1"/>
                </a:solidFill>
                <a:latin typeface="+mn-ea"/>
              </a:rPr>
              <a:t>・専門用語はなるべく使わず、平易な文章を心がけ、必要に応じ、注釈を付す等、分かりやすく記載下さい</a:t>
            </a:r>
            <a:r>
              <a:rPr lang="ja-JP" altLang="en-US" sz="1200" i="1" dirty="0" smtClean="0">
                <a:solidFill>
                  <a:schemeClr val="bg1"/>
                </a:solidFill>
                <a:latin typeface="+mn-ea"/>
              </a:rPr>
              <a:t>。</a:t>
            </a:r>
            <a:endParaRPr lang="en-US" altLang="ja-JP" sz="1200" i="1" dirty="0" smtClean="0">
              <a:solidFill>
                <a:schemeClr val="bg1"/>
              </a:solidFill>
              <a:latin typeface="+mn-ea"/>
            </a:endParaRPr>
          </a:p>
        </p:txBody>
      </p:sp>
      <p:sp>
        <p:nvSpPr>
          <p:cNvPr id="29" name="正方形/長方形 252"/>
          <p:cNvSpPr>
            <a:spLocks noChangeArrowheads="1"/>
          </p:cNvSpPr>
          <p:nvPr/>
        </p:nvSpPr>
        <p:spPr bwMode="auto">
          <a:xfrm>
            <a:off x="169037" y="5517232"/>
            <a:ext cx="8729615" cy="830997"/>
          </a:xfrm>
          <a:prstGeom prst="rect">
            <a:avLst/>
          </a:prstGeom>
          <a:noFill/>
          <a:ln w="9525">
            <a:noFill/>
            <a:miter lim="800000"/>
            <a:headEnd/>
            <a:tailEnd/>
          </a:ln>
        </p:spPr>
        <p:txBody>
          <a:bodyPr wrap="square">
            <a:spAutoFit/>
          </a:bodyPr>
          <a:lstStyle/>
          <a:p>
            <a:pPr>
              <a:spcBef>
                <a:spcPts val="600"/>
              </a:spcBef>
            </a:pPr>
            <a:r>
              <a:rPr lang="ja-JP" altLang="en-US" sz="1200" dirty="0" smtClean="0">
                <a:solidFill>
                  <a:srgbClr val="FF0000"/>
                </a:solidFill>
                <a:latin typeface="+mn-ea"/>
              </a:rPr>
              <a:t>（注）研究</a:t>
            </a:r>
            <a:r>
              <a:rPr lang="ja-JP" altLang="en-US" sz="1200" dirty="0">
                <a:solidFill>
                  <a:srgbClr val="FF0000"/>
                </a:solidFill>
                <a:latin typeface="+mn-ea"/>
              </a:rPr>
              <a:t>開発計画で設定した予算規模を超える研究開発費が必要となる</a:t>
            </a:r>
            <a:r>
              <a:rPr lang="ja-JP" altLang="en-US" sz="1200" dirty="0" smtClean="0">
                <a:solidFill>
                  <a:srgbClr val="FF0000"/>
                </a:solidFill>
                <a:latin typeface="+mn-ea"/>
              </a:rPr>
              <a:t>場合であ</a:t>
            </a:r>
            <a:r>
              <a:rPr lang="ja-JP" altLang="en-US" sz="1200" dirty="0">
                <a:solidFill>
                  <a:srgbClr val="FF0000"/>
                </a:solidFill>
                <a:latin typeface="+mn-ea"/>
              </a:rPr>
              <a:t>って</a:t>
            </a:r>
            <a:r>
              <a:rPr lang="ja-JP" altLang="en-US" sz="1200" dirty="0" smtClean="0">
                <a:solidFill>
                  <a:srgbClr val="FF0000"/>
                </a:solidFill>
                <a:latin typeface="+mn-ea"/>
              </a:rPr>
              <a:t>、</a:t>
            </a:r>
            <a:r>
              <a:rPr lang="ja-JP" altLang="en-US" sz="1200" dirty="0">
                <a:solidFill>
                  <a:srgbClr val="FF0000"/>
                </a:solidFill>
                <a:latin typeface="+mn-ea"/>
              </a:rPr>
              <a:t>予算規模を超える費用 を自己負担する</a:t>
            </a:r>
            <a:r>
              <a:rPr lang="ja-JP" altLang="en-US" sz="1200" dirty="0" smtClean="0">
                <a:solidFill>
                  <a:srgbClr val="FF0000"/>
                </a:solidFill>
                <a:latin typeface="+mn-ea"/>
              </a:rPr>
              <a:t>ことを実施者が誓約することを前提として提案する場合は、当該実施者の自己負担による事業項目についても記載ください。（原則として、政府予算により実施する事業項目と、自己負担による事業項目は、「事業項目」あるいは「サブ事業項目単位」で切り分けて記載ください。）</a:t>
            </a:r>
            <a:endParaRPr lang="ja-JP" altLang="en-US" sz="1200" dirty="0">
              <a:solidFill>
                <a:srgbClr val="FF0000"/>
              </a:solidFill>
              <a:latin typeface="+mn-ea"/>
            </a:endParaRPr>
          </a:p>
        </p:txBody>
      </p:sp>
      <p:sp>
        <p:nvSpPr>
          <p:cNvPr id="3" name="スライド番号プレースホルダー 2"/>
          <p:cNvSpPr>
            <a:spLocks noGrp="1"/>
          </p:cNvSpPr>
          <p:nvPr>
            <p:ph type="sldNum" sz="quarter" idx="12"/>
          </p:nvPr>
        </p:nvSpPr>
        <p:spPr/>
        <p:txBody>
          <a:bodyPr/>
          <a:lstStyle/>
          <a:p>
            <a:fld id="{8D8A5D70-00BF-43D1-9518-0183EFEF9A82}" type="slidenum">
              <a:rPr kumimoji="1" lang="ja-JP" altLang="en-US" smtClean="0"/>
              <a:pPr/>
              <a:t>4</a:t>
            </a:fld>
            <a:endParaRPr kumimoji="1" lang="ja-JP" alt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21792" y="116632"/>
            <a:ext cx="3970784" cy="562074"/>
          </a:xfrm>
        </p:spPr>
        <p:style>
          <a:lnRef idx="0">
            <a:schemeClr val="accent5"/>
          </a:lnRef>
          <a:fillRef idx="3">
            <a:schemeClr val="accent5"/>
          </a:fillRef>
          <a:effectRef idx="3">
            <a:schemeClr val="accent5"/>
          </a:effectRef>
          <a:fontRef idx="minor">
            <a:schemeClr val="lt1"/>
          </a:fontRef>
        </p:style>
        <p:txBody>
          <a:bodyPr>
            <a:noAutofit/>
          </a:bodyPr>
          <a:lstStyle/>
          <a:p>
            <a:r>
              <a:rPr lang="ja-JP" altLang="en-US" sz="2800" dirty="0" smtClean="0">
                <a:latin typeface="+mn-ea"/>
              </a:rPr>
              <a:t>３</a:t>
            </a:r>
            <a:r>
              <a:rPr lang="ja-JP" altLang="en-US" sz="2800" dirty="0">
                <a:latin typeface="+mn-ea"/>
              </a:rPr>
              <a:t>．</a:t>
            </a:r>
            <a:r>
              <a:rPr lang="ja-JP" altLang="en-US" sz="2800" dirty="0" smtClean="0">
                <a:latin typeface="+mn-ea"/>
              </a:rPr>
              <a:t>研究開発</a:t>
            </a:r>
            <a:r>
              <a:rPr kumimoji="1" lang="ja-JP" altLang="en-US" sz="2800" dirty="0" smtClean="0">
                <a:latin typeface="+mn-ea"/>
              </a:rPr>
              <a:t>の体制</a:t>
            </a:r>
            <a:endParaRPr kumimoji="1" lang="ja-JP" altLang="en-US" sz="2800" dirty="0">
              <a:latin typeface="+mn-ea"/>
            </a:endParaRPr>
          </a:p>
        </p:txBody>
      </p:sp>
      <p:sp>
        <p:nvSpPr>
          <p:cNvPr id="7" name="テキスト ボックス 6"/>
          <p:cNvSpPr txBox="1"/>
          <p:nvPr/>
        </p:nvSpPr>
        <p:spPr>
          <a:xfrm>
            <a:off x="4427984" y="116632"/>
            <a:ext cx="4536504" cy="646331"/>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r>
              <a:rPr lang="ja-JP" altLang="en-US" dirty="0">
                <a:latin typeface="+mn-ea"/>
              </a:rPr>
              <a:t>・提案する研究開発を実施する体制とそれぞれの役割を下図のように記載してください（提案書に記載する実施体制の転記あるいは簡略化したもので構いません）</a:t>
            </a:r>
            <a:endParaRPr lang="en-US" altLang="ja-JP" dirty="0">
              <a:latin typeface="+mn-ea"/>
            </a:endParaRPr>
          </a:p>
        </p:txBody>
      </p:sp>
      <p:sp>
        <p:nvSpPr>
          <p:cNvPr id="6" name="Line 2"/>
          <p:cNvSpPr>
            <a:spLocks noChangeShapeType="1"/>
          </p:cNvSpPr>
          <p:nvPr/>
        </p:nvSpPr>
        <p:spPr bwMode="auto">
          <a:xfrm>
            <a:off x="4101478" y="1628800"/>
            <a:ext cx="576263" cy="0"/>
          </a:xfrm>
          <a:prstGeom prst="line">
            <a:avLst/>
          </a:prstGeom>
          <a:noFill/>
          <a:ln w="9525">
            <a:solidFill>
              <a:srgbClr val="000000"/>
            </a:solidFill>
            <a:round/>
            <a:headEnd type="triangle" w="med" len="me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latin typeface="+mn-ea"/>
            </a:endParaRPr>
          </a:p>
        </p:txBody>
      </p:sp>
      <p:sp>
        <p:nvSpPr>
          <p:cNvPr id="13" name="Text Box 6"/>
          <p:cNvSpPr txBox="1">
            <a:spLocks noChangeArrowheads="1"/>
          </p:cNvSpPr>
          <p:nvPr/>
        </p:nvSpPr>
        <p:spPr bwMode="auto">
          <a:xfrm>
            <a:off x="2185073" y="1395660"/>
            <a:ext cx="1806123" cy="351756"/>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defPPr>
              <a:defRPr lang="ja-JP"/>
            </a:defPPr>
            <a:lvl1pPr marR="0" lvl="0" indent="0" algn="ctr" fontAlgn="base">
              <a:lnSpc>
                <a:spcPct val="100000"/>
              </a:lnSpc>
              <a:spcBef>
                <a:spcPct val="0"/>
              </a:spcBef>
              <a:spcAft>
                <a:spcPct val="0"/>
              </a:spcAft>
              <a:buClrTx/>
              <a:buSzTx/>
              <a:buFontTx/>
              <a:buNone/>
              <a:tabLst/>
              <a:defRPr b="0" i="0" u="none" strike="noStrike" cap="none" normalizeH="0" baseline="0">
                <a:ln>
                  <a:noFill/>
                </a:ln>
                <a:effectLst/>
                <a:latin typeface="TmsRmn" charset="0"/>
                <a:ea typeface="ＭＳ ゴシック" pitchFamily="49" charset="-128"/>
                <a:cs typeface="ＭＳ Ｐゴシック" pitchFamily="50" charset="-128"/>
              </a:defRPr>
            </a:lvl1pPr>
          </a:lstStyle>
          <a:p>
            <a:r>
              <a:rPr lang="ja-JP" altLang="en-US" dirty="0">
                <a:latin typeface="+mn-ea"/>
                <a:ea typeface="+mn-ea"/>
              </a:rPr>
              <a:t>ＮＥＤＯ</a:t>
            </a:r>
            <a:endParaRPr lang="ja-JP" altLang="ja-JP" dirty="0">
              <a:latin typeface="+mn-ea"/>
              <a:ea typeface="+mn-ea"/>
            </a:endParaRPr>
          </a:p>
        </p:txBody>
      </p:sp>
      <p:sp>
        <p:nvSpPr>
          <p:cNvPr id="15" name="Text Box 8"/>
          <p:cNvSpPr txBox="1">
            <a:spLocks noChangeArrowheads="1"/>
          </p:cNvSpPr>
          <p:nvPr/>
        </p:nvSpPr>
        <p:spPr bwMode="auto">
          <a:xfrm>
            <a:off x="4770676" y="1421061"/>
            <a:ext cx="1313492" cy="739832"/>
          </a:xfrm>
          <a:prstGeom prst="rect">
            <a:avLst/>
          </a:prstGeom>
          <a:solidFill>
            <a:srgbClr val="FFFFFF"/>
          </a:solidFill>
          <a:ln w="9525">
            <a:solidFill>
              <a:srgbClr val="000000"/>
            </a:solidFill>
            <a:miter lim="800000"/>
            <a:headEnd/>
            <a:tailEnd/>
          </a:ln>
        </p:spPr>
        <p:txBody>
          <a:bodyPr vert="horz" wrap="square" lIns="91440" tIns="34920" rIns="91440" bIns="349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900" b="0" i="0" u="none" strike="noStrike" cap="none" normalizeH="0" baseline="0" dirty="0" smtClean="0">
                <a:ln>
                  <a:noFill/>
                </a:ln>
                <a:solidFill>
                  <a:schemeClr val="tx1"/>
                </a:solidFill>
                <a:effectLst/>
                <a:latin typeface="+mn-ea"/>
              </a:rPr>
              <a:t>研究開発責任者</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900" b="0" i="0" u="none" strike="noStrike" cap="none" normalizeH="0" baseline="0" dirty="0" smtClean="0">
                <a:ln>
                  <a:noFill/>
                </a:ln>
                <a:solidFill>
                  <a:schemeClr val="tx1"/>
                </a:solidFill>
                <a:effectLst/>
                <a:latin typeface="+mn-ea"/>
              </a:rPr>
              <a:t>・所属</a:t>
            </a:r>
            <a:r>
              <a:rPr kumimoji="0" lang="ja-JP" altLang="en-US" sz="900" b="0" i="0" u="sng" strike="noStrike" cap="none" normalizeH="0" baseline="0" dirty="0" smtClean="0">
                <a:ln>
                  <a:noFill/>
                </a:ln>
                <a:solidFill>
                  <a:schemeClr val="tx1"/>
                </a:solidFill>
                <a:effectLst/>
                <a:latin typeface="+mn-ea"/>
              </a:rPr>
              <a:t>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900" b="0" i="0" u="none" strike="noStrike" cap="none" normalizeH="0" baseline="0" dirty="0" smtClean="0">
                <a:ln>
                  <a:noFill/>
                </a:ln>
                <a:solidFill>
                  <a:schemeClr val="tx1"/>
                </a:solidFill>
                <a:effectLst/>
                <a:latin typeface="+mn-ea"/>
              </a:rPr>
              <a:t>・役職名</a:t>
            </a:r>
            <a:r>
              <a:rPr kumimoji="0" lang="ja-JP" altLang="en-US" sz="900" b="0" i="0" u="sng" strike="noStrike" cap="none" normalizeH="0" baseline="0" dirty="0" smtClean="0">
                <a:ln>
                  <a:noFill/>
                </a:ln>
                <a:solidFill>
                  <a:schemeClr val="tx1"/>
                </a:solidFill>
                <a:effectLst/>
                <a:latin typeface="+mn-ea"/>
              </a:rPr>
              <a:t>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900" b="0" i="0" u="none" strike="noStrike" cap="none" normalizeH="0" baseline="0" dirty="0" smtClean="0">
                <a:ln>
                  <a:noFill/>
                </a:ln>
                <a:solidFill>
                  <a:schemeClr val="tx1"/>
                </a:solidFill>
                <a:effectLst/>
                <a:latin typeface="+mn-ea"/>
              </a:rPr>
              <a:t>・氏名</a:t>
            </a:r>
            <a:r>
              <a:rPr kumimoji="0" lang="ja-JP" altLang="en-US" sz="900" b="0" i="0" u="sng" strike="noStrike" cap="none" normalizeH="0" baseline="0" dirty="0" smtClean="0">
                <a:ln>
                  <a:noFill/>
                </a:ln>
                <a:solidFill>
                  <a:schemeClr val="tx1"/>
                </a:solidFill>
                <a:effectLst/>
                <a:latin typeface="+mn-ea"/>
              </a:rPr>
              <a:t>　　　　　　</a:t>
            </a:r>
            <a:endParaRPr kumimoji="0" lang="ja-JP" altLang="ja-JP" sz="1800" b="0" i="0" u="none" strike="noStrike" cap="none" normalizeH="0" baseline="0" dirty="0" smtClean="0">
              <a:ln>
                <a:noFill/>
              </a:ln>
              <a:solidFill>
                <a:schemeClr val="tx1"/>
              </a:solidFill>
              <a:effectLst/>
              <a:latin typeface="+mn-ea"/>
            </a:endParaRPr>
          </a:p>
        </p:txBody>
      </p:sp>
      <p:sp>
        <p:nvSpPr>
          <p:cNvPr id="16" name="Line 9"/>
          <p:cNvSpPr>
            <a:spLocks noChangeShapeType="1"/>
          </p:cNvSpPr>
          <p:nvPr/>
        </p:nvSpPr>
        <p:spPr bwMode="auto">
          <a:xfrm>
            <a:off x="3132989" y="2044324"/>
            <a:ext cx="1637686" cy="0"/>
          </a:xfrm>
          <a:prstGeom prst="line">
            <a:avLst/>
          </a:prstGeom>
          <a:noFill/>
          <a:ln w="9525">
            <a:solidFill>
              <a:srgbClr val="000000"/>
            </a:solidFill>
            <a:prstDash val="lgDash"/>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latin typeface="+mn-ea"/>
            </a:endParaRPr>
          </a:p>
        </p:txBody>
      </p:sp>
      <p:sp>
        <p:nvSpPr>
          <p:cNvPr id="17" name="Text Box 10"/>
          <p:cNvSpPr txBox="1">
            <a:spLocks noChangeArrowheads="1"/>
          </p:cNvSpPr>
          <p:nvPr/>
        </p:nvSpPr>
        <p:spPr bwMode="auto">
          <a:xfrm>
            <a:off x="3979394" y="1742409"/>
            <a:ext cx="929751" cy="3019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50" b="0" i="0" u="none" strike="noStrike" cap="none" normalizeH="0" baseline="0" dirty="0" smtClean="0">
                <a:ln>
                  <a:noFill/>
                </a:ln>
                <a:solidFill>
                  <a:schemeClr val="tx1"/>
                </a:solidFill>
                <a:effectLst/>
                <a:latin typeface="+mn-ea"/>
              </a:rPr>
              <a:t>指示・協議</a:t>
            </a:r>
            <a:endParaRPr kumimoji="0" lang="ja-JP" altLang="ja-JP" sz="1050" b="0" i="0" u="none" strike="noStrike" cap="none" normalizeH="0" baseline="0" dirty="0" smtClean="0">
              <a:ln>
                <a:noFill/>
              </a:ln>
              <a:solidFill>
                <a:schemeClr val="tx1"/>
              </a:solidFill>
              <a:effectLst/>
              <a:latin typeface="+mn-ea"/>
            </a:endParaRPr>
          </a:p>
        </p:txBody>
      </p:sp>
      <p:sp>
        <p:nvSpPr>
          <p:cNvPr id="18" name="Line 11"/>
          <p:cNvSpPr>
            <a:spLocks noChangeShapeType="1"/>
          </p:cNvSpPr>
          <p:nvPr/>
        </p:nvSpPr>
        <p:spPr bwMode="auto">
          <a:xfrm flipH="1">
            <a:off x="3103022" y="1770248"/>
            <a:ext cx="1588" cy="1425575"/>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latin typeface="+mn-ea"/>
            </a:endParaRPr>
          </a:p>
        </p:txBody>
      </p:sp>
      <p:sp>
        <p:nvSpPr>
          <p:cNvPr id="19" name="Line 12"/>
          <p:cNvSpPr>
            <a:spLocks noChangeShapeType="1"/>
          </p:cNvSpPr>
          <p:nvPr/>
        </p:nvSpPr>
        <p:spPr bwMode="auto">
          <a:xfrm flipH="1">
            <a:off x="1180899" y="2964048"/>
            <a:ext cx="3175" cy="231775"/>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latin typeface="+mn-ea"/>
            </a:endParaRPr>
          </a:p>
        </p:txBody>
      </p:sp>
      <p:sp>
        <p:nvSpPr>
          <p:cNvPr id="34" name="Line 12"/>
          <p:cNvSpPr>
            <a:spLocks noChangeShapeType="1"/>
          </p:cNvSpPr>
          <p:nvPr/>
        </p:nvSpPr>
        <p:spPr bwMode="auto">
          <a:xfrm flipH="1">
            <a:off x="5029358" y="2952481"/>
            <a:ext cx="3175" cy="231775"/>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latin typeface="+mn-ea"/>
            </a:endParaRPr>
          </a:p>
        </p:txBody>
      </p:sp>
      <p:sp>
        <p:nvSpPr>
          <p:cNvPr id="20" name="Line 13"/>
          <p:cNvSpPr>
            <a:spLocks noChangeShapeType="1"/>
          </p:cNvSpPr>
          <p:nvPr/>
        </p:nvSpPr>
        <p:spPr bwMode="auto">
          <a:xfrm>
            <a:off x="1179832" y="2954721"/>
            <a:ext cx="385200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latin typeface="+mn-ea"/>
            </a:endParaRPr>
          </a:p>
        </p:txBody>
      </p:sp>
      <p:sp>
        <p:nvSpPr>
          <p:cNvPr id="21" name="Text Box 14"/>
          <p:cNvSpPr txBox="1">
            <a:spLocks noChangeArrowheads="1"/>
          </p:cNvSpPr>
          <p:nvPr/>
        </p:nvSpPr>
        <p:spPr bwMode="auto">
          <a:xfrm>
            <a:off x="4164171" y="3229310"/>
            <a:ext cx="1730375" cy="93042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ja-JP" sz="1000" b="0" i="0" u="none" strike="noStrike" cap="none" normalizeH="0" baseline="0" dirty="0" smtClean="0">
                <a:ln>
                  <a:noFill/>
                </a:ln>
                <a:solidFill>
                  <a:schemeClr val="tx1"/>
                </a:solidFill>
                <a:effectLst/>
                <a:latin typeface="+mn-ea"/>
              </a:rPr>
              <a:t>○○</a:t>
            </a:r>
            <a:r>
              <a:rPr kumimoji="0" lang="ja-JP" altLang="en-US" sz="1000" b="0" i="0" u="none" strike="noStrike" cap="none" normalizeH="0" baseline="0" dirty="0" smtClean="0">
                <a:ln>
                  <a:noFill/>
                </a:ln>
                <a:solidFill>
                  <a:schemeClr val="tx1"/>
                </a:solidFill>
                <a:effectLst/>
                <a:latin typeface="+mn-ea"/>
              </a:rPr>
              <a:t>研究所</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smtClean="0">
                <a:ln>
                  <a:noFill/>
                </a:ln>
                <a:solidFill>
                  <a:schemeClr val="tx1"/>
                </a:solidFill>
                <a:effectLst/>
                <a:latin typeface="+mn-ea"/>
              </a:rPr>
              <a:t>・研究実施場所：</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smtClean="0">
                <a:ln>
                  <a:noFill/>
                </a:ln>
                <a:solidFill>
                  <a:schemeClr val="tx1"/>
                </a:solidFill>
                <a:effectLst/>
                <a:latin typeface="+mn-ea"/>
              </a:rPr>
              <a:t>○○センター（お台場）</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ja-JP" altLang="en-US" sz="1000" b="0" i="0" u="none" strike="noStrike" cap="none" normalizeH="0" baseline="0" dirty="0" smtClean="0">
              <a:ln>
                <a:noFill/>
              </a:ln>
              <a:solidFill>
                <a:schemeClr val="tx1"/>
              </a:solidFill>
              <a:effectLst/>
              <a:latin typeface="+mn-ea"/>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smtClean="0">
                <a:ln>
                  <a:noFill/>
                </a:ln>
                <a:solidFill>
                  <a:schemeClr val="tx1"/>
                </a:solidFill>
                <a:effectLst/>
                <a:latin typeface="+mn-ea"/>
              </a:rPr>
              <a:t>・事業項目：○○評価技術</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ja-JP" altLang="en-US" sz="1000" b="0" i="1" u="none" strike="noStrike" cap="none" normalizeH="0" baseline="0" dirty="0" smtClean="0">
              <a:ln>
                <a:noFill/>
              </a:ln>
              <a:solidFill>
                <a:srgbClr val="FF0000"/>
              </a:solidFill>
              <a:effectLst/>
              <a:latin typeface="+mn-ea"/>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dirty="0" smtClean="0">
              <a:ln>
                <a:noFill/>
              </a:ln>
              <a:solidFill>
                <a:schemeClr val="tx1"/>
              </a:solidFill>
              <a:effectLst/>
              <a:latin typeface="+mn-ea"/>
            </a:endParaRPr>
          </a:p>
        </p:txBody>
      </p:sp>
      <p:sp>
        <p:nvSpPr>
          <p:cNvPr id="22" name="Text Box 15"/>
          <p:cNvSpPr txBox="1">
            <a:spLocks noChangeArrowheads="1"/>
          </p:cNvSpPr>
          <p:nvPr/>
        </p:nvSpPr>
        <p:spPr bwMode="auto">
          <a:xfrm>
            <a:off x="494716" y="3229310"/>
            <a:ext cx="1730375" cy="932719"/>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ja-JP" sz="1000" b="0" i="0" u="none" strike="noStrike" cap="none" normalizeH="0" baseline="0" dirty="0" smtClean="0">
                <a:ln>
                  <a:noFill/>
                </a:ln>
                <a:solidFill>
                  <a:schemeClr val="tx1"/>
                </a:solidFill>
                <a:effectLst/>
                <a:latin typeface="+mn-ea"/>
              </a:rPr>
              <a:t>○○</a:t>
            </a:r>
            <a:r>
              <a:rPr kumimoji="0" lang="ja-JP" altLang="en-US" sz="1000" b="0" i="0" u="none" strike="noStrike" cap="none" normalizeH="0" baseline="0" dirty="0" smtClean="0">
                <a:ln>
                  <a:noFill/>
                </a:ln>
                <a:solidFill>
                  <a:schemeClr val="tx1"/>
                </a:solidFill>
                <a:effectLst/>
                <a:latin typeface="+mn-ea"/>
              </a:rPr>
              <a:t>株式会社</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smtClean="0">
                <a:ln>
                  <a:noFill/>
                </a:ln>
                <a:solidFill>
                  <a:schemeClr val="tx1"/>
                </a:solidFill>
                <a:effectLst/>
                <a:latin typeface="+mn-ea"/>
              </a:rPr>
              <a:t>・研究実施場所：</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smtClean="0">
                <a:ln>
                  <a:noFill/>
                </a:ln>
                <a:solidFill>
                  <a:schemeClr val="tx1"/>
                </a:solidFill>
                <a:effectLst/>
                <a:latin typeface="+mn-ea"/>
              </a:rPr>
              <a:t>○○センター（大阪）</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smtClean="0">
                <a:ln>
                  <a:noFill/>
                </a:ln>
                <a:solidFill>
                  <a:schemeClr val="tx1"/>
                </a:solidFill>
                <a:effectLst/>
                <a:latin typeface="+mn-ea"/>
              </a:rPr>
              <a:t>・事業項目：</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smtClean="0">
                <a:ln>
                  <a:noFill/>
                </a:ln>
                <a:solidFill>
                  <a:schemeClr val="tx1"/>
                </a:solidFill>
                <a:effectLst/>
                <a:latin typeface="+mn-ea"/>
              </a:rPr>
              <a:t>○○技術の開発</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ja-JP" altLang="en-US" sz="1000" b="0" i="0" u="none" strike="noStrike" cap="none" normalizeH="0" baseline="0" dirty="0" smtClean="0">
              <a:ln>
                <a:noFill/>
              </a:ln>
              <a:solidFill>
                <a:schemeClr val="tx1"/>
              </a:solidFill>
              <a:effectLst/>
              <a:latin typeface="+mn-ea"/>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dirty="0" smtClean="0">
              <a:ln>
                <a:noFill/>
              </a:ln>
              <a:solidFill>
                <a:schemeClr val="tx1"/>
              </a:solidFill>
              <a:effectLst/>
              <a:latin typeface="+mn-ea"/>
            </a:endParaRPr>
          </a:p>
        </p:txBody>
      </p:sp>
      <p:sp>
        <p:nvSpPr>
          <p:cNvPr id="23" name="Text Box 16"/>
          <p:cNvSpPr txBox="1">
            <a:spLocks noChangeArrowheads="1"/>
          </p:cNvSpPr>
          <p:nvPr/>
        </p:nvSpPr>
        <p:spPr bwMode="auto">
          <a:xfrm>
            <a:off x="295987" y="3020878"/>
            <a:ext cx="1071563" cy="266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900" b="0" i="0" u="none" strike="noStrike" cap="none" normalizeH="0" baseline="0" dirty="0" smtClean="0">
                <a:ln>
                  <a:noFill/>
                </a:ln>
                <a:solidFill>
                  <a:schemeClr val="tx1"/>
                </a:solidFill>
                <a:effectLst/>
                <a:latin typeface="+mn-ea"/>
              </a:rPr>
              <a:t>（代表事業者）</a:t>
            </a:r>
            <a:endParaRPr kumimoji="0" lang="ja-JP" altLang="ja-JP" sz="1800" b="0" i="0" u="none" strike="noStrike" cap="none" normalizeH="0" baseline="0" dirty="0" smtClean="0">
              <a:ln>
                <a:noFill/>
              </a:ln>
              <a:solidFill>
                <a:schemeClr val="tx1"/>
              </a:solidFill>
              <a:effectLst/>
              <a:latin typeface="+mn-ea"/>
            </a:endParaRPr>
          </a:p>
        </p:txBody>
      </p:sp>
      <p:sp>
        <p:nvSpPr>
          <p:cNvPr id="24" name="Text Box 17"/>
          <p:cNvSpPr txBox="1">
            <a:spLocks noChangeArrowheads="1"/>
          </p:cNvSpPr>
          <p:nvPr/>
        </p:nvSpPr>
        <p:spPr bwMode="auto">
          <a:xfrm>
            <a:off x="2344574" y="3233924"/>
            <a:ext cx="1728787" cy="209261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ja-JP" sz="1000" b="0" i="0" u="none" strike="noStrike" cap="none" normalizeH="0" baseline="0" dirty="0" smtClean="0">
                <a:ln>
                  <a:noFill/>
                </a:ln>
                <a:solidFill>
                  <a:schemeClr val="tx1"/>
                </a:solidFill>
                <a:effectLst/>
                <a:latin typeface="+mn-ea"/>
              </a:rPr>
              <a:t>○○</a:t>
            </a:r>
            <a:r>
              <a:rPr kumimoji="0" lang="ja-JP" altLang="en-US" sz="1000" b="0" i="0" u="none" strike="noStrike" cap="none" normalizeH="0" baseline="0" dirty="0" smtClean="0">
                <a:ln>
                  <a:noFill/>
                </a:ln>
                <a:solidFill>
                  <a:schemeClr val="tx1"/>
                </a:solidFill>
                <a:effectLst/>
                <a:latin typeface="+mn-ea"/>
              </a:rPr>
              <a:t>技術研究組合</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smtClean="0">
                <a:ln>
                  <a:noFill/>
                </a:ln>
                <a:solidFill>
                  <a:schemeClr val="tx1"/>
                </a:solidFill>
                <a:effectLst/>
                <a:latin typeface="+mn-ea"/>
              </a:rPr>
              <a:t>・研究実施場所：</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smtClean="0">
                <a:ln>
                  <a:noFill/>
                </a:ln>
                <a:solidFill>
                  <a:schemeClr val="tx1"/>
                </a:solidFill>
                <a:effectLst/>
                <a:latin typeface="+mn-ea"/>
              </a:rPr>
              <a:t>○○センター（つくば）</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smtClean="0">
                <a:ln>
                  <a:noFill/>
                </a:ln>
                <a:solidFill>
                  <a:schemeClr val="tx1"/>
                </a:solidFill>
                <a:effectLst/>
                <a:latin typeface="+mn-ea"/>
              </a:rPr>
              <a:t>・事業項目：</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smtClean="0">
                <a:ln>
                  <a:noFill/>
                </a:ln>
                <a:solidFill>
                  <a:schemeClr val="tx1"/>
                </a:solidFill>
                <a:effectLst/>
                <a:latin typeface="+mn-ea"/>
              </a:rPr>
              <a:t>○○技術の開発、企業６社（企業名記入）</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ja-JP" altLang="en-US" sz="1000" b="0" i="0" u="none" strike="noStrike" cap="none" normalizeH="0" baseline="0" dirty="0" smtClean="0">
              <a:ln>
                <a:noFill/>
              </a:ln>
              <a:solidFill>
                <a:schemeClr val="tx1"/>
              </a:solidFill>
              <a:effectLst/>
              <a:latin typeface="+mn-ea"/>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ja-JP" sz="1000" b="0" i="0" u="none" strike="noStrike" cap="none" normalizeH="0" baseline="0" dirty="0" smtClean="0">
                <a:ln>
                  <a:noFill/>
                </a:ln>
                <a:solidFill>
                  <a:schemeClr val="tx1"/>
                </a:solidFill>
                <a:effectLst/>
                <a:latin typeface="+mn-ea"/>
              </a:rPr>
              <a:t>【</a:t>
            </a:r>
            <a:r>
              <a:rPr kumimoji="0" lang="ja-JP" altLang="en-US" sz="1000" b="0" i="0" u="none" strike="noStrike" cap="none" normalizeH="0" baseline="0" dirty="0" smtClean="0">
                <a:ln>
                  <a:noFill/>
                </a:ln>
                <a:solidFill>
                  <a:schemeClr val="tx1"/>
                </a:solidFill>
                <a:effectLst/>
                <a:latin typeface="+mn-ea"/>
              </a:rPr>
              <a:t>共同研究</a:t>
            </a:r>
            <a:r>
              <a:rPr kumimoji="0" lang="en-US" altLang="ja-JP" sz="1000" b="0" i="0" u="none" strike="noStrike" cap="none" normalizeH="0" baseline="0" dirty="0" smtClean="0">
                <a:ln>
                  <a:noFill/>
                </a:ln>
                <a:solidFill>
                  <a:schemeClr val="tx1"/>
                </a:solidFill>
                <a:effectLst/>
                <a:latin typeface="+mn-ea"/>
              </a:rPr>
              <a:t>】</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smtClean="0">
                <a:ln>
                  <a:noFill/>
                </a:ln>
                <a:solidFill>
                  <a:schemeClr val="tx1"/>
                </a:solidFill>
                <a:effectLst/>
                <a:latin typeface="+mn-ea"/>
              </a:rPr>
              <a:t>Ａ大学</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smtClean="0">
                <a:ln>
                  <a:noFill/>
                </a:ln>
                <a:solidFill>
                  <a:schemeClr val="tx1"/>
                </a:solidFill>
                <a:effectLst/>
                <a:latin typeface="+mn-ea"/>
              </a:rPr>
              <a:t>・研究実施場所：</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smtClean="0">
                <a:ln>
                  <a:noFill/>
                </a:ln>
                <a:solidFill>
                  <a:schemeClr val="tx1"/>
                </a:solidFill>
                <a:effectLst/>
                <a:latin typeface="+mn-ea"/>
              </a:rPr>
              <a:t>○研究室（つくば）</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smtClean="0">
                <a:ln>
                  <a:noFill/>
                </a:ln>
                <a:solidFill>
                  <a:schemeClr val="tx1"/>
                </a:solidFill>
                <a:effectLst/>
                <a:latin typeface="+mn-ea"/>
              </a:rPr>
              <a:t>・事業項目：</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smtClean="0">
                <a:ln>
                  <a:noFill/>
                </a:ln>
                <a:solidFill>
                  <a:schemeClr val="tx1"/>
                </a:solidFill>
                <a:effectLst/>
                <a:latin typeface="+mn-ea"/>
              </a:rPr>
              <a:t>○○評価技術</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dirty="0" smtClean="0">
              <a:ln>
                <a:noFill/>
              </a:ln>
              <a:solidFill>
                <a:schemeClr val="tx1"/>
              </a:solidFill>
              <a:effectLst/>
              <a:latin typeface="+mn-ea"/>
            </a:endParaRPr>
          </a:p>
        </p:txBody>
      </p:sp>
      <p:sp>
        <p:nvSpPr>
          <p:cNvPr id="41" name="Line 9"/>
          <p:cNvSpPr>
            <a:spLocks noChangeShapeType="1"/>
          </p:cNvSpPr>
          <p:nvPr/>
        </p:nvSpPr>
        <p:spPr bwMode="auto">
          <a:xfrm>
            <a:off x="2344573" y="4263628"/>
            <a:ext cx="1728787" cy="15317"/>
          </a:xfrm>
          <a:prstGeom prst="line">
            <a:avLst/>
          </a:prstGeom>
          <a:noFill/>
          <a:ln w="9525">
            <a:solidFill>
              <a:srgbClr val="000000"/>
            </a:solidFill>
            <a:prstDash val="lgDash"/>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latin typeface="+mn-ea"/>
            </a:endParaRPr>
          </a:p>
        </p:txBody>
      </p:sp>
      <p:sp>
        <p:nvSpPr>
          <p:cNvPr id="43" name="Text Box 14"/>
          <p:cNvSpPr txBox="1">
            <a:spLocks noChangeArrowheads="1"/>
          </p:cNvSpPr>
          <p:nvPr/>
        </p:nvSpPr>
        <p:spPr bwMode="auto">
          <a:xfrm>
            <a:off x="2331774" y="5810948"/>
            <a:ext cx="1730375" cy="93042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ja-JP" sz="1000" b="0" i="0" u="none" strike="noStrike" cap="none" normalizeH="0" baseline="0" dirty="0" smtClean="0">
                <a:ln>
                  <a:noFill/>
                </a:ln>
                <a:solidFill>
                  <a:schemeClr val="tx1"/>
                </a:solidFill>
                <a:effectLst/>
                <a:latin typeface="+mn-ea"/>
              </a:rPr>
              <a:t>○○</a:t>
            </a:r>
            <a:r>
              <a:rPr kumimoji="0" lang="ja-JP" altLang="en-US" sz="1000" b="0" i="0" u="none" strike="noStrike" cap="none" normalizeH="0" baseline="0" dirty="0" smtClean="0">
                <a:ln>
                  <a:noFill/>
                </a:ln>
                <a:solidFill>
                  <a:schemeClr val="tx1"/>
                </a:solidFill>
                <a:effectLst/>
                <a:latin typeface="+mn-ea"/>
              </a:rPr>
              <a:t>研究所</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smtClean="0">
                <a:ln>
                  <a:noFill/>
                </a:ln>
                <a:solidFill>
                  <a:schemeClr val="tx1"/>
                </a:solidFill>
                <a:effectLst/>
                <a:latin typeface="+mn-ea"/>
              </a:rPr>
              <a:t>・研究実施場所：</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smtClean="0">
                <a:ln>
                  <a:noFill/>
                </a:ln>
                <a:solidFill>
                  <a:schemeClr val="tx1"/>
                </a:solidFill>
                <a:effectLst/>
                <a:latin typeface="+mn-ea"/>
              </a:rPr>
              <a:t>○○センター（お台場）</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ja-JP" altLang="en-US" sz="1000" b="0" i="0" u="none" strike="noStrike" cap="none" normalizeH="0" baseline="0" dirty="0" smtClean="0">
              <a:ln>
                <a:noFill/>
              </a:ln>
              <a:solidFill>
                <a:schemeClr val="tx1"/>
              </a:solidFill>
              <a:effectLst/>
              <a:latin typeface="+mn-ea"/>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smtClean="0">
                <a:ln>
                  <a:noFill/>
                </a:ln>
                <a:solidFill>
                  <a:schemeClr val="tx1"/>
                </a:solidFill>
                <a:effectLst/>
                <a:latin typeface="+mn-ea"/>
              </a:rPr>
              <a:t>・事業項目：○○評価技術</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ja-JP" altLang="en-US" sz="1000" b="0" i="1" u="none" strike="noStrike" cap="none" normalizeH="0" baseline="0" dirty="0" smtClean="0">
              <a:ln>
                <a:noFill/>
              </a:ln>
              <a:solidFill>
                <a:srgbClr val="FF0000"/>
              </a:solidFill>
              <a:effectLst/>
              <a:latin typeface="+mn-ea"/>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dirty="0" smtClean="0">
              <a:ln>
                <a:noFill/>
              </a:ln>
              <a:solidFill>
                <a:schemeClr val="tx1"/>
              </a:solidFill>
              <a:effectLst/>
              <a:latin typeface="+mn-ea"/>
            </a:endParaRPr>
          </a:p>
        </p:txBody>
      </p:sp>
      <p:sp>
        <p:nvSpPr>
          <p:cNvPr id="26" name="Line 19"/>
          <p:cNvSpPr>
            <a:spLocks noChangeShapeType="1"/>
          </p:cNvSpPr>
          <p:nvPr/>
        </p:nvSpPr>
        <p:spPr bwMode="auto">
          <a:xfrm>
            <a:off x="3165211" y="5326534"/>
            <a:ext cx="0" cy="46355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latin typeface="+mn-ea"/>
            </a:endParaRPr>
          </a:p>
        </p:txBody>
      </p:sp>
      <p:sp>
        <p:nvSpPr>
          <p:cNvPr id="45" name="Text Box 10"/>
          <p:cNvSpPr txBox="1">
            <a:spLocks noChangeArrowheads="1"/>
          </p:cNvSpPr>
          <p:nvPr/>
        </p:nvSpPr>
        <p:spPr bwMode="auto">
          <a:xfrm>
            <a:off x="2632605" y="2234414"/>
            <a:ext cx="499234" cy="3019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50" b="0" i="0" u="none" strike="noStrike" cap="none" normalizeH="0" baseline="0" dirty="0" smtClean="0">
                <a:ln>
                  <a:noFill/>
                </a:ln>
                <a:solidFill>
                  <a:schemeClr val="tx1"/>
                </a:solidFill>
                <a:effectLst/>
                <a:latin typeface="+mn-ea"/>
              </a:rPr>
              <a:t>委託</a:t>
            </a:r>
            <a:endParaRPr kumimoji="0" lang="ja-JP" altLang="ja-JP" sz="1050" b="0" i="0" u="none" strike="noStrike" cap="none" normalizeH="0" baseline="0" dirty="0" smtClean="0">
              <a:ln>
                <a:noFill/>
              </a:ln>
              <a:solidFill>
                <a:schemeClr val="tx1"/>
              </a:solidFill>
              <a:effectLst/>
              <a:latin typeface="+mn-ea"/>
            </a:endParaRPr>
          </a:p>
        </p:txBody>
      </p:sp>
      <p:sp>
        <p:nvSpPr>
          <p:cNvPr id="46" name="Text Box 10"/>
          <p:cNvSpPr txBox="1">
            <a:spLocks noChangeArrowheads="1"/>
          </p:cNvSpPr>
          <p:nvPr/>
        </p:nvSpPr>
        <p:spPr bwMode="auto">
          <a:xfrm>
            <a:off x="2576859" y="5498272"/>
            <a:ext cx="612000" cy="25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50" b="0" i="0" u="none" strike="noStrike" cap="none" normalizeH="0" baseline="0" dirty="0" smtClean="0">
                <a:ln>
                  <a:noFill/>
                </a:ln>
                <a:solidFill>
                  <a:schemeClr val="tx1"/>
                </a:solidFill>
                <a:effectLst/>
                <a:latin typeface="+mn-ea"/>
              </a:rPr>
              <a:t>再委託</a:t>
            </a:r>
            <a:endParaRPr kumimoji="0" lang="ja-JP" altLang="ja-JP" sz="1050" b="0" i="0" u="none" strike="noStrike" cap="none" normalizeH="0" baseline="0" dirty="0" smtClean="0">
              <a:ln>
                <a:noFill/>
              </a:ln>
              <a:solidFill>
                <a:schemeClr val="tx1"/>
              </a:solidFill>
              <a:effectLst/>
              <a:latin typeface="+mn-ea"/>
            </a:endParaRPr>
          </a:p>
        </p:txBody>
      </p:sp>
      <p:sp>
        <p:nvSpPr>
          <p:cNvPr id="48" name="正方形/長方形 47"/>
          <p:cNvSpPr/>
          <p:nvPr/>
        </p:nvSpPr>
        <p:spPr>
          <a:xfrm>
            <a:off x="352266" y="2726418"/>
            <a:ext cx="5731901" cy="2702362"/>
          </a:xfrm>
          <a:prstGeom prst="rect">
            <a:avLst/>
          </a:prstGeom>
          <a:noFill/>
          <a:ln w="12700">
            <a:solidFill>
              <a:srgbClr val="02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dirty="0">
              <a:latin typeface="+mn-ea"/>
            </a:endParaRPr>
          </a:p>
        </p:txBody>
      </p:sp>
      <p:sp>
        <p:nvSpPr>
          <p:cNvPr id="50" name="Text Box 14"/>
          <p:cNvSpPr txBox="1">
            <a:spLocks noChangeArrowheads="1"/>
          </p:cNvSpPr>
          <p:nvPr/>
        </p:nvSpPr>
        <p:spPr bwMode="auto">
          <a:xfrm>
            <a:off x="6782152" y="2726418"/>
            <a:ext cx="1894304" cy="1433312"/>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smtClean="0">
                <a:ln>
                  <a:noFill/>
                </a:ln>
                <a:solidFill>
                  <a:schemeClr val="tx1"/>
                </a:solidFill>
                <a:effectLst/>
                <a:latin typeface="+mn-ea"/>
              </a:rPr>
              <a:t>ユーザーアドバイザリー委員会</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smtClean="0">
                <a:ln>
                  <a:noFill/>
                </a:ln>
                <a:solidFill>
                  <a:schemeClr val="tx1"/>
                </a:solidFill>
                <a:effectLst/>
                <a:latin typeface="+mn-ea"/>
              </a:rPr>
              <a:t>・参画企業：</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smtClean="0">
                <a:ln>
                  <a:noFill/>
                </a:ln>
                <a:solidFill>
                  <a:schemeClr val="tx1"/>
                </a:solidFill>
                <a:effectLst/>
                <a:latin typeface="+mn-ea"/>
              </a:rPr>
              <a:t>○○株式会社</a:t>
            </a:r>
          </a:p>
          <a:p>
            <a:pPr algn="just" eaLnBrk="0" fontAlgn="base" hangingPunct="0">
              <a:spcBef>
                <a:spcPct val="0"/>
              </a:spcBef>
              <a:spcAft>
                <a:spcPct val="0"/>
              </a:spcAft>
            </a:pPr>
            <a:r>
              <a:rPr kumimoji="0" lang="ja-JP" altLang="en-US" sz="1000" dirty="0">
                <a:latin typeface="+mn-ea"/>
              </a:rPr>
              <a:t>○○株式</a:t>
            </a:r>
            <a:r>
              <a:rPr kumimoji="0" lang="ja-JP" altLang="en-US" sz="1000" dirty="0" smtClean="0">
                <a:latin typeface="+mn-ea"/>
              </a:rPr>
              <a:t>会社</a:t>
            </a:r>
            <a:endParaRPr kumimoji="0" lang="en-US" altLang="ja-JP" sz="1000" dirty="0" smtClean="0">
              <a:latin typeface="+mn-ea"/>
            </a:endParaRPr>
          </a:p>
          <a:p>
            <a:pPr algn="just" eaLnBrk="0" fontAlgn="base" hangingPunct="0">
              <a:spcBef>
                <a:spcPct val="0"/>
              </a:spcBef>
              <a:spcAft>
                <a:spcPct val="0"/>
              </a:spcAft>
            </a:pPr>
            <a:r>
              <a:rPr kumimoji="0" lang="ja-JP" altLang="en-US" sz="1000" b="0" i="0" u="none" strike="noStrike" cap="none" normalizeH="0" baseline="0" dirty="0" smtClean="0">
                <a:ln>
                  <a:noFill/>
                </a:ln>
                <a:solidFill>
                  <a:schemeClr val="tx1"/>
                </a:solidFill>
                <a:effectLst/>
                <a:latin typeface="+mn-ea"/>
              </a:rPr>
              <a:t>・・・</a:t>
            </a:r>
            <a:endParaRPr kumimoji="0" lang="en-US" altLang="ja-JP" sz="1000" b="0" i="0" u="none" strike="noStrike" cap="none" normalizeH="0" baseline="0" dirty="0" smtClean="0">
              <a:ln>
                <a:noFill/>
              </a:ln>
              <a:solidFill>
                <a:schemeClr val="tx1"/>
              </a:solidFill>
              <a:effectLst/>
              <a:latin typeface="+mn-ea"/>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smtClean="0">
                <a:ln>
                  <a:noFill/>
                </a:ln>
                <a:solidFill>
                  <a:schemeClr val="tx1"/>
                </a:solidFill>
                <a:effectLst/>
                <a:latin typeface="+mn-ea"/>
              </a:rPr>
              <a:t>・役割：</a:t>
            </a:r>
            <a:endParaRPr kumimoji="0" lang="en-US" altLang="ja-JP" sz="1000" b="0" i="0" u="none" strike="noStrike" cap="none" normalizeH="0" baseline="0" dirty="0" smtClean="0">
              <a:ln>
                <a:noFill/>
              </a:ln>
              <a:solidFill>
                <a:schemeClr val="tx1"/>
              </a:solidFill>
              <a:effectLst/>
              <a:latin typeface="+mn-ea"/>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dirty="0">
                <a:latin typeface="+mn-ea"/>
              </a:rPr>
              <a:t>　</a:t>
            </a:r>
            <a:r>
              <a:rPr kumimoji="0" lang="ja-JP" altLang="en-US" sz="1000" dirty="0" smtClean="0">
                <a:latin typeface="+mn-ea"/>
              </a:rPr>
              <a:t>ユーザニーズから見た性能・コスト等のスペック</a:t>
            </a:r>
            <a:r>
              <a:rPr kumimoji="0" lang="ja-JP" altLang="en-US" sz="1000" b="0" i="0" u="none" strike="noStrike" cap="none" normalizeH="0" baseline="0" dirty="0" smtClean="0">
                <a:ln>
                  <a:noFill/>
                </a:ln>
                <a:solidFill>
                  <a:schemeClr val="tx1"/>
                </a:solidFill>
                <a:effectLst/>
                <a:latin typeface="+mn-ea"/>
              </a:rPr>
              <a:t>検証、○○・・等</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ja-JP" altLang="en-US" sz="1000" b="0" i="1" u="none" strike="noStrike" cap="none" normalizeH="0" baseline="0" dirty="0" smtClean="0">
              <a:ln>
                <a:noFill/>
              </a:ln>
              <a:solidFill>
                <a:srgbClr val="FF0000"/>
              </a:solidFill>
              <a:effectLst/>
              <a:latin typeface="+mn-ea"/>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dirty="0" smtClean="0">
              <a:ln>
                <a:noFill/>
              </a:ln>
              <a:solidFill>
                <a:schemeClr val="tx1"/>
              </a:solidFill>
              <a:effectLst/>
              <a:latin typeface="+mn-ea"/>
            </a:endParaRPr>
          </a:p>
        </p:txBody>
      </p:sp>
      <p:sp>
        <p:nvSpPr>
          <p:cNvPr id="51" name="Text Box 14"/>
          <p:cNvSpPr txBox="1">
            <a:spLocks noChangeArrowheads="1"/>
          </p:cNvSpPr>
          <p:nvPr/>
        </p:nvSpPr>
        <p:spPr bwMode="auto">
          <a:xfrm>
            <a:off x="6782152" y="4523072"/>
            <a:ext cx="2038320" cy="1138176"/>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ja-JP" sz="1000" b="0" i="0" u="none" strike="noStrike" cap="none" normalizeH="0" baseline="0" dirty="0" smtClean="0">
                <a:ln>
                  <a:noFill/>
                </a:ln>
                <a:solidFill>
                  <a:schemeClr val="tx1"/>
                </a:solidFill>
                <a:effectLst/>
                <a:latin typeface="+mn-ea"/>
              </a:rPr>
              <a:t>○○</a:t>
            </a:r>
            <a:r>
              <a:rPr kumimoji="0" lang="ja-JP" altLang="en-US" sz="1000" b="0" i="0" u="none" strike="noStrike" cap="none" normalizeH="0" baseline="0" dirty="0" smtClean="0">
                <a:ln>
                  <a:noFill/>
                </a:ln>
                <a:solidFill>
                  <a:schemeClr val="tx1"/>
                </a:solidFill>
                <a:effectLst/>
                <a:latin typeface="+mn-ea"/>
              </a:rPr>
              <a:t>株式会社（例：キャリア、オペレータ、各技術のユーザ企業）</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ja-JP" altLang="en-US" sz="1000" b="0" i="0" u="none" strike="noStrike" cap="none" normalizeH="0" baseline="0" dirty="0" smtClean="0">
              <a:ln>
                <a:noFill/>
              </a:ln>
              <a:solidFill>
                <a:schemeClr val="tx1"/>
              </a:solidFill>
              <a:effectLst/>
              <a:latin typeface="+mn-ea"/>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smtClean="0">
                <a:ln>
                  <a:noFill/>
                </a:ln>
                <a:solidFill>
                  <a:schemeClr val="tx1"/>
                </a:solidFill>
                <a:effectLst/>
                <a:latin typeface="+mn-ea"/>
              </a:rPr>
              <a:t>・役割：</a:t>
            </a:r>
            <a:endParaRPr kumimoji="0" lang="en-US" altLang="ja-JP" sz="1000" b="0" i="0" u="none" strike="noStrike" cap="none" normalizeH="0" baseline="0" dirty="0" smtClean="0">
              <a:ln>
                <a:noFill/>
              </a:ln>
              <a:solidFill>
                <a:schemeClr val="tx1"/>
              </a:solidFill>
              <a:effectLst/>
              <a:latin typeface="+mn-ea"/>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smtClean="0">
                <a:ln>
                  <a:noFill/>
                </a:ln>
                <a:solidFill>
                  <a:schemeClr val="tx1"/>
                </a:solidFill>
                <a:effectLst/>
                <a:latin typeface="+mn-ea"/>
              </a:rPr>
              <a:t>　成果の実装検証の場の提供、○○・・・</a:t>
            </a:r>
            <a:endParaRPr kumimoji="0" lang="ja-JP" altLang="en-US" sz="1000" b="0" i="1" u="none" strike="noStrike" cap="none" normalizeH="0" baseline="0" dirty="0" smtClean="0">
              <a:ln>
                <a:noFill/>
              </a:ln>
              <a:solidFill>
                <a:srgbClr val="FF0000"/>
              </a:solidFill>
              <a:effectLst/>
              <a:latin typeface="+mn-ea"/>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dirty="0" smtClean="0">
              <a:ln>
                <a:noFill/>
              </a:ln>
              <a:solidFill>
                <a:schemeClr val="tx1"/>
              </a:solidFill>
              <a:effectLst/>
              <a:latin typeface="+mn-ea"/>
            </a:endParaRPr>
          </a:p>
        </p:txBody>
      </p:sp>
      <p:sp>
        <p:nvSpPr>
          <p:cNvPr id="52" name="Line 2"/>
          <p:cNvSpPr>
            <a:spLocks noChangeShapeType="1"/>
          </p:cNvSpPr>
          <p:nvPr/>
        </p:nvSpPr>
        <p:spPr bwMode="auto">
          <a:xfrm>
            <a:off x="6134525" y="3175006"/>
            <a:ext cx="576263" cy="0"/>
          </a:xfrm>
          <a:prstGeom prst="line">
            <a:avLst/>
          </a:prstGeom>
          <a:noFill/>
          <a:ln w="9525">
            <a:solidFill>
              <a:srgbClr val="000000"/>
            </a:solidFill>
            <a:round/>
            <a:headEnd type="triangle" w="med" len="me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latin typeface="+mn-ea"/>
            </a:endParaRPr>
          </a:p>
        </p:txBody>
      </p:sp>
      <p:sp>
        <p:nvSpPr>
          <p:cNvPr id="53" name="Text Box 10"/>
          <p:cNvSpPr txBox="1">
            <a:spLocks noChangeArrowheads="1"/>
          </p:cNvSpPr>
          <p:nvPr/>
        </p:nvSpPr>
        <p:spPr bwMode="auto">
          <a:xfrm>
            <a:off x="6012441" y="3288615"/>
            <a:ext cx="929751" cy="3019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50" dirty="0">
                <a:latin typeface="+mn-ea"/>
              </a:rPr>
              <a:t>　</a:t>
            </a:r>
            <a:r>
              <a:rPr kumimoji="0" lang="ja-JP" altLang="en-US" sz="1050" dirty="0" smtClean="0">
                <a:latin typeface="+mn-ea"/>
              </a:rPr>
              <a:t>随時</a:t>
            </a:r>
            <a:r>
              <a:rPr kumimoji="0" lang="ja-JP" altLang="en-US" sz="1050" b="0" i="0" u="none" strike="noStrike" cap="none" normalizeH="0" baseline="0" dirty="0" smtClean="0">
                <a:ln>
                  <a:noFill/>
                </a:ln>
                <a:solidFill>
                  <a:schemeClr val="tx1"/>
                </a:solidFill>
                <a:effectLst/>
                <a:latin typeface="+mn-ea"/>
              </a:rPr>
              <a:t>協議</a:t>
            </a:r>
            <a:endParaRPr kumimoji="0" lang="ja-JP" altLang="ja-JP" sz="1050" b="0" i="0" u="none" strike="noStrike" cap="none" normalizeH="0" baseline="0" dirty="0" smtClean="0">
              <a:ln>
                <a:noFill/>
              </a:ln>
              <a:solidFill>
                <a:schemeClr val="tx1"/>
              </a:solidFill>
              <a:effectLst/>
              <a:latin typeface="+mn-ea"/>
            </a:endParaRPr>
          </a:p>
        </p:txBody>
      </p:sp>
      <p:sp>
        <p:nvSpPr>
          <p:cNvPr id="54" name="Line 2"/>
          <p:cNvSpPr>
            <a:spLocks noChangeShapeType="1"/>
          </p:cNvSpPr>
          <p:nvPr/>
        </p:nvSpPr>
        <p:spPr bwMode="auto">
          <a:xfrm>
            <a:off x="6148904" y="4729025"/>
            <a:ext cx="576263" cy="0"/>
          </a:xfrm>
          <a:prstGeom prst="line">
            <a:avLst/>
          </a:prstGeom>
          <a:noFill/>
          <a:ln w="9525">
            <a:solidFill>
              <a:srgbClr val="000000"/>
            </a:solidFill>
            <a:round/>
            <a:headEnd type="triangle" w="med" len="me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latin typeface="+mn-ea"/>
            </a:endParaRPr>
          </a:p>
        </p:txBody>
      </p:sp>
      <p:sp>
        <p:nvSpPr>
          <p:cNvPr id="55" name="Text Box 10"/>
          <p:cNvSpPr txBox="1">
            <a:spLocks noChangeArrowheads="1"/>
          </p:cNvSpPr>
          <p:nvPr/>
        </p:nvSpPr>
        <p:spPr bwMode="auto">
          <a:xfrm>
            <a:off x="6026820" y="4842634"/>
            <a:ext cx="929751" cy="3019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50" b="0" i="0" u="none" strike="noStrike" cap="none" normalizeH="0" baseline="0" dirty="0" smtClean="0">
                <a:ln>
                  <a:noFill/>
                </a:ln>
                <a:solidFill>
                  <a:schemeClr val="tx1"/>
                </a:solidFill>
                <a:effectLst/>
                <a:latin typeface="+mn-ea"/>
              </a:rPr>
              <a:t>協議、検証</a:t>
            </a:r>
            <a:endParaRPr kumimoji="0" lang="ja-JP" altLang="ja-JP" sz="1050" b="0" i="0" u="none" strike="noStrike" cap="none" normalizeH="0" baseline="0" dirty="0" smtClean="0">
              <a:ln>
                <a:noFill/>
              </a:ln>
              <a:solidFill>
                <a:schemeClr val="tx1"/>
              </a:solidFill>
              <a:effectLst/>
              <a:latin typeface="+mn-ea"/>
            </a:endParaRPr>
          </a:p>
        </p:txBody>
      </p:sp>
      <p:sp>
        <p:nvSpPr>
          <p:cNvPr id="3" name="スライド番号プレースホルダー 2"/>
          <p:cNvSpPr>
            <a:spLocks noGrp="1"/>
          </p:cNvSpPr>
          <p:nvPr>
            <p:ph type="sldNum" sz="quarter" idx="12"/>
          </p:nvPr>
        </p:nvSpPr>
        <p:spPr/>
        <p:txBody>
          <a:bodyPr/>
          <a:lstStyle/>
          <a:p>
            <a:fld id="{8D8A5D70-00BF-43D1-9518-0183EFEF9A82}" type="slidenum">
              <a:rPr kumimoji="1" lang="ja-JP" altLang="en-US" smtClean="0"/>
              <a:pPr/>
              <a:t>5</a:t>
            </a:fld>
            <a:endParaRPr kumimoji="1" lang="ja-JP" altLang="en-US" dirty="0"/>
          </a:p>
        </p:txBody>
      </p:sp>
    </p:spTree>
    <p:extLst>
      <p:ext uri="{BB962C8B-B14F-4D97-AF65-F5344CB8AC3E}">
        <p14:creationId xmlns:p14="http://schemas.microsoft.com/office/powerpoint/2010/main" val="334933652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8D8A5D70-00BF-43D1-9518-0183EFEF9A82}" type="slidenum">
              <a:rPr kumimoji="1" lang="ja-JP" altLang="en-US" smtClean="0"/>
              <a:pPr/>
              <a:t>6</a:t>
            </a:fld>
            <a:endParaRPr kumimoji="1" lang="ja-JP" altLang="en-US"/>
          </a:p>
        </p:txBody>
      </p:sp>
      <p:cxnSp>
        <p:nvCxnSpPr>
          <p:cNvPr id="5" name="直線コネクタ 4"/>
          <p:cNvCxnSpPr/>
          <p:nvPr/>
        </p:nvCxnSpPr>
        <p:spPr>
          <a:xfrm>
            <a:off x="1517243" y="1123246"/>
            <a:ext cx="6554787"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6" name="直線コネクタ 5"/>
          <p:cNvCxnSpPr/>
          <p:nvPr/>
        </p:nvCxnSpPr>
        <p:spPr>
          <a:xfrm>
            <a:off x="2051419" y="1604719"/>
            <a:ext cx="19050" cy="482400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7" name="直線コネクタ 6"/>
          <p:cNvCxnSpPr/>
          <p:nvPr/>
        </p:nvCxnSpPr>
        <p:spPr>
          <a:xfrm>
            <a:off x="6833893" y="1610283"/>
            <a:ext cx="19050" cy="482400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8" name="テキスト ボックス 7"/>
          <p:cNvSpPr txBox="1"/>
          <p:nvPr/>
        </p:nvSpPr>
        <p:spPr>
          <a:xfrm>
            <a:off x="2507184" y="808995"/>
            <a:ext cx="730250" cy="300082"/>
          </a:xfrm>
          <a:prstGeom prst="rect">
            <a:avLst/>
          </a:prstGeom>
          <a:noFill/>
        </p:spPr>
        <p:txBody>
          <a:bodyPr wrap="square" rtlCol="0">
            <a:spAutoFit/>
          </a:bodyPr>
          <a:lstStyle/>
          <a:p>
            <a:r>
              <a:rPr lang="en-US" altLang="ja-JP" sz="1350" dirty="0" smtClean="0">
                <a:solidFill>
                  <a:prstClr val="black"/>
                </a:solidFill>
              </a:rPr>
              <a:t>2021.4</a:t>
            </a:r>
            <a:endParaRPr lang="ja-JP" altLang="en-US" sz="1350" dirty="0">
              <a:solidFill>
                <a:prstClr val="black"/>
              </a:solidFill>
            </a:endParaRPr>
          </a:p>
        </p:txBody>
      </p:sp>
      <p:sp>
        <p:nvSpPr>
          <p:cNvPr id="9" name="テキスト ボックス 8"/>
          <p:cNvSpPr txBox="1"/>
          <p:nvPr/>
        </p:nvSpPr>
        <p:spPr>
          <a:xfrm>
            <a:off x="1691680" y="806242"/>
            <a:ext cx="812746" cy="300082"/>
          </a:xfrm>
          <a:prstGeom prst="rect">
            <a:avLst/>
          </a:prstGeom>
          <a:noFill/>
        </p:spPr>
        <p:txBody>
          <a:bodyPr wrap="square" rtlCol="0">
            <a:spAutoFit/>
          </a:bodyPr>
          <a:lstStyle/>
          <a:p>
            <a:r>
              <a:rPr lang="en-US" altLang="ja-JP" sz="1350" dirty="0" smtClean="0">
                <a:solidFill>
                  <a:prstClr val="black"/>
                </a:solidFill>
              </a:rPr>
              <a:t>2020.11</a:t>
            </a:r>
            <a:endParaRPr lang="ja-JP" altLang="en-US" sz="1350" dirty="0">
              <a:solidFill>
                <a:prstClr val="black"/>
              </a:solidFill>
            </a:endParaRPr>
          </a:p>
        </p:txBody>
      </p:sp>
      <p:sp>
        <p:nvSpPr>
          <p:cNvPr id="10" name="右矢印 9"/>
          <p:cNvSpPr/>
          <p:nvPr/>
        </p:nvSpPr>
        <p:spPr>
          <a:xfrm>
            <a:off x="2051419" y="1886362"/>
            <a:ext cx="2016224" cy="91485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200" dirty="0">
              <a:solidFill>
                <a:prstClr val="white"/>
              </a:solidFill>
            </a:endParaRPr>
          </a:p>
        </p:txBody>
      </p:sp>
      <p:sp>
        <p:nvSpPr>
          <p:cNvPr id="11" name="テキスト ボックス 10"/>
          <p:cNvSpPr txBox="1"/>
          <p:nvPr/>
        </p:nvSpPr>
        <p:spPr>
          <a:xfrm>
            <a:off x="179512" y="2141224"/>
            <a:ext cx="2478156" cy="369332"/>
          </a:xfrm>
          <a:prstGeom prst="rect">
            <a:avLst/>
          </a:prstGeom>
          <a:noFill/>
        </p:spPr>
        <p:txBody>
          <a:bodyPr wrap="square" rtlCol="0" anchor="ctr">
            <a:spAutoFit/>
          </a:bodyPr>
          <a:lstStyle/>
          <a:p>
            <a:r>
              <a:rPr kumimoji="1" lang="ja-JP" altLang="en-US" dirty="0" smtClean="0"/>
              <a:t>事業項目①</a:t>
            </a:r>
            <a:endParaRPr kumimoji="1" lang="ja-JP" altLang="en-US" dirty="0"/>
          </a:p>
        </p:txBody>
      </p:sp>
      <p:sp>
        <p:nvSpPr>
          <p:cNvPr id="12" name="右矢印 11"/>
          <p:cNvSpPr/>
          <p:nvPr/>
        </p:nvSpPr>
        <p:spPr>
          <a:xfrm>
            <a:off x="2867547" y="3019007"/>
            <a:ext cx="1200095" cy="91485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200" dirty="0">
              <a:solidFill>
                <a:prstClr val="white"/>
              </a:solidFill>
            </a:endParaRPr>
          </a:p>
        </p:txBody>
      </p:sp>
      <p:sp>
        <p:nvSpPr>
          <p:cNvPr id="13" name="テキスト ボックス 12"/>
          <p:cNvSpPr txBox="1"/>
          <p:nvPr/>
        </p:nvSpPr>
        <p:spPr>
          <a:xfrm>
            <a:off x="179512" y="3285935"/>
            <a:ext cx="2478156" cy="369332"/>
          </a:xfrm>
          <a:prstGeom prst="rect">
            <a:avLst/>
          </a:prstGeom>
          <a:noFill/>
        </p:spPr>
        <p:txBody>
          <a:bodyPr wrap="square" rtlCol="0">
            <a:spAutoFit/>
          </a:bodyPr>
          <a:lstStyle/>
          <a:p>
            <a:r>
              <a:rPr kumimoji="1" lang="ja-JP" altLang="en-US" dirty="0" smtClean="0"/>
              <a:t>事業項目②</a:t>
            </a:r>
            <a:endParaRPr kumimoji="1" lang="ja-JP" altLang="en-US" dirty="0"/>
          </a:p>
        </p:txBody>
      </p:sp>
      <p:sp>
        <p:nvSpPr>
          <p:cNvPr id="14" name="右矢印 13"/>
          <p:cNvSpPr/>
          <p:nvPr/>
        </p:nvSpPr>
        <p:spPr>
          <a:xfrm>
            <a:off x="4067643" y="4151843"/>
            <a:ext cx="2757158" cy="87206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5" name="テキスト ボックス 14"/>
          <p:cNvSpPr txBox="1"/>
          <p:nvPr/>
        </p:nvSpPr>
        <p:spPr>
          <a:xfrm>
            <a:off x="179512" y="4482589"/>
            <a:ext cx="2478156" cy="369332"/>
          </a:xfrm>
          <a:prstGeom prst="rect">
            <a:avLst/>
          </a:prstGeom>
          <a:noFill/>
        </p:spPr>
        <p:txBody>
          <a:bodyPr wrap="square" rtlCol="0">
            <a:spAutoFit/>
          </a:bodyPr>
          <a:lstStyle/>
          <a:p>
            <a:r>
              <a:rPr kumimoji="1" lang="ja-JP" altLang="en-US" dirty="0" smtClean="0"/>
              <a:t>事業項目③</a:t>
            </a:r>
            <a:endParaRPr kumimoji="1" lang="ja-JP" altLang="en-US" dirty="0"/>
          </a:p>
        </p:txBody>
      </p:sp>
      <p:sp>
        <p:nvSpPr>
          <p:cNvPr id="16" name="テキスト ボックス 15"/>
          <p:cNvSpPr txBox="1"/>
          <p:nvPr/>
        </p:nvSpPr>
        <p:spPr>
          <a:xfrm>
            <a:off x="6905261" y="5368618"/>
            <a:ext cx="1789142" cy="646331"/>
          </a:xfrm>
          <a:prstGeom prst="rect">
            <a:avLst/>
          </a:prstGeom>
          <a:noFill/>
        </p:spPr>
        <p:txBody>
          <a:bodyPr wrap="square" rtlCol="0">
            <a:spAutoFit/>
          </a:bodyPr>
          <a:lstStyle/>
          <a:p>
            <a:r>
              <a:rPr lang="ja-JP" altLang="en-US" dirty="0" smtClean="0"/>
              <a:t>目標：～～～～を達成</a:t>
            </a:r>
            <a:endParaRPr kumimoji="1" lang="ja-JP" altLang="en-US" dirty="0"/>
          </a:p>
        </p:txBody>
      </p:sp>
      <p:sp>
        <p:nvSpPr>
          <p:cNvPr id="17" name="右矢印 16"/>
          <p:cNvSpPr/>
          <p:nvPr/>
        </p:nvSpPr>
        <p:spPr>
          <a:xfrm>
            <a:off x="2070469" y="5257331"/>
            <a:ext cx="4763424" cy="87206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8" name="テキスト ボックス 17"/>
          <p:cNvSpPr txBox="1"/>
          <p:nvPr/>
        </p:nvSpPr>
        <p:spPr>
          <a:xfrm>
            <a:off x="179512" y="5491097"/>
            <a:ext cx="2478156" cy="615553"/>
          </a:xfrm>
          <a:prstGeom prst="rect">
            <a:avLst/>
          </a:prstGeom>
          <a:noFill/>
        </p:spPr>
        <p:txBody>
          <a:bodyPr wrap="square" rtlCol="0">
            <a:spAutoFit/>
          </a:bodyPr>
          <a:lstStyle/>
          <a:p>
            <a:r>
              <a:rPr kumimoji="1" lang="ja-JP" altLang="en-US" dirty="0" smtClean="0"/>
              <a:t>事業項目④</a:t>
            </a:r>
            <a:endParaRPr kumimoji="1" lang="en-US" altLang="ja-JP" dirty="0" smtClean="0"/>
          </a:p>
          <a:p>
            <a:r>
              <a:rPr lang="ja-JP" altLang="en-US" sz="1600" dirty="0" smtClean="0"/>
              <a:t>（自己</a:t>
            </a:r>
            <a:r>
              <a:rPr lang="ja-JP" altLang="en-US" sz="1600" dirty="0"/>
              <a:t>負担</a:t>
            </a:r>
            <a:r>
              <a:rPr lang="ja-JP" altLang="en-US" sz="1600" dirty="0" smtClean="0"/>
              <a:t>）</a:t>
            </a:r>
            <a:endParaRPr kumimoji="1" lang="ja-JP" altLang="en-US" sz="1600" dirty="0"/>
          </a:p>
        </p:txBody>
      </p:sp>
      <p:sp>
        <p:nvSpPr>
          <p:cNvPr id="19" name="テキスト ボックス 18"/>
          <p:cNvSpPr txBox="1"/>
          <p:nvPr/>
        </p:nvSpPr>
        <p:spPr>
          <a:xfrm>
            <a:off x="6099610" y="207569"/>
            <a:ext cx="2884119" cy="46166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ja-JP" altLang="en-US" sz="1200" i="1" dirty="0" smtClean="0">
                <a:solidFill>
                  <a:schemeClr val="bg1"/>
                </a:solidFill>
                <a:latin typeface="+mn-ea"/>
              </a:rPr>
              <a:t>・</a:t>
            </a:r>
            <a:r>
              <a:rPr lang="ja-JP" altLang="en-US" sz="1200" i="1" dirty="0">
                <a:solidFill>
                  <a:schemeClr val="bg1"/>
                </a:solidFill>
                <a:latin typeface="+mn-ea"/>
              </a:rPr>
              <a:t>研究開発</a:t>
            </a:r>
            <a:r>
              <a:rPr lang="ja-JP" altLang="en-US" sz="1200" i="1" dirty="0" smtClean="0">
                <a:solidFill>
                  <a:schemeClr val="bg1"/>
                </a:solidFill>
                <a:latin typeface="+mn-ea"/>
              </a:rPr>
              <a:t>の全体スケジュールを記載ください。</a:t>
            </a:r>
            <a:endParaRPr lang="en-US" altLang="ja-JP" sz="1200" i="1" dirty="0">
              <a:solidFill>
                <a:schemeClr val="bg1"/>
              </a:solidFill>
              <a:latin typeface="+mn-ea"/>
            </a:endParaRPr>
          </a:p>
        </p:txBody>
      </p:sp>
      <p:cxnSp>
        <p:nvCxnSpPr>
          <p:cNvPr id="20" name="直線コネクタ 19"/>
          <p:cNvCxnSpPr/>
          <p:nvPr/>
        </p:nvCxnSpPr>
        <p:spPr>
          <a:xfrm>
            <a:off x="2848498" y="1598330"/>
            <a:ext cx="19050" cy="482400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21" name="直線コネクタ 20"/>
          <p:cNvCxnSpPr/>
          <p:nvPr/>
        </p:nvCxnSpPr>
        <p:spPr>
          <a:xfrm>
            <a:off x="4442656" y="1622947"/>
            <a:ext cx="19050" cy="482400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22" name="直線コネクタ 21"/>
          <p:cNvCxnSpPr/>
          <p:nvPr/>
        </p:nvCxnSpPr>
        <p:spPr>
          <a:xfrm>
            <a:off x="6036814" y="1610245"/>
            <a:ext cx="19050" cy="482400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23" name="テキスト ボックス 22"/>
          <p:cNvSpPr txBox="1"/>
          <p:nvPr/>
        </p:nvSpPr>
        <p:spPr>
          <a:xfrm>
            <a:off x="3954807" y="798562"/>
            <a:ext cx="730250" cy="300082"/>
          </a:xfrm>
          <a:prstGeom prst="rect">
            <a:avLst/>
          </a:prstGeom>
          <a:noFill/>
        </p:spPr>
        <p:txBody>
          <a:bodyPr wrap="square" rtlCol="0">
            <a:spAutoFit/>
          </a:bodyPr>
          <a:lstStyle/>
          <a:p>
            <a:r>
              <a:rPr lang="en-US" altLang="ja-JP" sz="1350" dirty="0" smtClean="0">
                <a:solidFill>
                  <a:prstClr val="black"/>
                </a:solidFill>
              </a:rPr>
              <a:t>2022.4</a:t>
            </a:r>
            <a:endParaRPr lang="ja-JP" altLang="en-US" sz="1350" dirty="0">
              <a:solidFill>
                <a:prstClr val="black"/>
              </a:solidFill>
            </a:endParaRPr>
          </a:p>
        </p:txBody>
      </p:sp>
      <p:sp>
        <p:nvSpPr>
          <p:cNvPr id="24" name="テキスト ボックス 23"/>
          <p:cNvSpPr txBox="1"/>
          <p:nvPr/>
        </p:nvSpPr>
        <p:spPr>
          <a:xfrm>
            <a:off x="6535325" y="801211"/>
            <a:ext cx="934906" cy="300082"/>
          </a:xfrm>
          <a:prstGeom prst="rect">
            <a:avLst/>
          </a:prstGeom>
          <a:noFill/>
        </p:spPr>
        <p:txBody>
          <a:bodyPr wrap="square" rtlCol="0">
            <a:spAutoFit/>
          </a:bodyPr>
          <a:lstStyle/>
          <a:p>
            <a:r>
              <a:rPr lang="en-US" altLang="ja-JP" sz="1350" dirty="0" smtClean="0">
                <a:solidFill>
                  <a:prstClr val="black"/>
                </a:solidFill>
              </a:rPr>
              <a:t>2023.10</a:t>
            </a:r>
            <a:endParaRPr lang="ja-JP" altLang="en-US" sz="1350" dirty="0">
              <a:solidFill>
                <a:prstClr val="black"/>
              </a:solidFill>
            </a:endParaRPr>
          </a:p>
        </p:txBody>
      </p:sp>
      <p:sp>
        <p:nvSpPr>
          <p:cNvPr id="25" name="テキスト ボックス 24"/>
          <p:cNvSpPr txBox="1"/>
          <p:nvPr/>
        </p:nvSpPr>
        <p:spPr>
          <a:xfrm>
            <a:off x="1895847" y="1197775"/>
            <a:ext cx="952651" cy="276999"/>
          </a:xfrm>
          <a:prstGeom prst="rect">
            <a:avLst/>
          </a:prstGeom>
          <a:noFill/>
        </p:spPr>
        <p:txBody>
          <a:bodyPr wrap="square" rtlCol="0">
            <a:spAutoFit/>
          </a:bodyPr>
          <a:lstStyle/>
          <a:p>
            <a:r>
              <a:rPr lang="ja-JP" altLang="en-US" sz="1200" dirty="0" smtClean="0">
                <a:solidFill>
                  <a:srgbClr val="0000FF"/>
                </a:solidFill>
              </a:rPr>
              <a:t>◆開始</a:t>
            </a:r>
            <a:endParaRPr lang="ja-JP" altLang="en-US" sz="1200" dirty="0">
              <a:solidFill>
                <a:srgbClr val="0000FF"/>
              </a:solidFill>
            </a:endParaRPr>
          </a:p>
        </p:txBody>
      </p:sp>
      <p:sp>
        <p:nvSpPr>
          <p:cNvPr id="26" name="テキスト ボックス 25"/>
          <p:cNvSpPr txBox="1"/>
          <p:nvPr/>
        </p:nvSpPr>
        <p:spPr>
          <a:xfrm>
            <a:off x="6613248" y="1170529"/>
            <a:ext cx="1175413" cy="307777"/>
          </a:xfrm>
          <a:prstGeom prst="rect">
            <a:avLst/>
          </a:prstGeom>
          <a:noFill/>
        </p:spPr>
        <p:txBody>
          <a:bodyPr wrap="square" rtlCol="0">
            <a:spAutoFit/>
          </a:bodyPr>
          <a:lstStyle/>
          <a:p>
            <a:r>
              <a:rPr lang="ja-JP" altLang="en-US" sz="1400" dirty="0" smtClean="0">
                <a:solidFill>
                  <a:srgbClr val="0000FF"/>
                </a:solidFill>
              </a:rPr>
              <a:t>◆事業</a:t>
            </a:r>
            <a:r>
              <a:rPr lang="ja-JP" altLang="en-US" sz="1400" dirty="0">
                <a:solidFill>
                  <a:srgbClr val="0000FF"/>
                </a:solidFill>
              </a:rPr>
              <a:t>終了</a:t>
            </a:r>
          </a:p>
        </p:txBody>
      </p:sp>
      <p:sp>
        <p:nvSpPr>
          <p:cNvPr id="27" name="テキスト ボックス 26"/>
          <p:cNvSpPr txBox="1"/>
          <p:nvPr/>
        </p:nvSpPr>
        <p:spPr>
          <a:xfrm>
            <a:off x="179212" y="6481674"/>
            <a:ext cx="6533957" cy="307777"/>
          </a:xfrm>
          <a:prstGeom prst="rect">
            <a:avLst/>
          </a:prstGeom>
          <a:noFill/>
        </p:spPr>
        <p:txBody>
          <a:bodyPr wrap="square" rtlCol="0">
            <a:spAutoFit/>
          </a:bodyPr>
          <a:lstStyle/>
          <a:p>
            <a:r>
              <a:rPr lang="en-US" altLang="ja-JP" sz="1400" dirty="0" smtClean="0">
                <a:solidFill>
                  <a:srgbClr val="0000FF"/>
                </a:solidFill>
              </a:rPr>
              <a:t>※</a:t>
            </a:r>
            <a:r>
              <a:rPr lang="ja-JP" altLang="en-US" sz="1400" dirty="0" smtClean="0">
                <a:solidFill>
                  <a:srgbClr val="0000FF"/>
                </a:solidFill>
              </a:rPr>
              <a:t>自己開発投資による項目も含めて事業全体のスケジュールを記載して下さい。</a:t>
            </a:r>
            <a:endParaRPr lang="ja-JP" altLang="en-US" sz="1400" dirty="0">
              <a:solidFill>
                <a:srgbClr val="0000FF"/>
              </a:solidFill>
            </a:endParaRPr>
          </a:p>
        </p:txBody>
      </p:sp>
      <p:sp>
        <p:nvSpPr>
          <p:cNvPr id="28" name="タイトル 1"/>
          <p:cNvSpPr txBox="1">
            <a:spLocks/>
          </p:cNvSpPr>
          <p:nvPr/>
        </p:nvSpPr>
        <p:spPr>
          <a:xfrm>
            <a:off x="116247" y="103320"/>
            <a:ext cx="4546082" cy="562074"/>
          </a:xfrm>
          <a:prstGeom prst="rect">
            <a:avLst/>
          </a:prstGeom>
        </p:spPr>
        <p:style>
          <a:lnRef idx="0">
            <a:schemeClr val="accent5"/>
          </a:lnRef>
          <a:fillRef idx="3">
            <a:schemeClr val="accent5"/>
          </a:fillRef>
          <a:effectRef idx="3">
            <a:schemeClr val="accent5"/>
          </a:effectRef>
          <a:fontRef idx="minor">
            <a:schemeClr val="lt1"/>
          </a:fontRef>
        </p:style>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ja-JP" altLang="en-US" sz="2800" dirty="0" smtClean="0">
                <a:latin typeface="+mn-ea"/>
              </a:rPr>
              <a:t>４．研究</a:t>
            </a:r>
            <a:r>
              <a:rPr lang="ja-JP" altLang="en-US" sz="2800" dirty="0">
                <a:latin typeface="+mn-ea"/>
              </a:rPr>
              <a:t>開発の</a:t>
            </a:r>
            <a:r>
              <a:rPr lang="ja-JP" altLang="en-US" sz="2800" dirty="0" smtClean="0">
                <a:latin typeface="+mn-ea"/>
              </a:rPr>
              <a:t>スケジュール</a:t>
            </a:r>
            <a:endParaRPr lang="ja-JP" altLang="en-US" sz="2800" dirty="0">
              <a:latin typeface="+mn-ea"/>
            </a:endParaRPr>
          </a:p>
        </p:txBody>
      </p:sp>
      <p:sp>
        <p:nvSpPr>
          <p:cNvPr id="29" name="テキスト ボックス 28"/>
          <p:cNvSpPr txBox="1"/>
          <p:nvPr/>
        </p:nvSpPr>
        <p:spPr>
          <a:xfrm>
            <a:off x="5555155" y="809329"/>
            <a:ext cx="730250" cy="300082"/>
          </a:xfrm>
          <a:prstGeom prst="rect">
            <a:avLst/>
          </a:prstGeom>
          <a:noFill/>
        </p:spPr>
        <p:txBody>
          <a:bodyPr wrap="square" rtlCol="0">
            <a:spAutoFit/>
          </a:bodyPr>
          <a:lstStyle/>
          <a:p>
            <a:r>
              <a:rPr lang="en-US" altLang="ja-JP" sz="1350" dirty="0" smtClean="0">
                <a:solidFill>
                  <a:prstClr val="black"/>
                </a:solidFill>
              </a:rPr>
              <a:t>2023.4</a:t>
            </a:r>
            <a:endParaRPr lang="ja-JP" altLang="en-US" sz="1350" dirty="0">
              <a:solidFill>
                <a:prstClr val="black"/>
              </a:solidFill>
            </a:endParaRPr>
          </a:p>
        </p:txBody>
      </p:sp>
      <p:cxnSp>
        <p:nvCxnSpPr>
          <p:cNvPr id="30" name="直線矢印コネクタ 29"/>
          <p:cNvCxnSpPr>
            <a:stCxn id="10" idx="3"/>
          </p:cNvCxnSpPr>
          <p:nvPr/>
        </p:nvCxnSpPr>
        <p:spPr>
          <a:xfrm>
            <a:off x="4067643" y="2343787"/>
            <a:ext cx="0" cy="1949309"/>
          </a:xfrm>
          <a:prstGeom prst="straightConnector1">
            <a:avLst/>
          </a:prstGeom>
          <a:ln w="19050">
            <a:prstDash val="dash"/>
            <a:tailEnd type="triangle"/>
          </a:ln>
        </p:spPr>
        <p:style>
          <a:lnRef idx="1">
            <a:schemeClr val="accent1"/>
          </a:lnRef>
          <a:fillRef idx="0">
            <a:schemeClr val="accent1"/>
          </a:fillRef>
          <a:effectRef idx="0">
            <a:schemeClr val="accent1"/>
          </a:effectRef>
          <a:fontRef idx="minor">
            <a:schemeClr val="tx1"/>
          </a:fontRef>
        </p:style>
      </p:cxnSp>
      <p:sp>
        <p:nvSpPr>
          <p:cNvPr id="31" name="テキスト ボックス 30"/>
          <p:cNvSpPr txBox="1"/>
          <p:nvPr/>
        </p:nvSpPr>
        <p:spPr>
          <a:xfrm>
            <a:off x="6944683" y="4306912"/>
            <a:ext cx="1789142" cy="646331"/>
          </a:xfrm>
          <a:prstGeom prst="rect">
            <a:avLst/>
          </a:prstGeom>
          <a:noFill/>
        </p:spPr>
        <p:txBody>
          <a:bodyPr wrap="square" rtlCol="0">
            <a:spAutoFit/>
          </a:bodyPr>
          <a:lstStyle/>
          <a:p>
            <a:r>
              <a:rPr lang="ja-JP" altLang="en-US" dirty="0" smtClean="0"/>
              <a:t>目標：～～～～を達成</a:t>
            </a:r>
            <a:endParaRPr kumimoji="1" lang="ja-JP" altLang="en-US" dirty="0"/>
          </a:p>
        </p:txBody>
      </p:sp>
    </p:spTree>
    <p:extLst>
      <p:ext uri="{BB962C8B-B14F-4D97-AF65-F5344CB8AC3E}">
        <p14:creationId xmlns:p14="http://schemas.microsoft.com/office/powerpoint/2010/main" val="33709025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3528" y="274638"/>
            <a:ext cx="3970784" cy="562074"/>
          </a:xfrm>
        </p:spPr>
        <p:style>
          <a:lnRef idx="0">
            <a:schemeClr val="accent5"/>
          </a:lnRef>
          <a:fillRef idx="3">
            <a:schemeClr val="accent5"/>
          </a:fillRef>
          <a:effectRef idx="3">
            <a:schemeClr val="accent5"/>
          </a:effectRef>
          <a:fontRef idx="minor">
            <a:schemeClr val="lt1"/>
          </a:fontRef>
        </p:style>
        <p:txBody>
          <a:bodyPr>
            <a:noAutofit/>
          </a:bodyPr>
          <a:lstStyle/>
          <a:p>
            <a:r>
              <a:rPr kumimoji="1" lang="ja-JP" altLang="en-US" sz="2800" dirty="0" smtClean="0">
                <a:latin typeface="+mn-ea"/>
              </a:rPr>
              <a:t>５．研究開発の目標</a:t>
            </a:r>
            <a:endParaRPr kumimoji="1" lang="ja-JP" altLang="en-US" sz="2800" dirty="0">
              <a:latin typeface="+mn-ea"/>
            </a:endParaRPr>
          </a:p>
        </p:txBody>
      </p:sp>
      <p:sp>
        <p:nvSpPr>
          <p:cNvPr id="6" name="テキスト ボックス 5"/>
          <p:cNvSpPr txBox="1"/>
          <p:nvPr/>
        </p:nvSpPr>
        <p:spPr>
          <a:xfrm>
            <a:off x="4513404" y="313185"/>
            <a:ext cx="4536504" cy="1015663"/>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r>
              <a:rPr lang="ja-JP" altLang="en-US" dirty="0" smtClean="0">
                <a:latin typeface="+mn-ea"/>
              </a:rPr>
              <a:t>・提案</a:t>
            </a:r>
            <a:r>
              <a:rPr lang="ja-JP" altLang="en-US" dirty="0">
                <a:latin typeface="+mn-ea"/>
              </a:rPr>
              <a:t>する研究開発の目標</a:t>
            </a:r>
            <a:r>
              <a:rPr lang="ja-JP" altLang="en-US" dirty="0" smtClean="0">
                <a:latin typeface="+mn-ea"/>
              </a:rPr>
              <a:t>を中間地点と最終地点について具体的</a:t>
            </a:r>
            <a:r>
              <a:rPr lang="ja-JP" altLang="en-US" dirty="0">
                <a:latin typeface="+mn-ea"/>
              </a:rPr>
              <a:t>かつ定量的に記載して</a:t>
            </a:r>
            <a:r>
              <a:rPr lang="ja-JP" altLang="en-US" dirty="0" smtClean="0">
                <a:latin typeface="+mn-ea"/>
              </a:rPr>
              <a:t>ください（</a:t>
            </a:r>
            <a:r>
              <a:rPr lang="ja-JP" altLang="en-US" dirty="0">
                <a:latin typeface="+mn-ea"/>
              </a:rPr>
              <a:t>極力、目標仕様等の具体的な数値を記載してください</a:t>
            </a:r>
            <a:r>
              <a:rPr lang="ja-JP" altLang="en-US" dirty="0" smtClean="0">
                <a:latin typeface="+mn-ea"/>
              </a:rPr>
              <a:t>）。</a:t>
            </a:r>
            <a:endParaRPr lang="en-US" altLang="ja-JP" dirty="0" smtClean="0">
              <a:latin typeface="+mn-ea"/>
            </a:endParaRPr>
          </a:p>
          <a:p>
            <a:r>
              <a:rPr lang="ja-JP" altLang="en-US" dirty="0" smtClean="0">
                <a:latin typeface="+mn-ea"/>
              </a:rPr>
              <a:t>・目標を一つにまとめることが出来ない場合は、いくつかのカテゴリーに分けて記載頂いても結構です。</a:t>
            </a:r>
            <a:endParaRPr lang="en-US" altLang="ja-JP" dirty="0">
              <a:latin typeface="+mn-ea"/>
            </a:endParaRPr>
          </a:p>
        </p:txBody>
      </p:sp>
      <p:sp>
        <p:nvSpPr>
          <p:cNvPr id="4" name="テキスト ボックス 21"/>
          <p:cNvSpPr txBox="1">
            <a:spLocks noChangeArrowheads="1"/>
          </p:cNvSpPr>
          <p:nvPr/>
        </p:nvSpPr>
        <p:spPr bwMode="auto">
          <a:xfrm>
            <a:off x="179512" y="1734381"/>
            <a:ext cx="6048672" cy="338554"/>
          </a:xfrm>
          <a:prstGeom prst="rect">
            <a:avLst/>
          </a:prstGeom>
          <a:noFill/>
          <a:ln w="9525">
            <a:noFill/>
            <a:miter lim="800000"/>
            <a:headEnd/>
            <a:tailEnd/>
          </a:ln>
        </p:spPr>
        <p:txBody>
          <a:bodyPr wrap="square">
            <a:spAutoFit/>
          </a:bodyPr>
          <a:lstStyle/>
          <a:p>
            <a:r>
              <a:rPr lang="ja-JP" altLang="ja-JP" sz="1600" dirty="0" smtClean="0">
                <a:latin typeface="+mn-ea"/>
                <a:cs typeface="Times New Roman" pitchFamily="18" charset="0"/>
              </a:rPr>
              <a:t>①</a:t>
            </a:r>
            <a:r>
              <a:rPr lang="ja-JP" altLang="en-US" sz="1600" dirty="0" smtClean="0">
                <a:latin typeface="+mn-ea"/>
                <a:cs typeface="Times New Roman" pitchFamily="18" charset="0"/>
              </a:rPr>
              <a:t>中間目標（</a:t>
            </a:r>
            <a:r>
              <a:rPr lang="en-US" altLang="ja-JP" sz="1600" dirty="0" smtClean="0">
                <a:latin typeface="+mn-ea"/>
                <a:cs typeface="Times New Roman" pitchFamily="18" charset="0"/>
              </a:rPr>
              <a:t>※</a:t>
            </a:r>
            <a:r>
              <a:rPr lang="ja-JP" altLang="en-US" sz="1600" dirty="0" smtClean="0">
                <a:latin typeface="+mn-ea"/>
                <a:cs typeface="Times New Roman" pitchFamily="18" charset="0"/>
              </a:rPr>
              <a:t>３年間の提案の場合は事業開始から１．５年後）</a:t>
            </a:r>
            <a:endParaRPr lang="en-US" altLang="ja-JP" sz="1600" dirty="0" smtClean="0">
              <a:latin typeface="+mn-ea"/>
            </a:endParaRPr>
          </a:p>
        </p:txBody>
      </p:sp>
      <p:sp>
        <p:nvSpPr>
          <p:cNvPr id="5" name="テキスト ボックス 21"/>
          <p:cNvSpPr txBox="1">
            <a:spLocks noChangeArrowheads="1"/>
          </p:cNvSpPr>
          <p:nvPr/>
        </p:nvSpPr>
        <p:spPr bwMode="auto">
          <a:xfrm>
            <a:off x="151094" y="4082796"/>
            <a:ext cx="5645042" cy="338554"/>
          </a:xfrm>
          <a:prstGeom prst="rect">
            <a:avLst/>
          </a:prstGeom>
          <a:noFill/>
          <a:ln w="9525">
            <a:noFill/>
            <a:miter lim="800000"/>
            <a:headEnd/>
            <a:tailEnd/>
          </a:ln>
        </p:spPr>
        <p:txBody>
          <a:bodyPr wrap="square">
            <a:spAutoFit/>
          </a:bodyPr>
          <a:lstStyle/>
          <a:p>
            <a:r>
              <a:rPr lang="ja-JP" altLang="en-US" sz="1600" dirty="0" smtClean="0">
                <a:latin typeface="+mn-ea"/>
                <a:cs typeface="Times New Roman" pitchFamily="18" charset="0"/>
              </a:rPr>
              <a:t>②最終</a:t>
            </a:r>
            <a:r>
              <a:rPr lang="ja-JP" altLang="en-US" sz="1600" dirty="0">
                <a:latin typeface="+mn-ea"/>
                <a:cs typeface="Times New Roman" pitchFamily="18" charset="0"/>
              </a:rPr>
              <a:t>目標</a:t>
            </a:r>
            <a:r>
              <a:rPr lang="ja-JP" altLang="en-US" sz="1600" dirty="0" smtClean="0">
                <a:latin typeface="+mn-ea"/>
                <a:cs typeface="Times New Roman" pitchFamily="18" charset="0"/>
              </a:rPr>
              <a:t>（</a:t>
            </a:r>
            <a:r>
              <a:rPr lang="en-US" altLang="ja-JP" sz="1600" dirty="0" smtClean="0">
                <a:latin typeface="+mn-ea"/>
                <a:cs typeface="Times New Roman" pitchFamily="18" charset="0"/>
              </a:rPr>
              <a:t>※</a:t>
            </a:r>
            <a:r>
              <a:rPr lang="ja-JP" altLang="en-US" sz="1600" dirty="0" smtClean="0">
                <a:latin typeface="+mn-ea"/>
                <a:cs typeface="Times New Roman" pitchFamily="18" charset="0"/>
              </a:rPr>
              <a:t>３年間の提案の場合は事業開始から３年後）</a:t>
            </a:r>
            <a:endParaRPr lang="en-US" altLang="ja-JP" sz="1600" dirty="0">
              <a:latin typeface="+mn-ea"/>
            </a:endParaRPr>
          </a:p>
        </p:txBody>
      </p:sp>
      <p:graphicFrame>
        <p:nvGraphicFramePr>
          <p:cNvPr id="11" name="表 10"/>
          <p:cNvGraphicFramePr>
            <a:graphicFrameLocks noGrp="1"/>
          </p:cNvGraphicFramePr>
          <p:nvPr>
            <p:extLst>
              <p:ext uri="{D42A27DB-BD31-4B8C-83A1-F6EECF244321}">
                <p14:modId xmlns:p14="http://schemas.microsoft.com/office/powerpoint/2010/main" val="1536466707"/>
              </p:ext>
            </p:extLst>
          </p:nvPr>
        </p:nvGraphicFramePr>
        <p:xfrm>
          <a:off x="278344" y="2169843"/>
          <a:ext cx="8470120" cy="1262560"/>
        </p:xfrm>
        <a:graphic>
          <a:graphicData uri="http://schemas.openxmlformats.org/drawingml/2006/table">
            <a:tbl>
              <a:tblPr firstRow="1" firstCol="1" bandRow="1">
                <a:tableStyleId>{5940675A-B579-460E-94D1-54222C63F5DA}</a:tableStyleId>
              </a:tblPr>
              <a:tblGrid>
                <a:gridCol w="1485344">
                  <a:extLst>
                    <a:ext uri="{9D8B030D-6E8A-4147-A177-3AD203B41FA5}">
                      <a16:colId xmlns="" xmlns:a16="http://schemas.microsoft.com/office/drawing/2014/main" val="20000"/>
                    </a:ext>
                  </a:extLst>
                </a:gridCol>
                <a:gridCol w="6984776">
                  <a:extLst>
                    <a:ext uri="{9D8B030D-6E8A-4147-A177-3AD203B41FA5}">
                      <a16:colId xmlns="" xmlns:a16="http://schemas.microsoft.com/office/drawing/2014/main" val="20001"/>
                    </a:ext>
                  </a:extLst>
                </a:gridCol>
              </a:tblGrid>
              <a:tr h="1262560">
                <a:tc>
                  <a:txBody>
                    <a:bodyPr/>
                    <a:lstStyle/>
                    <a:p>
                      <a:pPr marL="0" marR="0" lvl="0" indent="0" algn="just" defTabSz="914400" rtl="0" eaLnBrk="1" fontAlgn="auto" latinLnBrk="1" hangingPunct="1">
                        <a:lnSpc>
                          <a:spcPts val="1580"/>
                        </a:lnSpc>
                        <a:spcBef>
                          <a:spcPts val="0"/>
                        </a:spcBef>
                        <a:spcAft>
                          <a:spcPts val="0"/>
                        </a:spcAft>
                        <a:buClrTx/>
                        <a:buSzTx/>
                        <a:buFontTx/>
                        <a:buNone/>
                        <a:tabLst/>
                        <a:defRPr/>
                      </a:pPr>
                      <a:r>
                        <a:rPr lang="ja-JP" altLang="en-US" sz="1200" spc="10" dirty="0" smtClean="0">
                          <a:effectLst/>
                        </a:rPr>
                        <a:t>中間目標</a:t>
                      </a:r>
                      <a:endParaRPr lang="ja-JP" altLang="ja-JP" sz="1200" spc="10" dirty="0" smtClean="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tc>
                <a:tc>
                  <a:txBody>
                    <a:bodyPr/>
                    <a:lstStyle/>
                    <a:p>
                      <a:pPr marL="0" marR="0" lvl="0" indent="0" algn="just" defTabSz="914400" rtl="0" eaLnBrk="1" fontAlgn="auto" latinLnBrk="1" hangingPunct="1">
                        <a:lnSpc>
                          <a:spcPts val="1580"/>
                        </a:lnSpc>
                        <a:spcBef>
                          <a:spcPts val="0"/>
                        </a:spcBef>
                        <a:spcAft>
                          <a:spcPts val="0"/>
                        </a:spcAft>
                        <a:buClrTx/>
                        <a:buSzTx/>
                        <a:buFontTx/>
                        <a:buNone/>
                        <a:tabLst/>
                        <a:defRPr/>
                      </a:pPr>
                      <a:r>
                        <a:rPr lang="ja-JP" sz="1200" spc="10" dirty="0">
                          <a:effectLst/>
                        </a:rPr>
                        <a:t>○○○○</a:t>
                      </a:r>
                      <a:r>
                        <a:rPr lang="ja-JP" sz="1200" spc="10" dirty="0" smtClean="0">
                          <a:effectLst/>
                        </a:rPr>
                        <a:t>○</a:t>
                      </a:r>
                      <a:r>
                        <a:rPr lang="ja-JP" altLang="ja-JP" sz="1200" spc="10" dirty="0" smtClean="0">
                          <a:effectLst/>
                        </a:rPr>
                        <a:t>○○○○○○○○○○○○○○</a:t>
                      </a:r>
                      <a:r>
                        <a:rPr lang="ja-JP" sz="1200" spc="10" dirty="0" smtClean="0">
                          <a:effectLst/>
                        </a:rPr>
                        <a:t>○○</a:t>
                      </a:r>
                      <a:r>
                        <a:rPr lang="ja-JP" altLang="ja-JP" sz="1200" spc="10" dirty="0" smtClean="0">
                          <a:effectLst/>
                        </a:rPr>
                        <a:t>○○○○○○○○○○○○○○○○○○○○○○○○○○○○○○○○○○○○○○○○○○…</a:t>
                      </a:r>
                      <a:endParaRPr lang="ja-JP" sz="1200" spc="1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tc>
                <a:extLst>
                  <a:ext uri="{0D108BD9-81ED-4DB2-BD59-A6C34878D82A}">
                    <a16:rowId xmlns="" xmlns:a16="http://schemas.microsoft.com/office/drawing/2014/main" val="10002"/>
                  </a:ext>
                </a:extLst>
              </a:tr>
            </a:tbl>
          </a:graphicData>
        </a:graphic>
      </p:graphicFrame>
      <p:sp>
        <p:nvSpPr>
          <p:cNvPr id="14" name="テキスト ボックス 21"/>
          <p:cNvSpPr txBox="1">
            <a:spLocks noChangeArrowheads="1"/>
          </p:cNvSpPr>
          <p:nvPr/>
        </p:nvSpPr>
        <p:spPr bwMode="auto">
          <a:xfrm>
            <a:off x="179512" y="1399870"/>
            <a:ext cx="2664296" cy="338554"/>
          </a:xfrm>
          <a:prstGeom prst="rect">
            <a:avLst/>
          </a:prstGeom>
          <a:noFill/>
          <a:ln w="9525">
            <a:noFill/>
            <a:miter lim="800000"/>
            <a:headEnd/>
            <a:tailEnd/>
          </a:ln>
        </p:spPr>
        <p:txBody>
          <a:bodyPr wrap="square">
            <a:spAutoFit/>
          </a:bodyPr>
          <a:lstStyle/>
          <a:p>
            <a:r>
              <a:rPr lang="en-US" altLang="ja-JP" sz="1600" dirty="0" smtClean="0">
                <a:latin typeface="+mn-ea"/>
                <a:cs typeface="Times New Roman" pitchFamily="18" charset="0"/>
              </a:rPr>
              <a:t>【</a:t>
            </a:r>
            <a:r>
              <a:rPr lang="ja-JP" altLang="en-US" sz="1600" dirty="0" smtClean="0">
                <a:latin typeface="+mn-ea"/>
                <a:cs typeface="Times New Roman" pitchFamily="18" charset="0"/>
              </a:rPr>
              <a:t>目標</a:t>
            </a:r>
            <a:r>
              <a:rPr lang="en-US" altLang="ja-JP" sz="1600" dirty="0" smtClean="0">
                <a:latin typeface="+mn-ea"/>
                <a:cs typeface="Times New Roman" pitchFamily="18" charset="0"/>
              </a:rPr>
              <a:t>】</a:t>
            </a:r>
            <a:endParaRPr lang="en-US" altLang="ja-JP" sz="1600" dirty="0" smtClean="0">
              <a:latin typeface="+mn-ea"/>
            </a:endParaRPr>
          </a:p>
        </p:txBody>
      </p:sp>
      <p:graphicFrame>
        <p:nvGraphicFramePr>
          <p:cNvPr id="18" name="表 17"/>
          <p:cNvGraphicFramePr>
            <a:graphicFrameLocks noGrp="1"/>
          </p:cNvGraphicFramePr>
          <p:nvPr>
            <p:extLst>
              <p:ext uri="{D42A27DB-BD31-4B8C-83A1-F6EECF244321}">
                <p14:modId xmlns:p14="http://schemas.microsoft.com/office/powerpoint/2010/main" val="2837972581"/>
              </p:ext>
            </p:extLst>
          </p:nvPr>
        </p:nvGraphicFramePr>
        <p:xfrm>
          <a:off x="239655" y="4498764"/>
          <a:ext cx="8470120" cy="1522524"/>
        </p:xfrm>
        <a:graphic>
          <a:graphicData uri="http://schemas.openxmlformats.org/drawingml/2006/table">
            <a:tbl>
              <a:tblPr firstRow="1" firstCol="1" bandRow="1">
                <a:tableStyleId>{5940675A-B579-460E-94D1-54222C63F5DA}</a:tableStyleId>
              </a:tblPr>
              <a:tblGrid>
                <a:gridCol w="1485344">
                  <a:extLst>
                    <a:ext uri="{9D8B030D-6E8A-4147-A177-3AD203B41FA5}">
                      <a16:colId xmlns="" xmlns:a16="http://schemas.microsoft.com/office/drawing/2014/main" val="20000"/>
                    </a:ext>
                  </a:extLst>
                </a:gridCol>
                <a:gridCol w="6984776">
                  <a:extLst>
                    <a:ext uri="{9D8B030D-6E8A-4147-A177-3AD203B41FA5}">
                      <a16:colId xmlns="" xmlns:a16="http://schemas.microsoft.com/office/drawing/2014/main" val="20001"/>
                    </a:ext>
                  </a:extLst>
                </a:gridCol>
              </a:tblGrid>
              <a:tr h="1522524">
                <a:tc>
                  <a:txBody>
                    <a:bodyPr/>
                    <a:lstStyle/>
                    <a:p>
                      <a:pPr algn="just" latinLnBrk="1">
                        <a:lnSpc>
                          <a:spcPts val="1580"/>
                        </a:lnSpc>
                        <a:spcAft>
                          <a:spcPts val="0"/>
                        </a:spcAft>
                      </a:pPr>
                      <a:r>
                        <a:rPr kumimoji="1" lang="ja-JP" altLang="en-US" sz="1200" kern="1200" spc="10" dirty="0" smtClean="0">
                          <a:solidFill>
                            <a:schemeClr val="tx1"/>
                          </a:solidFill>
                          <a:effectLst/>
                          <a:latin typeface="+mn-ea"/>
                          <a:ea typeface="+mn-ea"/>
                          <a:cs typeface="Times New Roman" panose="02020603050405020304" pitchFamily="18" charset="0"/>
                        </a:rPr>
                        <a:t>最終目標</a:t>
                      </a:r>
                      <a:endParaRPr kumimoji="1" lang="ja-JP" sz="1200" kern="1200" spc="10" dirty="0">
                        <a:solidFill>
                          <a:schemeClr val="tx1"/>
                        </a:solidFill>
                        <a:effectLst/>
                        <a:latin typeface="+mn-ea"/>
                        <a:ea typeface="+mn-ea"/>
                        <a:cs typeface="Times New Roman" panose="02020603050405020304" pitchFamily="18" charset="0"/>
                      </a:endParaRPr>
                    </a:p>
                  </a:txBody>
                  <a:tcPr marL="68580" marR="68580" marT="0" marB="0"/>
                </a:tc>
                <a:tc>
                  <a:txBody>
                    <a:bodyPr/>
                    <a:lstStyle/>
                    <a:p>
                      <a:pPr marL="0" marR="0" lvl="0" indent="0" algn="just" defTabSz="914400" rtl="0" eaLnBrk="1" fontAlgn="auto" latinLnBrk="1" hangingPunct="1">
                        <a:lnSpc>
                          <a:spcPts val="1580"/>
                        </a:lnSpc>
                        <a:spcBef>
                          <a:spcPts val="0"/>
                        </a:spcBef>
                        <a:spcAft>
                          <a:spcPts val="0"/>
                        </a:spcAft>
                        <a:buClrTx/>
                        <a:buSzTx/>
                        <a:buFontTx/>
                        <a:buNone/>
                        <a:tabLst/>
                        <a:defRPr/>
                      </a:pPr>
                      <a:r>
                        <a:rPr lang="ja-JP" altLang="ja-JP" sz="1200" spc="10" dirty="0" smtClean="0">
                          <a:effectLst/>
                          <a:latin typeface="+mn-ea"/>
                          <a:ea typeface="+mn-ea"/>
                        </a:rPr>
                        <a:t>○○○○○○○○○○○○○○○○○○○○○○○○○○○○○○○○○○○○○○○○○○○○○○○○○○○○○○○○○○○○○○○…</a:t>
                      </a:r>
                      <a:endParaRPr lang="ja-JP" altLang="ja-JP" sz="1200" spc="10" dirty="0">
                        <a:effectLst/>
                        <a:latin typeface="+mn-ea"/>
                        <a:ea typeface="+mn-ea"/>
                        <a:cs typeface="Times New Roman" panose="02020603050405020304" pitchFamily="18" charset="0"/>
                      </a:endParaRPr>
                    </a:p>
                  </a:txBody>
                  <a:tcPr marL="68580" marR="68580" marT="0" marB="0"/>
                </a:tc>
                <a:extLst>
                  <a:ext uri="{0D108BD9-81ED-4DB2-BD59-A6C34878D82A}">
                    <a16:rowId xmlns="" xmlns:a16="http://schemas.microsoft.com/office/drawing/2014/main" val="10002"/>
                  </a:ext>
                </a:extLst>
              </a:tr>
            </a:tbl>
          </a:graphicData>
        </a:graphic>
      </p:graphicFrame>
      <p:sp>
        <p:nvSpPr>
          <p:cNvPr id="3" name="スライド番号プレースホルダー 2"/>
          <p:cNvSpPr>
            <a:spLocks noGrp="1"/>
          </p:cNvSpPr>
          <p:nvPr>
            <p:ph type="sldNum" sz="quarter" idx="12"/>
          </p:nvPr>
        </p:nvSpPr>
        <p:spPr/>
        <p:txBody>
          <a:bodyPr/>
          <a:lstStyle/>
          <a:p>
            <a:fld id="{8D8A5D70-00BF-43D1-9518-0183EFEF9A82}" type="slidenum">
              <a:rPr kumimoji="1" lang="ja-JP" altLang="en-US" smtClean="0"/>
              <a:pPr/>
              <a:t>7</a:t>
            </a:fld>
            <a:endParaRPr kumimoji="1" lang="ja-JP" alt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3528" y="274638"/>
            <a:ext cx="3970784" cy="562074"/>
          </a:xfrm>
        </p:spPr>
        <p:style>
          <a:lnRef idx="0">
            <a:schemeClr val="accent5"/>
          </a:lnRef>
          <a:fillRef idx="3">
            <a:schemeClr val="accent5"/>
          </a:fillRef>
          <a:effectRef idx="3">
            <a:schemeClr val="accent5"/>
          </a:effectRef>
          <a:fontRef idx="minor">
            <a:schemeClr val="lt1"/>
          </a:fontRef>
        </p:style>
        <p:txBody>
          <a:bodyPr>
            <a:noAutofit/>
          </a:bodyPr>
          <a:lstStyle/>
          <a:p>
            <a:r>
              <a:rPr kumimoji="1" lang="ja-JP" altLang="en-US" sz="2800" dirty="0" smtClean="0">
                <a:latin typeface="+mn-ea"/>
              </a:rPr>
              <a:t>６．技術のベンチマーク</a:t>
            </a:r>
            <a:endParaRPr kumimoji="1" lang="ja-JP" altLang="en-US" sz="2800" dirty="0">
              <a:latin typeface="+mn-ea"/>
            </a:endParaRPr>
          </a:p>
        </p:txBody>
      </p:sp>
      <p:sp>
        <p:nvSpPr>
          <p:cNvPr id="22" name="Text Box 10"/>
          <p:cNvSpPr txBox="1">
            <a:spLocks noChangeArrowheads="1"/>
          </p:cNvSpPr>
          <p:nvPr/>
        </p:nvSpPr>
        <p:spPr bwMode="auto">
          <a:xfrm>
            <a:off x="328718" y="6533016"/>
            <a:ext cx="3257709" cy="2278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lgn="just" eaLnBrk="0" fontAlgn="base" hangingPunct="0">
              <a:spcBef>
                <a:spcPct val="0"/>
              </a:spcBef>
              <a:spcAft>
                <a:spcPct val="0"/>
              </a:spcAft>
            </a:pPr>
            <a:r>
              <a:rPr kumimoji="0" lang="en-US" altLang="ja-JP" sz="1050" dirty="0" smtClean="0">
                <a:solidFill>
                  <a:srgbClr val="0070C0"/>
                </a:solidFill>
                <a:latin typeface="+mn-ea"/>
              </a:rPr>
              <a:t>※RA</a:t>
            </a:r>
            <a:r>
              <a:rPr kumimoji="0" lang="ja-JP" altLang="en-US" sz="1050" dirty="0" smtClean="0">
                <a:solidFill>
                  <a:srgbClr val="0070C0"/>
                </a:solidFill>
                <a:latin typeface="+mn-ea"/>
              </a:rPr>
              <a:t>（</a:t>
            </a:r>
            <a:r>
              <a:rPr kumimoji="0" lang="en-US" altLang="ja-JP" sz="1050" dirty="0" smtClean="0">
                <a:solidFill>
                  <a:srgbClr val="0070C0"/>
                </a:solidFill>
                <a:latin typeface="+mn-ea"/>
              </a:rPr>
              <a:t>Run After</a:t>
            </a:r>
            <a:r>
              <a:rPr kumimoji="0" lang="ja-JP" altLang="en-US" sz="1050" dirty="0" smtClean="0">
                <a:solidFill>
                  <a:srgbClr val="0070C0"/>
                </a:solidFill>
                <a:latin typeface="+mn-ea"/>
              </a:rPr>
              <a:t>）、</a:t>
            </a:r>
            <a:r>
              <a:rPr kumimoji="0" lang="en-US" altLang="ja-JP" sz="1050" dirty="0">
                <a:solidFill>
                  <a:srgbClr val="0070C0"/>
                </a:solidFill>
                <a:latin typeface="+mn-ea"/>
              </a:rPr>
              <a:t>DH</a:t>
            </a:r>
            <a:r>
              <a:rPr kumimoji="0" lang="ja-JP" altLang="en-US" sz="1050" dirty="0">
                <a:solidFill>
                  <a:srgbClr val="0070C0"/>
                </a:solidFill>
                <a:latin typeface="+mn-ea"/>
              </a:rPr>
              <a:t>（</a:t>
            </a:r>
            <a:r>
              <a:rPr kumimoji="0" lang="en-US" altLang="ja-JP" sz="1050" dirty="0">
                <a:solidFill>
                  <a:srgbClr val="0070C0"/>
                </a:solidFill>
                <a:latin typeface="+mn-ea"/>
              </a:rPr>
              <a:t>Dead Heat</a:t>
            </a:r>
            <a:r>
              <a:rPr kumimoji="0" lang="ja-JP" altLang="en-US" sz="1050" dirty="0">
                <a:solidFill>
                  <a:srgbClr val="0070C0"/>
                </a:solidFill>
                <a:latin typeface="+mn-ea"/>
              </a:rPr>
              <a:t>）、</a:t>
            </a:r>
            <a:r>
              <a:rPr kumimoji="0" lang="en-US" altLang="ja-JP" sz="1050" dirty="0">
                <a:solidFill>
                  <a:srgbClr val="0070C0"/>
                </a:solidFill>
                <a:latin typeface="+mn-ea"/>
              </a:rPr>
              <a:t>LD</a:t>
            </a:r>
            <a:r>
              <a:rPr kumimoji="0" lang="ja-JP" altLang="en-US" sz="1050" dirty="0">
                <a:solidFill>
                  <a:srgbClr val="0070C0"/>
                </a:solidFill>
                <a:latin typeface="+mn-ea"/>
              </a:rPr>
              <a:t>（</a:t>
            </a:r>
            <a:r>
              <a:rPr kumimoji="0" lang="en-US" altLang="ja-JP" sz="1050" dirty="0">
                <a:solidFill>
                  <a:srgbClr val="0070C0"/>
                </a:solidFill>
                <a:latin typeface="+mn-ea"/>
              </a:rPr>
              <a:t>Leading</a:t>
            </a:r>
            <a:r>
              <a:rPr kumimoji="0" lang="ja-JP" altLang="en-US" sz="1050" dirty="0">
                <a:solidFill>
                  <a:srgbClr val="0070C0"/>
                </a:solidFill>
                <a:latin typeface="+mn-ea"/>
              </a:rPr>
              <a:t>）</a:t>
            </a:r>
          </a:p>
        </p:txBody>
      </p:sp>
      <p:graphicFrame>
        <p:nvGraphicFramePr>
          <p:cNvPr id="4" name="表 3"/>
          <p:cNvGraphicFramePr>
            <a:graphicFrameLocks noGrp="1"/>
          </p:cNvGraphicFramePr>
          <p:nvPr>
            <p:extLst>
              <p:ext uri="{D42A27DB-BD31-4B8C-83A1-F6EECF244321}">
                <p14:modId xmlns:p14="http://schemas.microsoft.com/office/powerpoint/2010/main" val="288758120"/>
              </p:ext>
            </p:extLst>
          </p:nvPr>
        </p:nvGraphicFramePr>
        <p:xfrm>
          <a:off x="179509" y="1052741"/>
          <a:ext cx="8712972" cy="5408265"/>
        </p:xfrm>
        <a:graphic>
          <a:graphicData uri="http://schemas.openxmlformats.org/drawingml/2006/table">
            <a:tbl>
              <a:tblPr>
                <a:tableStyleId>{5C22544A-7EE6-4342-B048-85BDC9FD1C3A}</a:tableStyleId>
              </a:tblPr>
              <a:tblGrid>
                <a:gridCol w="1131476">
                  <a:extLst>
                    <a:ext uri="{9D8B030D-6E8A-4147-A177-3AD203B41FA5}">
                      <a16:colId xmlns="" xmlns:a16="http://schemas.microsoft.com/office/drawing/2014/main" val="2803489474"/>
                    </a:ext>
                  </a:extLst>
                </a:gridCol>
                <a:gridCol w="1820855">
                  <a:extLst>
                    <a:ext uri="{9D8B030D-6E8A-4147-A177-3AD203B41FA5}">
                      <a16:colId xmlns="" xmlns:a16="http://schemas.microsoft.com/office/drawing/2014/main" val="118530061"/>
                    </a:ext>
                  </a:extLst>
                </a:gridCol>
                <a:gridCol w="767241">
                  <a:extLst>
                    <a:ext uri="{9D8B030D-6E8A-4147-A177-3AD203B41FA5}">
                      <a16:colId xmlns="" xmlns:a16="http://schemas.microsoft.com/office/drawing/2014/main" val="825099589"/>
                    </a:ext>
                  </a:extLst>
                </a:gridCol>
                <a:gridCol w="624175">
                  <a:extLst>
                    <a:ext uri="{9D8B030D-6E8A-4147-A177-3AD203B41FA5}">
                      <a16:colId xmlns="" xmlns:a16="http://schemas.microsoft.com/office/drawing/2014/main" val="3395987384"/>
                    </a:ext>
                  </a:extLst>
                </a:gridCol>
                <a:gridCol w="624175">
                  <a:extLst>
                    <a:ext uri="{9D8B030D-6E8A-4147-A177-3AD203B41FA5}">
                      <a16:colId xmlns="" xmlns:a16="http://schemas.microsoft.com/office/drawing/2014/main" val="2007639533"/>
                    </a:ext>
                  </a:extLst>
                </a:gridCol>
                <a:gridCol w="624175">
                  <a:extLst>
                    <a:ext uri="{9D8B030D-6E8A-4147-A177-3AD203B41FA5}">
                      <a16:colId xmlns="" xmlns:a16="http://schemas.microsoft.com/office/drawing/2014/main" val="3402258326"/>
                    </a:ext>
                  </a:extLst>
                </a:gridCol>
                <a:gridCol w="624175">
                  <a:extLst>
                    <a:ext uri="{9D8B030D-6E8A-4147-A177-3AD203B41FA5}">
                      <a16:colId xmlns="" xmlns:a16="http://schemas.microsoft.com/office/drawing/2014/main" val="3611286997"/>
                    </a:ext>
                  </a:extLst>
                </a:gridCol>
                <a:gridCol w="624175">
                  <a:extLst>
                    <a:ext uri="{9D8B030D-6E8A-4147-A177-3AD203B41FA5}">
                      <a16:colId xmlns="" xmlns:a16="http://schemas.microsoft.com/office/drawing/2014/main" val="1824946101"/>
                    </a:ext>
                  </a:extLst>
                </a:gridCol>
                <a:gridCol w="624175">
                  <a:extLst>
                    <a:ext uri="{9D8B030D-6E8A-4147-A177-3AD203B41FA5}">
                      <a16:colId xmlns="" xmlns:a16="http://schemas.microsoft.com/office/drawing/2014/main" val="2426479071"/>
                    </a:ext>
                  </a:extLst>
                </a:gridCol>
                <a:gridCol w="624175">
                  <a:extLst>
                    <a:ext uri="{9D8B030D-6E8A-4147-A177-3AD203B41FA5}">
                      <a16:colId xmlns="" xmlns:a16="http://schemas.microsoft.com/office/drawing/2014/main" val="3815965121"/>
                    </a:ext>
                  </a:extLst>
                </a:gridCol>
                <a:gridCol w="624175">
                  <a:extLst>
                    <a:ext uri="{9D8B030D-6E8A-4147-A177-3AD203B41FA5}">
                      <a16:colId xmlns="" xmlns:a16="http://schemas.microsoft.com/office/drawing/2014/main" val="3699482611"/>
                    </a:ext>
                  </a:extLst>
                </a:gridCol>
              </a:tblGrid>
              <a:tr h="872805">
                <a:tc>
                  <a:txBody>
                    <a:bodyPr/>
                    <a:lstStyle/>
                    <a:p>
                      <a:pPr algn="ctr">
                        <a:lnSpc>
                          <a:spcPct val="100000"/>
                        </a:lnSpc>
                        <a:spcAft>
                          <a:spcPts val="0"/>
                        </a:spcAft>
                      </a:pPr>
                      <a:r>
                        <a:rPr lang="ja-JP" sz="1200" kern="100" spc="60" dirty="0">
                          <a:effectLst/>
                        </a:rPr>
                        <a:t>技術名称</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ct val="100000"/>
                        </a:lnSpc>
                        <a:spcAft>
                          <a:spcPts val="0"/>
                        </a:spcAft>
                      </a:pPr>
                      <a:r>
                        <a:rPr lang="ja-JP" sz="1200" kern="100" spc="60" dirty="0">
                          <a:effectLst/>
                        </a:rPr>
                        <a:t>技術</a:t>
                      </a:r>
                      <a:endParaRPr lang="ja-JP" sz="1200" kern="100" dirty="0">
                        <a:effectLst/>
                      </a:endParaRPr>
                    </a:p>
                    <a:p>
                      <a:pPr algn="ctr">
                        <a:lnSpc>
                          <a:spcPct val="100000"/>
                        </a:lnSpc>
                        <a:spcAft>
                          <a:spcPts val="0"/>
                        </a:spcAft>
                      </a:pPr>
                      <a:r>
                        <a:rPr lang="ja-JP" sz="1200" kern="100" spc="60" dirty="0">
                          <a:effectLst/>
                        </a:rPr>
                        <a:t>保有者</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ct val="100000"/>
                        </a:lnSpc>
                        <a:spcAft>
                          <a:spcPts val="0"/>
                        </a:spcAft>
                      </a:pPr>
                      <a:r>
                        <a:rPr lang="ja-JP" sz="1200" kern="100" spc="60" dirty="0">
                          <a:effectLst/>
                        </a:rPr>
                        <a:t>年月</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ct val="100000"/>
                        </a:lnSpc>
                        <a:spcAft>
                          <a:spcPts val="0"/>
                        </a:spcAft>
                      </a:pPr>
                      <a:r>
                        <a:rPr lang="ja-JP" sz="1200" kern="100" spc="60" dirty="0">
                          <a:effectLst/>
                        </a:rPr>
                        <a:t>性能①</a:t>
                      </a:r>
                      <a:endParaRPr lang="ja-JP" sz="1200" kern="100" dirty="0">
                        <a:effectLst/>
                      </a:endParaRPr>
                    </a:p>
                    <a:p>
                      <a:pPr algn="ctr">
                        <a:lnSpc>
                          <a:spcPct val="100000"/>
                        </a:lnSpc>
                        <a:spcAft>
                          <a:spcPts val="0"/>
                        </a:spcAft>
                      </a:pPr>
                      <a:r>
                        <a:rPr lang="ja-JP" sz="1200" kern="100" spc="60" dirty="0">
                          <a:effectLst/>
                        </a:rPr>
                        <a:t>（○○）</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ct val="100000"/>
                        </a:lnSpc>
                        <a:spcAft>
                          <a:spcPts val="0"/>
                        </a:spcAft>
                      </a:pPr>
                      <a:r>
                        <a:rPr lang="ja-JP" sz="1200" kern="100" spc="60" dirty="0">
                          <a:effectLst/>
                        </a:rPr>
                        <a:t>性能②</a:t>
                      </a:r>
                      <a:endParaRPr lang="ja-JP" sz="1200" kern="100" dirty="0">
                        <a:effectLst/>
                      </a:endParaRPr>
                    </a:p>
                    <a:p>
                      <a:pPr algn="ctr">
                        <a:lnSpc>
                          <a:spcPct val="100000"/>
                        </a:lnSpc>
                        <a:spcAft>
                          <a:spcPts val="0"/>
                        </a:spcAft>
                      </a:pPr>
                      <a:r>
                        <a:rPr lang="ja-JP" sz="1200" kern="100" spc="60" dirty="0">
                          <a:effectLst/>
                        </a:rPr>
                        <a:t>（○○）</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ct val="100000"/>
                        </a:lnSpc>
                        <a:spcAft>
                          <a:spcPts val="0"/>
                        </a:spcAft>
                      </a:pPr>
                      <a:r>
                        <a:rPr lang="ja-JP" sz="1200" kern="100" spc="60" dirty="0">
                          <a:effectLst/>
                        </a:rPr>
                        <a:t>品質・機能等の強み</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ct val="100000"/>
                        </a:lnSpc>
                        <a:spcAft>
                          <a:spcPts val="0"/>
                        </a:spcAft>
                      </a:pPr>
                      <a:r>
                        <a:rPr lang="ja-JP" sz="1200" kern="100" spc="60" dirty="0">
                          <a:effectLst/>
                        </a:rPr>
                        <a:t>コスト</a:t>
                      </a:r>
                      <a:r>
                        <a:rPr lang="en-US" sz="1200" kern="100" spc="60" dirty="0">
                          <a:effectLst/>
                        </a:rPr>
                        <a:t>(/y)</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ct val="100000"/>
                        </a:lnSpc>
                        <a:spcAft>
                          <a:spcPts val="0"/>
                        </a:spcAft>
                      </a:pPr>
                      <a:r>
                        <a:rPr lang="ja-JP" sz="1200" kern="100" spc="60" dirty="0">
                          <a:effectLst/>
                        </a:rPr>
                        <a:t>全体市場規模</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ct val="100000"/>
                        </a:lnSpc>
                        <a:spcAft>
                          <a:spcPts val="0"/>
                        </a:spcAft>
                      </a:pPr>
                      <a:r>
                        <a:rPr lang="ja-JP" altLang="ja-JP" sz="1200" kern="100" spc="60" dirty="0" smtClean="0">
                          <a:effectLst/>
                        </a:rPr>
                        <a:t>獲得市場規模</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ct val="100000"/>
                        </a:lnSpc>
                        <a:spcAft>
                          <a:spcPts val="0"/>
                        </a:spcAft>
                      </a:pPr>
                      <a:r>
                        <a:rPr lang="ja-JP" sz="1200" kern="100" spc="60" dirty="0" smtClean="0">
                          <a:effectLst/>
                        </a:rPr>
                        <a:t>市場</a:t>
                      </a:r>
                      <a:r>
                        <a:rPr lang="ja-JP" sz="1200" kern="100" spc="60" dirty="0">
                          <a:effectLst/>
                        </a:rPr>
                        <a:t>シェア</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ct val="100000"/>
                        </a:lnSpc>
                        <a:spcAft>
                          <a:spcPts val="0"/>
                        </a:spcAft>
                      </a:pPr>
                      <a:r>
                        <a:rPr lang="ja-JP" sz="1200" kern="100" spc="60" dirty="0">
                          <a:effectLst/>
                        </a:rPr>
                        <a:t>総合評価（</a:t>
                      </a:r>
                      <a:r>
                        <a:rPr lang="en-US" sz="1200" kern="100" spc="60" dirty="0">
                          <a:effectLst/>
                        </a:rPr>
                        <a:t>LD</a:t>
                      </a:r>
                      <a:r>
                        <a:rPr lang="ja-JP" sz="1200" kern="100" spc="60" dirty="0" err="1">
                          <a:effectLst/>
                        </a:rPr>
                        <a:t>、</a:t>
                      </a:r>
                      <a:r>
                        <a:rPr lang="en-US" sz="1200" kern="100" spc="60" dirty="0">
                          <a:effectLst/>
                        </a:rPr>
                        <a:t>DH</a:t>
                      </a:r>
                      <a:r>
                        <a:rPr lang="ja-JP" sz="1200" kern="100" spc="60" dirty="0" err="1">
                          <a:effectLst/>
                        </a:rPr>
                        <a:t>、</a:t>
                      </a:r>
                      <a:r>
                        <a:rPr lang="en-US" sz="1200" kern="100" spc="60" dirty="0">
                          <a:effectLst/>
                        </a:rPr>
                        <a:t>RA</a:t>
                      </a:r>
                      <a:r>
                        <a:rPr lang="ja-JP" sz="1200" kern="100" spc="60" dirty="0" smtClean="0">
                          <a:effectLst/>
                        </a:rPr>
                        <a:t>）</a:t>
                      </a:r>
                      <a:r>
                        <a:rPr lang="en-US" altLang="ja-JP" sz="1200" kern="100" spc="60" dirty="0" smtClean="0">
                          <a:solidFill>
                            <a:srgbClr val="0070C0"/>
                          </a:solidFill>
                          <a:effectLst/>
                        </a:rPr>
                        <a:t>※</a:t>
                      </a:r>
                      <a:endParaRPr lang="ja-JP" sz="1200" kern="100" dirty="0">
                        <a:solidFill>
                          <a:srgbClr val="0070C0"/>
                        </a:solidFill>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 xmlns:a16="http://schemas.microsoft.com/office/drawing/2014/main" val="1388651217"/>
                  </a:ext>
                </a:extLst>
              </a:tr>
              <a:tr h="377955">
                <a:tc rowSpan="4">
                  <a:txBody>
                    <a:bodyPr/>
                    <a:lstStyle/>
                    <a:p>
                      <a:pPr algn="ctr">
                        <a:lnSpc>
                          <a:spcPts val="1200"/>
                        </a:lnSpc>
                        <a:spcAft>
                          <a:spcPts val="0"/>
                        </a:spcAft>
                      </a:pPr>
                      <a:r>
                        <a:rPr lang="ja-JP" sz="1200" kern="100" spc="60" dirty="0">
                          <a:effectLst/>
                        </a:rPr>
                        <a:t>提案技術</a:t>
                      </a:r>
                      <a:endParaRPr lang="ja-JP" sz="1200" kern="100" dirty="0">
                        <a:effectLst/>
                      </a:endParaRPr>
                    </a:p>
                    <a:p>
                      <a:pPr algn="ctr">
                        <a:lnSpc>
                          <a:spcPts val="1200"/>
                        </a:lnSpc>
                        <a:spcAft>
                          <a:spcPts val="0"/>
                        </a:spcAft>
                      </a:pPr>
                      <a:r>
                        <a:rPr lang="ja-JP" sz="1200" kern="100" spc="60" dirty="0">
                          <a:effectLst/>
                        </a:rPr>
                        <a:t>（技術の名称）</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ja-JP" sz="1200" kern="100" spc="60" dirty="0">
                          <a:effectLst/>
                        </a:rPr>
                        <a:t>本技術（現状）</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smtClean="0">
                          <a:effectLst/>
                        </a:rPr>
                        <a:t>2020/8</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2038602765"/>
                  </a:ext>
                </a:extLst>
              </a:tr>
              <a:tr h="377955">
                <a:tc vMerge="1">
                  <a:txBody>
                    <a:bodyPr/>
                    <a:lstStyle/>
                    <a:p>
                      <a:endParaRPr kumimoji="1" lang="ja-JP" altLang="en-US"/>
                    </a:p>
                  </a:txBody>
                  <a:tcPr/>
                </a:tc>
                <a:tc>
                  <a:txBody>
                    <a:bodyPr/>
                    <a:lstStyle/>
                    <a:p>
                      <a:pPr algn="ctr">
                        <a:lnSpc>
                          <a:spcPts val="1200"/>
                        </a:lnSpc>
                        <a:spcAft>
                          <a:spcPts val="0"/>
                        </a:spcAft>
                      </a:pPr>
                      <a:r>
                        <a:rPr lang="ja-JP" sz="1200" kern="100" spc="60" dirty="0">
                          <a:effectLst/>
                        </a:rPr>
                        <a:t>本技術</a:t>
                      </a:r>
                      <a:r>
                        <a:rPr lang="en-US" sz="1200" kern="100" spc="60" dirty="0">
                          <a:effectLst/>
                        </a:rPr>
                        <a:t>(</a:t>
                      </a:r>
                      <a:r>
                        <a:rPr lang="ja-JP" sz="1200" kern="100" spc="60" dirty="0">
                          <a:effectLst/>
                        </a:rPr>
                        <a:t>事業終了時）</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20**/*</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4201063112"/>
                  </a:ext>
                </a:extLst>
              </a:tr>
              <a:tr h="377955">
                <a:tc vMerge="1">
                  <a:txBody>
                    <a:bodyPr/>
                    <a:lstStyle/>
                    <a:p>
                      <a:endParaRPr kumimoji="1" lang="ja-JP" altLang="en-US"/>
                    </a:p>
                  </a:txBody>
                  <a:tcPr/>
                </a:tc>
                <a:tc>
                  <a:txBody>
                    <a:bodyPr/>
                    <a:lstStyle/>
                    <a:p>
                      <a:pPr algn="ctr">
                        <a:lnSpc>
                          <a:spcPts val="1200"/>
                        </a:lnSpc>
                        <a:spcAft>
                          <a:spcPts val="0"/>
                        </a:spcAft>
                      </a:pPr>
                      <a:r>
                        <a:rPr lang="ja-JP" sz="1200" kern="100" spc="60" dirty="0">
                          <a:effectLst/>
                        </a:rPr>
                        <a:t>本技術</a:t>
                      </a:r>
                      <a:r>
                        <a:rPr lang="en-US" sz="1200" kern="100" spc="60" dirty="0">
                          <a:effectLst/>
                        </a:rPr>
                        <a:t>(</a:t>
                      </a:r>
                      <a:r>
                        <a:rPr lang="ja-JP" sz="1200" kern="100" spc="60" dirty="0">
                          <a:effectLst/>
                        </a:rPr>
                        <a:t>実用化時点）</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smtClean="0">
                          <a:effectLst/>
                        </a:rPr>
                        <a:t>20**/*</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071889480"/>
                  </a:ext>
                </a:extLst>
              </a:tr>
              <a:tr h="377955">
                <a:tc vMerge="1">
                  <a:txBody>
                    <a:bodyPr/>
                    <a:lstStyle/>
                    <a:p>
                      <a:endParaRPr kumimoji="1" lang="ja-JP" altLang="en-US"/>
                    </a:p>
                  </a:txBody>
                  <a:tcPr/>
                </a:tc>
                <a:tc>
                  <a:txBody>
                    <a:bodyPr/>
                    <a:lstStyle/>
                    <a:p>
                      <a:pPr algn="ctr">
                        <a:lnSpc>
                          <a:spcPts val="1200"/>
                        </a:lnSpc>
                        <a:spcAft>
                          <a:spcPts val="0"/>
                        </a:spcAft>
                      </a:pPr>
                      <a:r>
                        <a:rPr lang="ja-JP" sz="1200" kern="100" spc="60" dirty="0">
                          <a:effectLst/>
                        </a:rPr>
                        <a:t>成果普及段階</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smtClean="0">
                          <a:effectLst/>
                        </a:rPr>
                        <a:t>20**/*</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308912868"/>
                  </a:ext>
                </a:extLst>
              </a:tr>
              <a:tr h="377955">
                <a:tc rowSpan="4">
                  <a:txBody>
                    <a:bodyPr/>
                    <a:lstStyle/>
                    <a:p>
                      <a:pPr algn="just">
                        <a:lnSpc>
                          <a:spcPts val="1200"/>
                        </a:lnSpc>
                        <a:spcAft>
                          <a:spcPts val="0"/>
                        </a:spcAft>
                      </a:pPr>
                      <a:r>
                        <a:rPr lang="en-US" sz="1200" kern="100" spc="60">
                          <a:effectLst/>
                        </a:rPr>
                        <a:t>A</a:t>
                      </a:r>
                      <a:r>
                        <a:rPr lang="ja-JP" sz="1200" kern="100" spc="60">
                          <a:effectLst/>
                        </a:rPr>
                        <a:t>社〇〇技術（競合技術の名称）</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ja-JP" sz="1200" kern="100" spc="60" dirty="0">
                          <a:effectLst/>
                        </a:rPr>
                        <a:t>本技術（現状）</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smtClean="0">
                          <a:effectLst/>
                        </a:rPr>
                        <a:t>2020/8</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3485833917"/>
                  </a:ext>
                </a:extLst>
              </a:tr>
              <a:tr h="377955">
                <a:tc vMerge="1">
                  <a:txBody>
                    <a:bodyPr/>
                    <a:lstStyle/>
                    <a:p>
                      <a:endParaRPr kumimoji="1" lang="ja-JP" altLang="en-US"/>
                    </a:p>
                  </a:txBody>
                  <a:tcPr/>
                </a:tc>
                <a:tc>
                  <a:txBody>
                    <a:bodyPr/>
                    <a:lstStyle/>
                    <a:p>
                      <a:pPr algn="ctr">
                        <a:lnSpc>
                          <a:spcPts val="1200"/>
                        </a:lnSpc>
                        <a:spcAft>
                          <a:spcPts val="0"/>
                        </a:spcAft>
                      </a:pPr>
                      <a:r>
                        <a:rPr lang="ja-JP" sz="1200" kern="100" spc="60" dirty="0">
                          <a:effectLst/>
                        </a:rPr>
                        <a:t>本技術（事業終了時）</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20**/*</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2016610075"/>
                  </a:ext>
                </a:extLst>
              </a:tr>
              <a:tr h="377955">
                <a:tc vMerge="1">
                  <a:txBody>
                    <a:bodyPr/>
                    <a:lstStyle/>
                    <a:p>
                      <a:endParaRPr kumimoji="1" lang="ja-JP" altLang="en-US"/>
                    </a:p>
                  </a:txBody>
                  <a:tcPr/>
                </a:tc>
                <a:tc>
                  <a:txBody>
                    <a:bodyPr/>
                    <a:lstStyle/>
                    <a:p>
                      <a:pPr algn="ctr">
                        <a:lnSpc>
                          <a:spcPts val="1200"/>
                        </a:lnSpc>
                        <a:spcAft>
                          <a:spcPts val="0"/>
                        </a:spcAft>
                      </a:pPr>
                      <a:r>
                        <a:rPr lang="ja-JP" sz="1200" kern="100" spc="60" dirty="0">
                          <a:effectLst/>
                        </a:rPr>
                        <a:t>本技術（実用化時点）</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20**/*</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2676133152"/>
                  </a:ext>
                </a:extLst>
              </a:tr>
              <a:tr h="377955">
                <a:tc vMerge="1">
                  <a:txBody>
                    <a:bodyPr/>
                    <a:lstStyle/>
                    <a:p>
                      <a:endParaRPr kumimoji="1" lang="ja-JP" altLang="en-US"/>
                    </a:p>
                  </a:txBody>
                  <a:tcPr/>
                </a:tc>
                <a:tc>
                  <a:txBody>
                    <a:bodyPr/>
                    <a:lstStyle/>
                    <a:p>
                      <a:pPr algn="ctr">
                        <a:lnSpc>
                          <a:spcPts val="1200"/>
                        </a:lnSpc>
                        <a:spcAft>
                          <a:spcPts val="0"/>
                        </a:spcAft>
                      </a:pPr>
                      <a:r>
                        <a:rPr lang="ja-JP" sz="1200" kern="100" spc="60" dirty="0">
                          <a:effectLst/>
                        </a:rPr>
                        <a:t>成果普及段階</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smtClean="0">
                          <a:effectLst/>
                        </a:rPr>
                        <a:t>20**/*</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433915625"/>
                  </a:ext>
                </a:extLst>
              </a:tr>
              <a:tr h="377955">
                <a:tc rowSpan="4">
                  <a:txBody>
                    <a:bodyPr/>
                    <a:lstStyle/>
                    <a:p>
                      <a:pPr algn="just">
                        <a:lnSpc>
                          <a:spcPts val="1200"/>
                        </a:lnSpc>
                        <a:spcAft>
                          <a:spcPts val="0"/>
                        </a:spcAft>
                      </a:pPr>
                      <a:r>
                        <a:rPr lang="en-US" sz="1200" kern="100" spc="60">
                          <a:effectLst/>
                        </a:rPr>
                        <a:t>C</a:t>
                      </a:r>
                      <a:r>
                        <a:rPr lang="ja-JP" sz="1200" kern="100" spc="60">
                          <a:effectLst/>
                        </a:rPr>
                        <a:t>社〇〇技術（既存技術）</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ja-JP" sz="1200" kern="100" spc="60" dirty="0">
                          <a:effectLst/>
                        </a:rPr>
                        <a:t>本技術（現状）</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smtClean="0">
                          <a:effectLst/>
                        </a:rPr>
                        <a:t>2020/8</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600003859"/>
                  </a:ext>
                </a:extLst>
              </a:tr>
              <a:tr h="377955">
                <a:tc vMerge="1">
                  <a:txBody>
                    <a:bodyPr/>
                    <a:lstStyle/>
                    <a:p>
                      <a:endParaRPr kumimoji="1" lang="ja-JP" altLang="en-US"/>
                    </a:p>
                  </a:txBody>
                  <a:tcPr/>
                </a:tc>
                <a:tc>
                  <a:txBody>
                    <a:bodyPr/>
                    <a:lstStyle/>
                    <a:p>
                      <a:pPr algn="ctr">
                        <a:lnSpc>
                          <a:spcPts val="1200"/>
                        </a:lnSpc>
                        <a:spcAft>
                          <a:spcPts val="0"/>
                        </a:spcAft>
                      </a:pPr>
                      <a:r>
                        <a:rPr lang="ja-JP" sz="1200" kern="100" spc="60" dirty="0">
                          <a:effectLst/>
                        </a:rPr>
                        <a:t>本技術（事業終了時）</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20**/*</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213269900"/>
                  </a:ext>
                </a:extLst>
              </a:tr>
              <a:tr h="377955">
                <a:tc vMerge="1">
                  <a:txBody>
                    <a:bodyPr/>
                    <a:lstStyle/>
                    <a:p>
                      <a:endParaRPr kumimoji="1" lang="ja-JP" altLang="en-US"/>
                    </a:p>
                  </a:txBody>
                  <a:tcPr/>
                </a:tc>
                <a:tc>
                  <a:txBody>
                    <a:bodyPr/>
                    <a:lstStyle/>
                    <a:p>
                      <a:pPr algn="ctr">
                        <a:lnSpc>
                          <a:spcPts val="1200"/>
                        </a:lnSpc>
                        <a:spcAft>
                          <a:spcPts val="0"/>
                        </a:spcAft>
                      </a:pPr>
                      <a:r>
                        <a:rPr lang="ja-JP" sz="1200" kern="100" spc="60" dirty="0">
                          <a:effectLst/>
                        </a:rPr>
                        <a:t>本技術（実用化時点）</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20**/*</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3891989255"/>
                  </a:ext>
                </a:extLst>
              </a:tr>
              <a:tr h="377955">
                <a:tc vMerge="1">
                  <a:txBody>
                    <a:bodyPr/>
                    <a:lstStyle/>
                    <a:p>
                      <a:endParaRPr kumimoji="1" lang="ja-JP" altLang="en-US"/>
                    </a:p>
                  </a:txBody>
                  <a:tcPr/>
                </a:tc>
                <a:tc>
                  <a:txBody>
                    <a:bodyPr/>
                    <a:lstStyle/>
                    <a:p>
                      <a:pPr algn="ctr">
                        <a:lnSpc>
                          <a:spcPts val="1200"/>
                        </a:lnSpc>
                        <a:spcAft>
                          <a:spcPts val="0"/>
                        </a:spcAft>
                      </a:pPr>
                      <a:r>
                        <a:rPr lang="ja-JP" sz="1200" kern="100" spc="60" dirty="0">
                          <a:effectLst/>
                        </a:rPr>
                        <a:t>成果普及段階</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smtClean="0">
                          <a:effectLst/>
                        </a:rPr>
                        <a:t>20**/*</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477610761"/>
                  </a:ext>
                </a:extLst>
              </a:tr>
            </a:tbl>
          </a:graphicData>
        </a:graphic>
      </p:graphicFrame>
      <p:sp>
        <p:nvSpPr>
          <p:cNvPr id="6" name="テキスト ボックス 5"/>
          <p:cNvSpPr txBox="1"/>
          <p:nvPr/>
        </p:nvSpPr>
        <p:spPr>
          <a:xfrm>
            <a:off x="4519049" y="116632"/>
            <a:ext cx="4536504" cy="1015663"/>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r>
              <a:rPr lang="ja-JP" altLang="en-US" dirty="0" smtClean="0">
                <a:solidFill>
                  <a:prstClr val="white"/>
                </a:solidFill>
                <a:latin typeface="ＭＳ Ｐゴシック" panose="020B0600070205080204" pitchFamily="50" charset="-128"/>
              </a:rPr>
              <a:t>・本研究</a:t>
            </a:r>
            <a:r>
              <a:rPr lang="ja-JP" altLang="en-US" dirty="0">
                <a:solidFill>
                  <a:prstClr val="white"/>
                </a:solidFill>
                <a:latin typeface="ＭＳ Ｐゴシック" panose="020B0600070205080204" pitchFamily="50" charset="-128"/>
              </a:rPr>
              <a:t>開発の目標が国内外の既存技術の性能や競争相手の性能と比較して優位であることを客観性のある数値で説明する等により、上記目標の妥当性を明示してください</a:t>
            </a:r>
            <a:r>
              <a:rPr lang="ja-JP" altLang="en-US" dirty="0" smtClean="0">
                <a:solidFill>
                  <a:prstClr val="white"/>
                </a:solidFill>
                <a:latin typeface="ＭＳ Ｐゴシック" panose="020B0600070205080204" pitchFamily="50" charset="-128"/>
              </a:rPr>
              <a:t>。</a:t>
            </a:r>
            <a:endParaRPr lang="en-US" altLang="ja-JP" dirty="0" smtClean="0">
              <a:solidFill>
                <a:prstClr val="white"/>
              </a:solidFill>
              <a:latin typeface="ＭＳ Ｐゴシック" panose="020B0600070205080204" pitchFamily="50" charset="-128"/>
            </a:endParaRPr>
          </a:p>
          <a:p>
            <a:r>
              <a:rPr lang="ja-JP" altLang="en-US" dirty="0" smtClean="0">
                <a:solidFill>
                  <a:prstClr val="white"/>
                </a:solidFill>
                <a:latin typeface="ＭＳ Ｐゴシック" panose="020B0600070205080204" pitchFamily="50" charset="-128"/>
              </a:rPr>
              <a:t>・一例として以下の表を載せておりますが、別の図や表を活用してベンチマークを表現頂いても結構です。</a:t>
            </a:r>
            <a:endParaRPr lang="en-US" altLang="ja-JP" dirty="0">
              <a:solidFill>
                <a:prstClr val="white"/>
              </a:solidFill>
              <a:latin typeface="ＭＳ Ｐゴシック" panose="020B0600070205080204" pitchFamily="50" charset="-128"/>
            </a:endParaRPr>
          </a:p>
        </p:txBody>
      </p:sp>
      <p:sp>
        <p:nvSpPr>
          <p:cNvPr id="3" name="スライド番号プレースホルダー 2"/>
          <p:cNvSpPr>
            <a:spLocks noGrp="1"/>
          </p:cNvSpPr>
          <p:nvPr>
            <p:ph type="sldNum" sz="quarter" idx="12"/>
          </p:nvPr>
        </p:nvSpPr>
        <p:spPr/>
        <p:txBody>
          <a:bodyPr/>
          <a:lstStyle/>
          <a:p>
            <a:fld id="{8D8A5D70-00BF-43D1-9518-0183EFEF9A82}" type="slidenum">
              <a:rPr kumimoji="1" lang="ja-JP" altLang="en-US" smtClean="0"/>
              <a:pPr/>
              <a:t>8</a:t>
            </a:fld>
            <a:endParaRPr kumimoji="1" lang="ja-JP" altLang="en-US"/>
          </a:p>
        </p:txBody>
      </p:sp>
    </p:spTree>
    <p:extLst>
      <p:ext uri="{BB962C8B-B14F-4D97-AF65-F5344CB8AC3E}">
        <p14:creationId xmlns:p14="http://schemas.microsoft.com/office/powerpoint/2010/main" val="405547947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18963" y="185167"/>
            <a:ext cx="6873317" cy="562074"/>
          </a:xfrm>
        </p:spPr>
        <p:style>
          <a:lnRef idx="0">
            <a:schemeClr val="accent5"/>
          </a:lnRef>
          <a:fillRef idx="3">
            <a:schemeClr val="accent5"/>
          </a:fillRef>
          <a:effectRef idx="3">
            <a:schemeClr val="accent5"/>
          </a:effectRef>
          <a:fontRef idx="minor">
            <a:schemeClr val="lt1"/>
          </a:fontRef>
        </p:style>
        <p:txBody>
          <a:bodyPr>
            <a:noAutofit/>
          </a:bodyPr>
          <a:lstStyle/>
          <a:p>
            <a:r>
              <a:rPr lang="ja-JP" altLang="en-US" sz="2800" dirty="0">
                <a:latin typeface="+mn-ea"/>
              </a:rPr>
              <a:t>７</a:t>
            </a:r>
            <a:r>
              <a:rPr kumimoji="1" lang="ja-JP" altLang="en-US" sz="2800" dirty="0" smtClean="0">
                <a:latin typeface="+mn-ea"/>
              </a:rPr>
              <a:t>．研究開発成果の実用化・事業</a:t>
            </a:r>
            <a:r>
              <a:rPr lang="ja-JP" altLang="en-US" sz="2800" dirty="0" smtClean="0">
                <a:latin typeface="+mn-ea"/>
              </a:rPr>
              <a:t>化の見通し</a:t>
            </a:r>
            <a:endParaRPr kumimoji="1" lang="ja-JP" altLang="en-US" sz="2800" dirty="0">
              <a:latin typeface="+mn-ea"/>
            </a:endParaRPr>
          </a:p>
        </p:txBody>
      </p:sp>
      <p:sp>
        <p:nvSpPr>
          <p:cNvPr id="8" name="正方形/長方形 7"/>
          <p:cNvSpPr/>
          <p:nvPr/>
        </p:nvSpPr>
        <p:spPr>
          <a:xfrm>
            <a:off x="142336" y="959496"/>
            <a:ext cx="8750144" cy="5773091"/>
          </a:xfrm>
          <a:prstGeom prst="rect">
            <a:avLst/>
          </a:prstGeom>
          <a:noFill/>
          <a:ln w="12700">
            <a:solidFill>
              <a:srgbClr val="02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dirty="0">
              <a:solidFill>
                <a:prstClr val="white"/>
              </a:solidFill>
              <a:latin typeface="+mn-ea"/>
            </a:endParaRPr>
          </a:p>
        </p:txBody>
      </p:sp>
      <p:sp>
        <p:nvSpPr>
          <p:cNvPr id="10" name="正方形/長方形 252"/>
          <p:cNvSpPr>
            <a:spLocks noChangeArrowheads="1"/>
          </p:cNvSpPr>
          <p:nvPr/>
        </p:nvSpPr>
        <p:spPr bwMode="auto">
          <a:xfrm>
            <a:off x="218963" y="1096693"/>
            <a:ext cx="4135620" cy="3154710"/>
          </a:xfrm>
          <a:prstGeom prst="rect">
            <a:avLst/>
          </a:prstGeom>
          <a:noFill/>
          <a:ln w="9525">
            <a:noFill/>
            <a:miter lim="800000"/>
            <a:headEnd/>
            <a:tailEnd/>
          </a:ln>
        </p:spPr>
        <p:txBody>
          <a:bodyPr wrap="square">
            <a:spAutoFit/>
          </a:bodyPr>
          <a:lstStyle/>
          <a:p>
            <a:pPr>
              <a:spcBef>
                <a:spcPts val="600"/>
              </a:spcBef>
            </a:pPr>
            <a:r>
              <a:rPr lang="ja-JP" altLang="en-US" sz="1200" dirty="0" smtClean="0">
                <a:solidFill>
                  <a:srgbClr val="3333CC"/>
                </a:solidFill>
                <a:latin typeface="+mn-ea"/>
              </a:rPr>
              <a:t>（１</a:t>
            </a:r>
            <a:r>
              <a:rPr lang="en-US" altLang="ja-JP" sz="1200" dirty="0" smtClean="0">
                <a:solidFill>
                  <a:srgbClr val="3333CC"/>
                </a:solidFill>
                <a:latin typeface="+mn-ea"/>
              </a:rPr>
              <a:t>)</a:t>
            </a:r>
            <a:r>
              <a:rPr lang="ja-JP" altLang="en-US" sz="1200" dirty="0">
                <a:solidFill>
                  <a:srgbClr val="3333CC"/>
                </a:solidFill>
                <a:latin typeface="+mn-ea"/>
              </a:rPr>
              <a:t>実用化・事業化を行う製品・サービス等の概要</a:t>
            </a:r>
            <a:endParaRPr lang="en-US" altLang="ja-JP" sz="1200" dirty="0" smtClean="0">
              <a:solidFill>
                <a:srgbClr val="3333CC"/>
              </a:solidFill>
              <a:latin typeface="+mn-ea"/>
            </a:endParaRPr>
          </a:p>
          <a:p>
            <a:pPr>
              <a:spcBef>
                <a:spcPts val="600"/>
              </a:spcBef>
            </a:pPr>
            <a:endParaRPr lang="en-US" altLang="ja-JP" sz="1200" dirty="0">
              <a:solidFill>
                <a:srgbClr val="3333CC"/>
              </a:solidFill>
              <a:latin typeface="+mn-ea"/>
            </a:endParaRPr>
          </a:p>
          <a:p>
            <a:pPr>
              <a:spcBef>
                <a:spcPts val="600"/>
              </a:spcBef>
            </a:pPr>
            <a:endParaRPr lang="en-US" altLang="ja-JP" sz="1200" dirty="0" smtClean="0">
              <a:solidFill>
                <a:srgbClr val="3333CC"/>
              </a:solidFill>
              <a:latin typeface="+mn-ea"/>
            </a:endParaRPr>
          </a:p>
          <a:p>
            <a:pPr>
              <a:spcBef>
                <a:spcPts val="600"/>
              </a:spcBef>
            </a:pPr>
            <a:endParaRPr lang="en-US" altLang="ja-JP" sz="1200" dirty="0" smtClean="0">
              <a:solidFill>
                <a:srgbClr val="3333CC"/>
              </a:solidFill>
              <a:latin typeface="+mn-ea"/>
            </a:endParaRPr>
          </a:p>
          <a:p>
            <a:pPr>
              <a:spcBef>
                <a:spcPts val="600"/>
              </a:spcBef>
            </a:pPr>
            <a:endParaRPr lang="en-US" altLang="ja-JP" sz="1200" dirty="0" smtClean="0">
              <a:solidFill>
                <a:srgbClr val="3333CC"/>
              </a:solidFill>
              <a:latin typeface="+mn-ea"/>
            </a:endParaRPr>
          </a:p>
          <a:p>
            <a:pPr>
              <a:spcBef>
                <a:spcPts val="600"/>
              </a:spcBef>
            </a:pPr>
            <a:endParaRPr lang="en-US" altLang="ja-JP" sz="1200" dirty="0">
              <a:solidFill>
                <a:srgbClr val="3333CC"/>
              </a:solidFill>
              <a:latin typeface="+mn-ea"/>
            </a:endParaRPr>
          </a:p>
          <a:p>
            <a:pPr>
              <a:spcBef>
                <a:spcPts val="600"/>
              </a:spcBef>
            </a:pPr>
            <a:endParaRPr lang="en-US" altLang="ja-JP" sz="1200" dirty="0" smtClean="0">
              <a:solidFill>
                <a:srgbClr val="3333CC"/>
              </a:solidFill>
              <a:latin typeface="+mn-ea"/>
            </a:endParaRPr>
          </a:p>
          <a:p>
            <a:pPr>
              <a:spcBef>
                <a:spcPts val="600"/>
              </a:spcBef>
            </a:pPr>
            <a:endParaRPr lang="en-US" altLang="ja-JP" sz="1200" dirty="0" smtClean="0">
              <a:solidFill>
                <a:srgbClr val="3333CC"/>
              </a:solidFill>
              <a:latin typeface="+mn-ea"/>
            </a:endParaRPr>
          </a:p>
          <a:p>
            <a:pPr>
              <a:spcBef>
                <a:spcPts val="600"/>
              </a:spcBef>
            </a:pPr>
            <a:endParaRPr lang="en-US" altLang="ja-JP" sz="1200" dirty="0">
              <a:solidFill>
                <a:srgbClr val="3333CC"/>
              </a:solidFill>
              <a:latin typeface="+mn-ea"/>
            </a:endParaRPr>
          </a:p>
          <a:p>
            <a:pPr>
              <a:spcBef>
                <a:spcPts val="600"/>
              </a:spcBef>
            </a:pPr>
            <a:r>
              <a:rPr lang="ja-JP" altLang="en-US" sz="1200" dirty="0" smtClean="0">
                <a:solidFill>
                  <a:srgbClr val="3333CC"/>
                </a:solidFill>
                <a:latin typeface="+mn-ea"/>
              </a:rPr>
              <a:t>（</a:t>
            </a:r>
            <a:r>
              <a:rPr lang="ja-JP" altLang="en-US" sz="1200" dirty="0">
                <a:solidFill>
                  <a:srgbClr val="3333CC"/>
                </a:solidFill>
                <a:latin typeface="+mn-ea"/>
              </a:rPr>
              <a:t>２）実用化・事業化への取組み</a:t>
            </a:r>
            <a:endParaRPr lang="en-US" altLang="ja-JP" sz="1200" dirty="0" smtClean="0">
              <a:solidFill>
                <a:srgbClr val="3333CC"/>
              </a:solidFill>
              <a:latin typeface="+mn-ea"/>
            </a:endParaRPr>
          </a:p>
          <a:p>
            <a:pPr>
              <a:spcBef>
                <a:spcPts val="600"/>
              </a:spcBef>
            </a:pPr>
            <a:endParaRPr lang="en-US" altLang="ja-JP" sz="1200" dirty="0" smtClean="0">
              <a:solidFill>
                <a:srgbClr val="3333CC"/>
              </a:solidFill>
              <a:latin typeface="+mn-ea"/>
            </a:endParaRPr>
          </a:p>
          <a:p>
            <a:pPr>
              <a:spcBef>
                <a:spcPts val="600"/>
              </a:spcBef>
            </a:pPr>
            <a:endParaRPr lang="en-US" altLang="ja-JP" sz="1200" dirty="0">
              <a:solidFill>
                <a:srgbClr val="3333CC"/>
              </a:solidFill>
              <a:latin typeface="+mn-ea"/>
            </a:endParaRPr>
          </a:p>
        </p:txBody>
      </p:sp>
      <p:sp>
        <p:nvSpPr>
          <p:cNvPr id="11" name="テキスト ボックス 10"/>
          <p:cNvSpPr txBox="1"/>
          <p:nvPr/>
        </p:nvSpPr>
        <p:spPr>
          <a:xfrm>
            <a:off x="4182329" y="1052736"/>
            <a:ext cx="4621038" cy="46166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ja-JP" altLang="en-US" sz="1200" i="1" dirty="0">
                <a:solidFill>
                  <a:prstClr val="white"/>
                </a:solidFill>
                <a:latin typeface="+mn-ea"/>
              </a:rPr>
              <a:t>・別添４</a:t>
            </a:r>
            <a:r>
              <a:rPr lang="ja-JP" altLang="en-US" sz="1200" i="1" dirty="0" smtClean="0">
                <a:solidFill>
                  <a:prstClr val="white"/>
                </a:solidFill>
                <a:latin typeface="+mn-ea"/>
              </a:rPr>
              <a:t>（事業化</a:t>
            </a:r>
            <a:r>
              <a:rPr lang="ja-JP" altLang="en-US" sz="1200" i="1" dirty="0">
                <a:solidFill>
                  <a:prstClr val="white"/>
                </a:solidFill>
                <a:latin typeface="+mn-ea"/>
              </a:rPr>
              <a:t>計画書）のうち</a:t>
            </a:r>
            <a:r>
              <a:rPr lang="ja-JP" altLang="en-US" sz="1200" i="1" dirty="0" smtClean="0">
                <a:solidFill>
                  <a:prstClr val="white"/>
                </a:solidFill>
                <a:latin typeface="+mn-ea"/>
              </a:rPr>
              <a:t>、１．項について要約して簡潔に記載ください。</a:t>
            </a:r>
            <a:endParaRPr lang="en-US" altLang="ja-JP" sz="1200" i="1" dirty="0" smtClean="0">
              <a:solidFill>
                <a:prstClr val="white"/>
              </a:solidFill>
              <a:latin typeface="+mn-ea"/>
            </a:endParaRPr>
          </a:p>
        </p:txBody>
      </p:sp>
      <p:sp>
        <p:nvSpPr>
          <p:cNvPr id="13" name="テキスト ボックス 12"/>
          <p:cNvSpPr txBox="1"/>
          <p:nvPr/>
        </p:nvSpPr>
        <p:spPr>
          <a:xfrm>
            <a:off x="4205001" y="3015044"/>
            <a:ext cx="4621038" cy="46166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ja-JP" altLang="en-US" sz="1200" i="1" dirty="0">
                <a:solidFill>
                  <a:prstClr val="white"/>
                </a:solidFill>
                <a:latin typeface="+mn-ea"/>
              </a:rPr>
              <a:t>・別添４</a:t>
            </a:r>
            <a:r>
              <a:rPr lang="ja-JP" altLang="en-US" sz="1200" i="1" dirty="0" smtClean="0">
                <a:solidFill>
                  <a:prstClr val="white"/>
                </a:solidFill>
                <a:latin typeface="+mn-ea"/>
              </a:rPr>
              <a:t>（事業化</a:t>
            </a:r>
            <a:r>
              <a:rPr lang="ja-JP" altLang="en-US" sz="1200" i="1" dirty="0">
                <a:solidFill>
                  <a:prstClr val="white"/>
                </a:solidFill>
                <a:latin typeface="+mn-ea"/>
              </a:rPr>
              <a:t>計画書）のうち</a:t>
            </a:r>
            <a:r>
              <a:rPr lang="ja-JP" altLang="en-US" sz="1200" i="1" dirty="0" smtClean="0">
                <a:solidFill>
                  <a:prstClr val="white"/>
                </a:solidFill>
                <a:latin typeface="+mn-ea"/>
              </a:rPr>
              <a:t>、２．項について要約して簡潔に記載ください。</a:t>
            </a:r>
            <a:endParaRPr lang="en-US" altLang="ja-JP" sz="1200" i="1" dirty="0" smtClean="0">
              <a:solidFill>
                <a:prstClr val="white"/>
              </a:solidFill>
              <a:latin typeface="+mn-ea"/>
            </a:endParaRPr>
          </a:p>
        </p:txBody>
      </p:sp>
      <p:sp>
        <p:nvSpPr>
          <p:cNvPr id="14" name="正方形/長方形 252"/>
          <p:cNvSpPr>
            <a:spLocks noChangeArrowheads="1"/>
          </p:cNvSpPr>
          <p:nvPr/>
        </p:nvSpPr>
        <p:spPr bwMode="auto">
          <a:xfrm>
            <a:off x="358138" y="1556792"/>
            <a:ext cx="8318318" cy="1692771"/>
          </a:xfrm>
          <a:prstGeom prst="rect">
            <a:avLst/>
          </a:prstGeom>
          <a:noFill/>
          <a:ln w="9525">
            <a:noFill/>
            <a:miter lim="800000"/>
            <a:headEnd/>
            <a:tailEnd/>
          </a:ln>
        </p:spPr>
        <p:txBody>
          <a:bodyPr wrap="square">
            <a:spAutoFit/>
          </a:bodyPr>
          <a:lstStyle/>
          <a:p>
            <a:pPr>
              <a:spcBef>
                <a:spcPts val="600"/>
              </a:spcBef>
            </a:pPr>
            <a:r>
              <a:rPr lang="en-US" altLang="ja-JP" sz="1200" dirty="0" smtClean="0">
                <a:solidFill>
                  <a:srgbClr val="3333CC"/>
                </a:solidFill>
                <a:latin typeface="+mn-ea"/>
              </a:rPr>
              <a:t>(</a:t>
            </a:r>
            <a:r>
              <a:rPr lang="ja-JP" altLang="en-US" sz="1200" dirty="0" smtClean="0">
                <a:solidFill>
                  <a:srgbClr val="3333CC"/>
                </a:solidFill>
                <a:latin typeface="+mn-ea"/>
              </a:rPr>
              <a:t>内容）</a:t>
            </a:r>
            <a:endParaRPr lang="ja-JP" altLang="en-US" sz="1200" dirty="0">
              <a:solidFill>
                <a:srgbClr val="3333CC"/>
              </a:solidFill>
              <a:latin typeface="+mn-ea"/>
            </a:endParaRPr>
          </a:p>
          <a:p>
            <a:pPr>
              <a:spcBef>
                <a:spcPts val="600"/>
              </a:spcBef>
            </a:pPr>
            <a:r>
              <a:rPr lang="ja-JP" altLang="en-US" sz="1200" dirty="0" smtClean="0">
                <a:solidFill>
                  <a:srgbClr val="3333CC"/>
                </a:solidFill>
                <a:latin typeface="+mn-ea"/>
              </a:rPr>
              <a:t>　研究</a:t>
            </a:r>
            <a:r>
              <a:rPr lang="ja-JP" altLang="en-US" sz="1200" dirty="0">
                <a:solidFill>
                  <a:srgbClr val="3333CC"/>
                </a:solidFill>
                <a:latin typeface="+mn-ea"/>
              </a:rPr>
              <a:t>開発の成果が、当該製品・サービスへどのように反映されるか記載してください。</a:t>
            </a:r>
          </a:p>
          <a:p>
            <a:pPr>
              <a:spcBef>
                <a:spcPts val="600"/>
              </a:spcBef>
            </a:pPr>
            <a:r>
              <a:rPr lang="en-US" altLang="ja-JP" sz="1200" dirty="0" smtClean="0">
                <a:solidFill>
                  <a:srgbClr val="3333CC"/>
                </a:solidFill>
                <a:latin typeface="+mn-ea"/>
              </a:rPr>
              <a:t>(</a:t>
            </a:r>
            <a:r>
              <a:rPr lang="ja-JP" altLang="en-US" sz="1200" dirty="0" smtClean="0">
                <a:solidFill>
                  <a:srgbClr val="3333CC"/>
                </a:solidFill>
                <a:latin typeface="+mn-ea"/>
              </a:rPr>
              <a:t>用途</a:t>
            </a:r>
            <a:r>
              <a:rPr lang="ja-JP" altLang="en-US" sz="1200" dirty="0">
                <a:solidFill>
                  <a:srgbClr val="3333CC"/>
                </a:solidFill>
                <a:latin typeface="+mn-ea"/>
              </a:rPr>
              <a:t>（販売予定先</a:t>
            </a:r>
            <a:r>
              <a:rPr lang="ja-JP" altLang="en-US" sz="1200" dirty="0" smtClean="0">
                <a:solidFill>
                  <a:srgbClr val="3333CC"/>
                </a:solidFill>
                <a:latin typeface="+mn-ea"/>
              </a:rPr>
              <a:t>））</a:t>
            </a:r>
            <a:endParaRPr lang="ja-JP" altLang="en-US" sz="1200" dirty="0">
              <a:solidFill>
                <a:srgbClr val="3333CC"/>
              </a:solidFill>
              <a:latin typeface="+mn-ea"/>
            </a:endParaRPr>
          </a:p>
          <a:p>
            <a:pPr>
              <a:spcBef>
                <a:spcPts val="600"/>
              </a:spcBef>
            </a:pPr>
            <a:r>
              <a:rPr lang="ja-JP" altLang="en-US" sz="1200" dirty="0" smtClean="0">
                <a:solidFill>
                  <a:srgbClr val="3333CC"/>
                </a:solidFill>
                <a:latin typeface="+mn-ea"/>
              </a:rPr>
              <a:t>　当該</a:t>
            </a:r>
            <a:r>
              <a:rPr lang="ja-JP" altLang="en-US" sz="1200" dirty="0">
                <a:solidFill>
                  <a:srgbClr val="3333CC"/>
                </a:solidFill>
                <a:latin typeface="+mn-ea"/>
              </a:rPr>
              <a:t>製品・サービスの想定される販売ルート、販売先等を記載してください。この販売先以外の分野等で利用できる場合は、それについても記載してください。また、自らが実用化・事業化するのではない場合には、どの様な形で製品・サービスが実用化されることを想定しているのかについて記載願います。ライセンスビジネスも構想している場合は、併せて記載下さい。</a:t>
            </a:r>
          </a:p>
          <a:p>
            <a:pPr marL="171450" indent="-171450">
              <a:spcBef>
                <a:spcPts val="600"/>
              </a:spcBef>
              <a:buFont typeface="Arial" panose="020B0604020202020204" pitchFamily="34" charset="0"/>
              <a:buChar char="•"/>
            </a:pPr>
            <a:endParaRPr lang="ja-JP" altLang="en-US" sz="1200" dirty="0">
              <a:solidFill>
                <a:srgbClr val="3333CC"/>
              </a:solidFill>
              <a:latin typeface="+mn-ea"/>
            </a:endParaRPr>
          </a:p>
        </p:txBody>
      </p:sp>
      <p:sp>
        <p:nvSpPr>
          <p:cNvPr id="16" name="正方形/長方形 252"/>
          <p:cNvSpPr>
            <a:spLocks noChangeArrowheads="1"/>
          </p:cNvSpPr>
          <p:nvPr/>
        </p:nvSpPr>
        <p:spPr bwMode="auto">
          <a:xfrm>
            <a:off x="358138" y="4115123"/>
            <a:ext cx="8318318" cy="2108269"/>
          </a:xfrm>
          <a:prstGeom prst="rect">
            <a:avLst/>
          </a:prstGeom>
          <a:noFill/>
          <a:ln w="9525">
            <a:noFill/>
            <a:miter lim="800000"/>
            <a:headEnd/>
            <a:tailEnd/>
          </a:ln>
        </p:spPr>
        <p:txBody>
          <a:bodyPr wrap="square">
            <a:spAutoFit/>
          </a:bodyPr>
          <a:lstStyle/>
          <a:p>
            <a:pPr marL="171450" indent="-171450">
              <a:spcBef>
                <a:spcPts val="600"/>
              </a:spcBef>
              <a:buFont typeface="Arial" panose="020B0604020202020204" pitchFamily="34" charset="0"/>
              <a:buChar char="•"/>
            </a:pPr>
            <a:r>
              <a:rPr lang="ja-JP" altLang="en-US" sz="1200" dirty="0" smtClean="0">
                <a:solidFill>
                  <a:srgbClr val="3333CC"/>
                </a:solidFill>
                <a:latin typeface="+mn-ea"/>
              </a:rPr>
              <a:t>実用化</a:t>
            </a:r>
            <a:r>
              <a:rPr lang="ja-JP" altLang="en-US" sz="1200" dirty="0">
                <a:solidFill>
                  <a:srgbClr val="3333CC"/>
                </a:solidFill>
                <a:latin typeface="+mn-ea"/>
              </a:rPr>
              <a:t>・事業化に向けた計画</a:t>
            </a:r>
            <a:r>
              <a:rPr lang="ja-JP" altLang="en-US" sz="1200" dirty="0" smtClean="0">
                <a:solidFill>
                  <a:srgbClr val="3333CC"/>
                </a:solidFill>
                <a:latin typeface="+mn-ea"/>
              </a:rPr>
              <a:t>等</a:t>
            </a:r>
          </a:p>
          <a:p>
            <a:pPr marL="171450" indent="-171450">
              <a:spcBef>
                <a:spcPts val="600"/>
              </a:spcBef>
              <a:buFont typeface="Arial" panose="020B0604020202020204" pitchFamily="34" charset="0"/>
              <a:buChar char="•"/>
            </a:pPr>
            <a:r>
              <a:rPr lang="ja-JP" altLang="en-US" sz="1200" dirty="0" smtClean="0">
                <a:solidFill>
                  <a:srgbClr val="3333CC"/>
                </a:solidFill>
                <a:latin typeface="+mn-ea"/>
              </a:rPr>
              <a:t>実用化・事業化を考えるに至った経緯（動機）</a:t>
            </a:r>
            <a:endParaRPr lang="en-US" altLang="ja-JP" sz="1200" dirty="0" smtClean="0">
              <a:solidFill>
                <a:srgbClr val="3333CC"/>
              </a:solidFill>
              <a:latin typeface="+mn-ea"/>
            </a:endParaRPr>
          </a:p>
          <a:p>
            <a:pPr marL="171450" indent="-171450">
              <a:spcBef>
                <a:spcPts val="600"/>
              </a:spcBef>
              <a:buFont typeface="Arial" panose="020B0604020202020204" pitchFamily="34" charset="0"/>
              <a:buChar char="•"/>
            </a:pPr>
            <a:r>
              <a:rPr lang="ja-JP" altLang="en-US" sz="1200" dirty="0" smtClean="0">
                <a:solidFill>
                  <a:srgbClr val="3333CC"/>
                </a:solidFill>
                <a:latin typeface="+mn-ea"/>
              </a:rPr>
              <a:t>事業</a:t>
            </a:r>
            <a:r>
              <a:rPr lang="ja-JP" altLang="en-US" sz="1200" dirty="0">
                <a:solidFill>
                  <a:srgbClr val="3333CC"/>
                </a:solidFill>
                <a:latin typeface="+mn-ea"/>
              </a:rPr>
              <a:t>として成功すると考える</a:t>
            </a:r>
            <a:r>
              <a:rPr lang="ja-JP" altLang="en-US" sz="1200" dirty="0" smtClean="0">
                <a:solidFill>
                  <a:srgbClr val="3333CC"/>
                </a:solidFill>
                <a:latin typeface="+mn-ea"/>
              </a:rPr>
              <a:t>理由</a:t>
            </a:r>
            <a:endParaRPr lang="en-US" altLang="ja-JP" sz="1200" dirty="0" smtClean="0">
              <a:solidFill>
                <a:srgbClr val="3333CC"/>
              </a:solidFill>
              <a:latin typeface="+mn-ea"/>
            </a:endParaRPr>
          </a:p>
          <a:p>
            <a:pPr marL="171450" indent="-171450">
              <a:spcBef>
                <a:spcPts val="600"/>
              </a:spcBef>
              <a:buFont typeface="Arial" panose="020B0604020202020204" pitchFamily="34" charset="0"/>
              <a:buChar char="•"/>
            </a:pPr>
            <a:r>
              <a:rPr lang="ja-JP" altLang="en-US" sz="1200" dirty="0" smtClean="0">
                <a:solidFill>
                  <a:srgbClr val="3333CC"/>
                </a:solidFill>
                <a:latin typeface="+mn-ea"/>
              </a:rPr>
              <a:t>実用化</a:t>
            </a:r>
            <a:r>
              <a:rPr lang="ja-JP" altLang="en-US" sz="1200" dirty="0">
                <a:solidFill>
                  <a:srgbClr val="3333CC"/>
                </a:solidFill>
                <a:latin typeface="+mn-ea"/>
              </a:rPr>
              <a:t>・事業化計画に対する申請者内におけるコミットメントの</a:t>
            </a:r>
            <a:r>
              <a:rPr lang="ja-JP" altLang="en-US" sz="1200" dirty="0" smtClean="0">
                <a:solidFill>
                  <a:srgbClr val="3333CC"/>
                </a:solidFill>
                <a:latin typeface="+mn-ea"/>
              </a:rPr>
              <a:t>状況</a:t>
            </a:r>
            <a:endParaRPr lang="en-US" altLang="ja-JP" sz="1200" dirty="0" smtClean="0">
              <a:solidFill>
                <a:srgbClr val="3333CC"/>
              </a:solidFill>
              <a:latin typeface="+mn-ea"/>
            </a:endParaRPr>
          </a:p>
          <a:p>
            <a:pPr marL="171450" indent="-171450">
              <a:spcBef>
                <a:spcPts val="600"/>
              </a:spcBef>
              <a:buFont typeface="Arial" panose="020B0604020202020204" pitchFamily="34" charset="0"/>
              <a:buChar char="•"/>
            </a:pPr>
            <a:r>
              <a:rPr lang="ja-JP" altLang="en-US" sz="1200" dirty="0" smtClean="0">
                <a:solidFill>
                  <a:srgbClr val="3333CC"/>
                </a:solidFill>
                <a:latin typeface="+mn-ea"/>
              </a:rPr>
              <a:t>実用化</a:t>
            </a:r>
            <a:r>
              <a:rPr lang="ja-JP" altLang="en-US" sz="1200" dirty="0">
                <a:solidFill>
                  <a:srgbClr val="3333CC"/>
                </a:solidFill>
                <a:latin typeface="+mn-ea"/>
              </a:rPr>
              <a:t>・事業化の</a:t>
            </a:r>
            <a:r>
              <a:rPr lang="ja-JP" altLang="en-US" sz="1200" dirty="0" smtClean="0">
                <a:solidFill>
                  <a:srgbClr val="3333CC"/>
                </a:solidFill>
                <a:latin typeface="+mn-ea"/>
              </a:rPr>
              <a:t>スケジュール</a:t>
            </a:r>
            <a:endParaRPr lang="en-US" altLang="ja-JP" sz="1200" dirty="0" smtClean="0">
              <a:solidFill>
                <a:srgbClr val="3333CC"/>
              </a:solidFill>
              <a:latin typeface="+mn-ea"/>
            </a:endParaRPr>
          </a:p>
          <a:p>
            <a:pPr marL="171450" indent="-171450">
              <a:spcBef>
                <a:spcPts val="600"/>
              </a:spcBef>
              <a:buFont typeface="Arial" panose="020B0604020202020204" pitchFamily="34" charset="0"/>
              <a:buChar char="•"/>
            </a:pPr>
            <a:endParaRPr lang="en-US" altLang="ja-JP" sz="1200" dirty="0">
              <a:solidFill>
                <a:srgbClr val="3333CC"/>
              </a:solidFill>
              <a:latin typeface="+mn-ea"/>
            </a:endParaRPr>
          </a:p>
          <a:p>
            <a:pPr>
              <a:spcBef>
                <a:spcPts val="600"/>
              </a:spcBef>
            </a:pPr>
            <a:r>
              <a:rPr lang="en-US" altLang="ja-JP" sz="1200" dirty="0" smtClean="0">
                <a:solidFill>
                  <a:srgbClr val="3333CC"/>
                </a:solidFill>
                <a:latin typeface="+mn-ea"/>
              </a:rPr>
              <a:t>※</a:t>
            </a:r>
            <a:r>
              <a:rPr lang="ja-JP" altLang="en-US" sz="1200" dirty="0" smtClean="0">
                <a:solidFill>
                  <a:srgbClr val="3333CC"/>
                </a:solidFill>
                <a:latin typeface="+mn-ea"/>
              </a:rPr>
              <a:t>記載することが期待される内容の詳細は別添</a:t>
            </a:r>
            <a:r>
              <a:rPr lang="en-US" altLang="ja-JP" sz="1200" dirty="0" smtClean="0">
                <a:solidFill>
                  <a:srgbClr val="3333CC"/>
                </a:solidFill>
                <a:latin typeface="+mn-ea"/>
              </a:rPr>
              <a:t>4</a:t>
            </a:r>
            <a:r>
              <a:rPr lang="ja-JP" altLang="en-US" sz="1200" dirty="0" smtClean="0">
                <a:solidFill>
                  <a:srgbClr val="3333CC"/>
                </a:solidFill>
                <a:latin typeface="+mn-ea"/>
              </a:rPr>
              <a:t>（事業化計画書）をご参照ください。</a:t>
            </a:r>
            <a:endParaRPr lang="en-US" altLang="ja-JP" sz="1200" dirty="0">
              <a:solidFill>
                <a:srgbClr val="3333CC"/>
              </a:solidFill>
              <a:latin typeface="+mn-ea"/>
            </a:endParaRPr>
          </a:p>
          <a:p>
            <a:pPr marL="171450" indent="-171450">
              <a:spcBef>
                <a:spcPts val="600"/>
              </a:spcBef>
              <a:buFont typeface="Arial" panose="020B0604020202020204" pitchFamily="34" charset="0"/>
              <a:buChar char="•"/>
            </a:pPr>
            <a:endParaRPr lang="ja-JP" altLang="en-US" sz="1200" dirty="0">
              <a:solidFill>
                <a:srgbClr val="3333CC"/>
              </a:solidFill>
              <a:latin typeface="+mn-ea"/>
            </a:endParaRPr>
          </a:p>
        </p:txBody>
      </p:sp>
      <p:sp>
        <p:nvSpPr>
          <p:cNvPr id="3" name="スライド番号プレースホルダー 2"/>
          <p:cNvSpPr>
            <a:spLocks noGrp="1"/>
          </p:cNvSpPr>
          <p:nvPr>
            <p:ph type="sldNum" sz="quarter" idx="12"/>
          </p:nvPr>
        </p:nvSpPr>
        <p:spPr/>
        <p:txBody>
          <a:bodyPr/>
          <a:lstStyle/>
          <a:p>
            <a:fld id="{8D8A5D70-00BF-43D1-9518-0183EFEF9A82}" type="slidenum">
              <a:rPr kumimoji="1" lang="ja-JP" altLang="en-US" smtClean="0"/>
              <a:pPr/>
              <a:t>9</a:t>
            </a:fld>
            <a:endParaRPr kumimoji="1" lang="ja-JP" alt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2060</Words>
  <Application>Microsoft Office PowerPoint</Application>
  <PresentationFormat>画面に合わせる (4:3)</PresentationFormat>
  <Paragraphs>383</Paragraphs>
  <Slides>13</Slides>
  <Notes>3</Notes>
  <HiddenSlides>0</HiddenSlides>
  <MMClips>0</MMClips>
  <ScaleCrop>false</ScaleCrop>
  <HeadingPairs>
    <vt:vector size="6" baseType="variant">
      <vt:variant>
        <vt:lpstr>使用されているフォント</vt:lpstr>
      </vt:variant>
      <vt:variant>
        <vt:i4>8</vt:i4>
      </vt:variant>
      <vt:variant>
        <vt:lpstr>テーマ</vt:lpstr>
      </vt:variant>
      <vt:variant>
        <vt:i4>2</vt:i4>
      </vt:variant>
      <vt:variant>
        <vt:lpstr>スライド タイトル</vt:lpstr>
      </vt:variant>
      <vt:variant>
        <vt:i4>13</vt:i4>
      </vt:variant>
    </vt:vector>
  </HeadingPairs>
  <TitlesOfParts>
    <vt:vector size="23" baseType="lpstr">
      <vt:lpstr>ＭＳ Ｐゴシック</vt:lpstr>
      <vt:lpstr>ＭＳ 明朝</vt:lpstr>
      <vt:lpstr>新細明體</vt:lpstr>
      <vt:lpstr>TmsRmn</vt:lpstr>
      <vt:lpstr>Arial</vt:lpstr>
      <vt:lpstr>Calibri</vt:lpstr>
      <vt:lpstr>Times New Roman</vt:lpstr>
      <vt:lpstr>Wingdings</vt:lpstr>
      <vt:lpstr>Office ​​テーマ</vt:lpstr>
      <vt:lpstr>1_Office ​​テーマ</vt:lpstr>
      <vt:lpstr>  ○○○○○○の研究開発</vt:lpstr>
      <vt:lpstr>１．提案の概要（１）</vt:lpstr>
      <vt:lpstr>１．提案の概要（２）</vt:lpstr>
      <vt:lpstr>２．研究開発の内容</vt:lpstr>
      <vt:lpstr>３．研究開発の体制</vt:lpstr>
      <vt:lpstr>PowerPoint プレゼンテーション</vt:lpstr>
      <vt:lpstr>５．研究開発の目標</vt:lpstr>
      <vt:lpstr>６．技術のベンチマーク</vt:lpstr>
      <vt:lpstr>７．研究開発成果の実用化・事業化の見通し</vt:lpstr>
      <vt:lpstr>PowerPoint プレゼンテーション</vt:lpstr>
      <vt:lpstr>PowerPoint プレゼンテーション</vt:lpstr>
      <vt:lpstr>（機関名：（株）〇〇〇〇）</vt:lpstr>
      <vt:lpstr>PowerPoint プレゼンテーション</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2020-08-05T00:22:57Z</dcterms:created>
  <dcterms:modified xsi:type="dcterms:W3CDTF">2020-08-05T00:23:02Z</dcterms:modified>
</cp:coreProperties>
</file>