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ink/ink2.xml" ContentType="application/inkml+xml"/>
  <Override PartName="/ppt/notesSlides/notesSlide10.xml" ContentType="application/vnd.openxmlformats-officedocument.presentationml.notesSlide+xml"/>
  <Override PartName="/ppt/ink/ink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6" r:id="rId1"/>
  </p:sldMasterIdLst>
  <p:notesMasterIdLst>
    <p:notesMasterId r:id="rId55"/>
  </p:notesMasterIdLst>
  <p:handoutMasterIdLst>
    <p:handoutMasterId r:id="rId56"/>
  </p:handoutMasterIdLst>
  <p:sldIdLst>
    <p:sldId id="732" r:id="rId2"/>
    <p:sldId id="798" r:id="rId3"/>
    <p:sldId id="806" r:id="rId4"/>
    <p:sldId id="808" r:id="rId5"/>
    <p:sldId id="809" r:id="rId6"/>
    <p:sldId id="810" r:id="rId7"/>
    <p:sldId id="799" r:id="rId8"/>
    <p:sldId id="737" r:id="rId9"/>
    <p:sldId id="845" r:id="rId10"/>
    <p:sldId id="848" r:id="rId11"/>
    <p:sldId id="817" r:id="rId12"/>
    <p:sldId id="742" r:id="rId13"/>
    <p:sldId id="743" r:id="rId14"/>
    <p:sldId id="744" r:id="rId15"/>
    <p:sldId id="745" r:id="rId16"/>
    <p:sldId id="844" r:id="rId17"/>
    <p:sldId id="849" r:id="rId18"/>
    <p:sldId id="818" r:id="rId19"/>
    <p:sldId id="828" r:id="rId20"/>
    <p:sldId id="825" r:id="rId21"/>
    <p:sldId id="826" r:id="rId22"/>
    <p:sldId id="827" r:id="rId23"/>
    <p:sldId id="819" r:id="rId24"/>
    <p:sldId id="820" r:id="rId25"/>
    <p:sldId id="801" r:id="rId26"/>
    <p:sldId id="746" r:id="rId27"/>
    <p:sldId id="747" r:id="rId28"/>
    <p:sldId id="749" r:id="rId29"/>
    <p:sldId id="750" r:id="rId30"/>
    <p:sldId id="795" r:id="rId31"/>
    <p:sldId id="754" r:id="rId32"/>
    <p:sldId id="821" r:id="rId33"/>
    <p:sldId id="842" r:id="rId34"/>
    <p:sldId id="841" r:id="rId35"/>
    <p:sldId id="838" r:id="rId36"/>
    <p:sldId id="811" r:id="rId37"/>
    <p:sldId id="843" r:id="rId38"/>
    <p:sldId id="822" r:id="rId39"/>
    <p:sldId id="837" r:id="rId40"/>
    <p:sldId id="823" r:id="rId41"/>
    <p:sldId id="824" r:id="rId42"/>
    <p:sldId id="762" r:id="rId43"/>
    <p:sldId id="774" r:id="rId44"/>
    <p:sldId id="775" r:id="rId45"/>
    <p:sldId id="764" r:id="rId46"/>
    <p:sldId id="812" r:id="rId47"/>
    <p:sldId id="813" r:id="rId48"/>
    <p:sldId id="829" r:id="rId49"/>
    <p:sldId id="834" r:id="rId50"/>
    <p:sldId id="830" r:id="rId51"/>
    <p:sldId id="814" r:id="rId52"/>
    <p:sldId id="815" r:id="rId53"/>
    <p:sldId id="816" r:id="rId54"/>
  </p:sldIdLst>
  <p:sldSz cx="9144000" cy="6858000" type="screen4x3"/>
  <p:notesSz cx="9939338" cy="6807200"/>
  <p:defaultTextStyle>
    <a:defPPr>
      <a:defRPr lang="ja-JP"/>
    </a:defPPr>
    <a:lvl1pPr algn="l" rtl="0" fontAlgn="base">
      <a:spcBef>
        <a:spcPct val="0"/>
      </a:spcBef>
      <a:spcAft>
        <a:spcPct val="0"/>
      </a:spcAft>
      <a:defRPr kumimoji="1" sz="2000" kern="1200">
        <a:solidFill>
          <a:srgbClr val="FF3300"/>
        </a:solidFill>
        <a:latin typeface="ＭＳ ゴシック" pitchFamily="49" charset="-128"/>
        <a:ea typeface="ＭＳ ゴシック" pitchFamily="49" charset="-128"/>
        <a:cs typeface="+mn-cs"/>
      </a:defRPr>
    </a:lvl1pPr>
    <a:lvl2pPr marL="457200" algn="l" rtl="0" fontAlgn="base">
      <a:spcBef>
        <a:spcPct val="0"/>
      </a:spcBef>
      <a:spcAft>
        <a:spcPct val="0"/>
      </a:spcAft>
      <a:defRPr kumimoji="1" sz="2000" kern="1200">
        <a:solidFill>
          <a:srgbClr val="FF3300"/>
        </a:solidFill>
        <a:latin typeface="ＭＳ ゴシック" pitchFamily="49" charset="-128"/>
        <a:ea typeface="ＭＳ ゴシック" pitchFamily="49" charset="-128"/>
        <a:cs typeface="+mn-cs"/>
      </a:defRPr>
    </a:lvl2pPr>
    <a:lvl3pPr marL="914400" algn="l" rtl="0" fontAlgn="base">
      <a:spcBef>
        <a:spcPct val="0"/>
      </a:spcBef>
      <a:spcAft>
        <a:spcPct val="0"/>
      </a:spcAft>
      <a:defRPr kumimoji="1" sz="2000" kern="1200">
        <a:solidFill>
          <a:srgbClr val="FF3300"/>
        </a:solidFill>
        <a:latin typeface="ＭＳ ゴシック" pitchFamily="49" charset="-128"/>
        <a:ea typeface="ＭＳ ゴシック" pitchFamily="49" charset="-128"/>
        <a:cs typeface="+mn-cs"/>
      </a:defRPr>
    </a:lvl3pPr>
    <a:lvl4pPr marL="1371600" algn="l" rtl="0" fontAlgn="base">
      <a:spcBef>
        <a:spcPct val="0"/>
      </a:spcBef>
      <a:spcAft>
        <a:spcPct val="0"/>
      </a:spcAft>
      <a:defRPr kumimoji="1" sz="2000" kern="1200">
        <a:solidFill>
          <a:srgbClr val="FF3300"/>
        </a:solidFill>
        <a:latin typeface="ＭＳ ゴシック" pitchFamily="49" charset="-128"/>
        <a:ea typeface="ＭＳ ゴシック" pitchFamily="49" charset="-128"/>
        <a:cs typeface="+mn-cs"/>
      </a:defRPr>
    </a:lvl4pPr>
    <a:lvl5pPr marL="1828800" algn="l" rtl="0" fontAlgn="base">
      <a:spcBef>
        <a:spcPct val="0"/>
      </a:spcBef>
      <a:spcAft>
        <a:spcPct val="0"/>
      </a:spcAft>
      <a:defRPr kumimoji="1" sz="2000" kern="1200">
        <a:solidFill>
          <a:srgbClr val="FF3300"/>
        </a:solidFill>
        <a:latin typeface="ＭＳ ゴシック" pitchFamily="49" charset="-128"/>
        <a:ea typeface="ＭＳ ゴシック" pitchFamily="49" charset="-128"/>
        <a:cs typeface="+mn-cs"/>
      </a:defRPr>
    </a:lvl5pPr>
    <a:lvl6pPr marL="2286000" algn="l" defTabSz="914400" rtl="0" eaLnBrk="1" latinLnBrk="0" hangingPunct="1">
      <a:defRPr kumimoji="1" sz="2000" kern="1200">
        <a:solidFill>
          <a:srgbClr val="FF3300"/>
        </a:solidFill>
        <a:latin typeface="ＭＳ ゴシック" pitchFamily="49" charset="-128"/>
        <a:ea typeface="ＭＳ ゴシック" pitchFamily="49" charset="-128"/>
        <a:cs typeface="+mn-cs"/>
      </a:defRPr>
    </a:lvl6pPr>
    <a:lvl7pPr marL="2743200" algn="l" defTabSz="914400" rtl="0" eaLnBrk="1" latinLnBrk="0" hangingPunct="1">
      <a:defRPr kumimoji="1" sz="2000" kern="1200">
        <a:solidFill>
          <a:srgbClr val="FF3300"/>
        </a:solidFill>
        <a:latin typeface="ＭＳ ゴシック" pitchFamily="49" charset="-128"/>
        <a:ea typeface="ＭＳ ゴシック" pitchFamily="49" charset="-128"/>
        <a:cs typeface="+mn-cs"/>
      </a:defRPr>
    </a:lvl7pPr>
    <a:lvl8pPr marL="3200400" algn="l" defTabSz="914400" rtl="0" eaLnBrk="1" latinLnBrk="0" hangingPunct="1">
      <a:defRPr kumimoji="1" sz="2000" kern="1200">
        <a:solidFill>
          <a:srgbClr val="FF3300"/>
        </a:solidFill>
        <a:latin typeface="ＭＳ ゴシック" pitchFamily="49" charset="-128"/>
        <a:ea typeface="ＭＳ ゴシック" pitchFamily="49" charset="-128"/>
        <a:cs typeface="+mn-cs"/>
      </a:defRPr>
    </a:lvl8pPr>
    <a:lvl9pPr marL="3657600" algn="l" defTabSz="914400" rtl="0" eaLnBrk="1" latinLnBrk="0" hangingPunct="1">
      <a:defRPr kumimoji="1" sz="2000" kern="1200">
        <a:solidFill>
          <a:srgbClr val="FF3300"/>
        </a:solidFill>
        <a:latin typeface="ＭＳ ゴシック" pitchFamily="49" charset="-128"/>
        <a:ea typeface="ＭＳ ゴシック" pitchFamily="49" charset="-128"/>
        <a:cs typeface="+mn-cs"/>
      </a:defRPr>
    </a:lvl9pPr>
  </p:defaultTextStyle>
  <p:extLst>
    <p:ext uri="{EFAFB233-063F-42B5-8137-9DF3F51BA10A}">
      <p15:sldGuideLst xmlns:p15="http://schemas.microsoft.com/office/powerpoint/2012/main">
        <p15:guide id="1" orient="horz" pos="1162" userDrawn="1">
          <p15:clr>
            <a:srgbClr val="A4A3A4"/>
          </p15:clr>
        </p15:guide>
        <p15:guide id="3" pos="158" userDrawn="1">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FF"/>
    <a:srgbClr val="0000FF"/>
    <a:srgbClr val="FF7C80"/>
    <a:srgbClr val="FFFFCC"/>
    <a:srgbClr val="FFCCFF"/>
    <a:srgbClr val="CC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5" autoAdjust="0"/>
    <p:restoredTop sz="96026" autoAdjust="0"/>
  </p:normalViewPr>
  <p:slideViewPr>
    <p:cSldViewPr snapToGrid="0">
      <p:cViewPr varScale="1">
        <p:scale>
          <a:sx n="114" d="100"/>
          <a:sy n="114" d="100"/>
        </p:scale>
        <p:origin x="1722" y="96"/>
      </p:cViewPr>
      <p:guideLst>
        <p:guide orient="horz" pos="1162"/>
        <p:guide pos="158"/>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6066"/>
    </p:cViewPr>
  </p:sorterViewPr>
  <p:notesViewPr>
    <p:cSldViewPr snapToGrid="0">
      <p:cViewPr>
        <p:scale>
          <a:sx n="100" d="100"/>
          <a:sy n="100" d="100"/>
        </p:scale>
        <p:origin x="2580" y="594"/>
      </p:cViewPr>
      <p:guideLst>
        <p:guide orient="horz" pos="2144"/>
        <p:guide pos="31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6"/>
            <a:ext cx="4308475" cy="339725"/>
          </a:xfrm>
          <a:prstGeom prst="rect">
            <a:avLst/>
          </a:prstGeom>
          <a:noFill/>
          <a:ln w="9525">
            <a:noFill/>
            <a:miter lim="800000"/>
            <a:headEnd/>
            <a:tailEnd/>
          </a:ln>
          <a:effectLst/>
        </p:spPr>
        <p:txBody>
          <a:bodyPr vert="horz" wrap="square" lIns="92074" tIns="46036" rIns="92074" bIns="46036" numCol="1" anchor="t" anchorCtr="0" compatLnSpc="1">
            <a:prstTxWarp prst="textNoShape">
              <a:avLst/>
            </a:prstTxWarp>
          </a:bodyPr>
          <a:lstStyle>
            <a:lvl1pPr>
              <a:defRPr sz="1200">
                <a:solidFill>
                  <a:schemeClr val="tx1"/>
                </a:solidFill>
                <a:latin typeface="Times New Roman" pitchFamily="18" charset="0"/>
                <a:ea typeface="ＭＳ Ｐゴシック" pitchFamily="50" charset="-128"/>
              </a:defRPr>
            </a:lvl1pPr>
          </a:lstStyle>
          <a:p>
            <a:pPr>
              <a:defRPr/>
            </a:pPr>
            <a:endParaRPr lang="en-US" altLang="ja-JP"/>
          </a:p>
        </p:txBody>
      </p:sp>
      <p:sp>
        <p:nvSpPr>
          <p:cNvPr id="4099" name="Rectangle 3"/>
          <p:cNvSpPr>
            <a:spLocks noGrp="1" noChangeArrowheads="1"/>
          </p:cNvSpPr>
          <p:nvPr>
            <p:ph type="dt" sz="quarter" idx="1"/>
          </p:nvPr>
        </p:nvSpPr>
        <p:spPr bwMode="auto">
          <a:xfrm>
            <a:off x="5630869" y="6"/>
            <a:ext cx="4308475" cy="339725"/>
          </a:xfrm>
          <a:prstGeom prst="rect">
            <a:avLst/>
          </a:prstGeom>
          <a:noFill/>
          <a:ln w="9525">
            <a:noFill/>
            <a:miter lim="800000"/>
            <a:headEnd/>
            <a:tailEnd/>
          </a:ln>
          <a:effectLst/>
        </p:spPr>
        <p:txBody>
          <a:bodyPr vert="horz" wrap="square" lIns="92074" tIns="46036" rIns="92074" bIns="46036" numCol="1" anchor="t" anchorCtr="0" compatLnSpc="1">
            <a:prstTxWarp prst="textNoShape">
              <a:avLst/>
            </a:prstTxWarp>
          </a:bodyPr>
          <a:lstStyle>
            <a:lvl1pPr algn="r">
              <a:defRPr sz="1200">
                <a:solidFill>
                  <a:schemeClr val="tx1"/>
                </a:solidFill>
                <a:latin typeface="Times New Roman" pitchFamily="18" charset="0"/>
                <a:ea typeface="ＭＳ Ｐゴシック" pitchFamily="50" charset="-128"/>
              </a:defRPr>
            </a:lvl1pPr>
          </a:lstStyle>
          <a:p>
            <a:pPr>
              <a:defRPr/>
            </a:pPr>
            <a:endParaRPr lang="en-US" altLang="ja-JP"/>
          </a:p>
        </p:txBody>
      </p:sp>
      <p:sp>
        <p:nvSpPr>
          <p:cNvPr id="4100" name="Rectangle 4"/>
          <p:cNvSpPr>
            <a:spLocks noGrp="1" noChangeArrowheads="1"/>
          </p:cNvSpPr>
          <p:nvPr>
            <p:ph type="ftr" sz="quarter" idx="2"/>
          </p:nvPr>
        </p:nvSpPr>
        <p:spPr bwMode="auto">
          <a:xfrm>
            <a:off x="0" y="6467481"/>
            <a:ext cx="4308475" cy="339725"/>
          </a:xfrm>
          <a:prstGeom prst="rect">
            <a:avLst/>
          </a:prstGeom>
          <a:noFill/>
          <a:ln w="9525">
            <a:noFill/>
            <a:miter lim="800000"/>
            <a:headEnd/>
            <a:tailEnd/>
          </a:ln>
          <a:effectLst/>
        </p:spPr>
        <p:txBody>
          <a:bodyPr vert="horz" wrap="square" lIns="92074" tIns="46036" rIns="92074" bIns="46036" numCol="1" anchor="b" anchorCtr="0" compatLnSpc="1">
            <a:prstTxWarp prst="textNoShape">
              <a:avLst/>
            </a:prstTxWarp>
          </a:bodyPr>
          <a:lstStyle>
            <a:lvl1pPr>
              <a:defRPr sz="1200">
                <a:solidFill>
                  <a:schemeClr val="tx1"/>
                </a:solidFill>
                <a:latin typeface="Times New Roman" pitchFamily="18" charset="0"/>
                <a:ea typeface="ＭＳ Ｐゴシック" pitchFamily="50" charset="-128"/>
              </a:defRPr>
            </a:lvl1pPr>
          </a:lstStyle>
          <a:p>
            <a:pPr>
              <a:defRPr/>
            </a:pPr>
            <a:endParaRPr lang="en-US" altLang="ja-JP"/>
          </a:p>
        </p:txBody>
      </p:sp>
      <p:sp>
        <p:nvSpPr>
          <p:cNvPr id="4101" name="Rectangle 5"/>
          <p:cNvSpPr>
            <a:spLocks noGrp="1" noChangeArrowheads="1"/>
          </p:cNvSpPr>
          <p:nvPr>
            <p:ph type="sldNum" sz="quarter" idx="3"/>
          </p:nvPr>
        </p:nvSpPr>
        <p:spPr bwMode="auto">
          <a:xfrm>
            <a:off x="5630869" y="6467481"/>
            <a:ext cx="4308475" cy="339725"/>
          </a:xfrm>
          <a:prstGeom prst="rect">
            <a:avLst/>
          </a:prstGeom>
          <a:noFill/>
          <a:ln w="9525">
            <a:noFill/>
            <a:miter lim="800000"/>
            <a:headEnd/>
            <a:tailEnd/>
          </a:ln>
          <a:effectLst/>
        </p:spPr>
        <p:txBody>
          <a:bodyPr vert="horz" wrap="square" lIns="92074" tIns="46036" rIns="92074" bIns="46036" numCol="1" anchor="b" anchorCtr="0" compatLnSpc="1">
            <a:prstTxWarp prst="textNoShape">
              <a:avLst/>
            </a:prstTxWarp>
          </a:bodyPr>
          <a:lstStyle>
            <a:lvl1pPr algn="r">
              <a:defRPr sz="1200">
                <a:solidFill>
                  <a:schemeClr val="tx1"/>
                </a:solidFill>
                <a:latin typeface="Times New Roman" pitchFamily="18" charset="0"/>
                <a:ea typeface="ＭＳ Ｐゴシック" pitchFamily="50" charset="-128"/>
              </a:defRPr>
            </a:lvl1pPr>
          </a:lstStyle>
          <a:p>
            <a:pPr>
              <a:defRPr/>
            </a:pPr>
            <a:fld id="{06454F53-6E56-493D-AFCC-2329CBA6F9E3}" type="slidenum">
              <a:rPr lang="en-US" altLang="ja-JP"/>
              <a:pPr>
                <a:defRPr/>
              </a:pPr>
              <a:t>‹#›</a:t>
            </a:fld>
            <a:endParaRPr lang="en-US" altLang="ja-JP"/>
          </a:p>
        </p:txBody>
      </p:sp>
    </p:spTree>
    <p:extLst>
      <p:ext uri="{BB962C8B-B14F-4D97-AF65-F5344CB8AC3E}">
        <p14:creationId xmlns:p14="http://schemas.microsoft.com/office/powerpoint/2010/main" val="1591047425"/>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8-07-03T04:32:11.31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21FAE2D-1B4C-47FF-8688-9845ABB2A0EA}" emma:medium="tactile" emma:mode="ink">
          <msink:context xmlns:msink="http://schemas.microsoft.com/ink/2010/main" type="writingRegion" rotatedBoundingBox="14081,6686 14096,6686 14096,6701 14081,6701"/>
        </emma:interpretation>
      </emma:emma>
    </inkml:annotationXML>
    <inkml:traceGroup>
      <inkml:annotationXML>
        <emma:emma xmlns:emma="http://www.w3.org/2003/04/emma" version="1.0">
          <emma:interpretation id="{127FC08A-187E-42E5-99E5-E5DB73BA001B}" emma:medium="tactile" emma:mode="ink">
            <msink:context xmlns:msink="http://schemas.microsoft.com/ink/2010/main" type="paragraph" rotatedBoundingBox="14081,6686 14096,6686 14096,6701 14081,6701" alignmentLevel="1"/>
          </emma:interpretation>
        </emma:emma>
      </inkml:annotationXML>
      <inkml:traceGroup>
        <inkml:annotationXML>
          <emma:emma xmlns:emma="http://www.w3.org/2003/04/emma" version="1.0">
            <emma:interpretation id="{D1601378-F2DD-4F37-8DCF-B01428E0361D}" emma:medium="tactile" emma:mode="ink">
              <msink:context xmlns:msink="http://schemas.microsoft.com/ink/2010/main" type="line" rotatedBoundingBox="14081,6686 14096,6686 14096,6701 14081,6701"/>
            </emma:interpretation>
          </emma:emma>
        </inkml:annotationXML>
        <inkml:traceGroup>
          <inkml:annotationXML>
            <emma:emma xmlns:emma="http://www.w3.org/2003/04/emma" version="1.0">
              <emma:interpretation id="{96AE28B6-AEA0-4AE9-A8CD-0D6689F93EDB}" emma:medium="tactile" emma:mode="ink">
                <msink:context xmlns:msink="http://schemas.microsoft.com/ink/2010/main" type="inkWord" rotatedBoundingBox="14081,6686 14096,6686 14096,6701 14081,6701"/>
              </emma:interpretation>
              <emma:one-of disjunction-type="recognition" id="oneOf0">
                <emma:interpretation id="interp0" emma:lang="ja-JP" emma:confidence="0">
                  <emma:literal>「</emma:literal>
                </emma:interpretation>
                <emma:interpretation id="interp1" emma:lang="ja-JP" emma:confidence="0">
                  <emma:literal>/</emma:literal>
                </emma:interpretation>
                <emma:interpretation id="interp2" emma:lang="ja-JP" emma:confidence="0">
                  <emma:literal>l</emma:literal>
                </emma:interpretation>
                <emma:interpretation id="interp3" emma:lang="ja-JP" emma:confidence="0">
                  <emma:literal>t</emma:literal>
                </emma:interpretation>
                <emma:interpretation id="interp4" emma:lang="ja-JP" emma:confidence="0">
                  <emma:literal>.</emma:literal>
                </emma:interpretation>
              </emma:one-of>
            </emma:emma>
          </inkml:annotationXML>
          <inkml:trace contextRef="#ctx0" brushRef="#br0">0 0 0,'0'0'125</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8-07-03T04:32:11.310"/>
    </inkml:context>
    <inkml:brush xml:id="br0">
      <inkml:brushProperty name="width" value="0.06667" units="cm"/>
      <inkml:brushProperty name="height" value="0.06667" units="cm"/>
      <inkml:brushProperty name="fitToCurve" value="1"/>
    </inkml:brush>
  </inkml:definitions>
  <inkml:trace contextRef="#ctx0" brushRef="#br0">0 0 0,'0'0'125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18-07-03T04:32:11.310"/>
    </inkml:context>
    <inkml:brush xml:id="br0">
      <inkml:brushProperty name="width" value="0.06667" units="cm"/>
      <inkml:brushProperty name="height" value="0.06667" units="cm"/>
      <inkml:brushProperty name="fitToCurve" value="1"/>
    </inkml:brush>
  </inkml:definitions>
  <inkml:trace contextRef="#ctx0" brushRef="#br0">0 0 0,'0'0'125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6"/>
            <a:ext cx="4308475" cy="339725"/>
          </a:xfrm>
          <a:prstGeom prst="rect">
            <a:avLst/>
          </a:prstGeom>
          <a:noFill/>
          <a:ln w="9525">
            <a:noFill/>
            <a:miter lim="800000"/>
            <a:headEnd/>
            <a:tailEnd/>
          </a:ln>
          <a:effectLst/>
        </p:spPr>
        <p:txBody>
          <a:bodyPr vert="horz" wrap="square" lIns="92074" tIns="46036" rIns="92074" bIns="46036" numCol="1" anchor="t" anchorCtr="0" compatLnSpc="1">
            <a:prstTxWarp prst="textNoShape">
              <a:avLst/>
            </a:prstTxWarp>
          </a:bodyPr>
          <a:lstStyle>
            <a:lvl1pPr>
              <a:defRPr sz="1200">
                <a:solidFill>
                  <a:schemeClr val="tx1"/>
                </a:solidFill>
                <a:latin typeface="Times New Roman" pitchFamily="18" charset="0"/>
                <a:ea typeface="ＭＳ Ｐゴシック" pitchFamily="50" charset="-128"/>
              </a:defRPr>
            </a:lvl1pPr>
          </a:lstStyle>
          <a:p>
            <a:pPr>
              <a:defRPr/>
            </a:pPr>
            <a:endParaRPr lang="en-US" altLang="ja-JP"/>
          </a:p>
        </p:txBody>
      </p:sp>
      <p:sp>
        <p:nvSpPr>
          <p:cNvPr id="3075" name="Rectangle 3"/>
          <p:cNvSpPr>
            <a:spLocks noGrp="1" noChangeArrowheads="1"/>
          </p:cNvSpPr>
          <p:nvPr>
            <p:ph type="dt" idx="1"/>
          </p:nvPr>
        </p:nvSpPr>
        <p:spPr bwMode="auto">
          <a:xfrm>
            <a:off x="5630869" y="6"/>
            <a:ext cx="4308475" cy="339725"/>
          </a:xfrm>
          <a:prstGeom prst="rect">
            <a:avLst/>
          </a:prstGeom>
          <a:noFill/>
          <a:ln w="9525">
            <a:noFill/>
            <a:miter lim="800000"/>
            <a:headEnd/>
            <a:tailEnd/>
          </a:ln>
          <a:effectLst/>
        </p:spPr>
        <p:txBody>
          <a:bodyPr vert="horz" wrap="square" lIns="92074" tIns="46036" rIns="92074" bIns="46036" numCol="1" anchor="t" anchorCtr="0" compatLnSpc="1">
            <a:prstTxWarp prst="textNoShape">
              <a:avLst/>
            </a:prstTxWarp>
          </a:bodyPr>
          <a:lstStyle>
            <a:lvl1pPr algn="r">
              <a:defRPr sz="1200">
                <a:solidFill>
                  <a:schemeClr val="tx1"/>
                </a:solidFill>
                <a:latin typeface="Times New Roman" pitchFamily="18" charset="0"/>
                <a:ea typeface="ＭＳ Ｐゴシック" pitchFamily="50" charset="-128"/>
              </a:defRPr>
            </a:lvl1pPr>
          </a:lstStyle>
          <a:p>
            <a:pPr>
              <a:defRPr/>
            </a:pPr>
            <a:endParaRPr lang="en-US" altLang="ja-JP"/>
          </a:p>
        </p:txBody>
      </p:sp>
      <p:sp>
        <p:nvSpPr>
          <p:cNvPr id="32772" name="Rectangle 4"/>
          <p:cNvSpPr>
            <a:spLocks noGrp="1" noRot="1" noChangeAspect="1" noChangeArrowheads="1" noTextEdit="1"/>
          </p:cNvSpPr>
          <p:nvPr>
            <p:ph type="sldImg" idx="2"/>
          </p:nvPr>
        </p:nvSpPr>
        <p:spPr bwMode="auto">
          <a:xfrm>
            <a:off x="3275013" y="509588"/>
            <a:ext cx="3403600" cy="25527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5563" y="3233744"/>
            <a:ext cx="7288212" cy="3063875"/>
          </a:xfrm>
          <a:prstGeom prst="rect">
            <a:avLst/>
          </a:prstGeom>
          <a:noFill/>
          <a:ln w="9525">
            <a:noFill/>
            <a:miter lim="800000"/>
            <a:headEnd/>
            <a:tailEnd/>
          </a:ln>
          <a:effectLst/>
        </p:spPr>
        <p:txBody>
          <a:bodyPr vert="horz" wrap="square" lIns="92074" tIns="46036" rIns="92074" bIns="4603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8" name="Rectangle 6"/>
          <p:cNvSpPr>
            <a:spLocks noGrp="1" noChangeArrowheads="1"/>
          </p:cNvSpPr>
          <p:nvPr>
            <p:ph type="ftr" sz="quarter" idx="4"/>
          </p:nvPr>
        </p:nvSpPr>
        <p:spPr bwMode="auto">
          <a:xfrm>
            <a:off x="0" y="6467481"/>
            <a:ext cx="4308475" cy="339725"/>
          </a:xfrm>
          <a:prstGeom prst="rect">
            <a:avLst/>
          </a:prstGeom>
          <a:noFill/>
          <a:ln w="9525">
            <a:noFill/>
            <a:miter lim="800000"/>
            <a:headEnd/>
            <a:tailEnd/>
          </a:ln>
          <a:effectLst/>
        </p:spPr>
        <p:txBody>
          <a:bodyPr vert="horz" wrap="square" lIns="92074" tIns="46036" rIns="92074" bIns="46036" numCol="1" anchor="b" anchorCtr="0" compatLnSpc="1">
            <a:prstTxWarp prst="textNoShape">
              <a:avLst/>
            </a:prstTxWarp>
          </a:bodyPr>
          <a:lstStyle>
            <a:lvl1pPr>
              <a:defRPr sz="1200">
                <a:solidFill>
                  <a:schemeClr val="tx1"/>
                </a:solidFill>
                <a:latin typeface="Times New Roman" pitchFamily="18" charset="0"/>
                <a:ea typeface="ＭＳ Ｐゴシック" pitchFamily="50" charset="-128"/>
              </a:defRPr>
            </a:lvl1pPr>
          </a:lstStyle>
          <a:p>
            <a:pPr>
              <a:defRPr/>
            </a:pPr>
            <a:endParaRPr lang="en-US" altLang="ja-JP"/>
          </a:p>
        </p:txBody>
      </p:sp>
      <p:sp>
        <p:nvSpPr>
          <p:cNvPr id="3079" name="Rectangle 7"/>
          <p:cNvSpPr>
            <a:spLocks noGrp="1" noChangeArrowheads="1"/>
          </p:cNvSpPr>
          <p:nvPr>
            <p:ph type="sldNum" sz="quarter" idx="5"/>
          </p:nvPr>
        </p:nvSpPr>
        <p:spPr bwMode="auto">
          <a:xfrm>
            <a:off x="5630869" y="6467481"/>
            <a:ext cx="4308475" cy="339725"/>
          </a:xfrm>
          <a:prstGeom prst="rect">
            <a:avLst/>
          </a:prstGeom>
          <a:noFill/>
          <a:ln w="9525">
            <a:noFill/>
            <a:miter lim="800000"/>
            <a:headEnd/>
            <a:tailEnd/>
          </a:ln>
          <a:effectLst/>
        </p:spPr>
        <p:txBody>
          <a:bodyPr vert="horz" wrap="square" lIns="92074" tIns="46036" rIns="92074" bIns="46036" numCol="1" anchor="b" anchorCtr="0" compatLnSpc="1">
            <a:prstTxWarp prst="textNoShape">
              <a:avLst/>
            </a:prstTxWarp>
          </a:bodyPr>
          <a:lstStyle>
            <a:lvl1pPr algn="r">
              <a:defRPr sz="1200">
                <a:solidFill>
                  <a:schemeClr val="tx1"/>
                </a:solidFill>
                <a:latin typeface="Times New Roman" pitchFamily="18" charset="0"/>
                <a:ea typeface="ＭＳ Ｐゴシック" pitchFamily="50" charset="-128"/>
              </a:defRPr>
            </a:lvl1pPr>
          </a:lstStyle>
          <a:p>
            <a:pPr>
              <a:defRPr/>
            </a:pPr>
            <a:fld id="{ED063200-3EE9-4D34-ACE4-B50164B4C886}" type="slidenum">
              <a:rPr lang="en-US" altLang="ja-JP"/>
              <a:pPr>
                <a:defRPr/>
              </a:pPr>
              <a:t>‹#›</a:t>
            </a:fld>
            <a:endParaRPr lang="en-US" altLang="ja-JP"/>
          </a:p>
        </p:txBody>
      </p:sp>
    </p:spTree>
    <p:extLst>
      <p:ext uri="{BB962C8B-B14F-4D97-AF65-F5344CB8AC3E}">
        <p14:creationId xmlns:p14="http://schemas.microsoft.com/office/powerpoint/2010/main" val="97018387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02278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75154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80098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1643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80257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27390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654487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1856978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045058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81464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03264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18306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123135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37180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561975" y="4720685"/>
            <a:ext cx="5610225" cy="4756690"/>
          </a:xfrm>
          <a:noFill/>
          <a:ln/>
        </p:spPr>
        <p:txBody>
          <a:bodyPr/>
          <a:lstStyle/>
          <a:p>
            <a:pPr eaLnBrk="1" hangingPunct="1"/>
            <a:endParaRPr lang="ja-JP" altLang="en-US" sz="1400" dirty="0">
              <a:latin typeface="+mj-ea"/>
              <a:ea typeface="+mj-ea"/>
            </a:endParaRPr>
          </a:p>
        </p:txBody>
      </p:sp>
    </p:spTree>
    <p:extLst>
      <p:ext uri="{BB962C8B-B14F-4D97-AF65-F5344CB8AC3E}">
        <p14:creationId xmlns:p14="http://schemas.microsoft.com/office/powerpoint/2010/main" val="3339780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83947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60804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4306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7151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2651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87441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818798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583657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6858000"/>
          </a:xfrm>
          <a:prstGeom prst="rect">
            <a:avLst/>
          </a:prstGeom>
          <a:solidFill>
            <a:srgbClr val="FFFFFF"/>
          </a:solidFill>
          <a:ln w="9525">
            <a:noFill/>
            <a:miter lim="800000"/>
            <a:headEnd/>
            <a:tailEnd/>
          </a:ln>
        </p:spPr>
        <p:txBody>
          <a:bodyPr wrap="none" lIns="84399" tIns="42200" rIns="84399" bIns="42200" anchor="ctr"/>
          <a:lstStyle/>
          <a:p>
            <a:pPr algn="ctr" defTabSz="844550">
              <a:defRPr/>
            </a:pPr>
            <a:endParaRPr lang="ja-JP" altLang="ja-JP" sz="2200">
              <a:solidFill>
                <a:srgbClr val="3333CC"/>
              </a:solidFill>
              <a:latin typeface="Arial" charset="0"/>
              <a:ea typeface="ＭＳ Ｐゴシック" charset="-128"/>
            </a:endParaRPr>
          </a:p>
        </p:txBody>
      </p:sp>
      <p:sp>
        <p:nvSpPr>
          <p:cNvPr id="410629" name="Rectangle 5"/>
          <p:cNvSpPr>
            <a:spLocks noGrp="1" noChangeArrowheads="1"/>
          </p:cNvSpPr>
          <p:nvPr>
            <p:ph type="ctrTitle"/>
          </p:nvPr>
        </p:nvSpPr>
        <p:spPr>
          <a:xfrm>
            <a:off x="646113" y="2238375"/>
            <a:ext cx="8075612" cy="1143000"/>
          </a:xfrm>
        </p:spPr>
        <p:txBody>
          <a:bodyPr anchor="t"/>
          <a:lstStyle>
            <a:lvl1pPr>
              <a:lnSpc>
                <a:spcPts val="3875"/>
              </a:lnSpc>
              <a:defRPr sz="4300"/>
            </a:lvl1pPr>
          </a:lstStyle>
          <a:p>
            <a:r>
              <a:rPr lang="ja-JP" altLang="en-US" dirty="0"/>
              <a:t>マスタ タイトルの書式設定</a:t>
            </a:r>
          </a:p>
        </p:txBody>
      </p:sp>
      <p:sp>
        <p:nvSpPr>
          <p:cNvPr id="2" name="テキスト ボックス 1"/>
          <p:cNvSpPr txBox="1"/>
          <p:nvPr/>
        </p:nvSpPr>
        <p:spPr>
          <a:xfrm>
            <a:off x="1621632" y="6286500"/>
            <a:ext cx="5900737" cy="369332"/>
          </a:xfrm>
          <a:prstGeom prst="rect">
            <a:avLst/>
          </a:prstGeom>
          <a:noFill/>
        </p:spPr>
        <p:txBody>
          <a:bodyPr wrap="square" rtlCol="0">
            <a:spAutoFit/>
          </a:bodyPr>
          <a:lstStyle/>
          <a:p>
            <a:r>
              <a:rPr kumimoji="1" lang="ja-JP" altLang="en-US" sz="1800" dirty="0">
                <a:solidFill>
                  <a:schemeClr val="tx1">
                    <a:lumMod val="65000"/>
                    <a:lumOff val="35000"/>
                  </a:schemeClr>
                </a:solidFill>
              </a:rPr>
              <a:t>国立研究開発法人新エネルギー・産業技術総合開発機構</a:t>
            </a:r>
          </a:p>
        </p:txBody>
      </p:sp>
      <p:grpSp>
        <p:nvGrpSpPr>
          <p:cNvPr id="7" name="グループ化 6"/>
          <p:cNvGrpSpPr/>
          <p:nvPr userDrawn="1"/>
        </p:nvGrpSpPr>
        <p:grpSpPr>
          <a:xfrm>
            <a:off x="3006969" y="241788"/>
            <a:ext cx="6123842" cy="4991100"/>
            <a:chOff x="3006969" y="241788"/>
            <a:chExt cx="6123842" cy="4991100"/>
          </a:xfrm>
        </p:grpSpPr>
        <p:pic>
          <p:nvPicPr>
            <p:cNvPr id="5" name="Picture 4" descr="001"/>
            <p:cNvPicPr>
              <a:picLocks noChangeAspect="1" noChangeArrowheads="1"/>
            </p:cNvPicPr>
            <p:nvPr userDrawn="1"/>
          </p:nvPicPr>
          <p:blipFill>
            <a:blip r:embed="rId2" cstate="print"/>
            <a:srcRect/>
            <a:stretch>
              <a:fillRect/>
            </a:stretch>
          </p:blipFill>
          <p:spPr bwMode="auto">
            <a:xfrm>
              <a:off x="3006969" y="241788"/>
              <a:ext cx="6123842" cy="4991100"/>
            </a:xfrm>
            <a:prstGeom prst="rect">
              <a:avLst/>
            </a:prstGeom>
            <a:noFill/>
            <a:ln w="9525">
              <a:noFill/>
              <a:miter lim="800000"/>
              <a:headEnd/>
              <a:tailEnd/>
            </a:ln>
          </p:spPr>
        </p:pic>
        <p:sp>
          <p:nvSpPr>
            <p:cNvPr id="6" name="正方形/長方形 5"/>
            <p:cNvSpPr/>
            <p:nvPr userDrawn="1"/>
          </p:nvSpPr>
          <p:spPr bwMode="auto">
            <a:xfrm>
              <a:off x="7872153" y="955964"/>
              <a:ext cx="1258658" cy="282632"/>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3300"/>
                </a:solidFill>
                <a:effectLst/>
                <a:latin typeface="ＭＳ ゴシック" pitchFamily="49" charset="-128"/>
                <a:ea typeface="ＭＳ ゴシック" pitchFamily="49" charset="-128"/>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spect="1" noChangeArrowheads="1"/>
          </p:cNvSpPr>
          <p:nvPr>
            <p:ph type="sldNum" sz="quarter" idx="10"/>
          </p:nvPr>
        </p:nvSpPr>
        <p:spPr>
          <a:ln/>
        </p:spPr>
        <p:txBody>
          <a:bodyPr/>
          <a:lstStyle>
            <a:lvl1pPr>
              <a:defRPr/>
            </a:lvl1pPr>
          </a:lstStyle>
          <a:p>
            <a:pPr>
              <a:defRPr/>
            </a:pPr>
            <a:fld id="{CA5BE30A-EDD7-498D-B7AF-148D50E8FFB8}"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96088" y="231775"/>
            <a:ext cx="2181225" cy="60055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50825" y="231775"/>
            <a:ext cx="6392863" cy="60055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spect="1" noChangeArrowheads="1"/>
          </p:cNvSpPr>
          <p:nvPr>
            <p:ph type="sldNum" sz="quarter" idx="10"/>
          </p:nvPr>
        </p:nvSpPr>
        <p:spPr>
          <a:ln/>
        </p:spPr>
        <p:txBody>
          <a:bodyPr/>
          <a:lstStyle>
            <a:lvl1pPr>
              <a:defRPr/>
            </a:lvl1pPr>
          </a:lstStyle>
          <a:p>
            <a:pPr>
              <a:defRPr/>
            </a:pPr>
            <a:fld id="{0BC3BEF2-FA61-4EC8-A211-2E7836CB97C5}"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231775"/>
            <a:ext cx="7850188" cy="606425"/>
          </a:xfrm>
        </p:spPr>
        <p:txBody>
          <a:bodyPr/>
          <a:lstStyle/>
          <a:p>
            <a:r>
              <a:rPr lang="ja-JP" altLang="en-US"/>
              <a:t>マスタ タイトルの書式設定</a:t>
            </a:r>
          </a:p>
        </p:txBody>
      </p:sp>
      <p:sp>
        <p:nvSpPr>
          <p:cNvPr id="3" name="表プレースホルダ 2"/>
          <p:cNvSpPr>
            <a:spLocks noGrp="1"/>
          </p:cNvSpPr>
          <p:nvPr>
            <p:ph type="tbl" idx="1"/>
          </p:nvPr>
        </p:nvSpPr>
        <p:spPr>
          <a:xfrm>
            <a:off x="360363" y="1262063"/>
            <a:ext cx="8616950" cy="4975225"/>
          </a:xfrm>
        </p:spPr>
        <p:txBody>
          <a:bodyPr/>
          <a:lstStyle/>
          <a:p>
            <a:pPr lvl="0"/>
            <a:endParaRPr lang="ja-JP" altLang="en-US" noProof="0"/>
          </a:p>
        </p:txBody>
      </p:sp>
      <p:sp>
        <p:nvSpPr>
          <p:cNvPr id="4" name="Rectangle 6"/>
          <p:cNvSpPr>
            <a:spLocks noGrp="1" noChangeAspect="1" noChangeArrowheads="1"/>
          </p:cNvSpPr>
          <p:nvPr>
            <p:ph type="sldNum" sz="quarter" idx="10"/>
          </p:nvPr>
        </p:nvSpPr>
        <p:spPr>
          <a:ln/>
        </p:spPr>
        <p:txBody>
          <a:bodyPr/>
          <a:lstStyle>
            <a:lvl1pPr>
              <a:defRPr/>
            </a:lvl1pPr>
          </a:lstStyle>
          <a:p>
            <a:pPr>
              <a:defRPr/>
            </a:pPr>
            <a:fld id="{1CFC33B2-01D4-4E19-91D1-FC6F813B840B}"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基本スライド">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1" y="105612"/>
            <a:ext cx="7632849" cy="443072"/>
          </a:xfrm>
        </p:spPr>
        <p:txBody>
          <a:bodyPr/>
          <a:lstStyle/>
          <a:p>
            <a:r>
              <a:rPr lang="ja-JP" altLang="en-US" dirty="0"/>
              <a:t>マスタ タイトルの書式設定</a:t>
            </a:r>
          </a:p>
        </p:txBody>
      </p:sp>
      <p:sp>
        <p:nvSpPr>
          <p:cNvPr id="10" name="テキスト プレースホルダ 2"/>
          <p:cNvSpPr>
            <a:spLocks noGrp="1"/>
          </p:cNvSpPr>
          <p:nvPr>
            <p:ph idx="13"/>
          </p:nvPr>
        </p:nvSpPr>
        <p:spPr bwMode="auto">
          <a:xfrm>
            <a:off x="251521" y="876922"/>
            <a:ext cx="8640960" cy="55764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8367" indent="-238367">
              <a:buClr>
                <a:srgbClr val="BC9BFF"/>
              </a:buClr>
              <a:buFont typeface="Wingdings" panose="05000000000000000000" pitchFamily="2" charset="2"/>
              <a:buChar char="n"/>
              <a:defRPr/>
            </a:lvl1pPr>
            <a:lvl3pPr>
              <a:buClr>
                <a:srgbClr val="3B87CD"/>
              </a:buClr>
              <a:defRPr/>
            </a:lvl3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スライド番号プレースホルダ 5"/>
          <p:cNvSpPr>
            <a:spLocks noGrp="1"/>
          </p:cNvSpPr>
          <p:nvPr>
            <p:ph type="sldNum" sz="quarter" idx="4"/>
          </p:nvPr>
        </p:nvSpPr>
        <p:spPr>
          <a:xfrm>
            <a:off x="8604451" y="6492877"/>
            <a:ext cx="539552" cy="365126"/>
          </a:xfrm>
          <a:prstGeom prst="rect">
            <a:avLst/>
          </a:prstGeom>
        </p:spPr>
        <p:txBody>
          <a:bodyPr/>
          <a:lstStyle>
            <a:lvl1pPr algn="r">
              <a:defRPr>
                <a:solidFill>
                  <a:schemeClr val="tx1"/>
                </a:solidFill>
              </a:defRPr>
            </a:lvl1pPr>
          </a:lstStyle>
          <a:p>
            <a:pPr>
              <a:defRPr/>
            </a:pPr>
            <a:fld id="{0FEA9A9B-9FC8-4930-AF47-7E8D08851B52}"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608219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6"/>
          <p:cNvSpPr>
            <a:spLocks noGrp="1" noChangeAspect="1" noChangeArrowheads="1"/>
          </p:cNvSpPr>
          <p:nvPr>
            <p:ph type="sldNum" sz="quarter" idx="10"/>
          </p:nvPr>
        </p:nvSpPr>
        <p:spPr>
          <a:ln/>
        </p:spPr>
        <p:txBody>
          <a:bodyPr/>
          <a:lstStyle>
            <a:lvl1pPr>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1E58BBBE-DDA4-4F3B-A7C4-9B21067381DA}" type="slidenum">
              <a:rPr lang="en-US" altLang="ja-JP" smtClean="0"/>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dirty="0"/>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p:cNvSpPr>
            <a:spLocks noGrp="1" noChangeAspect="1" noChangeArrowheads="1"/>
          </p:cNvSpPr>
          <p:nvPr>
            <p:ph type="sldNum" sz="quarter" idx="10"/>
          </p:nvPr>
        </p:nvSpPr>
        <p:spPr>
          <a:ln/>
        </p:spPr>
        <p:txBody>
          <a:bodyPr/>
          <a:lstStyle>
            <a:lvl1pPr>
              <a:defRPr/>
            </a:lvl1pPr>
          </a:lstStyle>
          <a:p>
            <a:pPr>
              <a:defRPr/>
            </a:pPr>
            <a:fld id="{0482EAF8-B0D2-42EB-B698-7142491C44B6}"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60363" y="1262063"/>
            <a:ext cx="4232275"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745038" y="1262063"/>
            <a:ext cx="4232275" cy="4975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spect="1" noChangeArrowheads="1"/>
          </p:cNvSpPr>
          <p:nvPr>
            <p:ph type="sldNum" sz="quarter" idx="10"/>
          </p:nvPr>
        </p:nvSpPr>
        <p:spPr>
          <a:ln/>
        </p:spPr>
        <p:txBody>
          <a:bodyPr/>
          <a:lstStyle>
            <a:lvl1pPr>
              <a:defRPr/>
            </a:lvl1pPr>
          </a:lstStyle>
          <a:p>
            <a:pPr>
              <a:defRPr/>
            </a:pPr>
            <a:fld id="{637972ED-ED4A-4F18-926F-ED6B67B923C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spect="1" noChangeArrowheads="1"/>
          </p:cNvSpPr>
          <p:nvPr>
            <p:ph type="sldNum" sz="quarter" idx="10"/>
          </p:nvPr>
        </p:nvSpPr>
        <p:spPr>
          <a:ln/>
        </p:spPr>
        <p:txBody>
          <a:bodyPr/>
          <a:lstStyle>
            <a:lvl1pPr>
              <a:defRPr/>
            </a:lvl1pPr>
          </a:lstStyle>
          <a:p>
            <a:pPr>
              <a:defRPr/>
            </a:pPr>
            <a:fld id="{9F843160-B37A-4361-BE6D-E41581CFB6B5}"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p:cNvSpPr>
            <a:spLocks noGrp="1" noChangeAspect="1" noChangeArrowheads="1"/>
          </p:cNvSpPr>
          <p:nvPr>
            <p:ph type="sldNum" sz="quarter" idx="10"/>
          </p:nvPr>
        </p:nvSpPr>
        <p:spPr>
          <a:ln/>
        </p:spPr>
        <p:txBody>
          <a:bodyPr/>
          <a:lstStyle>
            <a:lvl1pPr>
              <a:defRPr/>
            </a:lvl1pPr>
          </a:lstStyle>
          <a:p>
            <a:pPr>
              <a:defRPr/>
            </a:pPr>
            <a:fld id="{DB682530-339A-428B-8618-2FD738B521ED}"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spect="1" noChangeArrowheads="1"/>
          </p:cNvSpPr>
          <p:nvPr>
            <p:ph type="sldNum" sz="quarter" idx="10"/>
          </p:nvPr>
        </p:nvSpPr>
        <p:spPr>
          <a:ln/>
        </p:spPr>
        <p:txBody>
          <a:bodyPr/>
          <a:lstStyle>
            <a:lvl1pPr>
              <a:defRPr/>
            </a:lvl1pPr>
          </a:lstStyle>
          <a:p>
            <a:pPr>
              <a:defRPr/>
            </a:pPr>
            <a:fld id="{8468FA36-B952-48CC-BD2C-DA4A677BF3BC}"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spect="1" noChangeArrowheads="1"/>
          </p:cNvSpPr>
          <p:nvPr>
            <p:ph type="sldNum" sz="quarter" idx="10"/>
          </p:nvPr>
        </p:nvSpPr>
        <p:spPr>
          <a:ln/>
        </p:spPr>
        <p:txBody>
          <a:bodyPr/>
          <a:lstStyle>
            <a:lvl1pPr>
              <a:defRPr/>
            </a:lvl1pPr>
          </a:lstStyle>
          <a:p>
            <a:pPr>
              <a:defRPr/>
            </a:pPr>
            <a:fld id="{81CA3824-5567-453B-BD07-C56247FA11BD}"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p:cNvSpPr>
            <a:spLocks noGrp="1" noChangeAspect="1" noChangeArrowheads="1"/>
          </p:cNvSpPr>
          <p:nvPr>
            <p:ph type="sldNum" sz="quarter" idx="10"/>
          </p:nvPr>
        </p:nvSpPr>
        <p:spPr>
          <a:ln/>
        </p:spPr>
        <p:txBody>
          <a:bodyPr/>
          <a:lstStyle>
            <a:lvl1pPr>
              <a:defRPr/>
            </a:lvl1pPr>
          </a:lstStyle>
          <a:p>
            <a:pPr>
              <a:defRPr/>
            </a:pPr>
            <a:fld id="{A1527CA0-DE87-448F-BE4C-41E8B0A4F1CD}"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6240" cy="4680"/>
          </a:xfrm>
        </p:grpSpPr>
        <p:sp>
          <p:nvSpPr>
            <p:cNvPr id="1034" name="Rectangle 3"/>
            <p:cNvSpPr>
              <a:spLocks noChangeArrowheads="1"/>
            </p:cNvSpPr>
            <p:nvPr userDrawn="1"/>
          </p:nvSpPr>
          <p:spPr bwMode="auto">
            <a:xfrm>
              <a:off x="0" y="0"/>
              <a:ext cx="6240" cy="4680"/>
            </a:xfrm>
            <a:prstGeom prst="rect">
              <a:avLst/>
            </a:prstGeom>
            <a:solidFill>
              <a:srgbClr val="FFFFFF"/>
            </a:solidFill>
            <a:ln w="9525">
              <a:noFill/>
              <a:miter lim="800000"/>
              <a:headEnd/>
              <a:tailEnd/>
            </a:ln>
          </p:spPr>
          <p:txBody>
            <a:bodyPr wrap="none" lIns="84399" tIns="42200" rIns="84399" bIns="42200" anchor="ctr"/>
            <a:lstStyle/>
            <a:p>
              <a:pPr algn="ctr" defTabSz="844550">
                <a:defRPr/>
              </a:pPr>
              <a:endParaRPr lang="ja-JP" altLang="ja-JP" sz="1700" b="1">
                <a:solidFill>
                  <a:schemeClr val="tx1"/>
                </a:solidFill>
                <a:latin typeface="ＭＳ Ｐゴシック" charset="-128"/>
                <a:ea typeface="ＭＳ Ｐゴシック" charset="-128"/>
              </a:endParaRPr>
            </a:p>
          </p:txBody>
        </p:sp>
        <p:pic>
          <p:nvPicPr>
            <p:cNvPr id="2059" name="Picture 4" descr="003 (1)"/>
            <p:cNvPicPr>
              <a:picLocks noChangeAspect="1" noChangeArrowheads="1"/>
            </p:cNvPicPr>
            <p:nvPr userDrawn="1"/>
          </p:nvPicPr>
          <p:blipFill>
            <a:blip r:embed="rId15" cstate="print"/>
            <a:srcRect/>
            <a:stretch>
              <a:fillRect/>
            </a:stretch>
          </p:blipFill>
          <p:spPr bwMode="auto">
            <a:xfrm>
              <a:off x="5582" y="166"/>
              <a:ext cx="584" cy="336"/>
            </a:xfrm>
            <a:prstGeom prst="rect">
              <a:avLst/>
            </a:prstGeom>
            <a:noFill/>
            <a:ln w="9525">
              <a:noFill/>
              <a:miter lim="800000"/>
              <a:headEnd/>
              <a:tailEnd/>
            </a:ln>
          </p:spPr>
        </p:pic>
      </p:grpSp>
      <p:sp>
        <p:nvSpPr>
          <p:cNvPr id="2051" name="Rectangle 5"/>
          <p:cNvSpPr>
            <a:spLocks noGrp="1" noChangeAspect="1" noChangeArrowheads="1"/>
          </p:cNvSpPr>
          <p:nvPr>
            <p:ph type="title"/>
          </p:nvPr>
        </p:nvSpPr>
        <p:spPr bwMode="auto">
          <a:xfrm>
            <a:off x="250825" y="231775"/>
            <a:ext cx="7850188" cy="6064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ja-JP" altLang="en-US" dirty="0"/>
              <a:t>マスタ タイトルの書式設定</a:t>
            </a:r>
          </a:p>
        </p:txBody>
      </p:sp>
      <p:sp>
        <p:nvSpPr>
          <p:cNvPr id="409606" name="Rectangle 6"/>
          <p:cNvSpPr>
            <a:spLocks noGrp="1" noChangeAspect="1" noChangeArrowheads="1"/>
          </p:cNvSpPr>
          <p:nvPr>
            <p:ph type="sldNum" sz="quarter" idx="4"/>
          </p:nvPr>
        </p:nvSpPr>
        <p:spPr bwMode="auto">
          <a:xfrm>
            <a:off x="8456613" y="6503988"/>
            <a:ext cx="5334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a:defRPr>
                <a:solidFill>
                  <a:schemeClr val="tx1"/>
                </a:solidFill>
                <a:latin typeface="ＭＳ Ｐゴシック" pitchFamily="50" charset="-128"/>
                <a:ea typeface="ＭＳ Ｐゴシック" pitchFamily="50" charset="-128"/>
              </a:defRPr>
            </a:lvl1pPr>
          </a:lstStyle>
          <a:p>
            <a:pPr>
              <a:defRPr/>
            </a:pPr>
            <a:fld id="{1D0A2D9C-0135-4176-AE26-90D87146600A}" type="slidenum">
              <a:rPr lang="en-US" altLang="ja-JP"/>
              <a:pPr>
                <a:defRPr/>
              </a:pPr>
              <a:t>‹#›</a:t>
            </a:fld>
            <a:endParaRPr lang="en-US" altLang="ja-JP"/>
          </a:p>
        </p:txBody>
      </p:sp>
      <p:sp>
        <p:nvSpPr>
          <p:cNvPr id="2053" name="Rectangle 7"/>
          <p:cNvSpPr>
            <a:spLocks noGrp="1" noChangeAspect="1" noChangeArrowheads="1"/>
          </p:cNvSpPr>
          <p:nvPr>
            <p:ph type="body" idx="1"/>
          </p:nvPr>
        </p:nvSpPr>
        <p:spPr bwMode="auto">
          <a:xfrm>
            <a:off x="360363" y="1262063"/>
            <a:ext cx="8616950" cy="4975225"/>
          </a:xfrm>
          <a:prstGeom prst="rect">
            <a:avLst/>
          </a:prstGeom>
          <a:noFill/>
          <a:ln w="9525">
            <a:noFill/>
            <a:miter lim="800000"/>
            <a:headEnd/>
            <a:tailEnd/>
          </a:ln>
        </p:spPr>
        <p:txBody>
          <a:bodyPr vert="horz" wrap="square" lIns="84399" tIns="42200" rIns="84399" bIns="4220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grpSp>
        <p:nvGrpSpPr>
          <p:cNvPr id="2054" name="Group 8"/>
          <p:cNvGrpSpPr>
            <a:grpSpLocks/>
          </p:cNvGrpSpPr>
          <p:nvPr userDrawn="1"/>
        </p:nvGrpSpPr>
        <p:grpSpPr bwMode="auto">
          <a:xfrm>
            <a:off x="0" y="908050"/>
            <a:ext cx="9144000" cy="144463"/>
            <a:chOff x="0" y="572"/>
            <a:chExt cx="5760" cy="91"/>
          </a:xfrm>
        </p:grpSpPr>
        <p:sp>
          <p:nvSpPr>
            <p:cNvPr id="1031" name="Line 9"/>
            <p:cNvSpPr>
              <a:spLocks noChangeShapeType="1"/>
            </p:cNvSpPr>
            <p:nvPr userDrawn="1"/>
          </p:nvSpPr>
          <p:spPr bwMode="auto">
            <a:xfrm>
              <a:off x="0" y="663"/>
              <a:ext cx="5760" cy="0"/>
            </a:xfrm>
            <a:prstGeom prst="line">
              <a:avLst/>
            </a:prstGeom>
            <a:noFill/>
            <a:ln w="57150">
              <a:solidFill>
                <a:schemeClr val="bg1"/>
              </a:solidFill>
              <a:round/>
              <a:headEnd/>
              <a:tailEnd/>
            </a:ln>
          </p:spPr>
          <p:txBody>
            <a:bodyPr wrap="none" anchor="ctr"/>
            <a:lstStyle/>
            <a:p>
              <a:pPr>
                <a:defRPr/>
              </a:pPr>
              <a:endParaRPr lang="ja-JP" altLang="en-US"/>
            </a:p>
          </p:txBody>
        </p:sp>
        <p:sp>
          <p:nvSpPr>
            <p:cNvPr id="1032" name="Line 10"/>
            <p:cNvSpPr>
              <a:spLocks noChangeShapeType="1"/>
            </p:cNvSpPr>
            <p:nvPr userDrawn="1"/>
          </p:nvSpPr>
          <p:spPr bwMode="auto">
            <a:xfrm>
              <a:off x="0" y="572"/>
              <a:ext cx="5760" cy="0"/>
            </a:xfrm>
            <a:prstGeom prst="line">
              <a:avLst/>
            </a:prstGeom>
            <a:noFill/>
            <a:ln w="19050">
              <a:solidFill>
                <a:schemeClr val="bg1"/>
              </a:solidFill>
              <a:round/>
              <a:headEnd/>
              <a:tailEnd/>
            </a:ln>
          </p:spPr>
          <p:txBody>
            <a:bodyPr wrap="none" anchor="ctr"/>
            <a:lstStyle/>
            <a:p>
              <a:pPr>
                <a:defRPr/>
              </a:pPr>
              <a:endParaRPr lang="ja-JP" altLang="en-US"/>
            </a:p>
          </p:txBody>
        </p:sp>
        <p:sp>
          <p:nvSpPr>
            <p:cNvPr id="1033" name="Line 11"/>
            <p:cNvSpPr>
              <a:spLocks noChangeShapeType="1"/>
            </p:cNvSpPr>
            <p:nvPr userDrawn="1"/>
          </p:nvSpPr>
          <p:spPr bwMode="auto">
            <a:xfrm>
              <a:off x="0" y="617"/>
              <a:ext cx="5760" cy="0"/>
            </a:xfrm>
            <a:prstGeom prst="line">
              <a:avLst/>
            </a:prstGeom>
            <a:noFill/>
            <a:ln w="38100">
              <a:solidFill>
                <a:schemeClr val="bg1"/>
              </a:solidFill>
              <a:round/>
              <a:headEnd/>
              <a:tailEnd/>
            </a:ln>
          </p:spPr>
          <p:txBody>
            <a:bodyPr wrap="none" anchor="ctr"/>
            <a:lstStyle/>
            <a:p>
              <a:pPr>
                <a:defRPr/>
              </a:pPr>
              <a:endParaRPr lang="ja-JP" altLang="en-US"/>
            </a:p>
          </p:txBody>
        </p:sp>
      </p:grpSp>
    </p:spTree>
  </p:cSld>
  <p:clrMap bg1="lt1" tx1="dk1" bg2="lt2" tx2="dk2" accent1="accent1" accent2="accent2" accent3="accent3" accent4="accent4" accent5="accent5" accent6="accent6" hlink="hlink" folHlink="folHlink"/>
  <p:sldLayoutIdLst>
    <p:sldLayoutId id="2147485285" r:id="rId1"/>
    <p:sldLayoutId id="2147485274" r:id="rId2"/>
    <p:sldLayoutId id="2147485275" r:id="rId3"/>
    <p:sldLayoutId id="2147485276" r:id="rId4"/>
    <p:sldLayoutId id="2147485277" r:id="rId5"/>
    <p:sldLayoutId id="2147485278" r:id="rId6"/>
    <p:sldLayoutId id="2147485279" r:id="rId7"/>
    <p:sldLayoutId id="2147485280" r:id="rId8"/>
    <p:sldLayoutId id="2147485281" r:id="rId9"/>
    <p:sldLayoutId id="2147485282" r:id="rId10"/>
    <p:sldLayoutId id="2147485283" r:id="rId11"/>
    <p:sldLayoutId id="2147485284" r:id="rId12"/>
    <p:sldLayoutId id="2147485286" r:id="rId13"/>
  </p:sldLayoutIdLst>
  <p:hf hdr="0" ftr="0" dt="0"/>
  <p:txStyles>
    <p:titleStyle>
      <a:lvl1pPr algn="l" defTabSz="884238" rtl="0" eaLnBrk="0" fontAlgn="base" hangingPunct="0">
        <a:lnSpc>
          <a:spcPts val="2400"/>
        </a:lnSpc>
        <a:spcBef>
          <a:spcPct val="0"/>
        </a:spcBef>
        <a:spcAft>
          <a:spcPct val="0"/>
        </a:spcAft>
        <a:defRPr kumimoji="1" sz="320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884238" rtl="0" eaLnBrk="0" fontAlgn="base" hangingPunct="0">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2pPr>
      <a:lvl3pPr algn="l" defTabSz="884238" rtl="0" eaLnBrk="0" fontAlgn="base" hangingPunct="0">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3pPr>
      <a:lvl4pPr algn="l" defTabSz="884238" rtl="0" eaLnBrk="0" fontAlgn="base" hangingPunct="0">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4pPr>
      <a:lvl5pPr algn="l" defTabSz="884238" rtl="0" eaLnBrk="0" fontAlgn="base" hangingPunct="0">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5pPr>
      <a:lvl6pPr marL="457200" algn="l" defTabSz="884238" rtl="0" fontAlgn="base">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6pPr>
      <a:lvl7pPr marL="914400" algn="l" defTabSz="884238" rtl="0" fontAlgn="base">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7pPr>
      <a:lvl8pPr marL="1371600" algn="l" defTabSz="884238" rtl="0" fontAlgn="base">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8pPr>
      <a:lvl9pPr marL="1828800" algn="l" defTabSz="884238" rtl="0" fontAlgn="base">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9pPr>
    </p:titleStyle>
    <p:bodyStyle>
      <a:lvl1pPr marL="177800" indent="-177800" algn="l" defTabSz="884238" rtl="0" eaLnBrk="0" fontAlgn="base" hangingPunct="0">
        <a:spcBef>
          <a:spcPct val="20000"/>
        </a:spcBef>
        <a:spcAft>
          <a:spcPct val="0"/>
        </a:spcAft>
        <a:buChar char="•"/>
        <a:defRPr kumimoji="1" sz="36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523875" indent="-171450" algn="l" defTabSz="884238" rtl="0" eaLnBrk="0" fontAlgn="base" hangingPunct="0">
        <a:spcBef>
          <a:spcPct val="20000"/>
        </a:spcBef>
        <a:spcAft>
          <a:spcPct val="0"/>
        </a:spcAft>
        <a:buChar char="–"/>
        <a:defRPr kumimoji="1" sz="3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879475" indent="-180975" algn="l" defTabSz="884238" rtl="0" eaLnBrk="0" fontAlgn="base" hangingPunct="0">
        <a:spcBef>
          <a:spcPct val="20000"/>
        </a:spcBef>
        <a:spcAft>
          <a:spcPct val="0"/>
        </a:spcAft>
        <a:buChar char="•"/>
        <a:defRPr kumimoji="1" sz="28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231900" indent="-176213" algn="l" defTabSz="884238" rtl="0" eaLnBrk="0" fontAlgn="base" hangingPunct="0">
        <a:spcBef>
          <a:spcPct val="20000"/>
        </a:spcBef>
        <a:spcAft>
          <a:spcPct val="0"/>
        </a:spcAft>
        <a:buChar char="–"/>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581150" indent="-173038" algn="l" defTabSz="884238" rtl="0" eaLnBrk="0" fontAlgn="base" hangingPunct="0">
        <a:spcBef>
          <a:spcPct val="20000"/>
        </a:spcBef>
        <a:spcAft>
          <a:spcPct val="0"/>
        </a:spcAft>
        <a:buChar char="»"/>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038350" indent="-173038" algn="l" defTabSz="884238" rtl="0" fontAlgn="base">
        <a:spcBef>
          <a:spcPct val="20000"/>
        </a:spcBef>
        <a:spcAft>
          <a:spcPct val="0"/>
        </a:spcAft>
        <a:defRPr kumimoji="1" sz="2400">
          <a:solidFill>
            <a:schemeClr val="tx1"/>
          </a:solidFill>
          <a:latin typeface="+mn-lt"/>
          <a:ea typeface="+mn-ea"/>
        </a:defRPr>
      </a:lvl6pPr>
      <a:lvl7pPr marL="2495550" indent="-173038" algn="l" defTabSz="884238" rtl="0" fontAlgn="base">
        <a:spcBef>
          <a:spcPct val="20000"/>
        </a:spcBef>
        <a:spcAft>
          <a:spcPct val="0"/>
        </a:spcAft>
        <a:defRPr kumimoji="1" sz="2400">
          <a:solidFill>
            <a:schemeClr val="tx1"/>
          </a:solidFill>
          <a:latin typeface="+mn-lt"/>
          <a:ea typeface="+mn-ea"/>
        </a:defRPr>
      </a:lvl7pPr>
      <a:lvl8pPr marL="2952750" indent="-173038" algn="l" defTabSz="884238" rtl="0" fontAlgn="base">
        <a:spcBef>
          <a:spcPct val="20000"/>
        </a:spcBef>
        <a:spcAft>
          <a:spcPct val="0"/>
        </a:spcAft>
        <a:defRPr kumimoji="1" sz="2400">
          <a:solidFill>
            <a:schemeClr val="tx1"/>
          </a:solidFill>
          <a:latin typeface="+mn-lt"/>
          <a:ea typeface="+mn-ea"/>
        </a:defRPr>
      </a:lvl8pPr>
      <a:lvl9pPr marL="3409950" indent="-173038" algn="l" defTabSz="884238" rtl="0" fontAlgn="base">
        <a:spcBef>
          <a:spcPct val="20000"/>
        </a:spcBef>
        <a:spcAft>
          <a:spcPct val="0"/>
        </a:spcAft>
        <a:defRPr kumimoji="1" sz="2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0825" y="908050"/>
            <a:ext cx="8642350" cy="2795638"/>
          </a:xfrm>
        </p:spPr>
        <p:txBody>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２０２０年度</a:t>
            </a:r>
            <a:r>
              <a:rPr lang="ja-JP" altLang="en-US"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回目）</a:t>
            </a:r>
            <a:br>
              <a:rPr kumimoji="1"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2400" dirty="0">
                <a:latin typeface="Meiryo UI" panose="020B0604030504040204" pitchFamily="50" charset="-128"/>
                <a:ea typeface="Meiryo UI" panose="020B0604030504040204" pitchFamily="50" charset="-128"/>
                <a:cs typeface="Meiryo UI" panose="020B0604030504040204" pitchFamily="50" charset="-128"/>
              </a:rPr>
              <a:t>ＡＩ</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チップ開発加速のためのイノベーション推進事業</a:t>
            </a:r>
            <a:br>
              <a:rPr lang="en-US" altLang="ja-JP" sz="2400" dirty="0">
                <a:latin typeface="Meiryo UI" panose="020B0604030504040204" pitchFamily="50" charset="-128"/>
                <a:ea typeface="Meiryo UI" panose="020B0604030504040204" pitchFamily="50" charset="-128"/>
                <a:cs typeface="Meiryo UI" panose="020B0604030504040204" pitchFamily="50" charset="-128"/>
              </a:rPr>
            </a:br>
            <a:br>
              <a:rPr lang="en-US" altLang="ja-JP" sz="2400" dirty="0">
                <a:latin typeface="Meiryo UI" panose="020B0604030504040204" pitchFamily="50" charset="-128"/>
                <a:ea typeface="Meiryo UI" panose="020B0604030504040204" pitchFamily="50" charset="-128"/>
                <a:cs typeface="Meiryo UI" panose="020B0604030504040204" pitchFamily="50" charset="-128"/>
              </a:rPr>
            </a:b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研究開発項目①</a:t>
            </a:r>
            <a:r>
              <a:rPr lang="en-US" altLang="ja-JP" sz="2400" dirty="0">
                <a:latin typeface="Meiryo UI" panose="020B0604030504040204" pitchFamily="50" charset="-128"/>
                <a:ea typeface="Meiryo UI" panose="020B0604030504040204" pitchFamily="50" charset="-128"/>
                <a:cs typeface="Meiryo UI" panose="020B0604030504040204" pitchFamily="50" charset="-128"/>
              </a:rPr>
              <a:t>】</a:t>
            </a:r>
            <a:br>
              <a:rPr lang="en-US" altLang="ja-JP" sz="2400" dirty="0">
                <a:latin typeface="Meiryo UI" panose="020B0604030504040204" pitchFamily="50" charset="-128"/>
                <a:ea typeface="Meiryo UI" panose="020B0604030504040204" pitchFamily="50" charset="-128"/>
                <a:cs typeface="Meiryo UI" panose="020B0604030504040204" pitchFamily="50" charset="-128"/>
              </a:rPr>
            </a:br>
            <a:r>
              <a:rPr lang="ja-JP" altLang="en-US" sz="2400" dirty="0">
                <a:latin typeface="Meiryo UI" panose="020B0604030504040204" pitchFamily="50" charset="-128"/>
                <a:ea typeface="Meiryo UI" panose="020B0604030504040204" pitchFamily="50" charset="-128"/>
                <a:cs typeface="Meiryo UI" panose="020B0604030504040204" pitchFamily="50" charset="-128"/>
              </a:rPr>
              <a:t>ＡＩチップに関するアイディア実用化に向けた開発</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765364" y="3844157"/>
            <a:ext cx="3467616" cy="1384995"/>
          </a:xfrm>
          <a:prstGeom prst="rect">
            <a:avLst/>
          </a:prstGeom>
          <a:noFill/>
        </p:spPr>
        <p:txBody>
          <a:bodyPr wrap="none" rtlCol="0">
            <a:spAutoFit/>
          </a:bodyPr>
          <a:lstStyle/>
          <a:p>
            <a:pPr algn="ctr"/>
            <a:r>
              <a:rPr lang="ja-JP" altLang="en-US" sz="32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公募内容説明資料</a:t>
            </a:r>
            <a:endParaRPr kumimoji="1" lang="en-US" altLang="ja-JP" sz="32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28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4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２０２０年１０月</a:t>
            </a:r>
          </a:p>
        </p:txBody>
      </p:sp>
    </p:spTree>
    <p:extLst>
      <p:ext uri="{BB962C8B-B14F-4D97-AF65-F5344CB8AC3E}">
        <p14:creationId xmlns:p14="http://schemas.microsoft.com/office/powerpoint/2010/main" val="425685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助成</a:t>
            </a: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事業概要（公募枠Ｂ）</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584454479"/>
              </p:ext>
            </p:extLst>
          </p:nvPr>
        </p:nvGraphicFramePr>
        <p:xfrm>
          <a:off x="250825" y="1349136"/>
          <a:ext cx="8569570" cy="5070714"/>
        </p:xfrm>
        <a:graphic>
          <a:graphicData uri="http://schemas.openxmlformats.org/drawingml/2006/table">
            <a:tbl>
              <a:tblPr firstRow="1" bandRow="1">
                <a:tableStyleId>{5C22544A-7EE6-4342-B048-85BDC9FD1C3A}</a:tableStyleId>
              </a:tblPr>
              <a:tblGrid>
                <a:gridCol w="1786804">
                  <a:extLst>
                    <a:ext uri="{9D8B030D-6E8A-4147-A177-3AD203B41FA5}">
                      <a16:colId xmlns:a16="http://schemas.microsoft.com/office/drawing/2014/main" val="20000"/>
                    </a:ext>
                  </a:extLst>
                </a:gridCol>
                <a:gridCol w="6782766">
                  <a:extLst>
                    <a:ext uri="{9D8B030D-6E8A-4147-A177-3AD203B41FA5}">
                      <a16:colId xmlns:a16="http://schemas.microsoft.com/office/drawing/2014/main" val="20001"/>
                    </a:ext>
                  </a:extLst>
                </a:gridCol>
              </a:tblGrid>
              <a:tr h="624895">
                <a:tc>
                  <a:txBody>
                    <a:bodyPr/>
                    <a:lstStyle/>
                    <a:p>
                      <a:pPr algn="ct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事業期間</a:t>
                      </a:r>
                    </a:p>
                  </a:txBody>
                  <a:tcPr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交付決定（事業開始）から２年間以内</a:t>
                      </a:r>
                      <a:endParaRPr kumimoji="1" lang="en-US" altLang="ja-JP"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年目終了前に</a:t>
                      </a:r>
                      <a:r>
                        <a:rPr kumimoji="1" lang="ja-JP" altLang="en-US" sz="1800" b="0" kern="12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ステージゲート</a:t>
                      </a:r>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審査あり</a:t>
                      </a:r>
                      <a:endParaRPr kumimoji="1" lang="en-US" altLang="ja-JP"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409442">
                <a:tc>
                  <a:txBody>
                    <a:bodyPr/>
                    <a:lstStyle/>
                    <a:p>
                      <a:pPr algn="ct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交付規程</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en-US" sz="1800" b="0" kern="12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課題</a:t>
                      </a:r>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設定型産業技術開発費助成金交付規程</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1"/>
                  </a:ext>
                </a:extLst>
              </a:tr>
              <a:tr h="443191">
                <a:tc>
                  <a:txBody>
                    <a:bodyPr/>
                    <a:lstStyle/>
                    <a:p>
                      <a:pPr algn="ct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対象者</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中小企業者、みなし大企業、中堅企業</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2"/>
                  </a:ext>
                </a:extLst>
              </a:tr>
              <a:tr h="461279">
                <a:tc>
                  <a:txBody>
                    <a:bodyPr/>
                    <a:lstStyle/>
                    <a:p>
                      <a:pPr algn="ctr"/>
                      <a:r>
                        <a:rPr kumimoji="1" lang="zh-TW"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助成対象費用</a:t>
                      </a:r>
                      <a:endPar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tc>
                  <a:txBody>
                    <a:bodyPr/>
                    <a:lstStyle/>
                    <a:p>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億円以内</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3"/>
                  </a:ext>
                </a:extLst>
              </a:tr>
              <a:tr h="833416">
                <a:tc>
                  <a:txBody>
                    <a:bodyPr/>
                    <a:lstStyle/>
                    <a:p>
                      <a:pPr algn="ct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助成率</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【中小</a:t>
                      </a:r>
                      <a:r>
                        <a:rPr kumimoji="1" lang="ja-JP" altLang="ja-JP" sz="1800" b="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企業者（</a:t>
                      </a:r>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みなし大企業除く）】</a:t>
                      </a:r>
                      <a:r>
                        <a:rPr kumimoji="1" lang="ja-JP" altLang="en-US"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２／３以内</a:t>
                      </a:r>
                      <a:endParaRPr kumimoji="1" lang="en-US" altLang="ja-JP"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【みなし大企業、中堅企業】</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１／２以内</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4"/>
                  </a:ext>
                </a:extLst>
              </a:tr>
              <a:tr h="868292">
                <a:tc>
                  <a:txBody>
                    <a:bodyPr/>
                    <a:lstStyle/>
                    <a:p>
                      <a:pPr algn="ct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助成金の額</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【中小企業者（みなし大企業除く）】</a:t>
                      </a:r>
                      <a:r>
                        <a:rPr kumimoji="1" lang="ja-JP" altLang="en-US"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6,600</a:t>
                      </a:r>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万円以内</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年</a:t>
                      </a:r>
                    </a:p>
                    <a:p>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【みなし大企業、中堅企業】</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5,000</a:t>
                      </a:r>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万円以内</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5"/>
                  </a:ext>
                </a:extLst>
              </a:tr>
              <a:tr h="538714">
                <a:tc>
                  <a:txBody>
                    <a:bodyPr/>
                    <a:lstStyle/>
                    <a:p>
                      <a:pPr algn="ct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対象技術</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ＡＩチップに関するアイディア実用化に向けた開発</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6"/>
                  </a:ext>
                </a:extLst>
              </a:tr>
              <a:tr h="876300">
                <a:tc>
                  <a:txBody>
                    <a:bodyPr/>
                    <a:lstStyle/>
                    <a:p>
                      <a:pPr algn="ct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実施体制</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連名提案可（ただし、連名提案者も上記「対象者」）</a:t>
                      </a:r>
                      <a:endParaRPr kumimoji="1" lang="en-US" altLang="ja-JP"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大学・公的機関との共同研究可</a:t>
                      </a:r>
                      <a:endParaRPr kumimoji="1" lang="en-US" altLang="ja-JP"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10</a:t>
            </a:fld>
            <a:endParaRPr lang="en-US" altLang="ja-JP" dirty="0"/>
          </a:p>
        </p:txBody>
      </p:sp>
      <mc:AlternateContent xmlns:mc="http://schemas.openxmlformats.org/markup-compatibility/2006" xmlns:p14="http://schemas.microsoft.com/office/powerpoint/2010/main">
        <mc:Choice Requires="p14">
          <p:contentPart p14:bwMode="auto" r:id="rId3">
            <p14:nvContentPartPr>
              <p14:cNvPr id="6" name="インク 5"/>
              <p14:cNvContentPartPr/>
              <p14:nvPr/>
            </p14:nvContentPartPr>
            <p14:xfrm>
              <a:off x="5069372" y="2407129"/>
              <a:ext cx="360" cy="360"/>
            </p14:xfrm>
          </p:contentPart>
        </mc:Choice>
        <mc:Fallback xmlns="">
          <p:pic>
            <p:nvPicPr>
              <p:cNvPr id="6" name="インク 5"/>
              <p:cNvPicPr/>
              <p:nvPr/>
            </p:nvPicPr>
            <p:blipFill>
              <a:blip r:embed="rId4"/>
              <a:stretch>
                <a:fillRect/>
              </a:stretch>
            </p:blipFill>
            <p:spPr>
              <a:xfrm>
                <a:off x="5057492" y="2395249"/>
                <a:ext cx="24120" cy="24120"/>
              </a:xfrm>
              <a:prstGeom prst="rect">
                <a:avLst/>
              </a:prstGeom>
            </p:spPr>
          </p:pic>
        </mc:Fallback>
      </mc:AlternateContent>
    </p:spTree>
    <p:extLst>
      <p:ext uri="{BB962C8B-B14F-4D97-AF65-F5344CB8AC3E}">
        <p14:creationId xmlns:p14="http://schemas.microsoft.com/office/powerpoint/2010/main" val="659566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bwMode="auto">
          <a:xfrm>
            <a:off x="499564" y="1542977"/>
            <a:ext cx="7414331" cy="4323452"/>
          </a:xfrm>
          <a:prstGeom prst="rect">
            <a:avLst/>
          </a:prstGeom>
          <a:solidFill>
            <a:schemeClr val="accent1">
              <a:lumMod val="20000"/>
              <a:lumOff val="80000"/>
              <a:alpha val="60000"/>
            </a:schemeClr>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0000FF"/>
              </a:solidFill>
              <a:effectLst/>
              <a:latin typeface="ＭＳ ゴシック" pitchFamily="49" charset="-128"/>
              <a:ea typeface="ＭＳ ゴシック" pitchFamily="49" charset="-128"/>
            </a:endParaRPr>
          </a:p>
        </p:txBody>
      </p:sp>
      <p:sp>
        <p:nvSpPr>
          <p:cNvPr id="9" name="Text Box 9"/>
          <p:cNvSpPr txBox="1">
            <a:spLocks noChangeArrowheads="1"/>
          </p:cNvSpPr>
          <p:nvPr/>
        </p:nvSpPr>
        <p:spPr bwMode="auto">
          <a:xfrm>
            <a:off x="2721962" y="1549623"/>
            <a:ext cx="1357702" cy="271902"/>
          </a:xfrm>
          <a:prstGeom prst="rect">
            <a:avLst/>
          </a:prstGeom>
          <a:noFill/>
          <a:ln w="9525">
            <a:noFill/>
            <a:miter lim="800000"/>
            <a:headEnd/>
            <a:tailEnd/>
          </a:ln>
        </p:spPr>
        <p:txBody>
          <a:bodyPr wrap="square" lIns="83070" tIns="43196" rIns="83070" bIns="43196">
            <a:spAutoFit/>
          </a:bodyPr>
          <a:lstStyle/>
          <a:p>
            <a:pPr algn="ctr"/>
            <a:r>
              <a:rPr lang="ja-JP" altLang="en-US" sz="1200" b="1" dirty="0">
                <a:solidFill>
                  <a:schemeClr val="tx1"/>
                </a:solidFill>
                <a:latin typeface="ＭＳ Ｐゴシック" pitchFamily="50" charset="-128"/>
                <a:ea typeface="ＭＳ Ｐゴシック" pitchFamily="50" charset="-128"/>
              </a:rPr>
              <a:t>助成期間</a:t>
            </a:r>
            <a:endParaRPr lang="ja-JP" altLang="en-US" sz="1200" dirty="0">
              <a:solidFill>
                <a:schemeClr val="tx1"/>
              </a:solidFill>
            </a:endParaRPr>
          </a:p>
        </p:txBody>
      </p:sp>
      <p:sp>
        <p:nvSpPr>
          <p:cNvPr id="10" name="Text Box 16"/>
          <p:cNvSpPr txBox="1">
            <a:spLocks noChangeArrowheads="1"/>
          </p:cNvSpPr>
          <p:nvPr/>
        </p:nvSpPr>
        <p:spPr bwMode="auto">
          <a:xfrm>
            <a:off x="991602" y="2067363"/>
            <a:ext cx="444761" cy="2487838"/>
          </a:xfrm>
          <a:prstGeom prst="rect">
            <a:avLst/>
          </a:prstGeom>
          <a:solidFill>
            <a:srgbClr val="FFFFFF"/>
          </a:solidFill>
          <a:ln w="25400" cmpd="sng">
            <a:solidFill>
              <a:srgbClr val="0000FF"/>
            </a:solidFill>
            <a:miter lim="800000"/>
            <a:headEnd/>
            <a:tailEnd/>
          </a:ln>
        </p:spPr>
        <p:txBody>
          <a:bodyPr vert="eaVert" wrap="square" lIns="83070" tIns="43196" rIns="83070" bIns="43196">
            <a:spAutoFit/>
          </a:bodyPr>
          <a:lstStyle/>
          <a:p>
            <a:pPr algn="ctr"/>
            <a:r>
              <a:rPr lang="ja-JP" altLang="en-US" sz="1800" dirty="0">
                <a:solidFill>
                  <a:srgbClr val="0000FF"/>
                </a:solidFill>
                <a:latin typeface="ＭＳ Ｐゴシック" pitchFamily="50" charset="-128"/>
                <a:ea typeface="ＭＳ Ｐゴシック" pitchFamily="50" charset="-128"/>
              </a:rPr>
              <a:t>審査・採択</a:t>
            </a:r>
            <a:endParaRPr lang="ja-JP" altLang="en-US" sz="1800" dirty="0">
              <a:solidFill>
                <a:srgbClr val="0000FF"/>
              </a:solidFill>
            </a:endParaRPr>
          </a:p>
        </p:txBody>
      </p:sp>
      <p:sp>
        <p:nvSpPr>
          <p:cNvPr id="11" name="Text Box 19"/>
          <p:cNvSpPr txBox="1">
            <a:spLocks noChangeArrowheads="1"/>
          </p:cNvSpPr>
          <p:nvPr/>
        </p:nvSpPr>
        <p:spPr bwMode="auto">
          <a:xfrm>
            <a:off x="4254054" y="2042547"/>
            <a:ext cx="598650" cy="2446310"/>
          </a:xfrm>
          <a:prstGeom prst="rect">
            <a:avLst/>
          </a:prstGeom>
          <a:solidFill>
            <a:srgbClr val="FFFFFF"/>
          </a:solidFill>
          <a:ln w="25400" cmpd="sng">
            <a:solidFill>
              <a:srgbClr val="0000FF"/>
            </a:solidFill>
            <a:miter lim="800000"/>
            <a:headEnd/>
            <a:tailEnd/>
          </a:ln>
        </p:spPr>
        <p:txBody>
          <a:bodyPr vert="eaVert" wrap="square" lIns="83070" tIns="43196" rIns="83070" bIns="43196">
            <a:spAutoFit/>
          </a:bodyPr>
          <a:lstStyle/>
          <a:p>
            <a:pPr algn="ctr"/>
            <a:r>
              <a:rPr lang="ja-JP" altLang="en-US" sz="14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事業年度末実績報告書</a:t>
            </a:r>
            <a:endParaRPr lang="en-US" altLang="ja-JP" sz="14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年度末中間検査</a:t>
            </a:r>
          </a:p>
        </p:txBody>
      </p:sp>
      <p:sp>
        <p:nvSpPr>
          <p:cNvPr id="12" name="Text Box 17"/>
          <p:cNvSpPr txBox="1">
            <a:spLocks noChangeArrowheads="1"/>
          </p:cNvSpPr>
          <p:nvPr/>
        </p:nvSpPr>
        <p:spPr bwMode="auto">
          <a:xfrm>
            <a:off x="8586380" y="2089927"/>
            <a:ext cx="475539" cy="2452305"/>
          </a:xfrm>
          <a:prstGeom prst="rect">
            <a:avLst/>
          </a:prstGeom>
          <a:noFill/>
          <a:ln w="25400" cmpd="sng">
            <a:solidFill>
              <a:srgbClr val="0000FF"/>
            </a:solidFill>
            <a:miter lim="800000"/>
            <a:headEnd/>
            <a:tailEnd/>
          </a:ln>
          <a:effectLst/>
        </p:spPr>
        <p:txBody>
          <a:bodyPr vert="eaVert" wrap="square" lIns="83070" tIns="43196" rIns="83070" bIns="43196">
            <a:spAutoFit/>
          </a:bodyPr>
          <a:lstStyle/>
          <a:p>
            <a:pPr algn="ctr">
              <a:defRPr/>
            </a:pPr>
            <a:r>
              <a:rPr lang="ja-JP" altLang="en-US"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事後評価</a:t>
            </a:r>
            <a:endParaRPr lang="ja-JP" altLang="en-US" sz="32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3" name="グループ化 22"/>
          <p:cNvGrpSpPr/>
          <p:nvPr/>
        </p:nvGrpSpPr>
        <p:grpSpPr>
          <a:xfrm>
            <a:off x="8014188" y="3044329"/>
            <a:ext cx="416119" cy="1058898"/>
            <a:chOff x="7014066" y="3900664"/>
            <a:chExt cx="416119" cy="1058898"/>
          </a:xfrm>
        </p:grpSpPr>
        <p:sp>
          <p:nvSpPr>
            <p:cNvPr id="24" name="Text Box 30"/>
            <p:cNvSpPr txBox="1">
              <a:spLocks noChangeArrowheads="1"/>
            </p:cNvSpPr>
            <p:nvPr/>
          </p:nvSpPr>
          <p:spPr bwMode="auto">
            <a:xfrm>
              <a:off x="7039660" y="3900664"/>
              <a:ext cx="390525" cy="338137"/>
            </a:xfrm>
            <a:prstGeom prst="rect">
              <a:avLst/>
            </a:prstGeom>
            <a:noFill/>
            <a:ln w="9525">
              <a:noFill/>
              <a:miter lim="800000"/>
              <a:headEnd/>
              <a:tailEnd/>
            </a:ln>
          </p:spPr>
          <p:txBody>
            <a:bodyPr wrap="none">
              <a:spAutoFit/>
            </a:bodyPr>
            <a:lstStyle/>
            <a:p>
              <a:r>
                <a:rPr lang="ja-JP" altLang="en-US" sz="1600" dirty="0">
                  <a:solidFill>
                    <a:schemeClr val="tx2"/>
                  </a:solidFill>
                </a:rPr>
                <a:t>▲</a:t>
              </a:r>
            </a:p>
          </p:txBody>
        </p:sp>
        <p:sp>
          <p:nvSpPr>
            <p:cNvPr id="25" name="Text Box 19"/>
            <p:cNvSpPr txBox="1">
              <a:spLocks noChangeArrowheads="1"/>
            </p:cNvSpPr>
            <p:nvPr/>
          </p:nvSpPr>
          <p:spPr bwMode="auto">
            <a:xfrm>
              <a:off x="7014066" y="4144469"/>
              <a:ext cx="413984" cy="815093"/>
            </a:xfrm>
            <a:prstGeom prst="rect">
              <a:avLst/>
            </a:prstGeom>
            <a:noFill/>
            <a:ln w="25400" cmpd="sng">
              <a:noFill/>
              <a:miter lim="800000"/>
              <a:headEnd/>
              <a:tailEnd/>
            </a:ln>
          </p:spPr>
          <p:txBody>
            <a:bodyPr vert="eaVert" wrap="square" lIns="83070" tIns="43196" rIns="83070" bIns="43196">
              <a:spAutoFit/>
            </a:bodyPr>
            <a:lstStyle/>
            <a:p>
              <a:pPr algn="ct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精算払</a:t>
              </a:r>
            </a:p>
          </p:txBody>
        </p:sp>
      </p:grpSp>
      <p:sp>
        <p:nvSpPr>
          <p:cNvPr id="15" name="Text Box 16"/>
          <p:cNvSpPr txBox="1">
            <a:spLocks noChangeArrowheads="1"/>
          </p:cNvSpPr>
          <p:nvPr/>
        </p:nvSpPr>
        <p:spPr bwMode="auto">
          <a:xfrm>
            <a:off x="2046691" y="2063022"/>
            <a:ext cx="475539" cy="2480336"/>
          </a:xfrm>
          <a:prstGeom prst="rect">
            <a:avLst/>
          </a:prstGeom>
          <a:solidFill>
            <a:srgbClr val="FFFFFF"/>
          </a:solidFill>
          <a:ln w="25400" cmpd="sng">
            <a:solidFill>
              <a:srgbClr val="0000FF"/>
            </a:solidFill>
            <a:miter lim="800000"/>
            <a:headEnd/>
            <a:tailEnd/>
          </a:ln>
        </p:spPr>
        <p:txBody>
          <a:bodyPr vert="eaVert" wrap="square" lIns="83070" tIns="43196" rIns="83070" bIns="43196">
            <a:spAutoFit/>
          </a:bodyPr>
          <a:lstStyle/>
          <a:p>
            <a:pPr algn="ctr"/>
            <a:r>
              <a:rPr lang="ja-JP" altLang="en-US" sz="1800" dirty="0">
                <a:solidFill>
                  <a:srgbClr val="0000FF"/>
                </a:solidFill>
              </a:rPr>
              <a:t>交付決定（事業開始</a:t>
            </a:r>
            <a:r>
              <a:rPr lang="ja-JP" altLang="en-US" dirty="0">
                <a:solidFill>
                  <a:srgbClr val="0000FF"/>
                </a:solidFill>
              </a:rPr>
              <a:t>）</a:t>
            </a:r>
          </a:p>
        </p:txBody>
      </p:sp>
      <p:sp>
        <p:nvSpPr>
          <p:cNvPr id="16" name="Text Box 16"/>
          <p:cNvSpPr txBox="1">
            <a:spLocks noChangeArrowheads="1"/>
          </p:cNvSpPr>
          <p:nvPr/>
        </p:nvSpPr>
        <p:spPr bwMode="auto">
          <a:xfrm>
            <a:off x="454483" y="2067363"/>
            <a:ext cx="444761" cy="2487838"/>
          </a:xfrm>
          <a:prstGeom prst="rect">
            <a:avLst/>
          </a:prstGeom>
          <a:solidFill>
            <a:srgbClr val="FFFFFF"/>
          </a:solidFill>
          <a:ln w="25400" cmpd="sng">
            <a:solidFill>
              <a:srgbClr val="0000FF"/>
            </a:solidFill>
            <a:miter lim="800000"/>
            <a:headEnd/>
            <a:tailEnd/>
          </a:ln>
        </p:spPr>
        <p:txBody>
          <a:bodyPr vert="eaVert" wrap="square" lIns="83070" tIns="43196" rIns="83070" bIns="43196">
            <a:spAutoFit/>
          </a:bodyPr>
          <a:lstStyle/>
          <a:p>
            <a:pPr algn="ctr"/>
            <a:r>
              <a:rPr lang="ja-JP" altLang="en-US" sz="1800" dirty="0">
                <a:solidFill>
                  <a:srgbClr val="0000FF"/>
                </a:solidFill>
              </a:rPr>
              <a:t>提案書提出</a:t>
            </a:r>
          </a:p>
        </p:txBody>
      </p:sp>
      <p:sp>
        <p:nvSpPr>
          <p:cNvPr id="33" name="Text Box 19"/>
          <p:cNvSpPr txBox="1">
            <a:spLocks noChangeArrowheads="1"/>
          </p:cNvSpPr>
          <p:nvPr/>
        </p:nvSpPr>
        <p:spPr bwMode="auto">
          <a:xfrm>
            <a:off x="3056606" y="4232579"/>
            <a:ext cx="906426" cy="433616"/>
          </a:xfrm>
          <a:prstGeom prst="rect">
            <a:avLst/>
          </a:prstGeom>
          <a:noFill/>
          <a:ln w="25400" cmpd="sng">
            <a:noFill/>
            <a:miter lim="800000"/>
            <a:headEnd/>
            <a:tailEnd/>
          </a:ln>
        </p:spPr>
        <p:txBody>
          <a:bodyPr vert="eaVert" wrap="square" lIns="83070" tIns="43196" rIns="83070" bIns="43196">
            <a:spAutoFit/>
          </a:bodyPr>
          <a:lstStyle/>
          <a:p>
            <a:pPr algn="ct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概算払</a:t>
            </a:r>
          </a:p>
        </p:txBody>
      </p:sp>
      <p:sp>
        <p:nvSpPr>
          <p:cNvPr id="36" name="Text Box 30"/>
          <p:cNvSpPr txBox="1">
            <a:spLocks noChangeArrowheads="1"/>
          </p:cNvSpPr>
          <p:nvPr/>
        </p:nvSpPr>
        <p:spPr bwMode="auto">
          <a:xfrm>
            <a:off x="3592217" y="4874567"/>
            <a:ext cx="390525" cy="338138"/>
          </a:xfrm>
          <a:prstGeom prst="rect">
            <a:avLst/>
          </a:prstGeom>
          <a:noFill/>
          <a:ln w="9525">
            <a:noFill/>
            <a:miter lim="800000"/>
            <a:headEnd/>
            <a:tailEnd/>
          </a:ln>
        </p:spPr>
        <p:txBody>
          <a:bodyPr wrap="none">
            <a:spAutoFit/>
          </a:bodyPr>
          <a:lstStyle/>
          <a:p>
            <a:r>
              <a:rPr lang="ja-JP" altLang="en-US" sz="1600" dirty="0">
                <a:solidFill>
                  <a:srgbClr val="FF0000"/>
                </a:solidFill>
              </a:rPr>
              <a:t>▲</a:t>
            </a:r>
          </a:p>
        </p:txBody>
      </p:sp>
      <p:sp>
        <p:nvSpPr>
          <p:cNvPr id="44" name="Text Box 19"/>
          <p:cNvSpPr txBox="1">
            <a:spLocks noChangeArrowheads="1"/>
          </p:cNvSpPr>
          <p:nvPr/>
        </p:nvSpPr>
        <p:spPr bwMode="auto">
          <a:xfrm>
            <a:off x="6868802" y="2064112"/>
            <a:ext cx="629427" cy="2446310"/>
          </a:xfrm>
          <a:prstGeom prst="rect">
            <a:avLst/>
          </a:prstGeom>
          <a:solidFill>
            <a:srgbClr val="FFFFFF"/>
          </a:solidFill>
          <a:ln w="25400" cmpd="sng">
            <a:solidFill>
              <a:srgbClr val="0000FF"/>
            </a:solidFill>
            <a:miter lim="800000"/>
            <a:headEnd/>
            <a:tailEnd/>
          </a:ln>
        </p:spPr>
        <p:txBody>
          <a:bodyPr vert="eaVert" wrap="square" lIns="83070" tIns="43196" rIns="83070" bIns="43196">
            <a:spAutoFit/>
          </a:bodyPr>
          <a:lstStyle/>
          <a:p>
            <a:pPr algn="ctr"/>
            <a:r>
              <a:rPr lang="ja-JP" altLang="en-US" sz="14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実績報告書</a:t>
            </a:r>
            <a:endParaRPr lang="en-US" altLang="ja-JP" sz="14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確定検査</a:t>
            </a:r>
          </a:p>
        </p:txBody>
      </p:sp>
      <p:sp>
        <p:nvSpPr>
          <p:cNvPr id="2" name="タイトル 1"/>
          <p:cNvSpPr>
            <a:spLocks noGrp="1"/>
          </p:cNvSpPr>
          <p:nvPr>
            <p:ph type="title"/>
          </p:nvPr>
        </p:nvSpPr>
        <p:spPr/>
        <p:txBody>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助成事業のスケジュール</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４月交付決定の場合）</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11</a:t>
            </a:fld>
            <a:endParaRPr lang="en-US" altLang="ja-JP" dirty="0"/>
          </a:p>
        </p:txBody>
      </p:sp>
      <p:sp>
        <p:nvSpPr>
          <p:cNvPr id="46" name="Text Box 16"/>
          <p:cNvSpPr txBox="1">
            <a:spLocks noChangeArrowheads="1"/>
          </p:cNvSpPr>
          <p:nvPr/>
        </p:nvSpPr>
        <p:spPr bwMode="auto">
          <a:xfrm>
            <a:off x="1533957" y="2069766"/>
            <a:ext cx="444761" cy="2480336"/>
          </a:xfrm>
          <a:prstGeom prst="rect">
            <a:avLst/>
          </a:prstGeom>
          <a:solidFill>
            <a:srgbClr val="FFFFFF"/>
          </a:solidFill>
          <a:ln w="25400" cmpd="sng">
            <a:solidFill>
              <a:srgbClr val="0000FF"/>
            </a:solidFill>
            <a:miter lim="800000"/>
            <a:headEnd/>
            <a:tailEnd/>
          </a:ln>
        </p:spPr>
        <p:txBody>
          <a:bodyPr vert="eaVert" wrap="square" lIns="83070" tIns="43196" rIns="83070" bIns="43196">
            <a:spAutoFit/>
          </a:bodyPr>
          <a:lstStyle/>
          <a:p>
            <a:pPr algn="ctr"/>
            <a:r>
              <a:rPr lang="ja-JP" altLang="en-US" sz="1800" dirty="0">
                <a:solidFill>
                  <a:srgbClr val="0000FF"/>
                </a:solidFill>
              </a:rPr>
              <a:t>交付申請書</a:t>
            </a:r>
          </a:p>
        </p:txBody>
      </p:sp>
      <p:sp>
        <p:nvSpPr>
          <p:cNvPr id="53" name="Text Box 9"/>
          <p:cNvSpPr txBox="1">
            <a:spLocks noChangeArrowheads="1"/>
          </p:cNvSpPr>
          <p:nvPr/>
        </p:nvSpPr>
        <p:spPr bwMode="auto">
          <a:xfrm>
            <a:off x="2966635" y="5286751"/>
            <a:ext cx="1644458" cy="579678"/>
          </a:xfrm>
          <a:prstGeom prst="rect">
            <a:avLst/>
          </a:prstGeom>
          <a:noFill/>
          <a:ln w="9525">
            <a:noFill/>
            <a:miter lim="800000"/>
            <a:headEnd/>
            <a:tailEnd/>
          </a:ln>
        </p:spPr>
        <p:txBody>
          <a:bodyPr wrap="square" lIns="83070" tIns="43196" rIns="83070" bIns="43196">
            <a:spAutoFit/>
          </a:bodyPr>
          <a:lstStyle/>
          <a:p>
            <a:pPr algn="ctr"/>
            <a:r>
              <a:rPr lang="ja-JP" altLang="en-US" sz="1600" b="1" dirty="0">
                <a:solidFill>
                  <a:srgbClr val="FF0000"/>
                </a:solidFill>
                <a:latin typeface="ＭＳ Ｐゴシック" pitchFamily="50" charset="-128"/>
                <a:ea typeface="ＭＳ Ｐゴシック" pitchFamily="50" charset="-128"/>
              </a:rPr>
              <a:t>ステージ</a:t>
            </a:r>
            <a:endParaRPr lang="en-US" altLang="ja-JP" sz="1600" b="1" dirty="0">
              <a:solidFill>
                <a:srgbClr val="FF0000"/>
              </a:solidFill>
              <a:latin typeface="ＭＳ Ｐゴシック" pitchFamily="50" charset="-128"/>
              <a:ea typeface="ＭＳ Ｐゴシック" pitchFamily="50" charset="-128"/>
            </a:endParaRPr>
          </a:p>
          <a:p>
            <a:pPr algn="ctr"/>
            <a:r>
              <a:rPr lang="ja-JP" altLang="en-US" sz="1600" b="1" dirty="0">
                <a:solidFill>
                  <a:srgbClr val="FF0000"/>
                </a:solidFill>
                <a:latin typeface="ＭＳ Ｐゴシック" pitchFamily="50" charset="-128"/>
                <a:ea typeface="ＭＳ Ｐゴシック" pitchFamily="50" charset="-128"/>
              </a:rPr>
              <a:t>ゲート審査</a:t>
            </a:r>
            <a:endParaRPr lang="ja-JP" altLang="en-US" sz="1600" dirty="0">
              <a:solidFill>
                <a:srgbClr val="FF0000"/>
              </a:solidFill>
            </a:endParaRPr>
          </a:p>
        </p:txBody>
      </p:sp>
      <p:sp>
        <p:nvSpPr>
          <p:cNvPr id="56" name="右中かっこ 55"/>
          <p:cNvSpPr/>
          <p:nvPr/>
        </p:nvSpPr>
        <p:spPr bwMode="auto">
          <a:xfrm rot="5400000">
            <a:off x="3255721" y="3652511"/>
            <a:ext cx="147067" cy="2089591"/>
          </a:xfrm>
          <a:prstGeom prst="rightBrace">
            <a:avLst>
              <a:gd name="adj1" fmla="val 8333"/>
              <a:gd name="adj2" fmla="val 48230"/>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3300"/>
              </a:solidFill>
              <a:effectLst/>
              <a:latin typeface="ＭＳ ゴシック" pitchFamily="49" charset="-128"/>
              <a:ea typeface="ＭＳ ゴシック" pitchFamily="49" charset="-128"/>
            </a:endParaRPr>
          </a:p>
        </p:txBody>
      </p:sp>
      <p:sp>
        <p:nvSpPr>
          <p:cNvPr id="57" name="右中かっこ 56"/>
          <p:cNvSpPr/>
          <p:nvPr/>
        </p:nvSpPr>
        <p:spPr bwMode="auto">
          <a:xfrm rot="5400000">
            <a:off x="5727536" y="3303493"/>
            <a:ext cx="113964" cy="2752270"/>
          </a:xfrm>
          <a:prstGeom prst="rightBrace">
            <a:avLst>
              <a:gd name="adj1" fmla="val 8333"/>
              <a:gd name="adj2" fmla="val 48230"/>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3300"/>
              </a:solidFill>
              <a:effectLst/>
              <a:latin typeface="ＭＳ ゴシック" pitchFamily="49" charset="-128"/>
              <a:ea typeface="ＭＳ ゴシック" pitchFamily="49" charset="-128"/>
            </a:endParaRPr>
          </a:p>
        </p:txBody>
      </p:sp>
      <p:sp>
        <p:nvSpPr>
          <p:cNvPr id="58" name="Text Box 9"/>
          <p:cNvSpPr txBox="1">
            <a:spLocks noChangeArrowheads="1"/>
          </p:cNvSpPr>
          <p:nvPr/>
        </p:nvSpPr>
        <p:spPr bwMode="auto">
          <a:xfrm>
            <a:off x="2831628" y="4824296"/>
            <a:ext cx="1071964" cy="364235"/>
          </a:xfrm>
          <a:prstGeom prst="rect">
            <a:avLst/>
          </a:prstGeom>
          <a:noFill/>
          <a:ln w="9525">
            <a:noFill/>
            <a:miter lim="800000"/>
            <a:headEnd/>
            <a:tailEnd/>
          </a:ln>
        </p:spPr>
        <p:txBody>
          <a:bodyPr wrap="square" lIns="83070" tIns="43196" rIns="83070" bIns="43196">
            <a:spAutoFit/>
          </a:bodyPr>
          <a:lstStyle/>
          <a:p>
            <a:pPr algn="ctr"/>
            <a:r>
              <a:rPr lang="ja-JP" altLang="en-US" sz="1800" b="1" dirty="0">
                <a:solidFill>
                  <a:srgbClr val="0000FF"/>
                </a:solidFill>
                <a:latin typeface="ＭＳ Ｐゴシック" pitchFamily="50" charset="-128"/>
                <a:ea typeface="ＭＳ Ｐゴシック" pitchFamily="50" charset="-128"/>
              </a:rPr>
              <a:t>１年目</a:t>
            </a:r>
            <a:endParaRPr lang="ja-JP" altLang="en-US" sz="1800" dirty="0">
              <a:solidFill>
                <a:srgbClr val="0000FF"/>
              </a:solidFill>
            </a:endParaRPr>
          </a:p>
        </p:txBody>
      </p:sp>
      <p:sp>
        <p:nvSpPr>
          <p:cNvPr id="59" name="Text Box 9"/>
          <p:cNvSpPr txBox="1">
            <a:spLocks noChangeArrowheads="1"/>
          </p:cNvSpPr>
          <p:nvPr/>
        </p:nvSpPr>
        <p:spPr bwMode="auto">
          <a:xfrm>
            <a:off x="4983977" y="4829454"/>
            <a:ext cx="1071964" cy="364235"/>
          </a:xfrm>
          <a:prstGeom prst="rect">
            <a:avLst/>
          </a:prstGeom>
          <a:noFill/>
          <a:ln w="9525">
            <a:noFill/>
            <a:miter lim="800000"/>
            <a:headEnd/>
            <a:tailEnd/>
          </a:ln>
        </p:spPr>
        <p:txBody>
          <a:bodyPr wrap="square" lIns="83070" tIns="43196" rIns="83070" bIns="43196">
            <a:spAutoFit/>
          </a:bodyPr>
          <a:lstStyle/>
          <a:p>
            <a:pPr algn="ctr"/>
            <a:r>
              <a:rPr lang="ja-JP" altLang="en-US" sz="1800" b="1" dirty="0">
                <a:solidFill>
                  <a:srgbClr val="0000FF"/>
                </a:solidFill>
                <a:latin typeface="ＭＳ Ｐゴシック" pitchFamily="50" charset="-128"/>
                <a:ea typeface="ＭＳ Ｐゴシック" pitchFamily="50" charset="-128"/>
              </a:rPr>
              <a:t>２年目</a:t>
            </a:r>
            <a:endParaRPr lang="ja-JP" altLang="en-US" sz="1800" dirty="0">
              <a:solidFill>
                <a:srgbClr val="0000FF"/>
              </a:solidFill>
            </a:endParaRPr>
          </a:p>
        </p:txBody>
      </p:sp>
      <p:sp>
        <p:nvSpPr>
          <p:cNvPr id="37" name="Text Box 16"/>
          <p:cNvSpPr txBox="1">
            <a:spLocks noChangeArrowheads="1"/>
          </p:cNvSpPr>
          <p:nvPr/>
        </p:nvSpPr>
        <p:spPr bwMode="auto">
          <a:xfrm>
            <a:off x="3364646" y="2047099"/>
            <a:ext cx="444761" cy="1872968"/>
          </a:xfrm>
          <a:prstGeom prst="rect">
            <a:avLst/>
          </a:prstGeom>
          <a:solidFill>
            <a:srgbClr val="FFFFFF"/>
          </a:solidFill>
          <a:ln w="25400" cmpd="sng">
            <a:solidFill>
              <a:srgbClr val="0000FF"/>
            </a:solidFill>
            <a:miter lim="800000"/>
            <a:headEnd/>
            <a:tailEnd/>
          </a:ln>
        </p:spPr>
        <p:txBody>
          <a:bodyPr vert="eaVert" wrap="square" lIns="83070" tIns="43196" rIns="83070" bIns="43196">
            <a:spAutoFit/>
          </a:bodyPr>
          <a:lstStyle/>
          <a:p>
            <a:pPr algn="ctr"/>
            <a:r>
              <a:rPr lang="ja-JP" altLang="en-US" sz="1800" dirty="0">
                <a:solidFill>
                  <a:srgbClr val="0000FF"/>
                </a:solidFill>
              </a:rPr>
              <a:t>サイトビジット</a:t>
            </a:r>
            <a:endParaRPr lang="ja-JP" altLang="en-US" dirty="0">
              <a:solidFill>
                <a:srgbClr val="0000FF"/>
              </a:solidFill>
            </a:endParaRPr>
          </a:p>
        </p:txBody>
      </p:sp>
      <p:sp>
        <p:nvSpPr>
          <p:cNvPr id="38" name="Text Box 16"/>
          <p:cNvSpPr txBox="1">
            <a:spLocks noChangeArrowheads="1"/>
          </p:cNvSpPr>
          <p:nvPr/>
        </p:nvSpPr>
        <p:spPr bwMode="auto">
          <a:xfrm>
            <a:off x="5964328" y="2035938"/>
            <a:ext cx="444761" cy="1872968"/>
          </a:xfrm>
          <a:prstGeom prst="rect">
            <a:avLst/>
          </a:prstGeom>
          <a:solidFill>
            <a:srgbClr val="FFFFFF"/>
          </a:solidFill>
          <a:ln w="25400" cmpd="sng">
            <a:solidFill>
              <a:srgbClr val="0000FF"/>
            </a:solidFill>
            <a:miter lim="800000"/>
            <a:headEnd/>
            <a:tailEnd/>
          </a:ln>
        </p:spPr>
        <p:txBody>
          <a:bodyPr vert="eaVert" wrap="square" lIns="83070" tIns="43196" rIns="83070" bIns="43196">
            <a:spAutoFit/>
          </a:bodyPr>
          <a:lstStyle/>
          <a:p>
            <a:pPr algn="ctr"/>
            <a:r>
              <a:rPr lang="ja-JP" altLang="en-US" sz="1800" dirty="0">
                <a:solidFill>
                  <a:srgbClr val="0000FF"/>
                </a:solidFill>
              </a:rPr>
              <a:t>サイトビジット</a:t>
            </a:r>
            <a:endParaRPr lang="ja-JP" altLang="en-US" dirty="0">
              <a:solidFill>
                <a:srgbClr val="0000FF"/>
              </a:solidFill>
            </a:endParaRPr>
          </a:p>
        </p:txBody>
      </p:sp>
      <p:sp>
        <p:nvSpPr>
          <p:cNvPr id="40" name="Text Box 9"/>
          <p:cNvSpPr txBox="1">
            <a:spLocks noChangeArrowheads="1"/>
          </p:cNvSpPr>
          <p:nvPr/>
        </p:nvSpPr>
        <p:spPr bwMode="auto">
          <a:xfrm>
            <a:off x="5131787" y="1559148"/>
            <a:ext cx="1357702" cy="271902"/>
          </a:xfrm>
          <a:prstGeom prst="rect">
            <a:avLst/>
          </a:prstGeom>
          <a:noFill/>
          <a:ln w="9525">
            <a:noFill/>
            <a:miter lim="800000"/>
            <a:headEnd/>
            <a:tailEnd/>
          </a:ln>
        </p:spPr>
        <p:txBody>
          <a:bodyPr wrap="square" lIns="83070" tIns="43196" rIns="83070" bIns="43196">
            <a:spAutoFit/>
          </a:bodyPr>
          <a:lstStyle/>
          <a:p>
            <a:pPr algn="ctr"/>
            <a:r>
              <a:rPr lang="ja-JP" altLang="en-US" sz="1200" b="1" dirty="0">
                <a:solidFill>
                  <a:schemeClr val="tx1"/>
                </a:solidFill>
                <a:latin typeface="ＭＳ Ｐゴシック" pitchFamily="50" charset="-128"/>
                <a:ea typeface="ＭＳ Ｐゴシック" pitchFamily="50" charset="-128"/>
              </a:rPr>
              <a:t>助成期間</a:t>
            </a:r>
            <a:endParaRPr lang="ja-JP" altLang="en-US" sz="1200" dirty="0">
              <a:solidFill>
                <a:schemeClr val="tx1"/>
              </a:solidFill>
            </a:endParaRPr>
          </a:p>
        </p:txBody>
      </p:sp>
      <p:sp>
        <p:nvSpPr>
          <p:cNvPr id="31" name="Text Box 19">
            <a:extLst>
              <a:ext uri="{FF2B5EF4-FFF2-40B4-BE49-F238E27FC236}">
                <a16:creationId xmlns:a16="http://schemas.microsoft.com/office/drawing/2014/main" id="{90ABF91E-2776-48EF-95A4-6BB067409C23}"/>
              </a:ext>
            </a:extLst>
          </p:cNvPr>
          <p:cNvSpPr txBox="1">
            <a:spLocks noChangeArrowheads="1"/>
          </p:cNvSpPr>
          <p:nvPr/>
        </p:nvSpPr>
        <p:spPr bwMode="auto">
          <a:xfrm>
            <a:off x="5381885" y="4231573"/>
            <a:ext cx="906426" cy="433616"/>
          </a:xfrm>
          <a:prstGeom prst="rect">
            <a:avLst/>
          </a:prstGeom>
          <a:noFill/>
          <a:ln w="25400" cmpd="sng">
            <a:noFill/>
            <a:miter lim="800000"/>
            <a:headEnd/>
            <a:tailEnd/>
          </a:ln>
        </p:spPr>
        <p:txBody>
          <a:bodyPr vert="eaVert" wrap="square" lIns="83070" tIns="43196" rIns="83070" bIns="43196">
            <a:spAutoFit/>
          </a:bodyPr>
          <a:lstStyle/>
          <a:p>
            <a:pPr algn="ctr"/>
            <a:r>
              <a:rPr lang="ja-JP" altLang="en-US" sz="16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概算払</a:t>
            </a:r>
          </a:p>
        </p:txBody>
      </p:sp>
      <p:sp>
        <p:nvSpPr>
          <p:cNvPr id="3" name="正方形/長方形 2">
            <a:extLst>
              <a:ext uri="{FF2B5EF4-FFF2-40B4-BE49-F238E27FC236}">
                <a16:creationId xmlns:a16="http://schemas.microsoft.com/office/drawing/2014/main" id="{163162D2-9A4E-41D5-AB2B-E2902726EEDF}"/>
              </a:ext>
            </a:extLst>
          </p:cNvPr>
          <p:cNvSpPr/>
          <p:nvPr/>
        </p:nvSpPr>
        <p:spPr bwMode="auto">
          <a:xfrm>
            <a:off x="456535" y="5931531"/>
            <a:ext cx="8253413" cy="37782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a:ln>
                  <a:noFill/>
                </a:ln>
                <a:solidFill>
                  <a:schemeClr val="tx1"/>
                </a:solidFill>
                <a:effectLst/>
                <a:latin typeface="ＭＳ ゴシック" pitchFamily="49" charset="-128"/>
                <a:ea typeface="ＭＳ ゴシック" pitchFamily="49" charset="-128"/>
              </a:rPr>
              <a:t>※</a:t>
            </a:r>
            <a:r>
              <a:rPr kumimoji="1" lang="ja-JP" altLang="en-US" sz="2000" b="0" i="0" u="none" strike="noStrike" cap="none" normalizeH="0" baseline="0" dirty="0">
                <a:ln>
                  <a:noFill/>
                </a:ln>
                <a:solidFill>
                  <a:schemeClr val="tx1"/>
                </a:solidFill>
                <a:effectLst/>
                <a:latin typeface="ＭＳ ゴシック" pitchFamily="49" charset="-128"/>
                <a:ea typeface="ＭＳ ゴシック" pitchFamily="49" charset="-128"/>
              </a:rPr>
              <a:t>サイトビジット：原則現地で研究内容の進捗確認を行います。</a:t>
            </a:r>
            <a:endParaRPr kumimoji="1" lang="en-US" altLang="ja-JP" sz="20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ＭＳ ゴシック" pitchFamily="49" charset="-128"/>
                <a:ea typeface="ＭＳ ゴシック" pitchFamily="49" charset="-128"/>
              </a:rPr>
              <a:t>４月以外の交付決定の場合は採択者説明会で別途説明いたします。</a:t>
            </a:r>
          </a:p>
        </p:txBody>
      </p:sp>
    </p:spTree>
    <p:extLst>
      <p:ext uri="{BB962C8B-B14F-4D97-AF65-F5344CB8AC3E}">
        <p14:creationId xmlns:p14="http://schemas.microsoft.com/office/powerpoint/2010/main" val="3523716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助成対象事業者</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360362" y="1253660"/>
            <a:ext cx="8783637" cy="5478928"/>
          </a:xfrm>
        </p:spPr>
        <p:txBody>
          <a:bodyPr/>
          <a:lstStyle/>
          <a:p>
            <a:pPr marL="0" indent="0">
              <a:lnSpc>
                <a:spcPts val="2800"/>
              </a:lnSpc>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提案者、連名提案者は①～⑧のすべての要件を満たす必要があります。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800"/>
              </a:lnSpc>
              <a:buNone/>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nSpc>
                <a:spcPts val="2800"/>
              </a:lnSpc>
              <a:buClr>
                <a:schemeClr val="tx1">
                  <a:lumMod val="75000"/>
                  <a:lumOff val="25000"/>
                </a:schemeClr>
              </a:buClr>
              <a:buFont typeface="+mj-ea"/>
              <a:buAutoNum type="circleNumDbPlain"/>
            </a:pP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日本に登記されている民間企業等</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であって、当該助成事業者が日本国内に本申請に係る主たる技術開発のための拠点を有すること。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lvl="0" indent="-361950">
              <a:lnSpc>
                <a:spcPts val="2800"/>
              </a:lnSpc>
              <a:buFont typeface="+mj-ea"/>
              <a:buAutoNum type="circleNumDbPlain" startAt="2"/>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助成対象事業を的確に遂行するに足る</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技術的能力</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を有すること。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nSpc>
                <a:spcPts val="2800"/>
              </a:lnSpc>
              <a:buFont typeface="+mj-ea"/>
              <a:buAutoNum type="circleNumDbPlain" startAt="2"/>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助成対象事業を的確に遂行するために必要な費用の調達に関し十分な</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財務基盤</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を有すること。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nSpc>
                <a:spcPts val="2800"/>
              </a:lnSpc>
              <a:buFont typeface="+mj-ea"/>
              <a:buAutoNum type="circleNumDbPlain" startAt="2"/>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助成対象事業に係る</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経理その他の事務について、的確な管理体制及び処理能力</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を有すること。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nSpc>
                <a:spcPts val="2800"/>
              </a:lnSpc>
              <a:buFont typeface="+mj-ea"/>
              <a:buAutoNum type="circleNumDbPlain" startAt="2"/>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当該助成事業者が遂行する助成事業が、本事業の目的を達成するために</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必要且つ適切な</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研究開発</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を行うものであること。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nSpc>
                <a:spcPts val="2800"/>
              </a:lnSpc>
              <a:buFont typeface="+mj-ea"/>
              <a:buAutoNum type="circleNumDbPlain" startAt="2"/>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当該助成事業者が</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本助成事業で実施する研究開発の成果を</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事業化に結び付ける具体的な計画</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を有し、その実施に必要な能力を有すること。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12</a:t>
            </a:fld>
            <a:endParaRPr lang="en-US" altLang="ja-JP" dirty="0"/>
          </a:p>
        </p:txBody>
      </p:sp>
    </p:spTree>
    <p:extLst>
      <p:ext uri="{BB962C8B-B14F-4D97-AF65-F5344CB8AC3E}">
        <p14:creationId xmlns:p14="http://schemas.microsoft.com/office/powerpoint/2010/main" val="242815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8025" y="1262063"/>
            <a:ext cx="8799288" cy="5241925"/>
          </a:xfrm>
        </p:spPr>
        <p:txBody>
          <a:bodyPr/>
          <a:lstStyle/>
          <a:p>
            <a:pPr marL="0" lvl="1"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⑦ 以下の（ア）、（イ）のいずれかの要件を満たす者であること。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なお、中小企業者にあっては、資本金基準及び従業員基準については、</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提案者（連結決算単位ではなく、単体決算単位）が、提案書提出日に</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おいて、中小企業者の条件</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(P14)</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を満たしていること。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（ア）中小企業基本法に定められている資本金基準又は従業員基準の</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いずれかを満たす</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中小企業者</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に該当する法人、</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みなし大企業</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中堅企業</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lvl="1"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以下の</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）又は</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）のいずれかに該当する「中小企業者」としての組合等</a:t>
            </a:r>
          </a:p>
          <a:p>
            <a:pPr marL="0" lvl="1"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ⅰ</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）産業技術力強化法施行令第６条第１項第３号に規定する事業協同</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組合等（技術研究組合等を含む）。</a:t>
            </a:r>
          </a:p>
          <a:p>
            <a:pPr marL="0" lvl="1"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ⅱ</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）のほか、特別の法律により設立された組合及びその他連合会の要件に</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ついては産業技術強化施行令第６条第１項第３号を準用する。</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endParaRPr lang="en-US" altLang="ja-JP" sz="2000" dirty="0">
              <a:solidFill>
                <a:schemeClr val="tx1"/>
              </a:solidFill>
            </a:endParaRPr>
          </a:p>
          <a:p>
            <a:pPr marL="0" lvl="1" indent="0">
              <a:buNone/>
            </a:pPr>
            <a:r>
              <a:rPr lang="ja-JP" altLang="en-US" sz="2000" dirty="0">
                <a:solidFill>
                  <a:schemeClr val="tx1"/>
                </a:solidFill>
              </a:rPr>
              <a:t>⑧　</a:t>
            </a:r>
            <a:r>
              <a:rPr lang="ja-JP" altLang="ja-JP" sz="2000" dirty="0">
                <a:solidFill>
                  <a:schemeClr val="tx1"/>
                </a:solidFill>
              </a:rPr>
              <a:t>反社会勢力、あるいはそれに関わる者との</a:t>
            </a:r>
            <a:r>
              <a:rPr lang="ja-JP" altLang="ja-JP" sz="2000" dirty="0">
                <a:solidFill>
                  <a:srgbClr val="FF0000"/>
                </a:solidFill>
              </a:rPr>
              <a:t>関与がない</a:t>
            </a:r>
            <a:r>
              <a:rPr lang="ja-JP" altLang="ja-JP" sz="2000" dirty="0">
                <a:solidFill>
                  <a:schemeClr val="tx1"/>
                </a:solidFill>
              </a:rPr>
              <a:t>こと。</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助成対象事業者</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13</a:t>
            </a:fld>
            <a:endParaRPr lang="en-US" altLang="ja-JP" dirty="0"/>
          </a:p>
        </p:txBody>
      </p:sp>
    </p:spTree>
    <p:extLst>
      <p:ext uri="{BB962C8B-B14F-4D97-AF65-F5344CB8AC3E}">
        <p14:creationId xmlns:p14="http://schemas.microsoft.com/office/powerpoint/2010/main" val="1135220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中小企業者の条件</a:t>
            </a:r>
          </a:p>
        </p:txBody>
      </p:sp>
      <p:sp>
        <p:nvSpPr>
          <p:cNvPr id="3" name="コンテンツ プレースホルダー 2"/>
          <p:cNvSpPr>
            <a:spLocks noGrp="1"/>
          </p:cNvSpPr>
          <p:nvPr>
            <p:ph idx="1"/>
          </p:nvPr>
        </p:nvSpPr>
        <p:spPr>
          <a:xfrm>
            <a:off x="360363" y="1262064"/>
            <a:ext cx="8616950" cy="655748"/>
          </a:xfrm>
        </p:spPr>
        <p:txBody>
          <a:bodyPr/>
          <a:lstStyle/>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本助成事業において、「中小企業者」とは以下の資本金基準又は従業員基準の</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いずれかを満たすものをいう。</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14</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1097739080"/>
              </p:ext>
            </p:extLst>
          </p:nvPr>
        </p:nvGraphicFramePr>
        <p:xfrm>
          <a:off x="360363" y="1974458"/>
          <a:ext cx="8596168" cy="4555815"/>
        </p:xfrm>
        <a:graphic>
          <a:graphicData uri="http://schemas.openxmlformats.org/drawingml/2006/table">
            <a:tbl>
              <a:tblPr/>
              <a:tblGrid>
                <a:gridCol w="1006077">
                  <a:extLst>
                    <a:ext uri="{9D8B030D-6E8A-4147-A177-3AD203B41FA5}">
                      <a16:colId xmlns:a16="http://schemas.microsoft.com/office/drawing/2014/main" val="20000"/>
                    </a:ext>
                  </a:extLst>
                </a:gridCol>
                <a:gridCol w="185343">
                  <a:extLst>
                    <a:ext uri="{9D8B030D-6E8A-4147-A177-3AD203B41FA5}">
                      <a16:colId xmlns:a16="http://schemas.microsoft.com/office/drawing/2014/main" val="20001"/>
                    </a:ext>
                  </a:extLst>
                </a:gridCol>
                <a:gridCol w="2779983">
                  <a:extLst>
                    <a:ext uri="{9D8B030D-6E8A-4147-A177-3AD203B41FA5}">
                      <a16:colId xmlns:a16="http://schemas.microsoft.com/office/drawing/2014/main" val="20002"/>
                    </a:ext>
                  </a:extLst>
                </a:gridCol>
                <a:gridCol w="2331599">
                  <a:extLst>
                    <a:ext uri="{9D8B030D-6E8A-4147-A177-3AD203B41FA5}">
                      <a16:colId xmlns:a16="http://schemas.microsoft.com/office/drawing/2014/main" val="20003"/>
                    </a:ext>
                  </a:extLst>
                </a:gridCol>
                <a:gridCol w="2293166">
                  <a:extLst>
                    <a:ext uri="{9D8B030D-6E8A-4147-A177-3AD203B41FA5}">
                      <a16:colId xmlns:a16="http://schemas.microsoft.com/office/drawing/2014/main" val="20004"/>
                    </a:ext>
                  </a:extLst>
                </a:gridCol>
              </a:tblGrid>
              <a:tr h="694672">
                <a:tc gridSpan="3">
                  <a:txBody>
                    <a:bodyPr/>
                    <a:lstStyle/>
                    <a:p>
                      <a:pPr algn="ctr">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主たる事業として営んでいる業種</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資本金基準</a:t>
                      </a:r>
                    </a:p>
                    <a:p>
                      <a:pPr algn="ctr">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（資本の額又は出資の総額）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従業員基準</a:t>
                      </a:r>
                    </a:p>
                    <a:p>
                      <a:pPr algn="ctr">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（常時使用する従業員の数）</a:t>
                      </a:r>
                    </a:p>
                    <a:p>
                      <a:pPr algn="ctr">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715874">
                <a:tc gridSpan="3">
                  <a:txBody>
                    <a:bodyPr/>
                    <a:lstStyle/>
                    <a:p>
                      <a:pPr algn="just">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製造業、建設業、運輸業及びその他の業種（下記以外）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altLang="en-US" sz="1600" b="0" i="0" kern="100" baseline="0" dirty="0">
                          <a:latin typeface="Meiryo UI" panose="020B0604030504040204" pitchFamily="50" charset="-128"/>
                          <a:ea typeface="Meiryo UI" panose="020B0604030504040204" pitchFamily="50" charset="-128"/>
                          <a:cs typeface="Meiryo UI" panose="020B0604030504040204" pitchFamily="50" charset="-128"/>
                        </a:rPr>
                        <a:t>３</a:t>
                      </a: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億円以下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３００人以下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006619">
                <a:tc>
                  <a:txBody>
                    <a:bodyPr/>
                    <a:lstStyle/>
                    <a:p>
                      <a:pPr algn="just">
                        <a:spcAft>
                          <a:spcPts val="0"/>
                        </a:spcAft>
                      </a:pPr>
                      <a:endParaRPr lang="en-US" sz="1600" b="0" i="0" kern="100" baseline="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2">
                  <a:txBody>
                    <a:bodyPr/>
                    <a:lstStyle/>
                    <a:p>
                      <a:pPr algn="just">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ゴム製品製造業（自動車又は航空機用タイヤ及びチューブ製造業並びに工業用ベルト製造業を除く）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just">
                        <a:spcAft>
                          <a:spcPts val="0"/>
                        </a:spcAft>
                      </a:pPr>
                      <a:endParaRPr lang="ja-JP" sz="1600" b="1" i="0" kern="100" baseline="0" dirty="0">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ja-JP" altLang="en-US" sz="1600" b="0" i="0" kern="100" baseline="0" dirty="0">
                          <a:latin typeface="Meiryo UI" panose="020B0604030504040204" pitchFamily="50" charset="-128"/>
                          <a:ea typeface="Meiryo UI" panose="020B0604030504040204" pitchFamily="50" charset="-128"/>
                          <a:cs typeface="Meiryo UI" panose="020B0604030504040204" pitchFamily="50" charset="-128"/>
                        </a:rPr>
                        <a:t>３億円以下</a:t>
                      </a:r>
                      <a:endParaRPr lang="ja-JP" sz="1600" b="0" i="0" kern="100" baseline="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９００人以下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52843">
                <a:tc gridSpan="3">
                  <a:txBody>
                    <a:bodyPr/>
                    <a:lstStyle/>
                    <a:p>
                      <a:pPr algn="just">
                        <a:spcAft>
                          <a:spcPts val="0"/>
                        </a:spcAft>
                      </a:pPr>
                      <a:r>
                        <a:rPr lang="ja-JP" sz="1600" b="0" i="0" kern="100" baseline="0">
                          <a:latin typeface="Meiryo UI" panose="020B0604030504040204" pitchFamily="50" charset="-128"/>
                          <a:ea typeface="Meiryo UI" panose="020B0604030504040204" pitchFamily="50" charset="-128"/>
                          <a:cs typeface="Meiryo UI" panose="020B0604030504040204" pitchFamily="50" charset="-128"/>
                        </a:rPr>
                        <a:t>小売業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altLang="en-US" sz="1600" b="0" i="0" kern="100" baseline="0" dirty="0">
                          <a:latin typeface="Meiryo UI" panose="020B0604030504040204" pitchFamily="50" charset="-128"/>
                          <a:ea typeface="Meiryo UI" panose="020B0604030504040204" pitchFamily="50" charset="-128"/>
                          <a:cs typeface="Meiryo UI" panose="020B0604030504040204" pitchFamily="50" charset="-128"/>
                        </a:rPr>
                        <a:t>５千万円以下</a:t>
                      </a:r>
                      <a:endParaRPr lang="ja-JP" sz="1600" b="0" i="0" kern="100" baseline="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５０人以下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11947">
                <a:tc gridSpan="3">
                  <a:txBody>
                    <a:bodyPr/>
                    <a:lstStyle/>
                    <a:p>
                      <a:pPr algn="just">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サービス業（下記３業種を除く）</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altLang="en-US" sz="1600" b="0" i="0" kern="100" baseline="0" dirty="0">
                          <a:latin typeface="Meiryo UI" panose="020B0604030504040204" pitchFamily="50" charset="-128"/>
                          <a:ea typeface="Meiryo UI" panose="020B0604030504040204" pitchFamily="50" charset="-128"/>
                          <a:cs typeface="Meiryo UI" panose="020B0604030504040204" pitchFamily="50" charset="-128"/>
                        </a:rPr>
                        <a:t>５千万円以下</a:t>
                      </a:r>
                      <a:endParaRPr lang="ja-JP" sz="1600" b="0" i="0" kern="100" baseline="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１００人以下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503310">
                <a:tc rowSpan="2" gridSpan="2">
                  <a:txBody>
                    <a:bodyPr/>
                    <a:lstStyle/>
                    <a:p>
                      <a:pPr algn="just">
                        <a:spcAft>
                          <a:spcPts val="0"/>
                        </a:spcAft>
                      </a:pPr>
                      <a:endParaRPr lang="en-US" sz="1600" b="0" i="0" kern="100" baseline="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rowSpan="2" hMerge="1">
                  <a:txBody>
                    <a:bodyPr/>
                    <a:lstStyle/>
                    <a:p>
                      <a:pPr algn="just">
                        <a:spcAft>
                          <a:spcPts val="0"/>
                        </a:spcAft>
                      </a:pPr>
                      <a:endParaRPr lang="ja-JP" sz="1600" b="0" i="0" kern="100" baseline="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ソフトウェア業又は情報処理サービス業</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ja-JP" altLang="en-US" sz="1600" b="0" i="0" kern="100" baseline="0" dirty="0">
                          <a:latin typeface="Meiryo UI" panose="020B0604030504040204" pitchFamily="50" charset="-128"/>
                          <a:ea typeface="Meiryo UI" panose="020B0604030504040204" pitchFamily="50" charset="-128"/>
                          <a:cs typeface="Meiryo UI" panose="020B0604030504040204" pitchFamily="50" charset="-128"/>
                        </a:rPr>
                        <a:t>３億円以下</a:t>
                      </a:r>
                      <a:endParaRPr lang="ja-JP" sz="1600" b="0" i="0" kern="100" baseline="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３００人以下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33812">
                <a:tc gridSpan="2" vMerge="1">
                  <a:txBody>
                    <a:bodyPr/>
                    <a:lstStyle/>
                    <a:p>
                      <a:endParaRPr kumimoji="1" lang="ja-JP" altLang="en-US"/>
                    </a:p>
                  </a:txBody>
                  <a:tcPr/>
                </a:tc>
                <a:tc hMerge="1" vMerge="1">
                  <a:txBody>
                    <a:bodyPr/>
                    <a:lstStyle/>
                    <a:p>
                      <a:pPr algn="just">
                        <a:spcAft>
                          <a:spcPts val="0"/>
                        </a:spcAft>
                      </a:pPr>
                      <a:endParaRPr lang="ja-JP" sz="1600" b="0" i="0" kern="100" baseline="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旅館業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ja-JP" altLang="en-US" sz="1600" b="0" i="0" kern="100" baseline="0" dirty="0">
                          <a:latin typeface="Meiryo UI" panose="020B0604030504040204" pitchFamily="50" charset="-128"/>
                          <a:ea typeface="Meiryo UI" panose="020B0604030504040204" pitchFamily="50" charset="-128"/>
                          <a:cs typeface="Meiryo UI" panose="020B0604030504040204" pitchFamily="50" charset="-128"/>
                        </a:rPr>
                        <a:t>５千万円以下</a:t>
                      </a:r>
                      <a:endParaRPr lang="ja-JP" sz="1600" b="0" i="0" kern="100" baseline="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２００人以下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56050">
                <a:tc gridSpan="3">
                  <a:txBody>
                    <a:bodyPr/>
                    <a:lstStyle/>
                    <a:p>
                      <a:pPr algn="just">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卸売業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altLang="en-US" sz="1600" b="0" i="0" kern="100" baseline="0" dirty="0">
                          <a:latin typeface="Meiryo UI" panose="020B0604030504040204" pitchFamily="50" charset="-128"/>
                          <a:ea typeface="Meiryo UI" panose="020B0604030504040204" pitchFamily="50" charset="-128"/>
                          <a:cs typeface="Meiryo UI" panose="020B0604030504040204" pitchFamily="50" charset="-128"/>
                        </a:rPr>
                        <a:t>１億円以下</a:t>
                      </a:r>
                      <a:endParaRPr lang="ja-JP" sz="1600" b="0" i="0" kern="100" baseline="0" dirty="0">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ja-JP" sz="1600" b="0" i="0" kern="100" baseline="0" dirty="0">
                          <a:latin typeface="Meiryo UI" panose="020B0604030504040204" pitchFamily="50" charset="-128"/>
                          <a:ea typeface="Meiryo UI" panose="020B0604030504040204" pitchFamily="50" charset="-128"/>
                          <a:cs typeface="Meiryo UI" panose="020B0604030504040204" pitchFamily="50" charset="-128"/>
                        </a:rPr>
                        <a:t>１００人以下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6" name="コンテンツ プレースホルダー 2"/>
          <p:cNvSpPr txBox="1">
            <a:spLocks/>
          </p:cNvSpPr>
          <p:nvPr/>
        </p:nvSpPr>
        <p:spPr bwMode="auto">
          <a:xfrm>
            <a:off x="373063" y="6546459"/>
            <a:ext cx="8616950" cy="296505"/>
          </a:xfrm>
          <a:prstGeom prst="rect">
            <a:avLst/>
          </a:prstGeom>
          <a:noFill/>
          <a:ln w="9525">
            <a:noFill/>
            <a:miter lim="800000"/>
            <a:headEnd/>
            <a:tailEnd/>
          </a:ln>
        </p:spPr>
        <p:txBody>
          <a:bodyPr vert="horz" wrap="square" lIns="84399" tIns="42200" rIns="84399" bIns="42200" numCol="1" anchor="t" anchorCtr="0" compatLnSpc="1">
            <a:prstTxWarp prst="textNoShape">
              <a:avLst/>
            </a:prstTxWarp>
          </a:bodyPr>
          <a:lstStyle>
            <a:lvl1pPr marL="177800" indent="-177800" algn="l" defTabSz="884238" rtl="0" eaLnBrk="0" fontAlgn="base" hangingPunct="0">
              <a:spcBef>
                <a:spcPct val="20000"/>
              </a:spcBef>
              <a:spcAft>
                <a:spcPct val="0"/>
              </a:spcAft>
              <a:buChar char="•"/>
              <a:defRPr kumimoji="1" sz="36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523875" indent="-171450" algn="l" defTabSz="884238" rtl="0" eaLnBrk="0" fontAlgn="base" hangingPunct="0">
              <a:spcBef>
                <a:spcPct val="20000"/>
              </a:spcBef>
              <a:spcAft>
                <a:spcPct val="0"/>
              </a:spcAft>
              <a:buChar char="–"/>
              <a:defRPr kumimoji="1" sz="32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879475" indent="-180975" algn="l" defTabSz="884238" rtl="0" eaLnBrk="0" fontAlgn="base" hangingPunct="0">
              <a:spcBef>
                <a:spcPct val="20000"/>
              </a:spcBef>
              <a:spcAft>
                <a:spcPct val="0"/>
              </a:spcAft>
              <a:buChar char="•"/>
              <a:defRPr kumimoji="1" sz="28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231900" indent="-176213" algn="l" defTabSz="884238" rtl="0" eaLnBrk="0" fontAlgn="base" hangingPunct="0">
              <a:spcBef>
                <a:spcPct val="20000"/>
              </a:spcBef>
              <a:spcAft>
                <a:spcPct val="0"/>
              </a:spcAft>
              <a:buChar char="–"/>
              <a:defRPr kumimoji="1" sz="24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581150" indent="-173038" algn="l" defTabSz="884238" rtl="0" eaLnBrk="0" fontAlgn="base" hangingPunct="0">
              <a:spcBef>
                <a:spcPct val="20000"/>
              </a:spcBef>
              <a:spcAft>
                <a:spcPct val="0"/>
              </a:spcAft>
              <a:buChar char="»"/>
              <a:defRPr kumimoji="1" sz="240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038350" indent="-173038" algn="l" defTabSz="884238" rtl="0" fontAlgn="base">
              <a:spcBef>
                <a:spcPct val="20000"/>
              </a:spcBef>
              <a:spcAft>
                <a:spcPct val="0"/>
              </a:spcAft>
              <a:defRPr kumimoji="1" sz="2400">
                <a:solidFill>
                  <a:schemeClr val="tx1"/>
                </a:solidFill>
                <a:latin typeface="+mn-lt"/>
                <a:ea typeface="+mn-ea"/>
              </a:defRPr>
            </a:lvl6pPr>
            <a:lvl7pPr marL="2495550" indent="-173038" algn="l" defTabSz="884238" rtl="0" fontAlgn="base">
              <a:spcBef>
                <a:spcPct val="20000"/>
              </a:spcBef>
              <a:spcAft>
                <a:spcPct val="0"/>
              </a:spcAft>
              <a:defRPr kumimoji="1" sz="2400">
                <a:solidFill>
                  <a:schemeClr val="tx1"/>
                </a:solidFill>
                <a:latin typeface="+mn-lt"/>
                <a:ea typeface="+mn-ea"/>
              </a:defRPr>
            </a:lvl7pPr>
            <a:lvl8pPr marL="2952750" indent="-173038" algn="l" defTabSz="884238" rtl="0" fontAlgn="base">
              <a:spcBef>
                <a:spcPct val="20000"/>
              </a:spcBef>
              <a:spcAft>
                <a:spcPct val="0"/>
              </a:spcAft>
              <a:defRPr kumimoji="1" sz="2400">
                <a:solidFill>
                  <a:schemeClr val="tx1"/>
                </a:solidFill>
                <a:latin typeface="+mn-lt"/>
                <a:ea typeface="+mn-ea"/>
              </a:defRPr>
            </a:lvl8pPr>
            <a:lvl9pPr marL="3409950" indent="-173038" algn="l" defTabSz="884238" rtl="0" fontAlgn="base">
              <a:spcBef>
                <a:spcPct val="20000"/>
              </a:spcBef>
              <a:spcAft>
                <a:spcPct val="0"/>
              </a:spcAft>
              <a:defRPr kumimoji="1" sz="2400">
                <a:solidFill>
                  <a:schemeClr val="tx1"/>
                </a:solidFill>
                <a:latin typeface="+mn-lt"/>
                <a:ea typeface="+mn-ea"/>
              </a:defRPr>
            </a:lvl9pPr>
          </a:lstStyle>
          <a:p>
            <a:pPr marL="0" indent="0">
              <a:spcBef>
                <a:spcPct val="50000"/>
              </a:spcBef>
              <a:buNone/>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（注）常時使用する従業員には、事業主、法人の役員、臨時の従業員（解雇予告不要者）を含まない</a:t>
            </a:r>
          </a:p>
          <a:p>
            <a:endParaRPr lang="ja-JP" altLang="en-US" sz="1400" kern="0" dirty="0"/>
          </a:p>
        </p:txBody>
      </p:sp>
    </p:spTree>
    <p:extLst>
      <p:ext uri="{BB962C8B-B14F-4D97-AF65-F5344CB8AC3E}">
        <p14:creationId xmlns:p14="http://schemas.microsoft.com/office/powerpoint/2010/main" val="1575740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0363" y="1262063"/>
            <a:ext cx="8616950" cy="5470525"/>
          </a:xfrm>
        </p:spPr>
        <p:txBody>
          <a:bodyPr/>
          <a:lstStyle/>
          <a:p>
            <a:pPr marL="0" indent="0">
              <a:buNone/>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本助成事業において、「みなし大企業」とは、</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中小企業者であって、以下の</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いずれかを満たすものをいう。</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buClr>
                <a:schemeClr val="tx2"/>
              </a:buClr>
              <a:buFont typeface="Wingdings" panose="05000000000000000000" pitchFamily="2" charset="2"/>
              <a:buChar char="l"/>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発行済株式の総数又は出資の総額の</a:t>
            </a:r>
            <a:r>
              <a:rPr lang="ja-JP" altLang="ja-JP" sz="2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２分の１以上が同一の大企業</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の所有に属している企業</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buClr>
                <a:schemeClr val="tx2"/>
              </a:buClr>
              <a:buFont typeface="Wingdings" panose="05000000000000000000" pitchFamily="2" charset="2"/>
              <a:buChar char="l"/>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発行済株式の総数又は出資の総額</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の</a:t>
            </a:r>
            <a:r>
              <a:rPr lang="ja-JP" altLang="ja-JP" sz="2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３分の２以上が、複数の大企業</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の所有に属している企業</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buClr>
                <a:schemeClr val="tx2"/>
              </a:buClr>
              <a:buFont typeface="Wingdings" panose="05000000000000000000" pitchFamily="2" charset="2"/>
              <a:buChar char="l"/>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大企業の役員又は職員を兼ねている者が</a:t>
            </a:r>
            <a:r>
              <a:rPr lang="ja-JP" altLang="ja-JP" sz="2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役員総数の</a:t>
            </a:r>
            <a:r>
              <a:rPr lang="en-US" altLang="ja-JP" sz="2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ja-JP" sz="2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分の</a:t>
            </a:r>
            <a:r>
              <a:rPr lang="en-US" altLang="ja-JP" sz="2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a:t>
            </a:r>
            <a:r>
              <a:rPr lang="ja-JP" altLang="ja-JP" sz="2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以上</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を占めている法人</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15</a:t>
            </a:fld>
            <a:endParaRPr lang="en-US" altLang="ja-JP" dirty="0"/>
          </a:p>
        </p:txBody>
      </p:sp>
      <p:sp>
        <p:nvSpPr>
          <p:cNvPr id="6" name="タイトル 5"/>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みなし大企業の条件</a:t>
            </a:r>
            <a:endParaRPr kumimoji="1" lang="ja-JP" altLang="en-US" sz="2800" dirty="0"/>
          </a:p>
        </p:txBody>
      </p:sp>
    </p:spTree>
    <p:extLst>
      <p:ext uri="{BB962C8B-B14F-4D97-AF65-F5344CB8AC3E}">
        <p14:creationId xmlns:p14="http://schemas.microsoft.com/office/powerpoint/2010/main" val="75063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0363" y="1262063"/>
            <a:ext cx="8616950" cy="5470525"/>
          </a:xfrm>
        </p:spPr>
        <p:txBody>
          <a:bodyPr/>
          <a:lstStyle/>
          <a:p>
            <a:pPr marL="0" indent="0">
              <a:lnSpc>
                <a:spcPct val="150000"/>
              </a:lnSpc>
              <a:buClr>
                <a:schemeClr val="tx2"/>
              </a:buClr>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本助成事業において、「中堅企業」とは、</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売上高</a:t>
            </a:r>
            <a:r>
              <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億円未満</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又は</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従業員が</a:t>
            </a:r>
            <a:r>
              <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人未満</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の企業であって、「中小企業者」および「みなし大企業」に該当しない法人をいう。</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2"/>
              </a:buClr>
              <a:buFont typeface="メイリオ" panose="020B0604030504040204" pitchFamily="50" charset="-128"/>
              <a:buChar char="✶"/>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2"/>
              </a:buClr>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（補足）</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事業において、「大企業」とは、事業を営むもののうち、中小企業者を除くものをいう。ただし、以下に該当する者については、大企業として取り扱わないものとする。</a:t>
            </a:r>
          </a:p>
          <a:p>
            <a:pPr>
              <a:buClr>
                <a:schemeClr val="tx2"/>
              </a:buClr>
              <a:buFont typeface="Wingdings" panose="05000000000000000000" pitchFamily="2" charset="2"/>
              <a:buChar char="l"/>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中小企業投資育成株式会社法に規定する中小企業投資育成株式会社</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buClr>
                <a:schemeClr val="tx2"/>
              </a:buClr>
              <a:buFont typeface="Wingdings" panose="05000000000000000000" pitchFamily="2" charset="2"/>
              <a:buChar char="l"/>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廃止前の中小企業の創造的事業活動の促進に関する臨時措置法に規定する指定支援機関（ベンチャー財団）と基本約定書を締結した者（特定ベンチャーキャピタル）</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buClr>
                <a:schemeClr val="tx2"/>
              </a:buClr>
              <a:buFont typeface="Wingdings" panose="05000000000000000000" pitchFamily="2" charset="2"/>
              <a:buChar char="l"/>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投資事業有限責任組合契約に関する法律に規定する投資事業有限責任組合</a:t>
            </a:r>
          </a:p>
          <a:p>
            <a:pPr>
              <a:lnSpc>
                <a:spcPct val="150000"/>
              </a:lnSpc>
              <a:buClr>
                <a:schemeClr val="tx2"/>
              </a:buClr>
              <a:buFont typeface="メイリオ" panose="020B0604030504040204" pitchFamily="50" charset="-128"/>
              <a:buChar char="✶"/>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16</a:t>
            </a:fld>
            <a:endParaRPr lang="en-US" altLang="ja-JP" dirty="0"/>
          </a:p>
        </p:txBody>
      </p:sp>
      <p:sp>
        <p:nvSpPr>
          <p:cNvPr id="6" name="タイトル 5"/>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中堅企業の条件</a:t>
            </a:r>
            <a:endParaRPr kumimoji="1" lang="ja-JP" altLang="en-US" sz="2800" dirty="0"/>
          </a:p>
        </p:txBody>
      </p:sp>
    </p:spTree>
    <p:extLst>
      <p:ext uri="{BB962C8B-B14F-4D97-AF65-F5344CB8AC3E}">
        <p14:creationId xmlns:p14="http://schemas.microsoft.com/office/powerpoint/2010/main" val="4020414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0363" y="1262063"/>
            <a:ext cx="8616950" cy="5470525"/>
          </a:xfrm>
        </p:spPr>
        <p:txBody>
          <a:bodyPr/>
          <a:lstStyle/>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助成対象事業者の要件を満たす限り</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連名提案</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が可能です。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2"/>
              </a:buClr>
              <a:buNone/>
            </a:pPr>
            <a:r>
              <a:rPr lang="ja-JP" altLang="en-US" sz="20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連名提案の場合、提案書に、研究開発及び事業化におけるそれぞれの役割分担等を明確に記述していただく必要があります。</a:t>
            </a:r>
            <a:endParaRPr lang="en-US" altLang="ja-JP" sz="20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2"/>
              </a:buClr>
              <a:buNone/>
            </a:pPr>
            <a:endParaRPr lang="en-US" altLang="ja-JP" sz="20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2"/>
              </a:buClr>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中小企業者、みなし大企業および中堅企業のどの組み合わせでの連名提案も可能ですが、一提案あたりの助成対象費用の上限は、単独での提案と同じく</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枠は</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0.5</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枠は</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年になります。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buClr>
                <a:schemeClr val="tx2"/>
              </a:buClr>
              <a:buFont typeface="メイリオ" panose="020B0604030504040204" pitchFamily="50" charset="-128"/>
              <a:buChar char="✶"/>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2"/>
              </a:buClr>
              <a:buNone/>
            </a:pPr>
            <a:r>
              <a:rPr lang="ja-JP" altLang="en-US" sz="20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助成率もそれぞれ別々に（中小企業者は</a:t>
            </a:r>
            <a:r>
              <a:rPr lang="en-US" altLang="ja-JP" sz="20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2000" dirty="0" err="1">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みなし大企業と中堅企業は</a:t>
            </a:r>
            <a:r>
              <a:rPr lang="en-US" altLang="ja-JP" sz="20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20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）適用されます。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buClr>
                <a:schemeClr val="tx2"/>
              </a:buClr>
              <a:buFont typeface="メイリオ" panose="020B0604030504040204" pitchFamily="50" charset="-128"/>
              <a:buChar char="✶"/>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2"/>
              </a:buClr>
              <a:buNone/>
            </a:pPr>
            <a:r>
              <a:rPr lang="ja-JP" altLang="en-US" sz="20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なお、大企業</a:t>
            </a:r>
            <a:r>
              <a:rPr lang="en-US" altLang="ja-JP" sz="20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中堅企業除く</a:t>
            </a:r>
            <a:r>
              <a:rPr lang="en-US" altLang="ja-JP" sz="20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については、いかなる提案者としても本助成事業に参画できません。また、ＮＰＯ法人等、企業化能力のない者も、助成対象事業者にはなりませんのでご注意下さい。</a:t>
            </a:r>
            <a:endParaRPr lang="en-US" altLang="ja-JP" sz="20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17</a:t>
            </a:fld>
            <a:endParaRPr lang="en-US" altLang="ja-JP" dirty="0"/>
          </a:p>
        </p:txBody>
      </p:sp>
      <p:sp>
        <p:nvSpPr>
          <p:cNvPr id="6" name="タイトル 5"/>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連名提案について</a:t>
            </a:r>
            <a:endParaRPr kumimoji="1" lang="ja-JP" altLang="en-US" sz="2800" dirty="0"/>
          </a:p>
        </p:txBody>
      </p:sp>
    </p:spTree>
    <p:extLst>
      <p:ext uri="{BB962C8B-B14F-4D97-AF65-F5344CB8AC3E}">
        <p14:creationId xmlns:p14="http://schemas.microsoft.com/office/powerpoint/2010/main" val="381100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zh-TW" sz="28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チップ</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18</a:t>
            </a:fld>
            <a:endParaRPr lang="en-US" altLang="ja-JP" dirty="0"/>
          </a:p>
        </p:txBody>
      </p:sp>
      <p:sp>
        <p:nvSpPr>
          <p:cNvPr id="6" name="コンテンツ プレースホルダー 2"/>
          <p:cNvSpPr txBox="1">
            <a:spLocks/>
          </p:cNvSpPr>
          <p:nvPr/>
        </p:nvSpPr>
        <p:spPr bwMode="auto">
          <a:xfrm>
            <a:off x="250825" y="1120496"/>
            <a:ext cx="8616950" cy="5400675"/>
          </a:xfrm>
          <a:prstGeom prst="rect">
            <a:avLst/>
          </a:prstGeom>
          <a:noFill/>
          <a:ln w="9525">
            <a:noFill/>
            <a:miter lim="800000"/>
            <a:headEnd/>
            <a:tailEnd/>
          </a:ln>
        </p:spPr>
        <p:txBody>
          <a:bodyPr vert="horz" wrap="square" lIns="84399" tIns="42200" rIns="84399" bIns="42200" numCol="1" anchor="t" anchorCtr="0" compatLnSpc="1">
            <a:prstTxWarp prst="textNoShape">
              <a:avLst/>
            </a:prstTxWarp>
          </a:bodyPr>
          <a:lstStyle>
            <a:lvl1pPr marL="177800" indent="-177800" algn="l" defTabSz="884238" rtl="0" eaLnBrk="0" fontAlgn="base" hangingPunct="0">
              <a:spcBef>
                <a:spcPct val="20000"/>
              </a:spcBef>
              <a:spcAft>
                <a:spcPct val="0"/>
              </a:spcAft>
              <a:buChar char="•"/>
              <a:defRPr kumimoji="1" sz="36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523875" indent="-171450" algn="l" defTabSz="884238" rtl="0" eaLnBrk="0" fontAlgn="base" hangingPunct="0">
              <a:spcBef>
                <a:spcPct val="20000"/>
              </a:spcBef>
              <a:spcAft>
                <a:spcPct val="0"/>
              </a:spcAft>
              <a:buChar char="–"/>
              <a:defRPr kumimoji="1" sz="3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879475" indent="-180975" algn="l" defTabSz="884238" rtl="0" eaLnBrk="0" fontAlgn="base" hangingPunct="0">
              <a:spcBef>
                <a:spcPct val="20000"/>
              </a:spcBef>
              <a:spcAft>
                <a:spcPct val="0"/>
              </a:spcAft>
              <a:buChar char="•"/>
              <a:defRPr kumimoji="1" sz="28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231900" indent="-176213" algn="l" defTabSz="884238" rtl="0" eaLnBrk="0" fontAlgn="base" hangingPunct="0">
              <a:spcBef>
                <a:spcPct val="20000"/>
              </a:spcBef>
              <a:spcAft>
                <a:spcPct val="0"/>
              </a:spcAft>
              <a:buChar char="–"/>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581150" indent="-173038" algn="l" defTabSz="884238" rtl="0" eaLnBrk="0" fontAlgn="base" hangingPunct="0">
              <a:spcBef>
                <a:spcPct val="20000"/>
              </a:spcBef>
              <a:spcAft>
                <a:spcPct val="0"/>
              </a:spcAft>
              <a:buChar char="»"/>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038350" indent="-173038" algn="l" defTabSz="884238" rtl="0" fontAlgn="base">
              <a:spcBef>
                <a:spcPct val="20000"/>
              </a:spcBef>
              <a:spcAft>
                <a:spcPct val="0"/>
              </a:spcAft>
              <a:defRPr kumimoji="1" sz="2400">
                <a:solidFill>
                  <a:schemeClr val="tx1"/>
                </a:solidFill>
                <a:latin typeface="+mn-lt"/>
                <a:ea typeface="+mn-ea"/>
              </a:defRPr>
            </a:lvl6pPr>
            <a:lvl7pPr marL="2495550" indent="-173038" algn="l" defTabSz="884238" rtl="0" fontAlgn="base">
              <a:spcBef>
                <a:spcPct val="20000"/>
              </a:spcBef>
              <a:spcAft>
                <a:spcPct val="0"/>
              </a:spcAft>
              <a:defRPr kumimoji="1" sz="2400">
                <a:solidFill>
                  <a:schemeClr val="tx1"/>
                </a:solidFill>
                <a:latin typeface="+mn-lt"/>
                <a:ea typeface="+mn-ea"/>
              </a:defRPr>
            </a:lvl7pPr>
            <a:lvl8pPr marL="2952750" indent="-173038" algn="l" defTabSz="884238" rtl="0" fontAlgn="base">
              <a:spcBef>
                <a:spcPct val="20000"/>
              </a:spcBef>
              <a:spcAft>
                <a:spcPct val="0"/>
              </a:spcAft>
              <a:defRPr kumimoji="1" sz="2400">
                <a:solidFill>
                  <a:schemeClr val="tx1"/>
                </a:solidFill>
                <a:latin typeface="+mn-lt"/>
                <a:ea typeface="+mn-ea"/>
              </a:defRPr>
            </a:lvl8pPr>
            <a:lvl9pPr marL="3409950" indent="-173038" algn="l" defTabSz="884238" rtl="0" fontAlgn="base">
              <a:spcBef>
                <a:spcPct val="20000"/>
              </a:spcBef>
              <a:spcAft>
                <a:spcPct val="0"/>
              </a:spcAft>
              <a:defRPr kumimoji="1" sz="2400">
                <a:solidFill>
                  <a:schemeClr val="tx1"/>
                </a:solidFill>
                <a:latin typeface="+mn-lt"/>
                <a:ea typeface="+mn-ea"/>
              </a:defRPr>
            </a:lvl9pPr>
          </a:lstStyle>
          <a:p>
            <a:pPr marL="0" indent="0" algn="just">
              <a:spcAft>
                <a:spcPts val="0"/>
              </a:spcAft>
              <a:buNone/>
            </a:pP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「画像認識」、「動画分析」、「音声認識」、「機械翻訳」、「自然言語理解」などの</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just">
              <a:spcAft>
                <a:spcPts val="0"/>
              </a:spcAft>
              <a:buNone/>
            </a:pP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ＡＩシステムを実現するためのデバイス</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just">
              <a:spcAft>
                <a:spcPts val="0"/>
              </a:spcAft>
              <a:buNone/>
            </a:pPr>
            <a:endParaRPr lang="en-US" altLang="ja-JP" sz="1000" kern="100" dirty="0">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①</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ＡＩコアチップ</a:t>
            </a:r>
          </a:p>
          <a:p>
            <a:pPr marL="0" indent="0">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latin typeface="Meiryo UI" panose="020B0604030504040204" pitchFamily="50" charset="-128"/>
                <a:ea typeface="Meiryo UI" panose="020B0604030504040204" pitchFamily="50" charset="-128"/>
                <a:cs typeface="Meiryo UI" panose="020B0604030504040204" pitchFamily="50" charset="-128"/>
              </a:rPr>
              <a:t>学習</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エンジンや推論エンジンもしくは同様のＡＩ機能</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少なくとも</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いずれかひとつを</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含む</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「ＡＩ基本機能」と</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「プロセッサ機能」から構成されるチップ</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または、「ＡＩ基本機能」向けの仕組みを有する「プロセッサ機能」から構成されるチップ</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なお、「ＡＩ基本機能」と「プロセッサ機能」とを合わせたものを「ＡＩコア機能」と呼ぶ。</a:t>
            </a:r>
          </a:p>
          <a:p>
            <a:pPr marL="0" lvl="0" indent="0">
              <a:buNone/>
            </a:pP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②</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周辺チップ</a:t>
            </a:r>
            <a:endPar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上記①の「ＡＩコア</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チップ</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」と組み合せてＡＩシステムのパフォーマンスを向上させるチップ</a:t>
            </a:r>
          </a:p>
          <a:p>
            <a:pPr marL="0" lvl="0" indent="0">
              <a:buNone/>
            </a:pP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③</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機能ブロック</a:t>
            </a:r>
          </a:p>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上記①の</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ＡＩコア機能</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の一部</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となり</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ＡＩ</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コアチップ</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のパフォーマンスを向上させる回路</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ja-JP" sz="1600" dirty="0">
                <a:solidFill>
                  <a:schemeClr val="tx1"/>
                </a:solidFill>
              </a:rPr>
              <a:t>※「ＡＩシステム」</a:t>
            </a:r>
            <a:r>
              <a:rPr lang="ja-JP" altLang="en-US" sz="1600" dirty="0">
                <a:solidFill>
                  <a:schemeClr val="tx1"/>
                </a:solidFill>
              </a:rPr>
              <a:t>：</a:t>
            </a:r>
            <a:r>
              <a:rPr lang="ja-JP" altLang="ja-JP" sz="1600" dirty="0">
                <a:solidFill>
                  <a:schemeClr val="tx1"/>
                </a:solidFill>
              </a:rPr>
              <a:t>「画像認識」、「動画分析」、「音声認識」、「機械翻訳」、</a:t>
            </a:r>
            <a:endParaRPr lang="en-US" altLang="ja-JP" sz="1600" dirty="0">
              <a:solidFill>
                <a:schemeClr val="tx1"/>
              </a:solidFill>
            </a:endParaRPr>
          </a:p>
          <a:p>
            <a:pPr marL="0" indent="0">
              <a:buNone/>
            </a:pPr>
            <a:r>
              <a:rPr lang="ja-JP" altLang="en-US" sz="1600" dirty="0">
                <a:solidFill>
                  <a:schemeClr val="tx1"/>
                </a:solidFill>
              </a:rPr>
              <a:t>　　　　　　　　　　</a:t>
            </a:r>
            <a:r>
              <a:rPr lang="ja-JP" altLang="ja-JP" sz="1600" dirty="0">
                <a:solidFill>
                  <a:schemeClr val="tx1"/>
                </a:solidFill>
              </a:rPr>
              <a:t>「自然言語理解」などを実現する機能を実装したシステム。</a:t>
            </a:r>
          </a:p>
          <a:p>
            <a:pPr marL="0" indent="0">
              <a:buNone/>
            </a:pPr>
            <a:r>
              <a:rPr lang="ja-JP" altLang="ja-JP" sz="1600" dirty="0">
                <a:solidFill>
                  <a:schemeClr val="tx1"/>
                </a:solidFill>
              </a:rPr>
              <a:t>※「ＡＩ基本機能」</a:t>
            </a:r>
            <a:r>
              <a:rPr lang="ja-JP" altLang="en-US" sz="1600" dirty="0">
                <a:solidFill>
                  <a:schemeClr val="tx1"/>
                </a:solidFill>
              </a:rPr>
              <a:t>：</a:t>
            </a:r>
            <a:r>
              <a:rPr lang="ja-JP" altLang="ja-JP" sz="1600" dirty="0">
                <a:solidFill>
                  <a:schemeClr val="tx1"/>
                </a:solidFill>
              </a:rPr>
              <a:t>ＡＩコア機能</a:t>
            </a:r>
            <a:r>
              <a:rPr lang="ja-JP" altLang="en-US" sz="1600" dirty="0">
                <a:solidFill>
                  <a:schemeClr val="tx1"/>
                </a:solidFill>
              </a:rPr>
              <a:t>の１つの</a:t>
            </a:r>
            <a:r>
              <a:rPr lang="ja-JP" altLang="ja-JP" sz="1600" dirty="0">
                <a:solidFill>
                  <a:schemeClr val="tx1"/>
                </a:solidFill>
              </a:rPr>
              <a:t>構成要素。ＡＩ機能を実現するアルゴリズム。</a:t>
            </a:r>
          </a:p>
        </p:txBody>
      </p:sp>
    </p:spTree>
    <p:extLst>
      <p:ext uri="{BB962C8B-B14F-4D97-AF65-F5344CB8AC3E}">
        <p14:creationId xmlns:p14="http://schemas.microsoft.com/office/powerpoint/2010/main" val="4085063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a:xfrm>
            <a:off x="8469981" y="6373905"/>
            <a:ext cx="539552" cy="349627"/>
          </a:xfrm>
        </p:spPr>
        <p:txBody>
          <a:bodyPr/>
          <a:lstStyle/>
          <a:p>
            <a:pPr>
              <a:defRPr/>
            </a:pPr>
            <a:fld id="{0FEA9A9B-9FC8-4930-AF47-7E8D08851B52}" type="slidenum">
              <a:rPr lang="ja-JP" altLang="en-US" sz="1400" smtClean="0">
                <a:solidFill>
                  <a:prstClr val="black"/>
                </a:solidFill>
              </a:rPr>
              <a:pPr>
                <a:defRPr/>
              </a:pPr>
              <a:t>19</a:t>
            </a:fld>
            <a:endParaRPr lang="ja-JP" altLang="en-US" sz="1400" dirty="0">
              <a:solidFill>
                <a:prstClr val="black"/>
              </a:solidFill>
            </a:endParaRPr>
          </a:p>
        </p:txBody>
      </p:sp>
      <p:sp>
        <p:nvSpPr>
          <p:cNvPr id="59" name="タイトル 1"/>
          <p:cNvSpPr>
            <a:spLocks noGrp="1"/>
          </p:cNvSpPr>
          <p:nvPr>
            <p:ph type="title"/>
          </p:nvPr>
        </p:nvSpPr>
        <p:spPr>
          <a:xfrm>
            <a:off x="250825" y="231775"/>
            <a:ext cx="7850188" cy="606425"/>
          </a:xfrm>
        </p:spPr>
        <p:txBody>
          <a:bodyPr/>
          <a:lstStyle/>
          <a:p>
            <a:r>
              <a:rPr kumimoji="1" lang="en-US" altLang="ja-JP" sz="2800" dirty="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チップの構成イメージ</a:t>
            </a:r>
          </a:p>
        </p:txBody>
      </p:sp>
      <p:pic>
        <p:nvPicPr>
          <p:cNvPr id="5" name="図 4"/>
          <p:cNvPicPr>
            <a:picLocks noChangeAspect="1"/>
          </p:cNvPicPr>
          <p:nvPr/>
        </p:nvPicPr>
        <p:blipFill>
          <a:blip r:embed="rId3"/>
          <a:stretch>
            <a:fillRect/>
          </a:stretch>
        </p:blipFill>
        <p:spPr>
          <a:xfrm>
            <a:off x="250825" y="1628775"/>
            <a:ext cx="8893175" cy="5006074"/>
          </a:xfrm>
          <a:prstGeom prst="rect">
            <a:avLst/>
          </a:prstGeom>
        </p:spPr>
      </p:pic>
      <p:pic>
        <p:nvPicPr>
          <p:cNvPr id="6" name="図 5"/>
          <p:cNvPicPr>
            <a:picLocks noChangeAspect="1"/>
          </p:cNvPicPr>
          <p:nvPr/>
        </p:nvPicPr>
        <p:blipFill>
          <a:blip r:embed="rId4"/>
          <a:stretch>
            <a:fillRect/>
          </a:stretch>
        </p:blipFill>
        <p:spPr>
          <a:xfrm>
            <a:off x="6933559" y="1156352"/>
            <a:ext cx="2054199" cy="472423"/>
          </a:xfrm>
          <a:prstGeom prst="rect">
            <a:avLst/>
          </a:prstGeom>
        </p:spPr>
      </p:pic>
    </p:spTree>
    <p:extLst>
      <p:ext uri="{BB962C8B-B14F-4D97-AF65-F5344CB8AC3E}">
        <p14:creationId xmlns:p14="http://schemas.microsoft.com/office/powerpoint/2010/main" val="419621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buNone/>
            </a:pPr>
            <a:r>
              <a:rPr lang="ja-JP" altLang="en-US" sz="28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Connected Industries</a:t>
            </a:r>
            <a:r>
              <a:rPr lang="ja-JP" altLang="en-US" sz="280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」の実現を目指して</a:t>
            </a:r>
            <a:endParaRPr kumimoji="1" lang="ja-JP" altLang="en-US" sz="280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0825" y="1262063"/>
            <a:ext cx="8739188" cy="4975225"/>
          </a:xfrm>
        </p:spPr>
        <p:txBody>
          <a:bodyPr/>
          <a:lstStyle/>
          <a:p>
            <a:pPr marL="0"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チップ・次世代コンピューティングに関する研究開発事業を新たに</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２事業を</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新たな付加価値の創出や社会課題の解決を通じて、「</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Connected Industries</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実現を目指します。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kumimoji="1" lang="ja-JP" altLang="en-US" sz="2400" dirty="0"/>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2</a:t>
            </a:fld>
            <a:endParaRPr lang="en-US" altLang="ja-JP" dirty="0"/>
          </a:p>
        </p:txBody>
      </p:sp>
      <p:pic>
        <p:nvPicPr>
          <p:cNvPr id="5" name="図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788" y="2489707"/>
            <a:ext cx="5607781" cy="4171444"/>
          </a:xfrm>
          <a:prstGeom prst="rect">
            <a:avLst/>
          </a:prstGeom>
          <a:noFill/>
          <a:ln>
            <a:noFill/>
          </a:ln>
        </p:spPr>
      </p:pic>
      <p:sp>
        <p:nvSpPr>
          <p:cNvPr id="10" name="円/楕円 9"/>
          <p:cNvSpPr/>
          <p:nvPr/>
        </p:nvSpPr>
        <p:spPr bwMode="auto">
          <a:xfrm>
            <a:off x="1739788" y="4267201"/>
            <a:ext cx="1994012" cy="127635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3300"/>
              </a:solidFill>
              <a:effectLst/>
              <a:latin typeface="ＭＳ ゴシック" pitchFamily="49" charset="-128"/>
              <a:ea typeface="ＭＳ ゴシック" pitchFamily="49" charset="-128"/>
            </a:endParaRPr>
          </a:p>
        </p:txBody>
      </p:sp>
      <p:sp>
        <p:nvSpPr>
          <p:cNvPr id="11" name="角丸四角形吹き出し 10"/>
          <p:cNvSpPr/>
          <p:nvPr/>
        </p:nvSpPr>
        <p:spPr bwMode="auto">
          <a:xfrm>
            <a:off x="97344" y="3943351"/>
            <a:ext cx="1417131" cy="1076324"/>
          </a:xfrm>
          <a:prstGeom prst="wedgeRoundRectCallout">
            <a:avLst>
              <a:gd name="adj1" fmla="val 65352"/>
              <a:gd name="adj2" fmla="val 37510"/>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本公募要領は、研究開発項目</a:t>
            </a: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を対象としたものです。</a:t>
            </a:r>
          </a:p>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rgbClr val="FF0000"/>
              </a:solidFill>
              <a:effectLst/>
              <a:latin typeface="ＭＳ ゴシック" pitchFamily="49" charset="-128"/>
              <a:ea typeface="ＭＳ ゴシック" pitchFamily="49" charset="-128"/>
            </a:endParaRPr>
          </a:p>
        </p:txBody>
      </p:sp>
    </p:spTree>
    <p:extLst>
      <p:ext uri="{BB962C8B-B14F-4D97-AF65-F5344CB8AC3E}">
        <p14:creationId xmlns:p14="http://schemas.microsoft.com/office/powerpoint/2010/main" val="2327687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a:xfrm>
            <a:off x="8469981" y="6371854"/>
            <a:ext cx="539552" cy="365126"/>
          </a:xfrm>
        </p:spPr>
        <p:txBody>
          <a:bodyPr/>
          <a:lstStyle/>
          <a:p>
            <a:pPr>
              <a:defRPr/>
            </a:pPr>
            <a:fld id="{0FEA9A9B-9FC8-4930-AF47-7E8D08851B52}" type="slidenum">
              <a:rPr lang="ja-JP" altLang="en-US" sz="1400" smtClean="0">
                <a:solidFill>
                  <a:prstClr val="black"/>
                </a:solidFill>
              </a:rPr>
              <a:pPr>
                <a:defRPr/>
              </a:pPr>
              <a:t>20</a:t>
            </a:fld>
            <a:endParaRPr lang="ja-JP" altLang="en-US" sz="1400" dirty="0">
              <a:solidFill>
                <a:prstClr val="black"/>
              </a:solidFill>
            </a:endParaRPr>
          </a:p>
        </p:txBody>
      </p:sp>
      <p:sp>
        <p:nvSpPr>
          <p:cNvPr id="58" name="テキスト ボックス 57"/>
          <p:cNvSpPr txBox="1"/>
          <p:nvPr/>
        </p:nvSpPr>
        <p:spPr>
          <a:xfrm>
            <a:off x="107950" y="1159202"/>
            <a:ext cx="8916223" cy="830997"/>
          </a:xfrm>
          <a:prstGeom prst="rect">
            <a:avLst/>
          </a:prstGeom>
          <a:noFill/>
        </p:spPr>
        <p:txBody>
          <a:bodyPr wrap="none" rtlCol="0">
            <a:spAutoFit/>
          </a:bodyPr>
          <a:lstStyle/>
          <a:p>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学習エンジンや推論エンジンもしくは同様のＡＩ機能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少なくとも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いずれかひとつを</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含む「ＡＩ基本機能」と</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「プロセッサ機能」から構成されるチップ。または、「ＡＩ基本機能」向けの仕組みを有する「プロセッサ機能」から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構成されるチップ</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a:spLocks noGrp="1"/>
          </p:cNvSpPr>
          <p:nvPr>
            <p:ph type="title"/>
          </p:nvPr>
        </p:nvSpPr>
        <p:spPr>
          <a:xfrm>
            <a:off x="250825" y="231775"/>
            <a:ext cx="7850188" cy="606425"/>
          </a:xfrm>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①</a:t>
            </a:r>
            <a:r>
              <a:rPr lang="en-US" altLang="zh-TW" sz="2800" dirty="0">
                <a:latin typeface="Meiryo UI" panose="020B0604030504040204" pitchFamily="50" charset="-128"/>
                <a:ea typeface="Meiryo UI" panose="020B0604030504040204" pitchFamily="50" charset="-128"/>
                <a:cs typeface="Meiryo UI" panose="020B0604030504040204" pitchFamily="50" charset="-128"/>
              </a:rPr>
              <a:t>AI</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コアチップのイメージ</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a:stretch>
            <a:fillRect/>
          </a:stretch>
        </p:blipFill>
        <p:spPr>
          <a:xfrm>
            <a:off x="201708" y="1844675"/>
            <a:ext cx="8875060" cy="4734247"/>
          </a:xfrm>
          <a:prstGeom prst="rect">
            <a:avLst/>
          </a:prstGeom>
        </p:spPr>
      </p:pic>
      <p:pic>
        <p:nvPicPr>
          <p:cNvPr id="42" name="図 41"/>
          <p:cNvPicPr>
            <a:picLocks noChangeAspect="1"/>
          </p:cNvPicPr>
          <p:nvPr/>
        </p:nvPicPr>
        <p:blipFill>
          <a:blip r:embed="rId3"/>
          <a:stretch>
            <a:fillRect/>
          </a:stretch>
        </p:blipFill>
        <p:spPr>
          <a:xfrm>
            <a:off x="6680495" y="107576"/>
            <a:ext cx="2355929" cy="1074382"/>
          </a:xfrm>
          <a:prstGeom prst="rect">
            <a:avLst/>
          </a:prstGeom>
          <a:solidFill>
            <a:srgbClr val="FFFFFF"/>
          </a:solidFill>
        </p:spPr>
      </p:pic>
    </p:spTree>
    <p:extLst>
      <p:ext uri="{BB962C8B-B14F-4D97-AF65-F5344CB8AC3E}">
        <p14:creationId xmlns:p14="http://schemas.microsoft.com/office/powerpoint/2010/main" val="3550934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a:xfrm>
            <a:off x="8469981" y="6358407"/>
            <a:ext cx="539552" cy="365126"/>
          </a:xfrm>
        </p:spPr>
        <p:txBody>
          <a:bodyPr/>
          <a:lstStyle/>
          <a:p>
            <a:pPr>
              <a:defRPr/>
            </a:pPr>
            <a:fld id="{0FEA9A9B-9FC8-4930-AF47-7E8D08851B52}" type="slidenum">
              <a:rPr lang="ja-JP" altLang="en-US" sz="1400" smtClean="0">
                <a:solidFill>
                  <a:prstClr val="black"/>
                </a:solidFill>
              </a:rPr>
              <a:pPr>
                <a:defRPr/>
              </a:pPr>
              <a:t>21</a:t>
            </a:fld>
            <a:endParaRPr lang="ja-JP" altLang="en-US" sz="1400" dirty="0">
              <a:solidFill>
                <a:prstClr val="black"/>
              </a:solidFill>
            </a:endParaRPr>
          </a:p>
        </p:txBody>
      </p:sp>
      <p:sp>
        <p:nvSpPr>
          <p:cNvPr id="34" name="テキスト ボックス 33"/>
          <p:cNvSpPr txBox="1"/>
          <p:nvPr/>
        </p:nvSpPr>
        <p:spPr>
          <a:xfrm>
            <a:off x="123711" y="1171389"/>
            <a:ext cx="6311343" cy="338554"/>
          </a:xfrm>
          <a:prstGeom prst="rect">
            <a:avLst/>
          </a:prstGeom>
          <a:noFill/>
        </p:spPr>
        <p:txBody>
          <a:bodyPr wrap="none" rtlCol="0">
            <a:spAutoFit/>
          </a:bodyPr>
          <a:lstStyle/>
          <a:p>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ＡＩコア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チップ</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と組み合せてＡＩシステムのパフォーマンスを向上させるチップ</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タイトル 1"/>
          <p:cNvSpPr>
            <a:spLocks noGrp="1"/>
          </p:cNvSpPr>
          <p:nvPr>
            <p:ph type="title"/>
          </p:nvPr>
        </p:nvSpPr>
        <p:spPr>
          <a:xfrm>
            <a:off x="250825" y="231775"/>
            <a:ext cx="7850188" cy="606425"/>
          </a:xfrm>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②周辺チップのイメージ</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2"/>
          <a:stretch>
            <a:fillRect/>
          </a:stretch>
        </p:blipFill>
        <p:spPr>
          <a:xfrm>
            <a:off x="6680495" y="107576"/>
            <a:ext cx="2355929" cy="1074382"/>
          </a:xfrm>
          <a:prstGeom prst="rect">
            <a:avLst/>
          </a:prstGeom>
          <a:solidFill>
            <a:srgbClr val="FFFFFF"/>
          </a:solidFill>
        </p:spPr>
      </p:pic>
      <p:pic>
        <p:nvPicPr>
          <p:cNvPr id="3" name="図 2"/>
          <p:cNvPicPr>
            <a:picLocks noChangeAspect="1"/>
          </p:cNvPicPr>
          <p:nvPr/>
        </p:nvPicPr>
        <p:blipFill>
          <a:blip r:embed="rId3"/>
          <a:stretch>
            <a:fillRect/>
          </a:stretch>
        </p:blipFill>
        <p:spPr>
          <a:xfrm>
            <a:off x="250828" y="1834426"/>
            <a:ext cx="8893175" cy="4743910"/>
          </a:xfrm>
          <a:prstGeom prst="rect">
            <a:avLst/>
          </a:prstGeom>
        </p:spPr>
      </p:pic>
    </p:spTree>
    <p:extLst>
      <p:ext uri="{BB962C8B-B14F-4D97-AF65-F5344CB8AC3E}">
        <p14:creationId xmlns:p14="http://schemas.microsoft.com/office/powerpoint/2010/main" val="332853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a:xfrm>
            <a:off x="8469981" y="6358407"/>
            <a:ext cx="539552" cy="365126"/>
          </a:xfrm>
        </p:spPr>
        <p:txBody>
          <a:bodyPr/>
          <a:lstStyle/>
          <a:p>
            <a:pPr>
              <a:defRPr/>
            </a:pPr>
            <a:fld id="{0FEA9A9B-9FC8-4930-AF47-7E8D08851B52}" type="slidenum">
              <a:rPr lang="ja-JP" altLang="en-US" sz="1400" smtClean="0">
                <a:solidFill>
                  <a:prstClr val="black"/>
                </a:solidFill>
              </a:rPr>
              <a:pPr>
                <a:defRPr/>
              </a:pPr>
              <a:t>22</a:t>
            </a:fld>
            <a:endParaRPr lang="ja-JP" altLang="en-US" sz="1400" dirty="0">
              <a:solidFill>
                <a:prstClr val="black"/>
              </a:solidFill>
            </a:endParaRPr>
          </a:p>
        </p:txBody>
      </p:sp>
      <p:sp>
        <p:nvSpPr>
          <p:cNvPr id="75" name="テキスト ボックス 74"/>
          <p:cNvSpPr txBox="1"/>
          <p:nvPr/>
        </p:nvSpPr>
        <p:spPr>
          <a:xfrm>
            <a:off x="120484" y="1160835"/>
            <a:ext cx="6011582" cy="338554"/>
          </a:xfrm>
          <a:prstGeom prst="rect">
            <a:avLst/>
          </a:prstGeom>
          <a:noFill/>
        </p:spPr>
        <p:txBody>
          <a:bodyPr wrap="none" rtlCol="0">
            <a:spAutoFit/>
          </a:bodyPr>
          <a:lstStyle/>
          <a:p>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ＡＩコア機能の一部によりＡＩ</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チップ</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のパフォーマンスを向上させる回路</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タイトル 1"/>
          <p:cNvSpPr>
            <a:spLocks noGrp="1"/>
          </p:cNvSpPr>
          <p:nvPr>
            <p:ph type="title"/>
          </p:nvPr>
        </p:nvSpPr>
        <p:spPr>
          <a:xfrm>
            <a:off x="250825" y="231775"/>
            <a:ext cx="7850188" cy="606425"/>
          </a:xfrm>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③機能ブロックのイメージ</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250825" y="1844675"/>
            <a:ext cx="8893178" cy="4743911"/>
          </a:xfrm>
          <a:prstGeom prst="rect">
            <a:avLst/>
          </a:prstGeom>
        </p:spPr>
      </p:pic>
      <p:pic>
        <p:nvPicPr>
          <p:cNvPr id="13" name="図 12"/>
          <p:cNvPicPr>
            <a:picLocks noChangeAspect="1"/>
          </p:cNvPicPr>
          <p:nvPr/>
        </p:nvPicPr>
        <p:blipFill>
          <a:blip r:embed="rId3"/>
          <a:stretch>
            <a:fillRect/>
          </a:stretch>
        </p:blipFill>
        <p:spPr>
          <a:xfrm>
            <a:off x="6680495" y="107576"/>
            <a:ext cx="2355929" cy="1074382"/>
          </a:xfrm>
          <a:prstGeom prst="rect">
            <a:avLst/>
          </a:prstGeom>
          <a:solidFill>
            <a:srgbClr val="FFFFFF"/>
          </a:solidFill>
        </p:spPr>
      </p:pic>
    </p:spTree>
    <p:extLst>
      <p:ext uri="{BB962C8B-B14F-4D97-AF65-F5344CB8AC3E}">
        <p14:creationId xmlns:p14="http://schemas.microsoft.com/office/powerpoint/2010/main" val="2512573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助成対象事業</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23</a:t>
            </a:fld>
            <a:endParaRPr lang="en-US" altLang="ja-JP" dirty="0"/>
          </a:p>
        </p:txBody>
      </p:sp>
      <p:sp>
        <p:nvSpPr>
          <p:cNvPr id="6" name="コンテンツ プレースホルダー 2"/>
          <p:cNvSpPr txBox="1">
            <a:spLocks/>
          </p:cNvSpPr>
          <p:nvPr/>
        </p:nvSpPr>
        <p:spPr bwMode="auto">
          <a:xfrm>
            <a:off x="324483" y="1268413"/>
            <a:ext cx="8616950" cy="5400675"/>
          </a:xfrm>
          <a:prstGeom prst="rect">
            <a:avLst/>
          </a:prstGeom>
          <a:noFill/>
          <a:ln w="9525">
            <a:noFill/>
            <a:miter lim="800000"/>
            <a:headEnd/>
            <a:tailEnd/>
          </a:ln>
        </p:spPr>
        <p:txBody>
          <a:bodyPr vert="horz" wrap="square" lIns="84399" tIns="42200" rIns="84399" bIns="42200" numCol="1" anchor="t" anchorCtr="0" compatLnSpc="1">
            <a:prstTxWarp prst="textNoShape">
              <a:avLst/>
            </a:prstTxWarp>
          </a:bodyPr>
          <a:lstStyle>
            <a:lvl1pPr marL="177800" indent="-177800" algn="l" defTabSz="884238" rtl="0" eaLnBrk="0" fontAlgn="base" hangingPunct="0">
              <a:spcBef>
                <a:spcPct val="20000"/>
              </a:spcBef>
              <a:spcAft>
                <a:spcPct val="0"/>
              </a:spcAft>
              <a:buChar char="•"/>
              <a:defRPr kumimoji="1" sz="36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523875" indent="-171450" algn="l" defTabSz="884238" rtl="0" eaLnBrk="0" fontAlgn="base" hangingPunct="0">
              <a:spcBef>
                <a:spcPct val="20000"/>
              </a:spcBef>
              <a:spcAft>
                <a:spcPct val="0"/>
              </a:spcAft>
              <a:buChar char="–"/>
              <a:defRPr kumimoji="1" sz="3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879475" indent="-180975" algn="l" defTabSz="884238" rtl="0" eaLnBrk="0" fontAlgn="base" hangingPunct="0">
              <a:spcBef>
                <a:spcPct val="20000"/>
              </a:spcBef>
              <a:spcAft>
                <a:spcPct val="0"/>
              </a:spcAft>
              <a:buChar char="•"/>
              <a:defRPr kumimoji="1" sz="28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231900" indent="-176213" algn="l" defTabSz="884238" rtl="0" eaLnBrk="0" fontAlgn="base" hangingPunct="0">
              <a:spcBef>
                <a:spcPct val="20000"/>
              </a:spcBef>
              <a:spcAft>
                <a:spcPct val="0"/>
              </a:spcAft>
              <a:buChar char="–"/>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581150" indent="-173038" algn="l" defTabSz="884238" rtl="0" eaLnBrk="0" fontAlgn="base" hangingPunct="0">
              <a:spcBef>
                <a:spcPct val="20000"/>
              </a:spcBef>
              <a:spcAft>
                <a:spcPct val="0"/>
              </a:spcAft>
              <a:buChar char="»"/>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038350" indent="-173038" algn="l" defTabSz="884238" rtl="0" fontAlgn="base">
              <a:spcBef>
                <a:spcPct val="20000"/>
              </a:spcBef>
              <a:spcAft>
                <a:spcPct val="0"/>
              </a:spcAft>
              <a:defRPr kumimoji="1" sz="2400">
                <a:solidFill>
                  <a:schemeClr val="tx1"/>
                </a:solidFill>
                <a:latin typeface="+mn-lt"/>
                <a:ea typeface="+mn-ea"/>
              </a:defRPr>
            </a:lvl6pPr>
            <a:lvl7pPr marL="2495550" indent="-173038" algn="l" defTabSz="884238" rtl="0" fontAlgn="base">
              <a:spcBef>
                <a:spcPct val="20000"/>
              </a:spcBef>
              <a:spcAft>
                <a:spcPct val="0"/>
              </a:spcAft>
              <a:defRPr kumimoji="1" sz="2400">
                <a:solidFill>
                  <a:schemeClr val="tx1"/>
                </a:solidFill>
                <a:latin typeface="+mn-lt"/>
                <a:ea typeface="+mn-ea"/>
              </a:defRPr>
            </a:lvl7pPr>
            <a:lvl8pPr marL="2952750" indent="-173038" algn="l" defTabSz="884238" rtl="0" fontAlgn="base">
              <a:spcBef>
                <a:spcPct val="20000"/>
              </a:spcBef>
              <a:spcAft>
                <a:spcPct val="0"/>
              </a:spcAft>
              <a:defRPr kumimoji="1" sz="2400">
                <a:solidFill>
                  <a:schemeClr val="tx1"/>
                </a:solidFill>
                <a:latin typeface="+mn-lt"/>
                <a:ea typeface="+mn-ea"/>
              </a:defRPr>
            </a:lvl8pPr>
            <a:lvl9pPr marL="3409950" indent="-173038" algn="l" defTabSz="884238" rtl="0" fontAlgn="base">
              <a:spcBef>
                <a:spcPct val="20000"/>
              </a:spcBef>
              <a:spcAft>
                <a:spcPct val="0"/>
              </a:spcAft>
              <a:defRPr kumimoji="1" sz="2400">
                <a:solidFill>
                  <a:schemeClr val="tx1"/>
                </a:solidFill>
                <a:latin typeface="+mn-lt"/>
                <a:ea typeface="+mn-ea"/>
              </a:defRPr>
            </a:lvl9pPr>
          </a:lstStyle>
          <a:p>
            <a:pPr marL="0" lvl="1"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①～⑤すべてを満たす必要があります。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ＡＩチップに関するアイディアの実用化に向けた開発</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ＡＩチップの性能を、</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シミュレーション等により評価し、</a:t>
            </a:r>
            <a:endPar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ja-JP" altLang="en-US" sz="2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現状以上の性能を確認することを目標</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としたものであること。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solidFill>
                  <a:schemeClr val="tx1"/>
                </a:solidFill>
              </a:rPr>
              <a:t>１年目終了時までに評価・検証が可能な段階まで到達していることが進捗の目安</a:t>
            </a:r>
            <a:endParaRPr lang="en-US" altLang="ja-JP" sz="1600" dirty="0">
              <a:solidFill>
                <a:schemeClr val="tx1"/>
              </a:solidFill>
            </a:endParaRPr>
          </a:p>
          <a:p>
            <a:pPr marL="0" lvl="1" indent="0">
              <a:buNone/>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「性能」は、「ＡＩに関連する特定の性能」または</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直接は関係がないもののその性能が</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向上すると</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間接的にＡＩに関連する特定の性能も向上すると論理的に説明できる性能」</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シミュレーション等による評価</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とは、</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シミュレータによる評価、エミュレータによる評価、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FPGA</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または実際に試作した半導体チップ</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基板ボードで評価するものなど</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妥当な</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評価・検証</a:t>
            </a:r>
            <a:r>
              <a:rPr lang="ja-JP"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方法を計画して下さい。</a:t>
            </a:r>
          </a:p>
          <a:p>
            <a:pPr marL="0" indent="0">
              <a:buNone/>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最終的な開発品</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FPGA</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で動作するものも含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む</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just">
              <a:spcAft>
                <a:spcPts val="0"/>
              </a:spcAft>
              <a:buNone/>
            </a:pPr>
            <a:endParaRPr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0431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助成対象事業</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24</a:t>
            </a:fld>
            <a:endParaRPr lang="en-US" altLang="ja-JP" dirty="0"/>
          </a:p>
        </p:txBody>
      </p:sp>
      <p:sp>
        <p:nvSpPr>
          <p:cNvPr id="6" name="コンテンツ プレースホルダー 2"/>
          <p:cNvSpPr txBox="1">
            <a:spLocks/>
          </p:cNvSpPr>
          <p:nvPr/>
        </p:nvSpPr>
        <p:spPr bwMode="auto">
          <a:xfrm>
            <a:off x="324483" y="1268413"/>
            <a:ext cx="8616950" cy="5400675"/>
          </a:xfrm>
          <a:prstGeom prst="rect">
            <a:avLst/>
          </a:prstGeom>
          <a:noFill/>
          <a:ln w="9525">
            <a:noFill/>
            <a:miter lim="800000"/>
            <a:headEnd/>
            <a:tailEnd/>
          </a:ln>
        </p:spPr>
        <p:txBody>
          <a:bodyPr vert="horz" wrap="square" lIns="84399" tIns="42200" rIns="84399" bIns="42200" numCol="1" anchor="t" anchorCtr="0" compatLnSpc="1">
            <a:prstTxWarp prst="textNoShape">
              <a:avLst/>
            </a:prstTxWarp>
          </a:bodyPr>
          <a:lstStyle>
            <a:lvl1pPr marL="177800" indent="-177800" algn="l" defTabSz="884238" rtl="0" eaLnBrk="0" fontAlgn="base" hangingPunct="0">
              <a:spcBef>
                <a:spcPct val="20000"/>
              </a:spcBef>
              <a:spcAft>
                <a:spcPct val="0"/>
              </a:spcAft>
              <a:buChar char="•"/>
              <a:defRPr kumimoji="1" sz="36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523875" indent="-171450" algn="l" defTabSz="884238" rtl="0" eaLnBrk="0" fontAlgn="base" hangingPunct="0">
              <a:spcBef>
                <a:spcPct val="20000"/>
              </a:spcBef>
              <a:spcAft>
                <a:spcPct val="0"/>
              </a:spcAft>
              <a:buChar char="–"/>
              <a:defRPr kumimoji="1" sz="3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879475" indent="-180975" algn="l" defTabSz="884238" rtl="0" eaLnBrk="0" fontAlgn="base" hangingPunct="0">
              <a:spcBef>
                <a:spcPct val="20000"/>
              </a:spcBef>
              <a:spcAft>
                <a:spcPct val="0"/>
              </a:spcAft>
              <a:buChar char="•"/>
              <a:defRPr kumimoji="1" sz="28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231900" indent="-176213" algn="l" defTabSz="884238" rtl="0" eaLnBrk="0" fontAlgn="base" hangingPunct="0">
              <a:spcBef>
                <a:spcPct val="20000"/>
              </a:spcBef>
              <a:spcAft>
                <a:spcPct val="0"/>
              </a:spcAft>
              <a:buChar char="–"/>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581150" indent="-173038" algn="l" defTabSz="884238" rtl="0" eaLnBrk="0" fontAlgn="base" hangingPunct="0">
              <a:spcBef>
                <a:spcPct val="20000"/>
              </a:spcBef>
              <a:spcAft>
                <a:spcPct val="0"/>
              </a:spcAft>
              <a:buChar char="»"/>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038350" indent="-173038" algn="l" defTabSz="884238" rtl="0" fontAlgn="base">
              <a:spcBef>
                <a:spcPct val="20000"/>
              </a:spcBef>
              <a:spcAft>
                <a:spcPct val="0"/>
              </a:spcAft>
              <a:defRPr kumimoji="1" sz="2400">
                <a:solidFill>
                  <a:schemeClr val="tx1"/>
                </a:solidFill>
                <a:latin typeface="+mn-lt"/>
                <a:ea typeface="+mn-ea"/>
              </a:defRPr>
            </a:lvl6pPr>
            <a:lvl7pPr marL="2495550" indent="-173038" algn="l" defTabSz="884238" rtl="0" fontAlgn="base">
              <a:spcBef>
                <a:spcPct val="20000"/>
              </a:spcBef>
              <a:spcAft>
                <a:spcPct val="0"/>
              </a:spcAft>
              <a:defRPr kumimoji="1" sz="2400">
                <a:solidFill>
                  <a:schemeClr val="tx1"/>
                </a:solidFill>
                <a:latin typeface="+mn-lt"/>
                <a:ea typeface="+mn-ea"/>
              </a:defRPr>
            </a:lvl7pPr>
            <a:lvl8pPr marL="2952750" indent="-173038" algn="l" defTabSz="884238" rtl="0" fontAlgn="base">
              <a:spcBef>
                <a:spcPct val="20000"/>
              </a:spcBef>
              <a:spcAft>
                <a:spcPct val="0"/>
              </a:spcAft>
              <a:defRPr kumimoji="1" sz="2400">
                <a:solidFill>
                  <a:schemeClr val="tx1"/>
                </a:solidFill>
                <a:latin typeface="+mn-lt"/>
                <a:ea typeface="+mn-ea"/>
              </a:defRPr>
            </a:lvl8pPr>
            <a:lvl9pPr marL="3409950" indent="-173038" algn="l" defTabSz="884238" rtl="0" fontAlgn="base">
              <a:spcBef>
                <a:spcPct val="20000"/>
              </a:spcBef>
              <a:spcAft>
                <a:spcPct val="0"/>
              </a:spcAft>
              <a:defRPr kumimoji="1" sz="2400">
                <a:solidFill>
                  <a:schemeClr val="tx1"/>
                </a:solidFill>
                <a:latin typeface="+mn-lt"/>
                <a:ea typeface="+mn-ea"/>
              </a:defRPr>
            </a:lvl9pPr>
          </a:lstStyle>
          <a:p>
            <a:pPr marL="0" lvl="1" indent="0">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③</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提案時に提出する事業化計画をベース</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にし、検証したＡＩチップの</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ビジネス化の道筋を立てる</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ことを目標にするものであること。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p>
          <a:p>
            <a:pPr marL="0" lvl="1"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schemeClr val="tx1"/>
                </a:solidFill>
              </a:rPr>
              <a:t>１年目終了時までに</a:t>
            </a:r>
            <a:r>
              <a:rPr lang="ja-JP" altLang="ja-JP" sz="1600" dirty="0">
                <a:solidFill>
                  <a:srgbClr val="FF0000"/>
                </a:solidFill>
              </a:rPr>
              <a:t>ビジネス化に向けたシナリオ</a:t>
            </a:r>
            <a:r>
              <a:rPr lang="ja-JP" altLang="ja-JP" sz="1600" dirty="0">
                <a:solidFill>
                  <a:schemeClr val="tx1"/>
                </a:solidFill>
              </a:rPr>
              <a:t>ができていることが進捗の目安</a:t>
            </a:r>
            <a:r>
              <a:rPr lang="ja-JP" altLang="en-US" sz="1600" dirty="0">
                <a:solidFill>
                  <a:schemeClr val="tx1"/>
                </a:solidFill>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助成事業終了後、追跡調査や特許等の取得状況及び事業化状況を</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NEDO</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に報告できること。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助成事業の事務処理について、</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NEDO</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が提示する事務処理マニュアルに基づき</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1"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実施すること｡</a:t>
            </a:r>
          </a:p>
          <a:p>
            <a:pPr marL="0" indent="0" algn="just">
              <a:spcAft>
                <a:spcPts val="0"/>
              </a:spcAft>
              <a:buNone/>
            </a:pPr>
            <a:endParaRPr lang="en-US" altLang="ja-JP" sz="2800" kern="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1097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助成対象費用</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0825" y="1181381"/>
            <a:ext cx="8726488" cy="5470525"/>
          </a:xfrm>
        </p:spPr>
        <p:txBody>
          <a:bodyPr/>
          <a:lstStyle/>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助成の対象となる費用は、</a:t>
            </a:r>
            <a:r>
              <a:rPr lang="ja-JP"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技術開発に直接必要な費用</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パソコンやサーバーなど、本技術開発以外にも用いるものは助成の対象外です。</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1800" dirty="0">
                <a:solidFill>
                  <a:schemeClr val="tx2"/>
                </a:solidFill>
              </a:rPr>
              <a:t> </a:t>
            </a:r>
            <a:r>
              <a:rPr lang="ja-JP" altLang="ja-JP" sz="1800" dirty="0">
                <a:solidFill>
                  <a:srgbClr val="FF0000"/>
                </a:solidFill>
              </a:rPr>
              <a:t>シミュレーション用計算機</a:t>
            </a:r>
            <a:r>
              <a:rPr lang="ja-JP" altLang="ja-JP" sz="1800" dirty="0">
                <a:solidFill>
                  <a:schemeClr val="tx1"/>
                </a:solidFill>
              </a:rPr>
              <a:t>などを</a:t>
            </a:r>
            <a:r>
              <a:rPr lang="ja-JP"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本技術開発</a:t>
            </a:r>
            <a:r>
              <a:rPr lang="ja-JP" altLang="ja-JP" sz="1800" dirty="0">
                <a:solidFill>
                  <a:srgbClr val="FF0000"/>
                </a:solidFill>
              </a:rPr>
              <a:t>のみに用いる</a:t>
            </a:r>
            <a:r>
              <a:rPr lang="ja-JP" altLang="en-US" sz="1800" dirty="0">
                <a:solidFill>
                  <a:srgbClr val="FF0000"/>
                </a:solidFill>
              </a:rPr>
              <a:t>もの</a:t>
            </a:r>
            <a:r>
              <a:rPr lang="ja-JP" altLang="ja-JP" sz="1800" dirty="0">
                <a:solidFill>
                  <a:schemeClr val="tx1"/>
                </a:solidFill>
              </a:rPr>
              <a:t>は</a:t>
            </a:r>
            <a:endParaRPr lang="en-US" altLang="ja-JP" sz="1800" dirty="0">
              <a:solidFill>
                <a:schemeClr val="tx1"/>
              </a:solidFill>
            </a:endParaRPr>
          </a:p>
          <a:p>
            <a:pPr marL="0" indent="0">
              <a:buNone/>
            </a:pPr>
            <a:r>
              <a:rPr lang="ja-JP" altLang="en-US" sz="1800" dirty="0">
                <a:solidFill>
                  <a:schemeClr val="tx1"/>
                </a:solidFill>
              </a:rPr>
              <a:t> </a:t>
            </a:r>
            <a:r>
              <a:rPr lang="ja-JP" altLang="ja-JP" sz="1800" dirty="0">
                <a:solidFill>
                  <a:schemeClr val="tx1"/>
                </a:solidFill>
              </a:rPr>
              <a:t>助成の対象です。</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評価・検証に用いる</a:t>
            </a:r>
            <a:r>
              <a:rPr lang="en-US"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FPGA</a:t>
            </a:r>
            <a:r>
              <a:rPr lang="ja-JP" altLang="ja-JP" sz="1800"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ボード、センサ等</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は、助成の対象です。</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rPr>
              <a:t>評価・検証をする上で必要となる</a:t>
            </a:r>
            <a:r>
              <a:rPr lang="ja-JP" altLang="ja-JP" sz="1800" dirty="0">
                <a:solidFill>
                  <a:srgbClr val="FF0000"/>
                </a:solidFill>
              </a:rPr>
              <a:t>ソフトウェア開発費</a:t>
            </a:r>
            <a:r>
              <a:rPr lang="ja-JP" altLang="ja-JP" sz="1800" dirty="0">
                <a:solidFill>
                  <a:schemeClr val="tx1"/>
                </a:solidFill>
              </a:rPr>
              <a:t>も</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助成の対象です。</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試作したチップで評価・検証を行う場合は、シャトル費用等</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チップ</a:t>
            </a:r>
            <a:r>
              <a:rPr lang="ja-JP"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の試作費用</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対象とすることができます。</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設計</a:t>
            </a:r>
            <a:r>
              <a:rPr lang="ja-JP"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ツール、検証ツール</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を自ら準備する場合はその費用も助成対象になりますが、</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本助成事業で実施する技術開発のみに用いるものであることを</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示して</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頂く必要が</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あります。</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設計開発拠点の設計ツールや設計検証装置等が利用できる場合は、</a:t>
            </a:r>
            <a:endParaRPr lang="en-US"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原則として当該ツール及び装置を利用して下さい。</a:t>
            </a:r>
            <a:endParaRPr lang="en-US"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・対象となる費目はつぎの４つです。</a:t>
            </a:r>
            <a:endParaRPr lang="en-US" altLang="ja-JP"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Ⅰ</a:t>
            </a:r>
            <a:r>
              <a:rPr lang="ja-JP" altLang="en-US" sz="18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機械装置等費、</a:t>
            </a:r>
            <a:r>
              <a:rPr lang="en-US" altLang="ja-JP"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8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労務費、</a:t>
            </a:r>
            <a:r>
              <a:rPr lang="en-US" altLang="ja-JP"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18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その他経費</a:t>
            </a:r>
            <a:r>
              <a:rPr lang="ja-JP" altLang="en-US"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18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委託費・</a:t>
            </a:r>
            <a:r>
              <a:rPr lang="ja-JP" altLang="ja-JP" sz="18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共同研究費</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25</a:t>
            </a:fld>
            <a:endParaRPr lang="en-US" altLang="ja-JP" dirty="0"/>
          </a:p>
        </p:txBody>
      </p:sp>
    </p:spTree>
    <p:extLst>
      <p:ext uri="{BB962C8B-B14F-4D97-AF65-F5344CB8AC3E}">
        <p14:creationId xmlns:p14="http://schemas.microsoft.com/office/powerpoint/2010/main" val="707294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sz="2800" dirty="0">
                <a:latin typeface="Meiryo UI" panose="020B0604030504040204" pitchFamily="50" charset="-128"/>
                <a:ea typeface="Meiryo UI" panose="020B0604030504040204" pitchFamily="50" charset="-128"/>
                <a:cs typeface="Meiryo UI" panose="020B0604030504040204" pitchFamily="50" charset="-128"/>
              </a:rPr>
              <a:t>助成対象費用（</a:t>
            </a:r>
            <a:r>
              <a:rPr lang="en-US" altLang="zh-TW" sz="2800" dirty="0">
                <a:latin typeface="Meiryo UI" panose="020B0604030504040204" pitchFamily="50" charset="-128"/>
                <a:ea typeface="Meiryo UI" panose="020B0604030504040204" pitchFamily="50" charset="-128"/>
                <a:cs typeface="Meiryo UI" panose="020B0604030504040204" pitchFamily="50" charset="-128"/>
              </a:rPr>
              <a:t>Ⅰ</a:t>
            </a:r>
            <a:r>
              <a:rPr lang="zh-TW" altLang="en-US" sz="2800" dirty="0">
                <a:latin typeface="Meiryo UI" panose="020B0604030504040204" pitchFamily="50" charset="-128"/>
                <a:ea typeface="Meiryo UI" panose="020B0604030504040204" pitchFamily="50" charset="-128"/>
                <a:cs typeface="Meiryo UI" panose="020B0604030504040204" pitchFamily="50" charset="-128"/>
              </a:rPr>
              <a:t>．機械装置等費）</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26</a:t>
            </a:fld>
            <a:endParaRPr lang="en-US" altLang="ja-JP" dirty="0"/>
          </a:p>
        </p:txBody>
      </p:sp>
      <p:sp>
        <p:nvSpPr>
          <p:cNvPr id="6" name="コンテンツ プレースホルダー 2"/>
          <p:cNvSpPr txBox="1">
            <a:spLocks/>
          </p:cNvSpPr>
          <p:nvPr/>
        </p:nvSpPr>
        <p:spPr bwMode="auto">
          <a:xfrm>
            <a:off x="250825" y="1268413"/>
            <a:ext cx="8616950" cy="4842901"/>
          </a:xfrm>
          <a:prstGeom prst="rect">
            <a:avLst/>
          </a:prstGeom>
          <a:noFill/>
          <a:ln w="9525">
            <a:noFill/>
            <a:miter lim="800000"/>
            <a:headEnd/>
            <a:tailEnd/>
          </a:ln>
        </p:spPr>
        <p:txBody>
          <a:bodyPr vert="horz" wrap="square" lIns="84399" tIns="42200" rIns="84399" bIns="42200" numCol="1" anchor="t" anchorCtr="0" compatLnSpc="1">
            <a:prstTxWarp prst="textNoShape">
              <a:avLst/>
            </a:prstTxWarp>
          </a:bodyPr>
          <a:lstStyle>
            <a:lvl1pPr marL="177800" indent="-177800" algn="l" defTabSz="884238" rtl="0" eaLnBrk="0" fontAlgn="base" hangingPunct="0">
              <a:spcBef>
                <a:spcPct val="20000"/>
              </a:spcBef>
              <a:spcAft>
                <a:spcPct val="0"/>
              </a:spcAft>
              <a:buChar char="•"/>
              <a:defRPr kumimoji="1" sz="36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523875" indent="-171450" algn="l" defTabSz="884238" rtl="0" eaLnBrk="0" fontAlgn="base" hangingPunct="0">
              <a:spcBef>
                <a:spcPct val="20000"/>
              </a:spcBef>
              <a:spcAft>
                <a:spcPct val="0"/>
              </a:spcAft>
              <a:buChar char="–"/>
              <a:defRPr kumimoji="1" sz="3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879475" indent="-180975" algn="l" defTabSz="884238" rtl="0" eaLnBrk="0" fontAlgn="base" hangingPunct="0">
              <a:spcBef>
                <a:spcPct val="20000"/>
              </a:spcBef>
              <a:spcAft>
                <a:spcPct val="0"/>
              </a:spcAft>
              <a:buChar char="•"/>
              <a:defRPr kumimoji="1" sz="28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231900" indent="-176213" algn="l" defTabSz="884238" rtl="0" eaLnBrk="0" fontAlgn="base" hangingPunct="0">
              <a:spcBef>
                <a:spcPct val="20000"/>
              </a:spcBef>
              <a:spcAft>
                <a:spcPct val="0"/>
              </a:spcAft>
              <a:buChar char="–"/>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581150" indent="-173038" algn="l" defTabSz="884238" rtl="0" eaLnBrk="0" fontAlgn="base" hangingPunct="0">
              <a:spcBef>
                <a:spcPct val="20000"/>
              </a:spcBef>
              <a:spcAft>
                <a:spcPct val="0"/>
              </a:spcAft>
              <a:buChar char="»"/>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038350" indent="-173038" algn="l" defTabSz="884238" rtl="0" fontAlgn="base">
              <a:spcBef>
                <a:spcPct val="20000"/>
              </a:spcBef>
              <a:spcAft>
                <a:spcPct val="0"/>
              </a:spcAft>
              <a:defRPr kumimoji="1" sz="2400">
                <a:solidFill>
                  <a:schemeClr val="tx1"/>
                </a:solidFill>
                <a:latin typeface="+mn-lt"/>
                <a:ea typeface="+mn-ea"/>
              </a:defRPr>
            </a:lvl6pPr>
            <a:lvl7pPr marL="2495550" indent="-173038" algn="l" defTabSz="884238" rtl="0" fontAlgn="base">
              <a:spcBef>
                <a:spcPct val="20000"/>
              </a:spcBef>
              <a:spcAft>
                <a:spcPct val="0"/>
              </a:spcAft>
              <a:defRPr kumimoji="1" sz="2400">
                <a:solidFill>
                  <a:schemeClr val="tx1"/>
                </a:solidFill>
                <a:latin typeface="+mn-lt"/>
                <a:ea typeface="+mn-ea"/>
              </a:defRPr>
            </a:lvl7pPr>
            <a:lvl8pPr marL="2952750" indent="-173038" algn="l" defTabSz="884238" rtl="0" fontAlgn="base">
              <a:spcBef>
                <a:spcPct val="20000"/>
              </a:spcBef>
              <a:spcAft>
                <a:spcPct val="0"/>
              </a:spcAft>
              <a:defRPr kumimoji="1" sz="2400">
                <a:solidFill>
                  <a:schemeClr val="tx1"/>
                </a:solidFill>
                <a:latin typeface="+mn-lt"/>
                <a:ea typeface="+mn-ea"/>
              </a:defRPr>
            </a:lvl8pPr>
            <a:lvl9pPr marL="3409950" indent="-173038" algn="l" defTabSz="884238" rtl="0" fontAlgn="base">
              <a:spcBef>
                <a:spcPct val="20000"/>
              </a:spcBef>
              <a:spcAft>
                <a:spcPct val="0"/>
              </a:spcAft>
              <a:defRPr kumimoji="1" sz="2400">
                <a:solidFill>
                  <a:schemeClr val="tx1"/>
                </a:solidFill>
                <a:latin typeface="+mn-lt"/>
                <a:ea typeface="+mn-ea"/>
              </a:defRPr>
            </a:lvl9pPr>
          </a:lstStyle>
          <a:p>
            <a:pPr marL="0" indent="0" algn="just">
              <a:spcAft>
                <a:spcPts val="0"/>
              </a:spcAft>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2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機械装置等費</a:t>
            </a:r>
            <a:r>
              <a:rPr lang="ja-JP"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（生産設備は対象外）</a:t>
            </a:r>
          </a:p>
          <a:p>
            <a:pPr indent="0" algn="just">
              <a:spcAft>
                <a:spcPts val="0"/>
              </a:spcAft>
              <a:buNone/>
            </a:pP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indent="0" algn="just">
              <a:spcAft>
                <a:spcPts val="0"/>
              </a:spcAft>
              <a:buNone/>
            </a:pP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１．土木・建築工事費</a:t>
            </a:r>
          </a:p>
          <a:p>
            <a:pPr marL="355600" indent="0" algn="just">
              <a:spcAft>
                <a:spcPts val="0"/>
              </a:spcAft>
              <a:buNone/>
            </a:pP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プラント等の建設に必要な</a:t>
            </a:r>
            <a:r>
              <a:rPr lang="ja-JP"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土木工事</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運転管理棟等の建築工事</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並びに</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5600" indent="0" algn="just">
              <a:spcAft>
                <a:spcPts val="0"/>
              </a:spcAft>
              <a:buNone/>
            </a:pPr>
            <a:r>
              <a:rPr lang="ja-JP"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これらに付帯する電気工事等</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を行うのに必要な経費。</a:t>
            </a:r>
          </a:p>
          <a:p>
            <a:pPr indent="0" algn="just">
              <a:spcAft>
                <a:spcPts val="0"/>
              </a:spcAft>
              <a:buNone/>
            </a:pP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indent="0" algn="just">
              <a:spcAft>
                <a:spcPts val="0"/>
              </a:spcAft>
              <a:buNone/>
            </a:pP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２．機械装置等製作・購入費</a:t>
            </a:r>
          </a:p>
          <a:p>
            <a:pPr marL="355600" indent="0" algn="just">
              <a:spcAft>
                <a:spcPts val="0"/>
              </a:spcAft>
              <a:buNone/>
            </a:pP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助成事業に必要な</a:t>
            </a:r>
            <a:r>
              <a:rPr lang="ja-JP"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機械装置、その他備品の製作、購入</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に要する経費。</a:t>
            </a:r>
          </a:p>
          <a:p>
            <a:pPr indent="0" algn="just">
              <a:spcAft>
                <a:spcPts val="0"/>
              </a:spcAft>
              <a:buNone/>
            </a:pP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indent="0" algn="just">
              <a:spcAft>
                <a:spcPts val="0"/>
              </a:spcAft>
              <a:buNone/>
            </a:pP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３．保守・改造修理費</a:t>
            </a:r>
          </a:p>
          <a:p>
            <a:pPr marL="355600" indent="0" algn="just">
              <a:spcAft>
                <a:spcPts val="0"/>
              </a:spcAft>
              <a:buNone/>
            </a:pP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プラント及び機械装置の</a:t>
            </a:r>
            <a:r>
              <a:rPr lang="ja-JP"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保守（機能の維持管理等）、改造（主として価値を</a:t>
            </a:r>
            <a:endParaRPr lang="en-US"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55600" indent="0" algn="just">
              <a:spcAft>
                <a:spcPts val="0"/>
              </a:spcAft>
              <a:buNone/>
            </a:pPr>
            <a:r>
              <a:rPr lang="ja-JP"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高め、又は耐久性を増す場合）、修理（主として現状</a:t>
            </a:r>
            <a:r>
              <a:rPr lang="ja-JP" altLang="en-US"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20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回復</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する場合）に</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5600" indent="0" algn="just">
              <a:spcAft>
                <a:spcPts val="0"/>
              </a:spcAft>
              <a:buNone/>
            </a:pP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必要な経費。</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76250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sz="2800" dirty="0">
                <a:latin typeface="Meiryo UI" panose="020B0604030504040204" pitchFamily="50" charset="-128"/>
                <a:ea typeface="Meiryo UI" panose="020B0604030504040204" pitchFamily="50" charset="-128"/>
                <a:cs typeface="Meiryo UI" panose="020B0604030504040204" pitchFamily="50" charset="-128"/>
              </a:rPr>
              <a:t>助成対象費用（</a:t>
            </a:r>
            <a:r>
              <a:rPr lang="en-US" altLang="zh-TW" sz="2800" dirty="0">
                <a:latin typeface="Meiryo UI" panose="020B0604030504040204" pitchFamily="50" charset="-128"/>
                <a:ea typeface="Meiryo UI" panose="020B0604030504040204" pitchFamily="50" charset="-128"/>
                <a:cs typeface="Meiryo UI" panose="020B0604030504040204" pitchFamily="50" charset="-128"/>
              </a:rPr>
              <a:t>Ⅱ</a:t>
            </a:r>
            <a:r>
              <a:rPr lang="zh-TW" altLang="en-US" sz="2800" dirty="0">
                <a:latin typeface="Meiryo UI" panose="020B0604030504040204" pitchFamily="50" charset="-128"/>
                <a:ea typeface="Meiryo UI" panose="020B0604030504040204" pitchFamily="50" charset="-128"/>
                <a:cs typeface="Meiryo UI" panose="020B0604030504040204" pitchFamily="50" charset="-128"/>
              </a:rPr>
              <a:t>．労務費）</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360363" y="1262063"/>
            <a:ext cx="8616950" cy="4515649"/>
          </a:xfrm>
        </p:spPr>
        <p:txBody>
          <a:bodyPr/>
          <a:lstStyle/>
          <a:p>
            <a:pPr marL="0" indent="0">
              <a:buNone/>
            </a:pP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労務費</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0">
              <a:buNone/>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１．研究員費</a:t>
            </a:r>
          </a:p>
          <a:p>
            <a:pPr marL="361950" indent="0">
              <a:buNone/>
            </a:pP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助成事業に直接従事する研究者</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、設計者及び工員等の人件費。</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0">
              <a:buNone/>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180975" indent="0">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補助員費</a:t>
            </a:r>
          </a:p>
          <a:p>
            <a:pPr marL="36195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助成事業に直接従事した</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アルバイト、パート</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等の経費</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195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（ただし、上記１．研究員費に含まれるものを除く）。</a:t>
            </a:r>
          </a:p>
          <a:p>
            <a:pPr lvl="1">
              <a:buFontTx/>
              <a:buChar char="※"/>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41350" indent="-285750">
              <a:buFontTx/>
              <a:buChar char="※"/>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本助成事業で使用する労務費の請求単位は「時間単位」のみとします。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641350" indent="-285750">
              <a:buFontTx/>
              <a:buChar char="※"/>
            </a:pP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2425" lvl="1"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労務費は原則、</a:t>
            </a:r>
            <a:r>
              <a:rPr lang="ja-JP" altLang="en-US" sz="2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健保等級に基づく労務費単価</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を用いて算定します。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2425" lvl="1" indent="0">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27</a:t>
            </a:fld>
            <a:endParaRPr lang="en-US" altLang="ja-JP" dirty="0"/>
          </a:p>
        </p:txBody>
      </p:sp>
    </p:spTree>
    <p:extLst>
      <p:ext uri="{BB962C8B-B14F-4D97-AF65-F5344CB8AC3E}">
        <p14:creationId xmlns:p14="http://schemas.microsoft.com/office/powerpoint/2010/main" val="2934046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助成対象費用（</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Ⅲ</a:t>
            </a:r>
            <a:r>
              <a:rPr lang="ja-JP" altLang="en-US" sz="28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その他経費）</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0826" y="1262063"/>
            <a:ext cx="8893174" cy="4975225"/>
          </a:xfrm>
        </p:spPr>
        <p:txBody>
          <a:bodyPr/>
          <a:lstStyle/>
          <a:p>
            <a:pPr marL="0"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2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その他経費　　　　　　　　　　　　　　　　　　　　　　　　　　　　　　　　　　　　　　　　　　　　　　　</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0">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１．消耗品費</a:t>
            </a:r>
          </a:p>
          <a:p>
            <a:pPr marL="355600" indent="0">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事業に</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直接必要な資材、部品、消耗品費</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製作又は購入</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に要する経費。</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0">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２．旅費</a:t>
            </a:r>
          </a:p>
          <a:p>
            <a:pPr marL="355600" indent="0">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事業実施</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特に必要とする研究員及び補助員の旅費、滞在費、交通費</a:t>
            </a:r>
            <a:r>
              <a:rPr lang="ja-JP"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355600"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学会等目的で旅費を計上する場合は、学会名・参加者等を明示して下さい。</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0">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３．外注費</a:t>
            </a:r>
          </a:p>
          <a:p>
            <a:pPr marL="355600" indent="0">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事業実施に必要な</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データの分析</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及びソフトウェア、設計等の</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請負外注</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に係る経費。</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5600"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開発要素を含む業務は外注できません。</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5600"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外注の必要性や妥当性は十分検証が必要です。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5600"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外注先との資本関係や役員兼任の有無を確認させて頂きます。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0">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４．諸経費</a:t>
            </a:r>
          </a:p>
          <a:p>
            <a:pPr marL="355600" indent="0">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事業実施に</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直接必要</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な光熱水料、会議費、委員会費、通信料、借料、図書資料費、通訳料、運送費、学会等参加費</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55600"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共同研究先においては、会議費・委員会費は認められません。</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800" dirty="0"/>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28</a:t>
            </a:fld>
            <a:endParaRPr lang="en-US" altLang="ja-JP" dirty="0"/>
          </a:p>
        </p:txBody>
      </p:sp>
    </p:spTree>
    <p:extLst>
      <p:ext uri="{BB962C8B-B14F-4D97-AF65-F5344CB8AC3E}">
        <p14:creationId xmlns:p14="http://schemas.microsoft.com/office/powerpoint/2010/main" val="3098739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sz="2800" dirty="0">
                <a:latin typeface="Meiryo UI" panose="020B0604030504040204" pitchFamily="50" charset="-128"/>
                <a:ea typeface="Meiryo UI" panose="020B0604030504040204" pitchFamily="50" charset="-128"/>
                <a:cs typeface="Meiryo UI" panose="020B0604030504040204" pitchFamily="50" charset="-128"/>
              </a:rPr>
              <a:t>助成対象費用（</a:t>
            </a:r>
            <a:r>
              <a:rPr lang="en-US" altLang="zh-TW" sz="2800" dirty="0">
                <a:latin typeface="Meiryo UI" panose="020B0604030504040204" pitchFamily="50" charset="-128"/>
                <a:ea typeface="Meiryo UI" panose="020B0604030504040204" pitchFamily="50" charset="-128"/>
                <a:cs typeface="Meiryo UI" panose="020B0604030504040204" pitchFamily="50" charset="-128"/>
              </a:rPr>
              <a:t>Ⅳ</a:t>
            </a:r>
            <a:r>
              <a:rPr lang="zh-TW"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委託費・</a:t>
            </a:r>
            <a:r>
              <a:rPr lang="zh-TW" altLang="en-US" sz="2800" dirty="0">
                <a:latin typeface="Meiryo UI" panose="020B0604030504040204" pitchFamily="50" charset="-128"/>
                <a:ea typeface="Meiryo UI" panose="020B0604030504040204" pitchFamily="50" charset="-128"/>
                <a:cs typeface="Meiryo UI" panose="020B0604030504040204" pitchFamily="50" charset="-128"/>
              </a:rPr>
              <a:t>共同研究費）</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0825" y="1268413"/>
            <a:ext cx="8642350" cy="5400675"/>
          </a:xfrm>
        </p:spPr>
        <p:txBody>
          <a:bodyPr/>
          <a:lstStyle/>
          <a:p>
            <a:pPr>
              <a:spcAft>
                <a:spcPts val="0"/>
              </a:spcAft>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Ⅳ</a:t>
            </a:r>
            <a:r>
              <a:rPr lang="ja-JP" altLang="en-US" sz="2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委託費・共同研究費　　　　　　　　　　　　　　　　　　　　　　　　　　　　　　　　　　　　　　　　　　　　　　　　</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助成事業のうち、共同研究契約等に基づき、提案者・申請者以外の参加</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機関</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行う研究開発に必要な経費。当該経費の算定に当たっては、上記Ⅰ～Ⅲに定める</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項目に準じて行う。</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※共同研究費の計上が認められるのは、</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国内の</a:t>
            </a:r>
            <a:r>
              <a:rPr lang="ja-JP"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学術機関等（国公立研究</a:t>
            </a:r>
            <a:endParaRPr lang="en-US"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機関、国公立大学法人、公立大学、私立大学、高等専門学校、独立行政</a:t>
            </a:r>
            <a:endParaRPr lang="en-US"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法人及びこれらに準ずる機関）との共同研究費</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のみです。海外機関及び</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国内の民間企業との共同研究費の計上は認められません。</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共同研究を実施する場合は、</a:t>
            </a:r>
            <a:r>
              <a:rPr lang="ja-JP"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あらかじめ提案書・交付申請書に記載</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する必要が</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あります。</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共同研究費は、総額の５０％未満である必要があります。</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外部へ委託費の計上は一切認められません。</a:t>
            </a:r>
          </a:p>
          <a:p>
            <a:pPr>
              <a:spcAft>
                <a:spcPts val="0"/>
              </a:spcAft>
              <a:buNone/>
            </a:pPr>
            <a:endParaRPr lang="ja-JP"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29</a:t>
            </a:fld>
            <a:endParaRPr lang="en-US" altLang="ja-JP" dirty="0"/>
          </a:p>
        </p:txBody>
      </p:sp>
    </p:spTree>
    <p:extLst>
      <p:ext uri="{BB962C8B-B14F-4D97-AF65-F5344CB8AC3E}">
        <p14:creationId xmlns:p14="http://schemas.microsoft.com/office/powerpoint/2010/main" val="2163518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背景と目的</a:t>
            </a:r>
          </a:p>
        </p:txBody>
      </p:sp>
      <p:sp>
        <p:nvSpPr>
          <p:cNvPr id="3" name="コンテンツ プレースホルダー 2"/>
          <p:cNvSpPr>
            <a:spLocks noGrp="1"/>
          </p:cNvSpPr>
          <p:nvPr>
            <p:ph idx="1"/>
          </p:nvPr>
        </p:nvSpPr>
        <p:spPr>
          <a:xfrm>
            <a:off x="250825" y="1262063"/>
            <a:ext cx="8605838" cy="5407025"/>
          </a:xfrm>
        </p:spPr>
        <p:txBody>
          <a:bodyPr/>
          <a:lstStyle/>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ＩｏＴ社会の到来により急増した情報の高度な利活用を促進するには、ネットワークの末端（エッジ）で効率的な情報処理を行うことが不可欠で</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あり、</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エッジにおいて効率的に処理を行うＡＩチップ</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が求められています。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しかし</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ＡＩ</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チップの開発にはＡＩ技術</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とチップ設計</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双方に関する知見</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と技術に加え、</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高額な設計ツールや設計検証設備等</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も必要となり</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ＡＩチップ</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ビジネス化</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高いハードルとなっています。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民間企業等</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ＡＩチップ</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研究開発を支援</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します</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t>別途構築中の設計ツールや設計検証設備を備えた開発環境を提供します。</a:t>
            </a:r>
            <a:endPar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3</a:t>
            </a:fld>
            <a:endParaRPr lang="en-US" altLang="ja-JP" dirty="0"/>
          </a:p>
        </p:txBody>
      </p:sp>
      <p:sp>
        <p:nvSpPr>
          <p:cNvPr id="5" name="下矢印 4"/>
          <p:cNvSpPr/>
          <p:nvPr/>
        </p:nvSpPr>
        <p:spPr bwMode="auto">
          <a:xfrm>
            <a:off x="3833870" y="3789802"/>
            <a:ext cx="991518" cy="672029"/>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3300"/>
              </a:solidFill>
              <a:effectLst/>
              <a:latin typeface="ＭＳ ゴシック" pitchFamily="49" charset="-128"/>
              <a:ea typeface="ＭＳ ゴシック" pitchFamily="49" charset="-128"/>
            </a:endParaRPr>
          </a:p>
        </p:txBody>
      </p:sp>
    </p:spTree>
    <p:extLst>
      <p:ext uri="{BB962C8B-B14F-4D97-AF65-F5344CB8AC3E}">
        <p14:creationId xmlns:p14="http://schemas.microsoft.com/office/powerpoint/2010/main" val="2224841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助成事業経費内訳表</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30</a:t>
            </a:fld>
            <a:endParaRPr lang="en-US" altLang="ja-JP" dirty="0"/>
          </a:p>
        </p:txBody>
      </p:sp>
      <p:sp>
        <p:nvSpPr>
          <p:cNvPr id="12" name="テキスト ボックス 11"/>
          <p:cNvSpPr txBox="1"/>
          <p:nvPr/>
        </p:nvSpPr>
        <p:spPr>
          <a:xfrm>
            <a:off x="250825" y="5845855"/>
            <a:ext cx="4960012" cy="584775"/>
          </a:xfrm>
          <a:prstGeom prst="rect">
            <a:avLst/>
          </a:prstGeom>
          <a:noFill/>
        </p:spPr>
        <p:txBody>
          <a:bodyPr wrap="none" rtlCol="0">
            <a:spAutoFit/>
          </a:body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・各期間ごと作成して下さい。</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・連名提案の場合は、提案者ごとそれぞれ作成して下さい。</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2"/>
          <a:stretch>
            <a:fillRect/>
          </a:stretch>
        </p:blipFill>
        <p:spPr>
          <a:xfrm>
            <a:off x="703384" y="1538654"/>
            <a:ext cx="7631723" cy="4307201"/>
          </a:xfrm>
          <a:prstGeom prst="rect">
            <a:avLst/>
          </a:prstGeom>
        </p:spPr>
      </p:pic>
    </p:spTree>
    <p:extLst>
      <p:ext uri="{BB962C8B-B14F-4D97-AF65-F5344CB8AC3E}">
        <p14:creationId xmlns:p14="http://schemas.microsoft.com/office/powerpoint/2010/main" val="2989400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共同研究費内訳表</a:t>
            </a: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31</a:t>
            </a:fld>
            <a:endParaRPr lang="en-US" altLang="ja-JP" dirty="0"/>
          </a:p>
        </p:txBody>
      </p:sp>
      <p:sp>
        <p:nvSpPr>
          <p:cNvPr id="7" name="正方形/長方形 6"/>
          <p:cNvSpPr/>
          <p:nvPr/>
        </p:nvSpPr>
        <p:spPr>
          <a:xfrm>
            <a:off x="308491" y="6032469"/>
            <a:ext cx="8893174" cy="584775"/>
          </a:xfrm>
          <a:prstGeom prst="rect">
            <a:avLst/>
          </a:prstGeom>
        </p:spPr>
        <p:txBody>
          <a:bodyPr wrap="square">
            <a:spAutoFit/>
          </a:body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・共同研究を行う場合は、共同研究費内訳表も作成して下さい。</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・共同研究を行わない期間がある場合も、各期間ごと作成して下さい。</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a:stretch>
            <a:fillRect/>
          </a:stretch>
        </p:blipFill>
        <p:spPr>
          <a:xfrm>
            <a:off x="474784" y="1327637"/>
            <a:ext cx="7816361" cy="4589487"/>
          </a:xfrm>
          <a:prstGeom prst="rect">
            <a:avLst/>
          </a:prstGeom>
        </p:spPr>
      </p:pic>
    </p:spTree>
    <p:extLst>
      <p:ext uri="{BB962C8B-B14F-4D97-AF65-F5344CB8AC3E}">
        <p14:creationId xmlns:p14="http://schemas.microsoft.com/office/powerpoint/2010/main" val="1803139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0363" y="1189236"/>
            <a:ext cx="8616950" cy="711262"/>
          </a:xfrm>
        </p:spPr>
        <p:txBody>
          <a:bodyPr/>
          <a:lstStyle/>
          <a:p>
            <a:pPr marL="0" indent="0">
              <a:buNone/>
            </a:pPr>
            <a:r>
              <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助成期間中に発注し、かつ支払いが完了したものを費用計上の対象とします</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経費計上を認める期間</a:t>
            </a:r>
          </a:p>
        </p:txBody>
      </p:sp>
      <p:sp>
        <p:nvSpPr>
          <p:cNvPr id="4" name="スライド番号プレースホルダー 3"/>
          <p:cNvSpPr>
            <a:spLocks noGrp="1"/>
          </p:cNvSpPr>
          <p:nvPr>
            <p:ph type="sldNum" sz="quarter" idx="10"/>
          </p:nvPr>
        </p:nvSpPr>
        <p:spPr>
          <a:xfrm>
            <a:off x="8456613" y="6406884"/>
            <a:ext cx="533400" cy="228600"/>
          </a:xfrm>
        </p:spPr>
        <p:txBody>
          <a:bodyPr/>
          <a:lstStyle/>
          <a:p>
            <a:pPr>
              <a:defRPr/>
            </a:pPr>
            <a:fld id="{1E58BBBE-DDA4-4F3B-A7C4-9B21067381DA}" type="slidenum">
              <a:rPr lang="en-US" altLang="ja-JP" smtClean="0"/>
              <a:pPr>
                <a:defRPr/>
              </a:pPr>
              <a:t>32</a:t>
            </a:fld>
            <a:endParaRPr lang="en-US" altLang="ja-JP" dirty="0"/>
          </a:p>
        </p:txBody>
      </p:sp>
      <p:sp>
        <p:nvSpPr>
          <p:cNvPr id="95" name="Rectangle 240"/>
          <p:cNvSpPr>
            <a:spLocks noChangeArrowheads="1"/>
          </p:cNvSpPr>
          <p:nvPr/>
        </p:nvSpPr>
        <p:spPr bwMode="auto">
          <a:xfrm>
            <a:off x="1393231" y="5203654"/>
            <a:ext cx="793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6" name="Rectangle 241"/>
          <p:cNvSpPr>
            <a:spLocks noChangeArrowheads="1"/>
          </p:cNvSpPr>
          <p:nvPr/>
        </p:nvSpPr>
        <p:spPr bwMode="auto">
          <a:xfrm>
            <a:off x="1393231" y="5203654"/>
            <a:ext cx="793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2" name="コンテンツ プレースホルダー 2"/>
          <p:cNvSpPr txBox="1">
            <a:spLocks/>
          </p:cNvSpPr>
          <p:nvPr/>
        </p:nvSpPr>
        <p:spPr bwMode="auto">
          <a:xfrm>
            <a:off x="1216528" y="5225429"/>
            <a:ext cx="6596659" cy="711262"/>
          </a:xfrm>
          <a:prstGeom prst="rect">
            <a:avLst/>
          </a:prstGeom>
          <a:noFill/>
          <a:ln w="9525">
            <a:noFill/>
            <a:miter lim="800000"/>
            <a:headEnd/>
            <a:tailEnd/>
          </a:ln>
        </p:spPr>
        <p:txBody>
          <a:bodyPr vert="horz" wrap="square" lIns="84399" tIns="42200" rIns="84399" bIns="42200" numCol="1" anchor="t" anchorCtr="0" compatLnSpc="1">
            <a:prstTxWarp prst="textNoShape">
              <a:avLst/>
            </a:prstTxWarp>
          </a:bodyPr>
          <a:lstStyle>
            <a:lvl1pPr marL="177800" indent="-177800" algn="l" defTabSz="884238" rtl="0" eaLnBrk="0" fontAlgn="base" hangingPunct="0">
              <a:spcBef>
                <a:spcPct val="20000"/>
              </a:spcBef>
              <a:spcAft>
                <a:spcPct val="0"/>
              </a:spcAft>
              <a:buChar char="•"/>
              <a:defRPr kumimoji="1" sz="36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523875" indent="-171450" algn="l" defTabSz="884238" rtl="0" eaLnBrk="0" fontAlgn="base" hangingPunct="0">
              <a:spcBef>
                <a:spcPct val="20000"/>
              </a:spcBef>
              <a:spcAft>
                <a:spcPct val="0"/>
              </a:spcAft>
              <a:buChar char="–"/>
              <a:defRPr kumimoji="1" sz="3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879475" indent="-180975" algn="l" defTabSz="884238" rtl="0" eaLnBrk="0" fontAlgn="base" hangingPunct="0">
              <a:spcBef>
                <a:spcPct val="20000"/>
              </a:spcBef>
              <a:spcAft>
                <a:spcPct val="0"/>
              </a:spcAft>
              <a:buChar char="•"/>
              <a:defRPr kumimoji="1" sz="28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231900" indent="-176213" algn="l" defTabSz="884238" rtl="0" eaLnBrk="0" fontAlgn="base" hangingPunct="0">
              <a:spcBef>
                <a:spcPct val="20000"/>
              </a:spcBef>
              <a:spcAft>
                <a:spcPct val="0"/>
              </a:spcAft>
              <a:buChar char="–"/>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581150" indent="-173038" algn="l" defTabSz="884238" rtl="0" eaLnBrk="0" fontAlgn="base" hangingPunct="0">
              <a:spcBef>
                <a:spcPct val="20000"/>
              </a:spcBef>
              <a:spcAft>
                <a:spcPct val="0"/>
              </a:spcAft>
              <a:buChar char="»"/>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038350" indent="-173038" algn="l" defTabSz="884238" rtl="0" fontAlgn="base">
              <a:spcBef>
                <a:spcPct val="20000"/>
              </a:spcBef>
              <a:spcAft>
                <a:spcPct val="0"/>
              </a:spcAft>
              <a:defRPr kumimoji="1" sz="2400">
                <a:solidFill>
                  <a:schemeClr val="tx1"/>
                </a:solidFill>
                <a:latin typeface="+mn-lt"/>
                <a:ea typeface="+mn-ea"/>
              </a:defRPr>
            </a:lvl6pPr>
            <a:lvl7pPr marL="2495550" indent="-173038" algn="l" defTabSz="884238" rtl="0" fontAlgn="base">
              <a:spcBef>
                <a:spcPct val="20000"/>
              </a:spcBef>
              <a:spcAft>
                <a:spcPct val="0"/>
              </a:spcAft>
              <a:defRPr kumimoji="1" sz="2400">
                <a:solidFill>
                  <a:schemeClr val="tx1"/>
                </a:solidFill>
                <a:latin typeface="+mn-lt"/>
                <a:ea typeface="+mn-ea"/>
              </a:defRPr>
            </a:lvl7pPr>
            <a:lvl8pPr marL="2952750" indent="-173038" algn="l" defTabSz="884238" rtl="0" fontAlgn="base">
              <a:spcBef>
                <a:spcPct val="20000"/>
              </a:spcBef>
              <a:spcAft>
                <a:spcPct val="0"/>
              </a:spcAft>
              <a:defRPr kumimoji="1" sz="2400">
                <a:solidFill>
                  <a:schemeClr val="tx1"/>
                </a:solidFill>
                <a:latin typeface="+mn-lt"/>
                <a:ea typeface="+mn-ea"/>
              </a:defRPr>
            </a:lvl8pPr>
            <a:lvl9pPr marL="3409950" indent="-173038" algn="l" defTabSz="884238" rtl="0" fontAlgn="base">
              <a:spcBef>
                <a:spcPct val="20000"/>
              </a:spcBef>
              <a:spcAft>
                <a:spcPct val="0"/>
              </a:spcAft>
              <a:defRPr kumimoji="1" sz="2400">
                <a:solidFill>
                  <a:schemeClr val="tx1"/>
                </a:solidFill>
                <a:latin typeface="+mn-lt"/>
                <a:ea typeface="+mn-ea"/>
              </a:defRPr>
            </a:lvl9pPr>
          </a:lstStyle>
          <a:p>
            <a:pPr>
              <a:buFont typeface="メイリオ" panose="020B0604030504040204" pitchFamily="50" charset="-128"/>
              <a:buChar char="※"/>
            </a:pPr>
            <a:r>
              <a:rPr lang="ja-JP" altLang="en-US" sz="12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例外として、支払が助成期間外になっても、以下の要件を満たす場合、成対象費用として</a:t>
            </a:r>
            <a:r>
              <a:rPr lang="ja-JP" altLang="en-US" sz="1200" kern="0" dirty="0">
                <a:latin typeface="Meiryo UI" panose="020B0604030504040204" pitchFamily="50" charset="-128"/>
                <a:ea typeface="Meiryo UI" panose="020B0604030504040204" pitchFamily="50" charset="-128"/>
                <a:cs typeface="Meiryo UI" panose="020B0604030504040204" pitchFamily="50" charset="-128"/>
              </a:rPr>
              <a:t>認められます。</a:t>
            </a:r>
            <a:endParaRPr lang="en-US" altLang="ja-JP" sz="12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コンテンツ プレースホルダー 2"/>
          <p:cNvSpPr txBox="1">
            <a:spLocks/>
          </p:cNvSpPr>
          <p:nvPr/>
        </p:nvSpPr>
        <p:spPr bwMode="auto">
          <a:xfrm>
            <a:off x="1248055" y="5540601"/>
            <a:ext cx="5809672" cy="864000"/>
          </a:xfrm>
          <a:prstGeom prst="rect">
            <a:avLst/>
          </a:prstGeom>
          <a:noFill/>
          <a:ln w="9525">
            <a:solidFill>
              <a:schemeClr val="tx1">
                <a:lumMod val="75000"/>
                <a:lumOff val="25000"/>
              </a:schemeClr>
            </a:solidFill>
            <a:miter lim="800000"/>
            <a:headEnd/>
            <a:tailEnd/>
          </a:ln>
        </p:spPr>
        <p:txBody>
          <a:bodyPr vert="horz" wrap="square" lIns="84399" tIns="42200" rIns="84399" bIns="42200" numCol="1" anchor="t" anchorCtr="0" compatLnSpc="1">
            <a:prstTxWarp prst="textNoShape">
              <a:avLst/>
            </a:prstTxWarp>
          </a:bodyPr>
          <a:lstStyle>
            <a:lvl1pPr marL="177800" indent="-177800" algn="l" defTabSz="884238" rtl="0" eaLnBrk="0" fontAlgn="base" hangingPunct="0">
              <a:spcBef>
                <a:spcPct val="20000"/>
              </a:spcBef>
              <a:spcAft>
                <a:spcPct val="0"/>
              </a:spcAft>
              <a:buChar char="•"/>
              <a:defRPr kumimoji="1" sz="36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523875" indent="-171450" algn="l" defTabSz="884238" rtl="0" eaLnBrk="0" fontAlgn="base" hangingPunct="0">
              <a:spcBef>
                <a:spcPct val="20000"/>
              </a:spcBef>
              <a:spcAft>
                <a:spcPct val="0"/>
              </a:spcAft>
              <a:buChar char="–"/>
              <a:defRPr kumimoji="1" sz="3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879475" indent="-180975" algn="l" defTabSz="884238" rtl="0" eaLnBrk="0" fontAlgn="base" hangingPunct="0">
              <a:spcBef>
                <a:spcPct val="20000"/>
              </a:spcBef>
              <a:spcAft>
                <a:spcPct val="0"/>
              </a:spcAft>
              <a:buChar char="•"/>
              <a:defRPr kumimoji="1" sz="28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231900" indent="-176213" algn="l" defTabSz="884238" rtl="0" eaLnBrk="0" fontAlgn="base" hangingPunct="0">
              <a:spcBef>
                <a:spcPct val="20000"/>
              </a:spcBef>
              <a:spcAft>
                <a:spcPct val="0"/>
              </a:spcAft>
              <a:buChar char="–"/>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581150" indent="-173038" algn="l" defTabSz="884238" rtl="0" eaLnBrk="0" fontAlgn="base" hangingPunct="0">
              <a:spcBef>
                <a:spcPct val="20000"/>
              </a:spcBef>
              <a:spcAft>
                <a:spcPct val="0"/>
              </a:spcAft>
              <a:buChar char="»"/>
              <a:defRPr kumimoji="1" sz="2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2038350" indent="-173038" algn="l" defTabSz="884238" rtl="0" fontAlgn="base">
              <a:spcBef>
                <a:spcPct val="20000"/>
              </a:spcBef>
              <a:spcAft>
                <a:spcPct val="0"/>
              </a:spcAft>
              <a:defRPr kumimoji="1" sz="2400">
                <a:solidFill>
                  <a:schemeClr val="tx1"/>
                </a:solidFill>
                <a:latin typeface="+mn-lt"/>
                <a:ea typeface="+mn-ea"/>
              </a:defRPr>
            </a:lvl6pPr>
            <a:lvl7pPr marL="2495550" indent="-173038" algn="l" defTabSz="884238" rtl="0" fontAlgn="base">
              <a:spcBef>
                <a:spcPct val="20000"/>
              </a:spcBef>
              <a:spcAft>
                <a:spcPct val="0"/>
              </a:spcAft>
              <a:defRPr kumimoji="1" sz="2400">
                <a:solidFill>
                  <a:schemeClr val="tx1"/>
                </a:solidFill>
                <a:latin typeface="+mn-lt"/>
                <a:ea typeface="+mn-ea"/>
              </a:defRPr>
            </a:lvl7pPr>
            <a:lvl8pPr marL="2952750" indent="-173038" algn="l" defTabSz="884238" rtl="0" fontAlgn="base">
              <a:spcBef>
                <a:spcPct val="20000"/>
              </a:spcBef>
              <a:spcAft>
                <a:spcPct val="0"/>
              </a:spcAft>
              <a:defRPr kumimoji="1" sz="2400">
                <a:solidFill>
                  <a:schemeClr val="tx1"/>
                </a:solidFill>
                <a:latin typeface="+mn-lt"/>
                <a:ea typeface="+mn-ea"/>
              </a:defRPr>
            </a:lvl8pPr>
            <a:lvl9pPr marL="3409950" indent="-173038" algn="l" defTabSz="884238" rtl="0" fontAlgn="base">
              <a:spcBef>
                <a:spcPct val="20000"/>
              </a:spcBef>
              <a:spcAft>
                <a:spcPct val="0"/>
              </a:spcAft>
              <a:defRPr kumimoji="1" sz="2400">
                <a:solidFill>
                  <a:schemeClr val="tx1"/>
                </a:solidFill>
                <a:latin typeface="+mn-lt"/>
                <a:ea typeface="+mn-ea"/>
              </a:defRPr>
            </a:lvl9pPr>
          </a:lstStyle>
          <a:p>
            <a:pPr marL="0" indent="0">
              <a:buNone/>
            </a:pPr>
            <a:r>
              <a:rPr lang="ja-JP" altLang="en-US" sz="12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助成期間中に発生し、かつ、その経費の額が確定しているもの（検収しているもの）であって、</a:t>
            </a:r>
            <a:endParaRPr lang="en-US" altLang="ja-JP" sz="12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2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助成期間中に支払われていないことについて相当な事由があると認められるもののうち、</a:t>
            </a:r>
            <a:endParaRPr lang="en-US" altLang="ja-JP" sz="12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2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その支払期限が助成期間終了日の翌月末日までのもの</a:t>
            </a:r>
            <a:r>
              <a:rPr lang="en-US" altLang="ja-JP" sz="12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buNone/>
            </a:pPr>
            <a:endParaRPr lang="en-US" altLang="ja-JP" sz="1200"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1" name="Rectangle 244"/>
          <p:cNvSpPr>
            <a:spLocks noChangeArrowheads="1"/>
          </p:cNvSpPr>
          <p:nvPr/>
        </p:nvSpPr>
        <p:spPr bwMode="auto">
          <a:xfrm>
            <a:off x="7746269" y="5203654"/>
            <a:ext cx="952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2" name="Rectangle 245"/>
          <p:cNvSpPr>
            <a:spLocks noChangeArrowheads="1"/>
          </p:cNvSpPr>
          <p:nvPr/>
        </p:nvSpPr>
        <p:spPr bwMode="auto">
          <a:xfrm>
            <a:off x="7746269" y="5203654"/>
            <a:ext cx="952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p:cNvGrpSpPr/>
          <p:nvPr/>
        </p:nvGrpSpPr>
        <p:grpSpPr>
          <a:xfrm>
            <a:off x="1256146" y="1702812"/>
            <a:ext cx="6294480" cy="3168748"/>
            <a:chOff x="1256146" y="1816100"/>
            <a:chExt cx="6294480" cy="3168748"/>
          </a:xfrm>
        </p:grpSpPr>
        <p:sp>
          <p:nvSpPr>
            <p:cNvPr id="167" name="Rectangle 185"/>
            <p:cNvSpPr>
              <a:spLocks noChangeArrowheads="1"/>
            </p:cNvSpPr>
            <p:nvPr/>
          </p:nvSpPr>
          <p:spPr bwMode="auto">
            <a:xfrm>
              <a:off x="2484906" y="3710910"/>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rPr>
                <a:t>発注</a:t>
              </a:r>
              <a:endParaRPr kumimoji="0" lang="ja-JP" altLang="ja-JP" sz="1800" b="0" i="0" u="none" strike="noStrike" cap="none" normalizeH="0" baseline="0" dirty="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3" name="正方形/長方形 102"/>
            <p:cNvSpPr/>
            <p:nvPr/>
          </p:nvSpPr>
          <p:spPr bwMode="auto">
            <a:xfrm>
              <a:off x="2921159" y="1816100"/>
              <a:ext cx="3436303" cy="3168748"/>
            </a:xfrm>
            <a:prstGeom prst="rect">
              <a:avLst/>
            </a:prstGeom>
            <a:solidFill>
              <a:schemeClr val="tx2">
                <a:lumMod val="20000"/>
                <a:lumOff val="80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3300"/>
                </a:solidFill>
                <a:effectLst/>
                <a:latin typeface="ＭＳ ゴシック" pitchFamily="49" charset="-128"/>
                <a:ea typeface="ＭＳ ゴシック" pitchFamily="49" charset="-128"/>
              </a:endParaRPr>
            </a:p>
          </p:txBody>
        </p:sp>
        <p:sp>
          <p:nvSpPr>
            <p:cNvPr id="207" name="Line 249"/>
            <p:cNvSpPr>
              <a:spLocks noChangeShapeType="1"/>
            </p:cNvSpPr>
            <p:nvPr/>
          </p:nvSpPr>
          <p:spPr bwMode="auto">
            <a:xfrm>
              <a:off x="2929895" y="2274255"/>
              <a:ext cx="3451225" cy="4763"/>
            </a:xfrm>
            <a:prstGeom prst="line">
              <a:avLst/>
            </a:prstGeom>
            <a:noFill/>
            <a:ln w="9525" cap="flat">
              <a:solidFill>
                <a:schemeClr val="tx2"/>
              </a:solidFill>
              <a:prstDash val="solid"/>
              <a:round/>
              <a:headEnd type="triangle"/>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Rectangle 145"/>
            <p:cNvSpPr>
              <a:spLocks noChangeArrowheads="1"/>
            </p:cNvSpPr>
            <p:nvPr/>
          </p:nvSpPr>
          <p:spPr bwMode="auto">
            <a:xfrm>
              <a:off x="1521301" y="2639348"/>
              <a:ext cx="1923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ja-JP" sz="18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Rectangle 164"/>
            <p:cNvSpPr>
              <a:spLocks noChangeArrowheads="1"/>
            </p:cNvSpPr>
            <p:nvPr/>
          </p:nvSpPr>
          <p:spPr bwMode="auto">
            <a:xfrm>
              <a:off x="1521301" y="3174335"/>
              <a:ext cx="1923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ja-JP" sz="1800" b="1" i="0" u="none" strike="noStrike" cap="none" normalizeH="0" baseline="0" dirty="0">
                <a:ln>
                  <a:noFill/>
                </a:ln>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Rectangle 181"/>
            <p:cNvSpPr>
              <a:spLocks noChangeArrowheads="1"/>
            </p:cNvSpPr>
            <p:nvPr/>
          </p:nvSpPr>
          <p:spPr bwMode="auto">
            <a:xfrm>
              <a:off x="1540537" y="3710910"/>
              <a:ext cx="1538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Rectangle 199"/>
            <p:cNvSpPr>
              <a:spLocks noChangeArrowheads="1"/>
            </p:cNvSpPr>
            <p:nvPr/>
          </p:nvSpPr>
          <p:spPr bwMode="auto">
            <a:xfrm>
              <a:off x="1540537" y="4245898"/>
              <a:ext cx="1538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1" name="Rectangle 199"/>
            <p:cNvSpPr>
              <a:spLocks noChangeArrowheads="1"/>
            </p:cNvSpPr>
            <p:nvPr/>
          </p:nvSpPr>
          <p:spPr bwMode="auto">
            <a:xfrm>
              <a:off x="1521301" y="4754016"/>
              <a:ext cx="19236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5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4" name="Rectangle 141"/>
            <p:cNvSpPr>
              <a:spLocks noChangeArrowheads="1"/>
            </p:cNvSpPr>
            <p:nvPr/>
          </p:nvSpPr>
          <p:spPr bwMode="auto">
            <a:xfrm>
              <a:off x="4053363" y="1969151"/>
              <a:ext cx="124730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500" b="0" i="0" u="none" strike="noStrike" cap="none" normalizeH="0" baseline="0" dirty="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rPr>
                <a:t>助成期間＞</a:t>
              </a:r>
              <a:endParaRPr kumimoji="0" lang="ja-JP" altLang="ja-JP" sz="1800" b="0" i="0" u="none" strike="noStrike" cap="none" normalizeH="0" baseline="0" dirty="0">
                <a:ln>
                  <a:noFill/>
                </a:ln>
                <a:solidFill>
                  <a:schemeClr val="tx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1" name="Rectangle 150"/>
            <p:cNvSpPr>
              <a:spLocks noChangeArrowheads="1"/>
            </p:cNvSpPr>
            <p:nvPr/>
          </p:nvSpPr>
          <p:spPr bwMode="auto">
            <a:xfrm>
              <a:off x="2977038" y="2639348"/>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見積</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3" name="Rectangle 152"/>
            <p:cNvSpPr>
              <a:spLocks noChangeArrowheads="1"/>
            </p:cNvSpPr>
            <p:nvPr/>
          </p:nvSpPr>
          <p:spPr bwMode="auto">
            <a:xfrm>
              <a:off x="3562826" y="2639348"/>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rPr>
                <a:t>発注</a:t>
              </a:r>
              <a:endParaRPr kumimoji="0" lang="ja-JP" altLang="ja-JP" sz="18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5" name="Rectangle 154"/>
            <p:cNvSpPr>
              <a:spLocks noChangeArrowheads="1"/>
            </p:cNvSpPr>
            <p:nvPr/>
          </p:nvSpPr>
          <p:spPr bwMode="auto">
            <a:xfrm>
              <a:off x="4148613" y="2639348"/>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納品</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7" name="Rectangle 156"/>
            <p:cNvSpPr>
              <a:spLocks noChangeArrowheads="1"/>
            </p:cNvSpPr>
            <p:nvPr/>
          </p:nvSpPr>
          <p:spPr bwMode="auto">
            <a:xfrm>
              <a:off x="4732813" y="2639348"/>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検収</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8" name="Rectangle 157"/>
            <p:cNvSpPr>
              <a:spLocks noChangeArrowheads="1"/>
            </p:cNvSpPr>
            <p:nvPr/>
          </p:nvSpPr>
          <p:spPr bwMode="auto">
            <a:xfrm>
              <a:off x="5121751" y="2639348"/>
              <a:ext cx="657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9" name="Rectangle 158"/>
            <p:cNvSpPr>
              <a:spLocks noChangeArrowheads="1"/>
            </p:cNvSpPr>
            <p:nvPr/>
          </p:nvSpPr>
          <p:spPr bwMode="auto">
            <a:xfrm>
              <a:off x="5318601" y="2639348"/>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請求</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 name="Rectangle 160"/>
            <p:cNvSpPr>
              <a:spLocks noChangeArrowheads="1"/>
            </p:cNvSpPr>
            <p:nvPr/>
          </p:nvSpPr>
          <p:spPr bwMode="auto">
            <a:xfrm>
              <a:off x="5901213" y="2639348"/>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rPr>
                <a:t>支払</a:t>
              </a:r>
              <a:endParaRPr kumimoji="0" lang="ja-JP" altLang="ja-JP" sz="18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3" name="Rectangle 166"/>
            <p:cNvSpPr>
              <a:spLocks noChangeArrowheads="1"/>
            </p:cNvSpPr>
            <p:nvPr/>
          </p:nvSpPr>
          <p:spPr bwMode="auto">
            <a:xfrm>
              <a:off x="2394426" y="3174335"/>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見積</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5" name="Rectangle 168"/>
            <p:cNvSpPr>
              <a:spLocks noChangeArrowheads="1"/>
            </p:cNvSpPr>
            <p:nvPr/>
          </p:nvSpPr>
          <p:spPr bwMode="auto">
            <a:xfrm>
              <a:off x="3173888" y="3174335"/>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rPr>
                <a:t>発注</a:t>
              </a:r>
              <a:endParaRPr kumimoji="0" lang="ja-JP" altLang="ja-JP" sz="18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7" name="Rectangle 170"/>
            <p:cNvSpPr>
              <a:spLocks noChangeArrowheads="1"/>
            </p:cNvSpPr>
            <p:nvPr/>
          </p:nvSpPr>
          <p:spPr bwMode="auto">
            <a:xfrm>
              <a:off x="3756501" y="3174335"/>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納品</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8" name="Rectangle 171"/>
            <p:cNvSpPr>
              <a:spLocks noChangeArrowheads="1"/>
            </p:cNvSpPr>
            <p:nvPr/>
          </p:nvSpPr>
          <p:spPr bwMode="auto">
            <a:xfrm>
              <a:off x="4148613" y="3174335"/>
              <a:ext cx="657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9" name="Rectangle 172"/>
            <p:cNvSpPr>
              <a:spLocks noChangeArrowheads="1"/>
            </p:cNvSpPr>
            <p:nvPr/>
          </p:nvSpPr>
          <p:spPr bwMode="auto">
            <a:xfrm>
              <a:off x="4342288" y="3174335"/>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検収</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1" name="Rectangle 174"/>
            <p:cNvSpPr>
              <a:spLocks noChangeArrowheads="1"/>
            </p:cNvSpPr>
            <p:nvPr/>
          </p:nvSpPr>
          <p:spPr bwMode="auto">
            <a:xfrm>
              <a:off x="4928076" y="3174335"/>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請求</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3" name="Rectangle 176"/>
            <p:cNvSpPr>
              <a:spLocks noChangeArrowheads="1"/>
            </p:cNvSpPr>
            <p:nvPr/>
          </p:nvSpPr>
          <p:spPr bwMode="auto">
            <a:xfrm>
              <a:off x="5512276" y="3174335"/>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rPr>
                <a:t>支払</a:t>
              </a:r>
              <a:endParaRPr kumimoji="0" lang="ja-JP" altLang="ja-JP" sz="18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5" name="Rectangle 183"/>
            <p:cNvSpPr>
              <a:spLocks noChangeArrowheads="1"/>
            </p:cNvSpPr>
            <p:nvPr/>
          </p:nvSpPr>
          <p:spPr bwMode="auto">
            <a:xfrm>
              <a:off x="2003901" y="3710910"/>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見積</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1" name="Rectangle 189"/>
            <p:cNvSpPr>
              <a:spLocks noChangeArrowheads="1"/>
            </p:cNvSpPr>
            <p:nvPr/>
          </p:nvSpPr>
          <p:spPr bwMode="auto">
            <a:xfrm>
              <a:off x="3464401" y="3710910"/>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納品</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3" name="Rectangle 191"/>
            <p:cNvSpPr>
              <a:spLocks noChangeArrowheads="1"/>
            </p:cNvSpPr>
            <p:nvPr/>
          </p:nvSpPr>
          <p:spPr bwMode="auto">
            <a:xfrm>
              <a:off x="4048601" y="3710910"/>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検収</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5" name="Rectangle 193"/>
            <p:cNvSpPr>
              <a:spLocks noChangeArrowheads="1"/>
            </p:cNvSpPr>
            <p:nvPr/>
          </p:nvSpPr>
          <p:spPr bwMode="auto">
            <a:xfrm>
              <a:off x="4634388" y="3710910"/>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請求</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7" name="Rectangle 195"/>
            <p:cNvSpPr>
              <a:spLocks noChangeArrowheads="1"/>
            </p:cNvSpPr>
            <p:nvPr/>
          </p:nvSpPr>
          <p:spPr bwMode="auto">
            <a:xfrm>
              <a:off x="5218588" y="3710910"/>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rPr>
                <a:t>支払</a:t>
              </a:r>
              <a:endParaRPr kumimoji="0" lang="ja-JP" altLang="ja-JP" sz="18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0" name="Rectangle 204"/>
            <p:cNvSpPr>
              <a:spLocks noChangeArrowheads="1"/>
            </p:cNvSpPr>
            <p:nvPr/>
          </p:nvSpPr>
          <p:spPr bwMode="auto">
            <a:xfrm>
              <a:off x="5220176" y="4245898"/>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見積</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1" name="Rectangle 206"/>
            <p:cNvSpPr>
              <a:spLocks noChangeArrowheads="1"/>
            </p:cNvSpPr>
            <p:nvPr/>
          </p:nvSpPr>
          <p:spPr bwMode="auto">
            <a:xfrm>
              <a:off x="5804376" y="4245898"/>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rPr>
                <a:t>発注</a:t>
              </a:r>
              <a:endParaRPr kumimoji="0" lang="ja-JP" altLang="ja-JP" sz="18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2" name="Rectangle 208"/>
            <p:cNvSpPr>
              <a:spLocks noChangeArrowheads="1"/>
            </p:cNvSpPr>
            <p:nvPr/>
          </p:nvSpPr>
          <p:spPr bwMode="auto">
            <a:xfrm>
              <a:off x="6404778" y="4245898"/>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納品</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3" name="Rectangle 210"/>
            <p:cNvSpPr>
              <a:spLocks noChangeArrowheads="1"/>
            </p:cNvSpPr>
            <p:nvPr/>
          </p:nvSpPr>
          <p:spPr bwMode="auto">
            <a:xfrm>
              <a:off x="6972776" y="4245898"/>
              <a:ext cx="5778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検収…</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8" name="角丸四角形 207"/>
            <p:cNvSpPr/>
            <p:nvPr/>
          </p:nvSpPr>
          <p:spPr bwMode="auto">
            <a:xfrm>
              <a:off x="1256146" y="2464835"/>
              <a:ext cx="5809672" cy="1020526"/>
            </a:xfrm>
            <a:prstGeom prst="roundRect">
              <a:avLst/>
            </a:prstGeom>
            <a:noFill/>
            <a:ln w="28575" cap="flat" cmpd="sng" algn="ctr">
              <a:solidFill>
                <a:schemeClr val="accent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33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2" name="Rectangle 150"/>
            <p:cNvSpPr>
              <a:spLocks noChangeArrowheads="1"/>
            </p:cNvSpPr>
            <p:nvPr/>
          </p:nvSpPr>
          <p:spPr bwMode="auto">
            <a:xfrm>
              <a:off x="3544895" y="4643692"/>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見積</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3" name="Rectangle 152"/>
            <p:cNvSpPr>
              <a:spLocks noChangeArrowheads="1"/>
            </p:cNvSpPr>
            <p:nvPr/>
          </p:nvSpPr>
          <p:spPr bwMode="auto">
            <a:xfrm>
              <a:off x="4130683" y="4643692"/>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rPr>
                <a:t>発注</a:t>
              </a:r>
              <a:endParaRPr kumimoji="0" lang="ja-JP" altLang="ja-JP" sz="1800" b="0" i="0" u="none" strike="noStrike" cap="none" normalizeH="0" baseline="0" dirty="0">
                <a:ln>
                  <a:noFill/>
                </a:ln>
                <a:solidFill>
                  <a:srgbClr val="C00000"/>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4" name="Rectangle 154"/>
            <p:cNvSpPr>
              <a:spLocks noChangeArrowheads="1"/>
            </p:cNvSpPr>
            <p:nvPr/>
          </p:nvSpPr>
          <p:spPr bwMode="auto">
            <a:xfrm>
              <a:off x="4716470" y="4643692"/>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納品</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5" name="Rectangle 156"/>
            <p:cNvSpPr>
              <a:spLocks noChangeArrowheads="1"/>
            </p:cNvSpPr>
            <p:nvPr/>
          </p:nvSpPr>
          <p:spPr bwMode="auto">
            <a:xfrm>
              <a:off x="5300670" y="4643692"/>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検収</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6" name="Rectangle 158"/>
            <p:cNvSpPr>
              <a:spLocks noChangeArrowheads="1"/>
            </p:cNvSpPr>
            <p:nvPr/>
          </p:nvSpPr>
          <p:spPr bwMode="auto">
            <a:xfrm>
              <a:off x="5886458" y="4643692"/>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rPr>
                <a:t>請求</a:t>
              </a:r>
              <a:endParaRPr kumimoji="0" lang="ja-JP" altLang="ja-JP" sz="1800" b="0" i="0" u="none" strike="noStrike" cap="none" normalizeH="0" baseline="0" dirty="0">
                <a:ln>
                  <a:noFill/>
                </a:ln>
                <a:solidFill>
                  <a:schemeClr val="tx1">
                    <a:lumMod val="75000"/>
                    <a:lumOff val="25000"/>
                  </a:schemeClr>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7" name="Rectangle 160"/>
            <p:cNvSpPr>
              <a:spLocks noChangeArrowheads="1"/>
            </p:cNvSpPr>
            <p:nvPr/>
          </p:nvSpPr>
          <p:spPr bwMode="auto">
            <a:xfrm>
              <a:off x="6469070" y="4643692"/>
              <a:ext cx="38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strike="noStrike" cap="none" normalizeH="0" baseline="0" dirty="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rPr>
                <a:t>支払</a:t>
              </a:r>
              <a:endParaRPr kumimoji="0" lang="ja-JP" altLang="ja-JP" sz="1800" b="0" i="0" strike="noStrike" cap="none" normalizeH="0" baseline="0" dirty="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1068919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提供する設計開発環境・利用する際の留意点</a:t>
            </a:r>
          </a:p>
        </p:txBody>
      </p:sp>
      <p:sp>
        <p:nvSpPr>
          <p:cNvPr id="3" name="コンテンツ プレースホルダー 2"/>
          <p:cNvSpPr>
            <a:spLocks noGrp="1"/>
          </p:cNvSpPr>
          <p:nvPr>
            <p:ph idx="1"/>
          </p:nvPr>
        </p:nvSpPr>
        <p:spPr>
          <a:xfrm>
            <a:off x="140044" y="1115163"/>
            <a:ext cx="9003956" cy="5388825"/>
          </a:xfrm>
        </p:spPr>
        <p:txBody>
          <a:bodyPr/>
          <a:lstStyle/>
          <a:p>
            <a:pPr>
              <a:spcAft>
                <a:spcPts val="0"/>
              </a:spcAft>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・２０１９年度から</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助成事業者</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を対象に設計開発環境を試験的に提供しています。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・提供者：</a:t>
            </a:r>
            <a:r>
              <a:rPr lang="ja-JP" altLang="en-US" sz="24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国立研究開発法人産業技術総合研究所</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国立大学法人東京大学</a:t>
            </a:r>
            <a:endParaRPr lang="en-US" altLang="ja-JP" sz="2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・提供場所　</a:t>
            </a:r>
            <a:r>
              <a:rPr lang="ja-JP" altLang="ja-JP" sz="2000" u="sng" dirty="0"/>
              <a:t>東京大学浅野キャンパス（東京都文京区</a:t>
            </a:r>
            <a:r>
              <a:rPr lang="en-US" altLang="ja-JP" sz="2000" u="sng" dirty="0"/>
              <a:t>)</a:t>
            </a:r>
            <a:endParaRPr lang="en-US" altLang="ja-JP" sz="2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・試験運用を通して、設計</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開発環境</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改善</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を行っています。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t>利用条件等の詳細な情報は、</a:t>
            </a:r>
            <a:r>
              <a:rPr lang="en-US" altLang="ja-JP" sz="2000" dirty="0"/>
              <a:t>AIDC</a:t>
            </a:r>
            <a:r>
              <a:rPr lang="ja-JP" altLang="ja-JP" sz="2000" dirty="0"/>
              <a:t>の</a:t>
            </a:r>
            <a:r>
              <a:rPr lang="en-US" altLang="ja-JP" sz="2000" dirty="0"/>
              <a:t>WEB</a:t>
            </a:r>
            <a:r>
              <a:rPr lang="ja-JP" altLang="ja-JP" sz="2000" dirty="0"/>
              <a:t>ページ</a:t>
            </a:r>
            <a:endParaRPr lang="en-US" altLang="ja-JP" sz="2000" dirty="0"/>
          </a:p>
          <a:p>
            <a:pPr marL="0" indent="0">
              <a:buNone/>
            </a:pPr>
            <a:r>
              <a:rPr lang="ja-JP" altLang="ja-JP" sz="2000" dirty="0"/>
              <a:t>（</a:t>
            </a:r>
            <a:r>
              <a:rPr lang="en-US" altLang="ja-JP" sz="2000" dirty="0"/>
              <a:t>https://www.ai-chip-design-center.org</a:t>
            </a:r>
            <a:r>
              <a:rPr lang="ja-JP" altLang="ja-JP" sz="2000" dirty="0"/>
              <a:t>）</a:t>
            </a:r>
            <a:r>
              <a:rPr lang="ja-JP" altLang="en-US" sz="2000" dirty="0"/>
              <a:t>をご参照ください。</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設計開発環境を活用し</a:t>
            </a:r>
            <a:r>
              <a:rPr lang="ja-JP" altLang="ja-JP" sz="2000" dirty="0"/>
              <a:t>評価目的でサンプルの設計</a:t>
            </a:r>
            <a:r>
              <a:rPr lang="ja-JP" altLang="en-US" sz="2000" dirty="0"/>
              <a:t>・</a:t>
            </a:r>
            <a:r>
              <a:rPr lang="ja-JP" altLang="ja-JP" sz="2000" dirty="0"/>
              <a:t>試作は</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可能です。</a:t>
            </a:r>
            <a:r>
              <a:rPr lang="ja"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t>サンプルをそのまま販売することはできません。</a:t>
            </a:r>
            <a:endParaRPr lang="en-US" altLang="ja-JP" sz="2000" dirty="0"/>
          </a:p>
          <a:p>
            <a:pPr marL="0" indent="0">
              <a:buNone/>
            </a:pPr>
            <a:r>
              <a:rPr lang="ja-JP" altLang="en-US" sz="2000" dirty="0"/>
              <a:t>  </a:t>
            </a:r>
            <a:r>
              <a:rPr lang="ja-JP" altLang="ja-JP" sz="2000" dirty="0"/>
              <a:t>活用して作成されたデータを使って</a:t>
            </a:r>
            <a:r>
              <a:rPr lang="en-US" altLang="ja-JP" sz="2000" dirty="0"/>
              <a:t>AI</a:t>
            </a:r>
            <a:r>
              <a:rPr lang="ja-JP" altLang="ja-JP" sz="2000" dirty="0"/>
              <a:t>チップを量産品として製造、販売する</a:t>
            </a:r>
            <a:endParaRPr lang="en-US" altLang="ja-JP" sz="2000" dirty="0"/>
          </a:p>
          <a:p>
            <a:pPr marL="0" indent="0">
              <a:buNone/>
            </a:pPr>
            <a:r>
              <a:rPr lang="en-US" altLang="ja-JP" sz="2000" dirty="0"/>
              <a:t>  </a:t>
            </a:r>
            <a:r>
              <a:rPr lang="ja-JP" altLang="ja-JP" sz="2000" dirty="0"/>
              <a:t>場合には、</a:t>
            </a:r>
            <a:r>
              <a:rPr lang="en-US" altLang="ja-JP" sz="2000" dirty="0"/>
              <a:t>EDA</a:t>
            </a:r>
            <a:r>
              <a:rPr lang="ja-JP" altLang="ja-JP" sz="2000" dirty="0"/>
              <a:t>ツール及び</a:t>
            </a:r>
            <a:r>
              <a:rPr lang="en-US" altLang="ja-JP" sz="2000" dirty="0"/>
              <a:t>IP</a:t>
            </a:r>
            <a:r>
              <a:rPr lang="ja-JP" altLang="ja-JP" sz="2000" dirty="0"/>
              <a:t>提供者と別途契約が必要になります。</a:t>
            </a:r>
            <a:endParaRPr lang="en-US" altLang="ja"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solidFill>
                  <a:srgbClr val="1D1D1D"/>
                </a:solidFill>
              </a:rPr>
              <a:pPr>
                <a:defRPr/>
              </a:pPr>
              <a:t>33</a:t>
            </a:fld>
            <a:endParaRPr lang="en-US" altLang="ja-JP" dirty="0">
              <a:solidFill>
                <a:srgbClr val="1D1D1D"/>
              </a:solidFill>
            </a:endParaRPr>
          </a:p>
        </p:txBody>
      </p:sp>
    </p:spTree>
    <p:extLst>
      <p:ext uri="{BB962C8B-B14F-4D97-AF65-F5344CB8AC3E}">
        <p14:creationId xmlns:p14="http://schemas.microsoft.com/office/powerpoint/2010/main" val="2087062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indent="0">
              <a:buNone/>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使用可能予定の設計ツール・設計検証装置</a:t>
            </a:r>
            <a:endParaRPr lang="ja-JP" altLang="ja-JP" sz="2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0825" y="1103313"/>
            <a:ext cx="8642350" cy="5400675"/>
          </a:xfrm>
        </p:spPr>
        <p:txBody>
          <a:bodyPr/>
          <a:lstStyle/>
          <a:p>
            <a:pPr marL="0" indent="0">
              <a:buNone/>
            </a:pP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月時点で使用可能な設計ツール</a:t>
            </a:r>
            <a:endPar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経済産業省の事業で整備する予定の設計検証装置（</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月時点で使用可能）</a:t>
            </a:r>
            <a:endPar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solidFill>
                  <a:srgbClr val="1D1D1D"/>
                </a:solidFill>
              </a:rPr>
              <a:pPr>
                <a:defRPr/>
              </a:pPr>
              <a:t>34</a:t>
            </a:fld>
            <a:endParaRPr lang="en-US" altLang="ja-JP" dirty="0">
              <a:solidFill>
                <a:srgbClr val="1D1D1D"/>
              </a:solidFill>
            </a:endParaRPr>
          </a:p>
        </p:txBody>
      </p:sp>
      <p:pic>
        <p:nvPicPr>
          <p:cNvPr id="8" name="図 7"/>
          <p:cNvPicPr/>
          <p:nvPr/>
        </p:nvPicPr>
        <p:blipFill>
          <a:blip r:embed="rId2">
            <a:extLst>
              <a:ext uri="{28A0092B-C50C-407E-A947-70E740481C1C}">
                <a14:useLocalDpi xmlns:a14="http://schemas.microsoft.com/office/drawing/2010/main" val="0"/>
              </a:ext>
            </a:extLst>
          </a:blip>
          <a:srcRect/>
          <a:stretch>
            <a:fillRect/>
          </a:stretch>
        </p:blipFill>
        <p:spPr bwMode="auto">
          <a:xfrm>
            <a:off x="1122285" y="1456449"/>
            <a:ext cx="6669165" cy="4049001"/>
          </a:xfrm>
          <a:prstGeom prst="rect">
            <a:avLst/>
          </a:prstGeom>
          <a:noFill/>
          <a:ln>
            <a:noFill/>
          </a:ln>
        </p:spPr>
      </p:pic>
      <p:graphicFrame>
        <p:nvGraphicFramePr>
          <p:cNvPr id="11" name="表 10"/>
          <p:cNvGraphicFramePr>
            <a:graphicFrameLocks noGrp="1"/>
          </p:cNvGraphicFramePr>
          <p:nvPr>
            <p:extLst>
              <p:ext uri="{D42A27DB-BD31-4B8C-83A1-F6EECF244321}">
                <p14:modId xmlns:p14="http://schemas.microsoft.com/office/powerpoint/2010/main" val="2051905650"/>
              </p:ext>
            </p:extLst>
          </p:nvPr>
        </p:nvGraphicFramePr>
        <p:xfrm>
          <a:off x="1103235" y="5973542"/>
          <a:ext cx="6688215" cy="454246"/>
        </p:xfrm>
        <a:graphic>
          <a:graphicData uri="http://schemas.openxmlformats.org/drawingml/2006/table">
            <a:tbl>
              <a:tblPr firstRow="1" firstCol="1" bandRow="1"/>
              <a:tblGrid>
                <a:gridCol w="1472996">
                  <a:extLst>
                    <a:ext uri="{9D8B030D-6E8A-4147-A177-3AD203B41FA5}">
                      <a16:colId xmlns:a16="http://schemas.microsoft.com/office/drawing/2014/main" val="20000"/>
                    </a:ext>
                  </a:extLst>
                </a:gridCol>
                <a:gridCol w="5215219">
                  <a:extLst>
                    <a:ext uri="{9D8B030D-6E8A-4147-A177-3AD203B41FA5}">
                      <a16:colId xmlns:a16="http://schemas.microsoft.com/office/drawing/2014/main" val="20001"/>
                    </a:ext>
                  </a:extLst>
                </a:gridCol>
              </a:tblGrid>
              <a:tr h="244209">
                <a:tc>
                  <a:txBody>
                    <a:bodyPr/>
                    <a:lstStyle/>
                    <a:p>
                      <a:pPr algn="ctr">
                        <a:spcAft>
                          <a:spcPts val="0"/>
                        </a:spcAft>
                      </a:pPr>
                      <a:r>
                        <a:rPr lang="ja-JP" sz="1050" kern="100">
                          <a:effectLst/>
                          <a:latin typeface="TmsRmn"/>
                          <a:ea typeface="ＭＳ Ｐゴシック" panose="020B0600070205080204" pitchFamily="50" charset="-128"/>
                          <a:cs typeface="Times New Roman" panose="02020603050405020304" pitchFamily="18" charset="0"/>
                        </a:rPr>
                        <a:t>設計検証装置</a:t>
                      </a:r>
                      <a:endParaRPr lang="ja-JP" sz="1050" kern="100">
                        <a:effectLst/>
                        <a:latin typeface="TmsRmn"/>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ja-JP" sz="1050" kern="100">
                          <a:effectLst/>
                          <a:latin typeface="TmsRmn"/>
                          <a:ea typeface="ＭＳ Ｐゴシック" panose="020B0600070205080204" pitchFamily="50" charset="-128"/>
                          <a:cs typeface="Times New Roman" panose="02020603050405020304" pitchFamily="18" charset="0"/>
                        </a:rPr>
                        <a:t>品名</a:t>
                      </a:r>
                      <a:endParaRPr lang="ja-JP" sz="1050" kern="100">
                        <a:effectLst/>
                        <a:latin typeface="TmsRmn"/>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10037">
                <a:tc>
                  <a:txBody>
                    <a:bodyPr/>
                    <a:lstStyle/>
                    <a:p>
                      <a:pPr algn="ctr">
                        <a:spcAft>
                          <a:spcPts val="0"/>
                        </a:spcAft>
                      </a:pPr>
                      <a:r>
                        <a:rPr lang="ja-JP" sz="1050" kern="100">
                          <a:effectLst/>
                          <a:latin typeface="TmsRmn"/>
                          <a:ea typeface="ＭＳ Ｐゴシック" panose="020B0600070205080204" pitchFamily="50" charset="-128"/>
                          <a:cs typeface="Times New Roman" panose="02020603050405020304" pitchFamily="18" charset="0"/>
                        </a:rPr>
                        <a:t>エミュレータ</a:t>
                      </a:r>
                      <a:endParaRPr lang="ja-JP" sz="1050" kern="100">
                        <a:effectLst/>
                        <a:latin typeface="TmsRmn"/>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050" kern="1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Palladium</a:t>
                      </a:r>
                      <a:r>
                        <a:rPr lang="en-US" sz="1000" kern="100" baseline="30000" dirty="0">
                          <a:solidFill>
                            <a:srgbClr val="282828"/>
                          </a:solidFill>
                          <a:effectLst/>
                          <a:latin typeface="メイリオ" panose="020B0604030504040204" pitchFamily="50" charset="-128"/>
                          <a:ea typeface="ＭＳ 明朝" panose="02020609040205080304" pitchFamily="17" charset="-128"/>
                          <a:cs typeface="Times New Roman" panose="02020603050405020304" pitchFamily="18" charset="0"/>
                        </a:rPr>
                        <a:t>®</a:t>
                      </a:r>
                      <a:r>
                        <a:rPr lang="en-US" sz="1050" kern="100" dirty="0">
                          <a:effectLst/>
                          <a:latin typeface="ＭＳ Ｐゴシック" panose="020B0600070205080204" pitchFamily="50" charset="-128"/>
                          <a:ea typeface="ＭＳ 明朝" panose="02020609040205080304" pitchFamily="17" charset="-128"/>
                          <a:cs typeface="Times New Roman" panose="02020603050405020304" pitchFamily="18" charset="0"/>
                        </a:rPr>
                        <a:t> Z1 Enterprise Emulation Platform</a:t>
                      </a:r>
                      <a:endParaRPr lang="ja-JP" sz="1050" kern="100" dirty="0">
                        <a:effectLst/>
                        <a:latin typeface="TmsRmn"/>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2926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設計開発拠点の運用形態（予定）</a:t>
            </a:r>
          </a:p>
        </p:txBody>
      </p:sp>
      <p:sp>
        <p:nvSpPr>
          <p:cNvPr id="3" name="コンテンツ プレースホルダー 2"/>
          <p:cNvSpPr>
            <a:spLocks noGrp="1"/>
          </p:cNvSpPr>
          <p:nvPr>
            <p:ph idx="1"/>
          </p:nvPr>
        </p:nvSpPr>
        <p:spPr>
          <a:xfrm>
            <a:off x="140044" y="1187733"/>
            <a:ext cx="9003956" cy="1623066"/>
          </a:xfrm>
        </p:spPr>
        <p:txBody>
          <a:bodyPr/>
          <a:lstStyle/>
          <a:p>
            <a:pPr>
              <a:spcAft>
                <a:spcPts val="0"/>
              </a:spcAft>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・２０２０</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１０月時点</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solidFill>
                  <a:srgbClr val="1D1D1D"/>
                </a:solidFill>
              </a:rPr>
              <a:pPr>
                <a:defRPr/>
              </a:pPr>
              <a:t>35</a:t>
            </a:fld>
            <a:endParaRPr lang="en-US" altLang="ja-JP" dirty="0">
              <a:solidFill>
                <a:srgbClr val="1D1D1D"/>
              </a:solidFill>
            </a:endParaRPr>
          </a:p>
        </p:txBody>
      </p:sp>
      <p:sp>
        <p:nvSpPr>
          <p:cNvPr id="5" name="テキスト ボックス 4"/>
          <p:cNvSpPr txBox="1"/>
          <p:nvPr/>
        </p:nvSpPr>
        <p:spPr>
          <a:xfrm>
            <a:off x="3334870" y="6444264"/>
            <a:ext cx="2159566" cy="307777"/>
          </a:xfrm>
          <a:prstGeom prst="rect">
            <a:avLst/>
          </a:prstGeom>
          <a:noFill/>
        </p:spPr>
        <p:txBody>
          <a:bodyPr wrap="none" rtlCol="0">
            <a:spAutoFit/>
          </a:bodyPr>
          <a:lstStyle/>
          <a:p>
            <a:r>
              <a:rPr lang="ja-JP" altLang="ja-JP" sz="1400" dirty="0">
                <a:solidFill>
                  <a:schemeClr val="tx1"/>
                </a:solidFill>
              </a:rPr>
              <a:t>設計開発拠点の運用形態</a:t>
            </a:r>
            <a:endParaRPr kumimoji="1" lang="ja-JP" altLang="en-US" sz="1400" dirty="0">
              <a:solidFill>
                <a:schemeClr val="tx1"/>
              </a:solidFill>
            </a:endParaRPr>
          </a:p>
        </p:txBody>
      </p:sp>
      <p:pic>
        <p:nvPicPr>
          <p:cNvPr id="7" name="図 6"/>
          <p:cNvPicPr>
            <a:picLocks noChangeAspect="1"/>
          </p:cNvPicPr>
          <p:nvPr/>
        </p:nvPicPr>
        <p:blipFill>
          <a:blip r:embed="rId2"/>
          <a:stretch>
            <a:fillRect/>
          </a:stretch>
        </p:blipFill>
        <p:spPr>
          <a:xfrm>
            <a:off x="387704" y="1605276"/>
            <a:ext cx="8602645" cy="4838988"/>
          </a:xfrm>
          <a:prstGeom prst="rect">
            <a:avLst/>
          </a:prstGeom>
        </p:spPr>
      </p:pic>
    </p:spTree>
    <p:extLst>
      <p:ext uri="{BB962C8B-B14F-4D97-AF65-F5344CB8AC3E}">
        <p14:creationId xmlns:p14="http://schemas.microsoft.com/office/powerpoint/2010/main" val="630574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415925" y="3632344"/>
            <a:ext cx="8125401" cy="3017838"/>
          </a:xfrm>
          <a:prstGeom prst="rect">
            <a:avLst/>
          </a:prstGeom>
          <a:solidFill>
            <a:schemeClr val="accent1">
              <a:lumMod val="20000"/>
              <a:lumOff val="80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3300"/>
              </a:solidFill>
              <a:effectLst/>
              <a:latin typeface="ＭＳ ゴシック" pitchFamily="49" charset="-128"/>
              <a:ea typeface="ＭＳ ゴシック" pitchFamily="49" charset="-128"/>
            </a:endParaRPr>
          </a:p>
        </p:txBody>
      </p:sp>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提案書の受付</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36</a:t>
            </a:fld>
            <a:endParaRPr lang="en-US" altLang="ja-JP" dirty="0"/>
          </a:p>
        </p:txBody>
      </p:sp>
      <p:sp>
        <p:nvSpPr>
          <p:cNvPr id="5" name="Text Box 9"/>
          <p:cNvSpPr txBox="1">
            <a:spLocks noChangeArrowheads="1"/>
          </p:cNvSpPr>
          <p:nvPr/>
        </p:nvSpPr>
        <p:spPr bwMode="auto">
          <a:xfrm>
            <a:off x="391649" y="3828640"/>
            <a:ext cx="8439149" cy="2557462"/>
          </a:xfrm>
          <a:prstGeom prst="rect">
            <a:avLst/>
          </a:prstGeom>
          <a:noFill/>
          <a:ln w="28575">
            <a:noFill/>
            <a:miter lim="800000"/>
            <a:headEnd/>
            <a:tailEnd/>
          </a:ln>
        </p:spPr>
        <p:txBody>
          <a:bodyPr lIns="83070" tIns="43196" rIns="83070" bIns="43196"/>
          <a:lstStyle/>
          <a:p>
            <a:pPr defTabSz="844550">
              <a:spcBef>
                <a:spcPct val="20000"/>
              </a:spcBef>
              <a:tabLst>
                <a:tab pos="266700" algn="l"/>
              </a:tabLst>
            </a:pP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送付先</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844550">
              <a:tabLst>
                <a:tab pos="266700" algn="l"/>
              </a:tabLs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〒２１２－８５５４</a:t>
            </a:r>
          </a:p>
          <a:p>
            <a:pPr defTabSz="844550">
              <a:tabLst>
                <a:tab pos="266700" algn="l"/>
              </a:tabLs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神奈川県川崎市幸区大宮町１３１０</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844550">
              <a:tabLst>
                <a:tab pos="266700" algn="l"/>
              </a:tabLs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ミューザ川崎セントラルタワー２０階</a:t>
            </a:r>
          </a:p>
          <a:p>
            <a:pPr defTabSz="844550">
              <a:tabLst>
                <a:tab pos="266700" algn="l"/>
              </a:tabLs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国立研究開発法人新エネルギー・産業技術総合開発機構</a:t>
            </a:r>
          </a:p>
          <a:p>
            <a:pPr defTabSz="844550">
              <a:tabLst>
                <a:tab pos="266700" algn="l"/>
              </a:tabLs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イノベーション推進部 プラットフォームグループ</a:t>
            </a:r>
          </a:p>
          <a:p>
            <a:pPr defTabSz="844550">
              <a:tabLst>
                <a:tab pos="266700" algn="l"/>
              </a:tabLs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ＡＩチップ開発加速のためのイノベーション推進事業 事務局宛</a:t>
            </a:r>
          </a:p>
        </p:txBody>
      </p:sp>
      <p:grpSp>
        <p:nvGrpSpPr>
          <p:cNvPr id="9" name="グループ化 8"/>
          <p:cNvGrpSpPr/>
          <p:nvPr/>
        </p:nvGrpSpPr>
        <p:grpSpPr>
          <a:xfrm>
            <a:off x="437574" y="1291792"/>
            <a:ext cx="8150281" cy="2255837"/>
            <a:chOff x="437574" y="1291792"/>
            <a:chExt cx="8150281" cy="2255837"/>
          </a:xfrm>
        </p:grpSpPr>
        <p:sp>
          <p:nvSpPr>
            <p:cNvPr id="8" name="正方形/長方形 7"/>
            <p:cNvSpPr/>
            <p:nvPr/>
          </p:nvSpPr>
          <p:spPr bwMode="auto">
            <a:xfrm>
              <a:off x="437574" y="1291792"/>
              <a:ext cx="8125401" cy="2255837"/>
            </a:xfrm>
            <a:prstGeom prst="rect">
              <a:avLst/>
            </a:prstGeom>
            <a:solidFill>
              <a:schemeClr val="tx2">
                <a:lumMod val="20000"/>
                <a:lumOff val="80000"/>
                <a:alpha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3300"/>
                </a:solidFill>
                <a:effectLst/>
                <a:latin typeface="ＭＳ ゴシック" pitchFamily="49" charset="-128"/>
                <a:ea typeface="ＭＳ ゴシック" pitchFamily="49" charset="-128"/>
              </a:endParaRPr>
            </a:p>
          </p:txBody>
        </p:sp>
        <p:sp>
          <p:nvSpPr>
            <p:cNvPr id="6" name="Text Box 9"/>
            <p:cNvSpPr txBox="1">
              <a:spLocks noChangeArrowheads="1"/>
            </p:cNvSpPr>
            <p:nvPr/>
          </p:nvSpPr>
          <p:spPr bwMode="auto">
            <a:xfrm>
              <a:off x="440805" y="1291792"/>
              <a:ext cx="8147050" cy="2109643"/>
            </a:xfrm>
            <a:prstGeom prst="rect">
              <a:avLst/>
            </a:prstGeom>
            <a:noFill/>
            <a:ln w="9525">
              <a:noFill/>
              <a:miter lim="800000"/>
              <a:headEnd/>
              <a:tailEnd/>
            </a:ln>
          </p:spPr>
          <p:txBody>
            <a:bodyPr lIns="83070" tIns="43196" rIns="83070" bIns="43196"/>
            <a:lstStyle/>
            <a:p>
              <a:pPr defTabSz="844550">
                <a:spcBef>
                  <a:spcPct val="20000"/>
                </a:spcBef>
                <a:tabLst>
                  <a:tab pos="266700" algn="l"/>
                </a:tabLst>
                <a:defRPr/>
              </a:pP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受付期間</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defTabSz="844550">
                <a:spcBef>
                  <a:spcPct val="20000"/>
                </a:spcBef>
                <a:tabLst>
                  <a:tab pos="266700" algn="l"/>
                </a:tabLst>
                <a:defRPr/>
              </a:pPr>
              <a:r>
                <a:rPr lang="ja-JP" altLang="en-US" sz="3200" b="1" u="dbl"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２０２０</a:t>
              </a:r>
              <a:r>
                <a:rPr lang="ja-JP" altLang="ja-JP" sz="3200" b="1" u="dbl"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3200" b="1" u="dbl"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１１</a:t>
              </a:r>
              <a:r>
                <a:rPr lang="ja-JP" altLang="ja-JP" sz="3200" b="1" u="dbl"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3200" b="1" u="dbl"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２４日（火）正午必着</a:t>
              </a: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844550">
                <a:spcBef>
                  <a:spcPct val="20000"/>
                </a:spcBef>
                <a:tabLst>
                  <a:tab pos="266700" algn="l"/>
                </a:tabLst>
                <a:defRPr/>
              </a:pP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郵送</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または特定信書便</a:t>
              </a:r>
              <a:r>
                <a:rPr lang="ja-JP"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送付して下さい。　　</a:t>
              </a:r>
              <a:endParaRPr lang="en-US"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844550">
                <a:spcBef>
                  <a:spcPct val="20000"/>
                </a:spcBef>
                <a:tabLst>
                  <a:tab pos="266700" algn="l"/>
                </a:tabLst>
                <a:defRPr/>
              </a:pP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持参</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受付は行いません</a:t>
              </a:r>
              <a:r>
                <a:rPr lang="ja-JP" altLang="en-US"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3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817246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提案書一式</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0825" y="1118459"/>
            <a:ext cx="8642350" cy="5400675"/>
          </a:xfrm>
        </p:spPr>
        <p:txBody>
          <a:bodyPr/>
          <a:lstStyle/>
          <a:p>
            <a:pPr marL="0" indent="0">
              <a:buNone/>
            </a:pPr>
            <a:r>
              <a:rPr lang="ja-JP" altLang="en-US"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印刷した提案書</a:t>
            </a:r>
            <a:r>
              <a:rPr lang="ja-JP" altLang="en-US"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部</a:t>
            </a:r>
            <a:endParaRPr lang="en-US"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t>①～⑬を正：片面印刷１部、②～⑬</a:t>
            </a:r>
            <a:r>
              <a:rPr lang="ja-JP" altLang="en-US" sz="1600" dirty="0"/>
              <a:t>を</a:t>
            </a:r>
            <a:r>
              <a:rPr lang="ja-JP" altLang="ja-JP" sz="1600" dirty="0"/>
              <a:t>副：両面印刷１部</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0" indent="0">
              <a:buNone/>
            </a:pPr>
            <a:r>
              <a:rPr lang="ja-JP" altLang="en-US" sz="1600" dirty="0"/>
              <a:t>①　</a:t>
            </a:r>
            <a:r>
              <a:rPr lang="ja-JP" altLang="ja-JP" sz="1600" dirty="0"/>
              <a:t>申請用書類等チェックリスト</a:t>
            </a:r>
            <a:r>
              <a:rPr lang="en-US" altLang="ja-JP" sz="1600" dirty="0"/>
              <a:t>	</a:t>
            </a:r>
            <a:endParaRPr lang="ja-JP" altLang="ja-JP" sz="1600" dirty="0"/>
          </a:p>
          <a:p>
            <a:pPr marL="0" lvl="0" indent="0">
              <a:buNone/>
            </a:pPr>
            <a:r>
              <a:rPr lang="ja-JP" altLang="en-US" sz="1600" dirty="0"/>
              <a:t>②　</a:t>
            </a:r>
            <a:r>
              <a:rPr lang="ja-JP" altLang="ja-JP" sz="1600" dirty="0"/>
              <a:t>提案書</a:t>
            </a:r>
            <a:endParaRPr lang="en-US" altLang="ja-JP" sz="1600" dirty="0"/>
          </a:p>
          <a:p>
            <a:pPr marL="0" lvl="0" indent="0">
              <a:buNone/>
            </a:pPr>
            <a:r>
              <a:rPr lang="ja-JP" altLang="en-US" sz="1600" dirty="0"/>
              <a:t>③　</a:t>
            </a:r>
            <a:r>
              <a:rPr lang="ja-JP" altLang="ja-JP" sz="1600" dirty="0"/>
              <a:t>添付資料１：助成事業実施計画書（別紙１</a:t>
            </a:r>
            <a:r>
              <a:rPr lang="en-US" altLang="ja-JP" sz="1600" dirty="0"/>
              <a:t>:</a:t>
            </a:r>
            <a:r>
              <a:rPr lang="ja-JP" altLang="ja-JP" sz="1600" dirty="0"/>
              <a:t>助成先による研究体制、</a:t>
            </a:r>
            <a:endParaRPr lang="en-US" altLang="ja-JP" sz="1600" dirty="0"/>
          </a:p>
          <a:p>
            <a:pPr marL="0" lvl="0" indent="0">
              <a:buNone/>
            </a:pPr>
            <a:r>
              <a:rPr lang="ja-JP" altLang="en-US" sz="1600" dirty="0"/>
              <a:t>　　　　　　　　</a:t>
            </a:r>
            <a:r>
              <a:rPr lang="ja-JP" altLang="ja-JP" sz="1600" dirty="0"/>
              <a:t>別紙２</a:t>
            </a:r>
            <a:r>
              <a:rPr lang="en-US" altLang="ja-JP" sz="1600" dirty="0"/>
              <a:t>:</a:t>
            </a:r>
            <a:r>
              <a:rPr lang="ja-JP" altLang="ja-JP" sz="1600" dirty="0"/>
              <a:t>実施経費計画を含む）　</a:t>
            </a:r>
          </a:p>
          <a:p>
            <a:pPr marL="0" lvl="0" indent="0">
              <a:buNone/>
            </a:pPr>
            <a:r>
              <a:rPr lang="ja-JP" altLang="en-US" sz="1600" dirty="0"/>
              <a:t>④　</a:t>
            </a:r>
            <a:r>
              <a:rPr lang="ja-JP" altLang="ja-JP" sz="1600" dirty="0"/>
              <a:t>添付資料２：企業化計画書</a:t>
            </a:r>
            <a:r>
              <a:rPr lang="en-US" altLang="ja-JP" sz="1600" dirty="0"/>
              <a:t>  </a:t>
            </a:r>
            <a:endParaRPr lang="ja-JP" altLang="ja-JP" sz="1600" dirty="0"/>
          </a:p>
          <a:p>
            <a:pPr marL="0" lvl="0" indent="0">
              <a:buNone/>
            </a:pPr>
            <a:r>
              <a:rPr lang="ja-JP" altLang="en-US" sz="1600" dirty="0"/>
              <a:t>⑤　</a:t>
            </a:r>
            <a:r>
              <a:rPr lang="ja-JP" altLang="ja-JP" sz="1600" dirty="0"/>
              <a:t>添付資料３：事業成果の広報活動について</a:t>
            </a:r>
          </a:p>
          <a:p>
            <a:pPr marL="0" lvl="0" indent="0">
              <a:buNone/>
            </a:pPr>
            <a:r>
              <a:rPr lang="ja-JP" altLang="en-US" sz="1600" dirty="0"/>
              <a:t>⑥　</a:t>
            </a:r>
            <a:r>
              <a:rPr lang="ja-JP" altLang="ja-JP" sz="1600" dirty="0"/>
              <a:t>別添１　　：主任研究者研究経歴書　　　　</a:t>
            </a:r>
          </a:p>
          <a:p>
            <a:pPr marL="0" lvl="0" indent="0">
              <a:buNone/>
            </a:pPr>
            <a:r>
              <a:rPr lang="ja-JP" altLang="en-US" sz="1600" dirty="0"/>
              <a:t>⑦　</a:t>
            </a:r>
            <a:r>
              <a:rPr lang="ja-JP" altLang="ja-JP" sz="1600" dirty="0"/>
              <a:t>別添２－１：ＮＥＤＯ研究開発プロジェクトの実績調査票</a:t>
            </a:r>
          </a:p>
          <a:p>
            <a:pPr marL="0" lvl="0" indent="0">
              <a:buNone/>
            </a:pPr>
            <a:r>
              <a:rPr lang="ja-JP" altLang="en-US" sz="1600" dirty="0"/>
              <a:t>⑧　</a:t>
            </a:r>
            <a:r>
              <a:rPr lang="ja-JP" altLang="ja-JP" sz="1600" dirty="0"/>
              <a:t>別添２－２：その他の補助金制度　</a:t>
            </a:r>
          </a:p>
          <a:p>
            <a:pPr marL="0" lvl="0" indent="0">
              <a:buNone/>
            </a:pPr>
            <a:r>
              <a:rPr lang="ja-JP" altLang="en-US" sz="1600" dirty="0"/>
              <a:t>⑨　</a:t>
            </a:r>
            <a:r>
              <a:rPr lang="ja-JP" altLang="ja-JP" sz="1600" dirty="0"/>
              <a:t>別添３　　：利害関係の確認について　</a:t>
            </a:r>
          </a:p>
          <a:p>
            <a:pPr marL="0" lvl="0" indent="0">
              <a:buNone/>
            </a:pPr>
            <a:r>
              <a:rPr lang="ja-JP" altLang="en-US" sz="1600" dirty="0"/>
              <a:t>⑩　</a:t>
            </a:r>
            <a:r>
              <a:rPr lang="ja-JP" altLang="ja-JP" sz="1600" dirty="0"/>
              <a:t>添付資料４：法人案内パンフレット等（法人経歴のわかるもの）</a:t>
            </a:r>
          </a:p>
          <a:p>
            <a:pPr marL="0" lvl="0" indent="0">
              <a:buNone/>
            </a:pPr>
            <a:r>
              <a:rPr lang="ja-JP" altLang="en-US" sz="1600" dirty="0"/>
              <a:t>⑪　</a:t>
            </a:r>
            <a:r>
              <a:rPr lang="ja-JP" altLang="ja-JP" sz="1600" dirty="0"/>
              <a:t>添付資料５：直近３年分の決算報告書（貸借対照表、損益計算書及び</a:t>
            </a:r>
            <a:endParaRPr lang="en-US" altLang="ja-JP" sz="1600" dirty="0"/>
          </a:p>
          <a:p>
            <a:pPr marL="0" lvl="0" indent="0">
              <a:buNone/>
            </a:pPr>
            <a:r>
              <a:rPr lang="ja-JP" altLang="en-US" sz="1600" dirty="0"/>
              <a:t>　　　　　　　　</a:t>
            </a:r>
            <a:r>
              <a:rPr lang="ja-JP" altLang="ja-JP" sz="1600" dirty="0"/>
              <a:t>キャッシュフロー計算書等）　</a:t>
            </a:r>
          </a:p>
          <a:p>
            <a:pPr marL="0" lvl="0" indent="0">
              <a:buNone/>
            </a:pPr>
            <a:r>
              <a:rPr lang="ja-JP" altLang="en-US" sz="1600" dirty="0"/>
              <a:t>⑫　</a:t>
            </a:r>
            <a:r>
              <a:rPr lang="ja-JP" altLang="ja-JP" sz="1600" dirty="0"/>
              <a:t>添付資料６：</a:t>
            </a:r>
            <a:r>
              <a:rPr lang="en-US" altLang="ja-JP" sz="1600" dirty="0"/>
              <a:t>e-Rad</a:t>
            </a:r>
            <a:r>
              <a:rPr lang="ja-JP" altLang="ja-JP" sz="1600" dirty="0"/>
              <a:t>「応募内容提案書」</a:t>
            </a:r>
          </a:p>
          <a:p>
            <a:pPr marL="0" lvl="0" indent="0">
              <a:buNone/>
            </a:pPr>
            <a:r>
              <a:rPr lang="ja-JP" altLang="en-US" sz="1600" dirty="0"/>
              <a:t>⑬　</a:t>
            </a:r>
            <a:r>
              <a:rPr lang="ja-JP" altLang="ja-JP" sz="1600" dirty="0"/>
              <a:t>添付資料７：資金繰表</a:t>
            </a:r>
            <a:r>
              <a:rPr lang="ja-JP" altLang="en-US" sz="1600" dirty="0"/>
              <a:t>（資金計画含む）</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37</a:t>
            </a:fld>
            <a:endParaRPr lang="en-US" altLang="ja-JP" dirty="0"/>
          </a:p>
        </p:txBody>
      </p:sp>
    </p:spTree>
    <p:extLst>
      <p:ext uri="{BB962C8B-B14F-4D97-AF65-F5344CB8AC3E}">
        <p14:creationId xmlns:p14="http://schemas.microsoft.com/office/powerpoint/2010/main" val="2711200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提案書一式</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0825" y="1103313"/>
            <a:ext cx="8647848" cy="5629275"/>
          </a:xfrm>
        </p:spPr>
        <p:txBody>
          <a:bodyPr/>
          <a:lstStyle/>
          <a:p>
            <a:pPr marL="0" indent="0">
              <a:buNone/>
            </a:pPr>
            <a:r>
              <a:rPr lang="ja-JP" altLang="en-US"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（２）ＣＤ</a:t>
            </a:r>
            <a:r>
              <a:rPr lang="ja-JP" altLang="ja-JP"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枚</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（表面に「本事業名」と「提案企業名」を記載）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ja-JP" sz="1600" dirty="0"/>
              <a:t>ＣＤ－Ｒ　以下のデータを保存したＣＤ－Ｒ</a:t>
            </a:r>
            <a:r>
              <a:rPr lang="en-US" altLang="ja-JP" sz="1600" dirty="0"/>
              <a:t>(1</a:t>
            </a:r>
            <a:r>
              <a:rPr lang="ja-JP" altLang="ja-JP" sz="1600" dirty="0"/>
              <a:t>部を同封</a:t>
            </a:r>
            <a:r>
              <a:rPr lang="en-US" altLang="ja-JP" sz="1600" dirty="0"/>
              <a:t>)</a:t>
            </a:r>
          </a:p>
          <a:p>
            <a:pPr marL="0" indent="0">
              <a:buNone/>
            </a:pPr>
            <a:endParaRPr lang="ja-JP" altLang="ja-JP" sz="1600" dirty="0"/>
          </a:p>
          <a:p>
            <a:pPr>
              <a:buFont typeface="Wingdings" panose="05000000000000000000" pitchFamily="2" charset="2"/>
              <a:buChar char="n"/>
            </a:pPr>
            <a:r>
              <a:rPr lang="ja-JP" altLang="ja-JP" sz="1400" dirty="0"/>
              <a:t>　提案書の電子データ（押印版：添付資料１～３を含めて下さい。）</a:t>
            </a:r>
          </a:p>
          <a:p>
            <a:pPr marL="0" indent="0">
              <a:buNone/>
            </a:pPr>
            <a:r>
              <a:rPr lang="ja-JP" altLang="en-US" sz="1400" dirty="0"/>
              <a:t>　　</a:t>
            </a:r>
            <a:r>
              <a:rPr lang="ja-JP" altLang="ja-JP" sz="1400" dirty="0"/>
              <a:t>（代表</a:t>
            </a:r>
            <a:r>
              <a:rPr lang="ja-JP" altLang="en-US" sz="1400" dirty="0"/>
              <a:t>提案者</a:t>
            </a:r>
            <a:r>
              <a:rPr lang="ja-JP" altLang="ja-JP" sz="1400" dirty="0"/>
              <a:t>が取り纏める　　ファイル名：株式会社○○○○</a:t>
            </a:r>
            <a:r>
              <a:rPr lang="en-US" altLang="ja-JP" sz="1400" dirty="0"/>
              <a:t>_</a:t>
            </a:r>
            <a:r>
              <a:rPr lang="ja-JP" altLang="ja-JP" sz="1400" dirty="0"/>
              <a:t>提案書</a:t>
            </a:r>
            <a:r>
              <a:rPr lang="en-US" altLang="ja-JP" sz="1400" dirty="0"/>
              <a:t>.pdf</a:t>
            </a:r>
            <a:r>
              <a:rPr lang="ja-JP" altLang="ja-JP" sz="1400" dirty="0"/>
              <a:t>）</a:t>
            </a:r>
          </a:p>
          <a:p>
            <a:pPr>
              <a:buFont typeface="Wingdings" panose="05000000000000000000" pitchFamily="2" charset="2"/>
              <a:buChar char="n"/>
            </a:pPr>
            <a:r>
              <a:rPr lang="ja-JP" altLang="en-US" sz="1400" dirty="0"/>
              <a:t>　</a:t>
            </a:r>
            <a:r>
              <a:rPr lang="ja-JP" altLang="ja-JP" sz="1400" dirty="0"/>
              <a:t>添付資料１の助成事業実施計画書中の別紙１</a:t>
            </a:r>
            <a:r>
              <a:rPr lang="en-US" altLang="ja-JP" sz="1400" dirty="0"/>
              <a:t>:</a:t>
            </a:r>
            <a:r>
              <a:rPr lang="ja-JP" altLang="ja-JP" sz="1400" dirty="0"/>
              <a:t>助成先による研究体制の電子データ</a:t>
            </a:r>
          </a:p>
          <a:p>
            <a:pPr marL="0" indent="0">
              <a:buNone/>
            </a:pPr>
            <a:r>
              <a:rPr lang="ja-JP" altLang="ja-JP" sz="1400" dirty="0"/>
              <a:t>　　（代表</a:t>
            </a:r>
            <a:r>
              <a:rPr lang="ja-JP" altLang="en-US" sz="1400" dirty="0"/>
              <a:t>提案者</a:t>
            </a:r>
            <a:r>
              <a:rPr lang="ja-JP" altLang="ja-JP" sz="1400" dirty="0"/>
              <a:t>が取り纏める　　ファイル名：株式会社○○○○</a:t>
            </a:r>
            <a:r>
              <a:rPr lang="en-US" altLang="ja-JP" sz="1400" dirty="0"/>
              <a:t>_</a:t>
            </a:r>
            <a:r>
              <a:rPr lang="ja-JP" altLang="ja-JP" sz="1400" dirty="0"/>
              <a:t>研究体制</a:t>
            </a:r>
            <a:r>
              <a:rPr lang="en-US" altLang="ja-JP" sz="1400" dirty="0"/>
              <a:t>.</a:t>
            </a:r>
            <a:r>
              <a:rPr lang="en-US" altLang="ja-JP" sz="1400" dirty="0" err="1"/>
              <a:t>xlsx</a:t>
            </a:r>
            <a:r>
              <a:rPr lang="ja-JP" altLang="ja-JP" sz="1400" dirty="0"/>
              <a:t>）</a:t>
            </a:r>
          </a:p>
          <a:p>
            <a:pPr>
              <a:buFont typeface="Wingdings" panose="05000000000000000000" pitchFamily="2" charset="2"/>
              <a:buChar char="n"/>
            </a:pPr>
            <a:r>
              <a:rPr lang="ja-JP" altLang="en-US" sz="1400" dirty="0"/>
              <a:t>　</a:t>
            </a:r>
            <a:r>
              <a:rPr lang="ja-JP" altLang="ja-JP" sz="1400" dirty="0"/>
              <a:t>添付資料１の助成事業実施計画書中の別紙２</a:t>
            </a:r>
            <a:r>
              <a:rPr lang="en-US" altLang="ja-JP" sz="1400" dirty="0"/>
              <a:t>:</a:t>
            </a:r>
            <a:r>
              <a:rPr lang="ja-JP" altLang="ja-JP" sz="1400" dirty="0"/>
              <a:t>実施経費計画の電子データ</a:t>
            </a:r>
          </a:p>
          <a:p>
            <a:pPr marL="0" indent="0">
              <a:buNone/>
            </a:pPr>
            <a:r>
              <a:rPr lang="ja-JP" altLang="ja-JP" sz="1400" dirty="0"/>
              <a:t>　　（代表</a:t>
            </a:r>
            <a:r>
              <a:rPr lang="ja-JP" altLang="en-US" sz="1400" dirty="0"/>
              <a:t>提案者</a:t>
            </a:r>
            <a:r>
              <a:rPr lang="ja-JP" altLang="ja-JP" sz="1400" dirty="0"/>
              <a:t>が取り纏める　　ファイル名：株式会社○○○○</a:t>
            </a:r>
            <a:r>
              <a:rPr lang="en-US" altLang="ja-JP" sz="1400" dirty="0"/>
              <a:t>_</a:t>
            </a:r>
            <a:r>
              <a:rPr lang="ja-JP" altLang="ja-JP" sz="1400" dirty="0"/>
              <a:t>実施経費計</a:t>
            </a:r>
            <a:r>
              <a:rPr lang="en-US" altLang="ja-JP" sz="1400" dirty="0"/>
              <a:t>.</a:t>
            </a:r>
            <a:r>
              <a:rPr lang="en-US" altLang="ja-JP" sz="1400" dirty="0" err="1"/>
              <a:t>xlsx</a:t>
            </a:r>
            <a:r>
              <a:rPr lang="ja-JP" altLang="ja-JP" sz="1400" dirty="0"/>
              <a:t>）</a:t>
            </a:r>
          </a:p>
          <a:p>
            <a:pPr>
              <a:buFont typeface="Wingdings" panose="05000000000000000000" pitchFamily="2" charset="2"/>
              <a:buChar char="n"/>
            </a:pPr>
            <a:r>
              <a:rPr lang="ja-JP" altLang="en-US" sz="1400" dirty="0"/>
              <a:t>　</a:t>
            </a:r>
            <a:r>
              <a:rPr lang="ja-JP" altLang="ja-JP" sz="1400" dirty="0"/>
              <a:t>添付資料４の法人案内パンフレット等（法人経歴のわかるもの）</a:t>
            </a:r>
          </a:p>
          <a:p>
            <a:pPr marL="0" indent="0">
              <a:buNone/>
            </a:pPr>
            <a:r>
              <a:rPr lang="ja-JP" altLang="en-US" sz="1400" dirty="0"/>
              <a:t>　　</a:t>
            </a:r>
            <a:r>
              <a:rPr lang="ja-JP" altLang="ja-JP" sz="1400" dirty="0"/>
              <a:t>（</a:t>
            </a:r>
            <a:r>
              <a:rPr lang="ja-JP" altLang="en-US" sz="1400" dirty="0"/>
              <a:t>提案者</a:t>
            </a:r>
            <a:r>
              <a:rPr lang="ja-JP" altLang="ja-JP" sz="1400" dirty="0"/>
              <a:t>毎にファイルを作成　ファイル名：株式会社○○○○</a:t>
            </a:r>
            <a:r>
              <a:rPr lang="en-US" altLang="ja-JP" sz="1400" dirty="0"/>
              <a:t>_</a:t>
            </a:r>
            <a:r>
              <a:rPr lang="ja-JP" altLang="ja-JP" sz="1400" dirty="0"/>
              <a:t>会社案内</a:t>
            </a:r>
            <a:r>
              <a:rPr lang="en-US" altLang="ja-JP" sz="1400" dirty="0"/>
              <a:t>.pdf</a:t>
            </a:r>
            <a:r>
              <a:rPr lang="ja-JP" altLang="ja-JP" sz="1400" dirty="0"/>
              <a:t>）　</a:t>
            </a:r>
          </a:p>
          <a:p>
            <a:pPr>
              <a:buFont typeface="Wingdings" panose="05000000000000000000" pitchFamily="2" charset="2"/>
              <a:buChar char="n"/>
            </a:pPr>
            <a:r>
              <a:rPr lang="ja-JP" altLang="en-US" sz="1400" dirty="0"/>
              <a:t>　</a:t>
            </a:r>
            <a:r>
              <a:rPr lang="ja-JP" altLang="ja-JP" sz="1400" dirty="0"/>
              <a:t>添付資料５の直近３年分の決算報告書（貸借対照表、損益計算書及びキャッシュフロー計算書等）の</a:t>
            </a:r>
          </a:p>
          <a:p>
            <a:pPr marL="0" indent="0">
              <a:buNone/>
            </a:pPr>
            <a:r>
              <a:rPr lang="ja-JP" altLang="en-US" sz="1400" dirty="0"/>
              <a:t>　　　</a:t>
            </a:r>
            <a:r>
              <a:rPr lang="ja-JP" altLang="ja-JP" sz="1400" dirty="0"/>
              <a:t>電子データ（</a:t>
            </a:r>
            <a:r>
              <a:rPr lang="ja-JP" altLang="en-US" sz="1400" dirty="0"/>
              <a:t>提案者</a:t>
            </a:r>
            <a:r>
              <a:rPr lang="ja-JP" altLang="ja-JP" sz="1400" dirty="0"/>
              <a:t>毎にファイルを作成　ファイル名：株式会社○○○○</a:t>
            </a:r>
            <a:r>
              <a:rPr lang="en-US" altLang="ja-JP" sz="1400" dirty="0"/>
              <a:t>_</a:t>
            </a:r>
            <a:r>
              <a:rPr lang="ja-JP" altLang="ja-JP" sz="1400" dirty="0"/>
              <a:t>決算報告</a:t>
            </a:r>
            <a:r>
              <a:rPr lang="en-US" altLang="ja-JP" sz="1400" dirty="0"/>
              <a:t>.pdf</a:t>
            </a:r>
            <a:r>
              <a:rPr lang="ja-JP" altLang="ja-JP" sz="1400" dirty="0"/>
              <a:t>）　</a:t>
            </a:r>
          </a:p>
          <a:p>
            <a:pPr>
              <a:buFont typeface="Wingdings" panose="05000000000000000000" pitchFamily="2" charset="2"/>
              <a:buChar char="n"/>
            </a:pPr>
            <a:r>
              <a:rPr lang="ja-JP" altLang="en-US" sz="1400" dirty="0"/>
              <a:t>　</a:t>
            </a:r>
            <a:r>
              <a:rPr lang="ja-JP" altLang="ja-JP" sz="1400" dirty="0"/>
              <a:t>添付資料６の</a:t>
            </a:r>
            <a:r>
              <a:rPr lang="en-US" altLang="ja-JP" sz="1400" dirty="0"/>
              <a:t>e-Rad</a:t>
            </a:r>
            <a:r>
              <a:rPr lang="ja-JP" altLang="ja-JP" sz="1400" dirty="0"/>
              <a:t>「応募内容提案書」の電子データ</a:t>
            </a:r>
          </a:p>
          <a:p>
            <a:pPr marL="0" indent="0">
              <a:buNone/>
            </a:pPr>
            <a:r>
              <a:rPr lang="ja-JP" altLang="en-US" sz="1400" dirty="0"/>
              <a:t>　　 </a:t>
            </a:r>
            <a:r>
              <a:rPr lang="ja-JP" altLang="ja-JP" sz="1400" dirty="0"/>
              <a:t>（代表</a:t>
            </a:r>
            <a:r>
              <a:rPr lang="ja-JP" altLang="en-US" sz="1400" dirty="0"/>
              <a:t>提案者</a:t>
            </a:r>
            <a:r>
              <a:rPr lang="ja-JP" altLang="ja-JP" sz="1400" dirty="0"/>
              <a:t>が取り纏める　　ファイル名：株式会社○○○○</a:t>
            </a:r>
            <a:r>
              <a:rPr lang="en-US" altLang="ja-JP" sz="1400" dirty="0"/>
              <a:t>_e-Rad</a:t>
            </a:r>
            <a:r>
              <a:rPr lang="ja-JP" altLang="ja-JP" sz="1400" dirty="0"/>
              <a:t>提案書</a:t>
            </a:r>
            <a:r>
              <a:rPr lang="en-US" altLang="ja-JP" sz="1400" dirty="0"/>
              <a:t>.pdf</a:t>
            </a:r>
            <a:r>
              <a:rPr lang="ja-JP" altLang="ja-JP" sz="1400" dirty="0"/>
              <a:t>）</a:t>
            </a:r>
          </a:p>
          <a:p>
            <a:pPr>
              <a:buFont typeface="Wingdings" panose="05000000000000000000" pitchFamily="2" charset="2"/>
              <a:buChar char="n"/>
            </a:pPr>
            <a:r>
              <a:rPr lang="ja-JP" altLang="en-US" sz="1400" dirty="0"/>
              <a:t>　</a:t>
            </a:r>
            <a:r>
              <a:rPr lang="ja-JP" altLang="ja-JP" sz="1400" dirty="0"/>
              <a:t>添付資料７の資金繰表</a:t>
            </a:r>
            <a:r>
              <a:rPr lang="ja-JP" altLang="en-US" sz="1400" dirty="0"/>
              <a:t>（資金計画含む）</a:t>
            </a:r>
            <a:endParaRPr lang="ja-JP" altLang="ja-JP" sz="1400" dirty="0"/>
          </a:p>
          <a:p>
            <a:pPr marL="0" indent="0">
              <a:buNone/>
            </a:pPr>
            <a:r>
              <a:rPr lang="ja-JP" altLang="en-US" sz="1400" dirty="0"/>
              <a:t>　　 </a:t>
            </a:r>
            <a:r>
              <a:rPr lang="ja-JP" altLang="ja-JP" sz="1400" dirty="0"/>
              <a:t>（</a:t>
            </a:r>
            <a:r>
              <a:rPr lang="ja-JP" altLang="en-US" sz="1400" dirty="0"/>
              <a:t>提案者</a:t>
            </a:r>
            <a:r>
              <a:rPr lang="ja-JP" altLang="ja-JP" sz="1400" dirty="0"/>
              <a:t>毎にファイルを作成　ファイル名：株式会社○○○○</a:t>
            </a:r>
            <a:r>
              <a:rPr lang="en-US" altLang="ja-JP" sz="1400" dirty="0"/>
              <a:t>_</a:t>
            </a:r>
            <a:r>
              <a:rPr lang="ja-JP" altLang="ja-JP" sz="1400" dirty="0"/>
              <a:t>資金繰表</a:t>
            </a:r>
            <a:r>
              <a:rPr lang="en-US" altLang="ja-JP" sz="1400" dirty="0"/>
              <a:t>.xlsx</a:t>
            </a:r>
            <a:r>
              <a:rPr lang="ja-JP" altLang="ja-JP" sz="1400" dirty="0"/>
              <a:t>）</a:t>
            </a: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38</a:t>
            </a:fld>
            <a:endParaRPr lang="en-US" altLang="ja-JP" dirty="0"/>
          </a:p>
        </p:txBody>
      </p:sp>
    </p:spTree>
    <p:extLst>
      <p:ext uri="{BB962C8B-B14F-4D97-AF65-F5344CB8AC3E}">
        <p14:creationId xmlns:p14="http://schemas.microsoft.com/office/powerpoint/2010/main" val="143114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助成事業の資金に関する書類</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0825" y="1099409"/>
            <a:ext cx="8642350" cy="5400675"/>
          </a:xfrm>
        </p:spPr>
        <p:txBody>
          <a:bodyPr/>
          <a:lstStyle/>
          <a:p>
            <a:pPr marL="0" indent="0">
              <a:buNone/>
            </a:pPr>
            <a:endParaRPr lang="en-US" altLang="ja-JP" sz="1600" dirty="0"/>
          </a:p>
          <a:p>
            <a:pPr marL="0" indent="0">
              <a:buNone/>
            </a:pPr>
            <a:endParaRPr lang="en-US" altLang="ja-JP" sz="2000" dirty="0"/>
          </a:p>
          <a:p>
            <a:pPr marL="0" indent="0">
              <a:buNone/>
            </a:pPr>
            <a:r>
              <a:rPr lang="ja-JP" altLang="en-US" sz="2000" dirty="0"/>
              <a:t>　</a:t>
            </a:r>
            <a:r>
              <a:rPr lang="ja-JP" altLang="ja-JP" sz="2000" dirty="0"/>
              <a:t>審査の過程において、提案者が助成事業を実施できるだけの</a:t>
            </a:r>
            <a:endParaRPr lang="en-US" altLang="ja-JP" sz="2000" dirty="0"/>
          </a:p>
          <a:p>
            <a:pPr marL="0" indent="0">
              <a:buNone/>
            </a:pPr>
            <a:endParaRPr lang="en-US" altLang="ja-JP" sz="2000" dirty="0"/>
          </a:p>
          <a:p>
            <a:pPr marL="0" indent="0">
              <a:buNone/>
            </a:pPr>
            <a:r>
              <a:rPr lang="ja-JP" altLang="en-US" sz="2000" dirty="0"/>
              <a:t>　</a:t>
            </a:r>
            <a:r>
              <a:rPr lang="ja-JP" altLang="ja-JP" sz="2000" dirty="0"/>
              <a:t>経営基盤を有していることを確認するために、</a:t>
            </a:r>
            <a:endParaRPr lang="en-US" altLang="ja-JP" sz="2000" dirty="0"/>
          </a:p>
          <a:p>
            <a:pPr marL="0" indent="0">
              <a:buNone/>
            </a:pPr>
            <a:endParaRPr lang="en-US" altLang="ja-JP" sz="2000" dirty="0"/>
          </a:p>
          <a:p>
            <a:pPr marL="0" indent="0">
              <a:buNone/>
            </a:pPr>
            <a:r>
              <a:rPr lang="ja-JP" altLang="en-US" sz="2000" dirty="0"/>
              <a:t>　</a:t>
            </a:r>
            <a:r>
              <a:rPr lang="ja-JP" altLang="ja-JP" sz="2000" dirty="0"/>
              <a:t>提案者の</a:t>
            </a:r>
            <a:r>
              <a:rPr lang="ja-JP" altLang="ja-JP" sz="2400" dirty="0">
                <a:solidFill>
                  <a:srgbClr val="FF0000"/>
                </a:solidFill>
              </a:rPr>
              <a:t>残高証明書</a:t>
            </a:r>
            <a:r>
              <a:rPr lang="ja-JP" altLang="ja-JP" sz="2000" dirty="0"/>
              <a:t>や第三者から提案者への</a:t>
            </a:r>
            <a:r>
              <a:rPr lang="ja-JP" altLang="ja-JP" sz="2400" dirty="0">
                <a:solidFill>
                  <a:srgbClr val="FF0000"/>
                </a:solidFill>
              </a:rPr>
              <a:t>融資証明書</a:t>
            </a:r>
            <a:r>
              <a:rPr lang="ja-JP" altLang="ja-JP" sz="2000" dirty="0"/>
              <a:t>など、</a:t>
            </a:r>
            <a:endParaRPr lang="en-US" altLang="ja-JP" sz="2000" dirty="0"/>
          </a:p>
          <a:p>
            <a:pPr marL="0" indent="0">
              <a:buNone/>
            </a:pPr>
            <a:endParaRPr lang="en-US" altLang="ja-JP" sz="2000" dirty="0">
              <a:solidFill>
                <a:schemeClr val="tx2"/>
              </a:solidFill>
            </a:endParaRPr>
          </a:p>
          <a:p>
            <a:pPr marL="0" indent="0">
              <a:buNone/>
            </a:pPr>
            <a:r>
              <a:rPr lang="ja-JP" altLang="en-US" sz="2000" dirty="0">
                <a:solidFill>
                  <a:schemeClr val="tx2"/>
                </a:solidFill>
              </a:rPr>
              <a:t>　</a:t>
            </a:r>
            <a:r>
              <a:rPr lang="ja-JP" altLang="ja-JP" sz="2400" dirty="0">
                <a:solidFill>
                  <a:srgbClr val="FF0000"/>
                </a:solidFill>
              </a:rPr>
              <a:t>助成事業の資金に関する書類</a:t>
            </a:r>
            <a:r>
              <a:rPr lang="ja-JP" altLang="ja-JP" sz="2000" dirty="0"/>
              <a:t>の提出を求める場合があります。</a:t>
            </a:r>
            <a:endParaRPr lang="en-US" altLang="ja-JP" sz="2000" dirty="0"/>
          </a:p>
          <a:p>
            <a:pPr marL="0" indent="0">
              <a:buNone/>
            </a:pPr>
            <a:endParaRPr lang="en-US" altLang="ja-JP" sz="2000" dirty="0"/>
          </a:p>
          <a:p>
            <a:pPr marL="0" indent="0">
              <a:buNone/>
            </a:pPr>
            <a:r>
              <a:rPr lang="ja-JP" altLang="en-US" sz="2000" dirty="0"/>
              <a:t>　</a:t>
            </a:r>
            <a:r>
              <a:rPr lang="ja-JP" altLang="ja-JP" sz="2000" dirty="0"/>
              <a:t>入手に時間を要する場合がありますので、</a:t>
            </a:r>
            <a:endParaRPr lang="en-US" altLang="ja-JP" sz="2000" dirty="0"/>
          </a:p>
          <a:p>
            <a:pPr marL="0" indent="0">
              <a:buNone/>
            </a:pPr>
            <a:endParaRPr lang="en-US" altLang="ja-JP" sz="2000" dirty="0"/>
          </a:p>
          <a:p>
            <a:pPr marL="0" indent="0">
              <a:buNone/>
            </a:pPr>
            <a:r>
              <a:rPr lang="ja-JP" altLang="en-US" sz="2000" dirty="0">
                <a:solidFill>
                  <a:schemeClr val="tx2"/>
                </a:solidFill>
              </a:rPr>
              <a:t>　</a:t>
            </a:r>
            <a:r>
              <a:rPr lang="ja-JP" altLang="ja-JP" sz="2400" dirty="0">
                <a:solidFill>
                  <a:srgbClr val="FF0000"/>
                </a:solidFill>
              </a:rPr>
              <a:t>事前にご準備</a:t>
            </a:r>
            <a:r>
              <a:rPr lang="ja-JP" altLang="ja-JP" sz="2000" dirty="0"/>
              <a:t>下さい。</a:t>
            </a:r>
          </a:p>
          <a:p>
            <a:pPr marL="0" indent="0">
              <a:buNone/>
            </a:pP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39</a:t>
            </a:fld>
            <a:endParaRPr lang="en-US" altLang="ja-JP" dirty="0"/>
          </a:p>
        </p:txBody>
      </p:sp>
    </p:spTree>
    <p:extLst>
      <p:ext uri="{BB962C8B-B14F-4D97-AF65-F5344CB8AC3E}">
        <p14:creationId xmlns:p14="http://schemas.microsoft.com/office/powerpoint/2010/main" val="265472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事業の</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目的</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0825" y="1262063"/>
            <a:ext cx="8605838" cy="5407025"/>
          </a:xfrm>
        </p:spPr>
        <p:txBody>
          <a:bodyPr/>
          <a:lstStyle/>
          <a:p>
            <a:pPr marL="0" indent="0">
              <a:buNone/>
            </a:pPr>
            <a:r>
              <a:rPr lang="ja-JP" altLang="en-US" sz="2000" dirty="0"/>
              <a:t>　</a:t>
            </a:r>
            <a:endParaRPr lang="en-US" altLang="ja-JP" sz="2000" dirty="0"/>
          </a:p>
          <a:p>
            <a:pPr marL="0" indent="0">
              <a:buNone/>
            </a:pPr>
            <a:endParaRPr lang="en-US" altLang="ja-JP" sz="2000" dirty="0"/>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本事業は、大学や研究機関等による高度なＡＩチップ開発のための共通基盤技術の開発を進めると共に、その</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知見やＡＩチップの設計・評価・検証等の開発環境を</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中小企業やベンチャー企業などの</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民間企業等に提供</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、中小企業やベンチャー企業などの</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民間企業等における</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ＡＩチップに関するアイディア実用化に向けた研究開発を支援</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ことを目的とします。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ＡＩチップ開発を加速するために整備した設計検証拠点で開発を実施し、ＡＩチップ開発スキームにおける設計、検証をシームレスに実施することで、革新的なアイディアの実現を加速する研究開発を進め、世界における存在感を獲得することを</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目指します。</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4</a:t>
            </a:fld>
            <a:endParaRPr lang="en-US" altLang="ja-JP" dirty="0"/>
          </a:p>
        </p:txBody>
      </p:sp>
    </p:spTree>
    <p:extLst>
      <p:ext uri="{BB962C8B-B14F-4D97-AF65-F5344CB8AC3E}">
        <p14:creationId xmlns:p14="http://schemas.microsoft.com/office/powerpoint/2010/main" val="1810453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提案書作成時の注意</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0825" y="1276505"/>
            <a:ext cx="8642350" cy="5400675"/>
          </a:xfrm>
        </p:spPr>
        <p:txBody>
          <a:bodyPr/>
          <a:lstStyle/>
          <a:p>
            <a:pPr marL="0"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提案書は</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添付書類を含め全て</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Ａ４サイズ</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にして下さい。</a:t>
            </a:r>
            <a:endPar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会社案内等も</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A4</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サイズに</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して下さい。</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 </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左上をダブルクリップ</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留め</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（ホッチキス綴</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時不可</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、製本</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は不可）で、</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縦二</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孔の</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パンチ</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孔</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をあけ</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て下さい。</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提案書の項目名は</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削除</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しないで下さい。</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一方、</a:t>
            </a:r>
            <a:r>
              <a:rPr lang="ja-JP" altLang="ja-JP" sz="2000" i="1" dirty="0">
                <a:solidFill>
                  <a:srgbClr val="0070C0"/>
                </a:solidFill>
                <a:latin typeface="ＭＳ Ｐゴシック" panose="020B0600070205080204" pitchFamily="50" charset="-128"/>
                <a:ea typeface="ＭＳ Ｐゴシック" panose="020B0600070205080204" pitchFamily="50" charset="-128"/>
                <a:cs typeface="Meiryo UI" panose="020B0604030504040204" pitchFamily="50" charset="-128"/>
              </a:rPr>
              <a:t>青字イタリック体</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の注意事項</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や記載例はすべて削除して下さい。</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項目間の行間は適宜変更</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して下さい。</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提案書枚数については、制限はありません。</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審査しやすいようにご調整下さい。</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40</a:t>
            </a:fld>
            <a:endParaRPr lang="en-US" altLang="ja-JP" dirty="0"/>
          </a:p>
        </p:txBody>
      </p:sp>
    </p:spTree>
    <p:extLst>
      <p:ext uri="{BB962C8B-B14F-4D97-AF65-F5344CB8AC3E}">
        <p14:creationId xmlns:p14="http://schemas.microsoft.com/office/powerpoint/2010/main" val="352643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t>e-Rad</a:t>
            </a:r>
            <a:r>
              <a:rPr lang="ja-JP" altLang="ja-JP" sz="2800" dirty="0"/>
              <a:t>応募内容提案書</a:t>
            </a:r>
            <a:endParaRPr kumimoji="1" lang="ja-JP" altLang="en-US" sz="2800" dirty="0"/>
          </a:p>
        </p:txBody>
      </p:sp>
      <p:sp>
        <p:nvSpPr>
          <p:cNvPr id="3" name="コンテンツ プレースホルダー 2"/>
          <p:cNvSpPr>
            <a:spLocks noGrp="1"/>
          </p:cNvSpPr>
          <p:nvPr>
            <p:ph idx="1"/>
          </p:nvPr>
        </p:nvSpPr>
        <p:spPr>
          <a:xfrm>
            <a:off x="360363" y="1254180"/>
            <a:ext cx="8616950" cy="5470525"/>
          </a:xfrm>
        </p:spPr>
        <p:txBody>
          <a:bodyPr/>
          <a:lstStyle/>
          <a:p>
            <a:pPr marL="0" indent="0">
              <a:buNone/>
            </a:pPr>
            <a:r>
              <a:rPr lang="ja-JP" altLang="ja-JP" sz="1800" dirty="0">
                <a:solidFill>
                  <a:schemeClr val="tx1"/>
                </a:solidFill>
              </a:rPr>
              <a:t>本事業への</a:t>
            </a:r>
            <a:r>
              <a:rPr lang="ja-JP" altLang="en-US" sz="1800" dirty="0">
                <a:solidFill>
                  <a:schemeClr val="tx1"/>
                </a:solidFill>
              </a:rPr>
              <a:t>提案に</a:t>
            </a:r>
            <a:r>
              <a:rPr lang="ja-JP" altLang="ja-JP" sz="1800" dirty="0">
                <a:solidFill>
                  <a:schemeClr val="tx1"/>
                </a:solidFill>
              </a:rPr>
              <a:t>は、</a:t>
            </a:r>
            <a:r>
              <a:rPr lang="ja-JP" altLang="ja-JP" sz="1800" dirty="0">
                <a:solidFill>
                  <a:srgbClr val="FF0000"/>
                </a:solidFill>
              </a:rPr>
              <a:t>府省共通研究開発管理システム（</a:t>
            </a:r>
            <a:r>
              <a:rPr lang="en-US" altLang="ja-JP" sz="1800" dirty="0">
                <a:solidFill>
                  <a:srgbClr val="FF0000"/>
                </a:solidFill>
              </a:rPr>
              <a:t>e-Rad</a:t>
            </a:r>
            <a:r>
              <a:rPr lang="ja-JP" altLang="ja-JP" sz="1800" dirty="0">
                <a:solidFill>
                  <a:srgbClr val="FF0000"/>
                </a:solidFill>
              </a:rPr>
              <a:t>）</a:t>
            </a:r>
            <a:r>
              <a:rPr lang="ja-JP" altLang="ja-JP" sz="1800" dirty="0">
                <a:solidFill>
                  <a:schemeClr val="tx1"/>
                </a:solidFill>
              </a:rPr>
              <a:t>への申請手続き</a:t>
            </a:r>
            <a:r>
              <a:rPr lang="ja-JP" altLang="en-US" sz="1800" dirty="0">
                <a:solidFill>
                  <a:schemeClr val="tx1"/>
                </a:solidFill>
              </a:rPr>
              <a:t>が必須ですので、</a:t>
            </a:r>
            <a:r>
              <a:rPr lang="ja-JP" altLang="ja-JP" sz="1800" dirty="0">
                <a:solidFill>
                  <a:schemeClr val="tx1"/>
                </a:solidFill>
              </a:rPr>
              <a:t>ご注意</a:t>
            </a:r>
            <a:r>
              <a:rPr lang="ja-JP" altLang="en-US" sz="1800" dirty="0">
                <a:solidFill>
                  <a:schemeClr val="tx1"/>
                </a:solidFill>
              </a:rPr>
              <a:t>下さい</a:t>
            </a:r>
            <a:r>
              <a:rPr lang="ja-JP" altLang="ja-JP" sz="1800" dirty="0">
                <a:solidFill>
                  <a:schemeClr val="tx1"/>
                </a:solidFill>
              </a:rPr>
              <a:t>。</a:t>
            </a:r>
            <a:endParaRPr lang="en-US" altLang="ja-JP" sz="1800" dirty="0">
              <a:solidFill>
                <a:schemeClr val="tx1"/>
              </a:solidFill>
            </a:endParaRPr>
          </a:p>
          <a:p>
            <a:pPr marL="3175" indent="-3175">
              <a:lnSpc>
                <a:spcPct val="90000"/>
              </a:lnSpc>
              <a:buFontTx/>
              <a:buNone/>
              <a:tabLst>
                <a:tab pos="355600" algn="l"/>
              </a:tabLst>
            </a:pPr>
            <a:endParaRPr lang="en-US" altLang="ja-JP" sz="1800" dirty="0"/>
          </a:p>
          <a:p>
            <a:pPr marL="520700" indent="-342900">
              <a:lnSpc>
                <a:spcPct val="90000"/>
              </a:lnSpc>
              <a:buFont typeface="+mj-ea"/>
              <a:buAutoNum type="circleNumDbPlain"/>
              <a:tabLst>
                <a:tab pos="355600" algn="l"/>
              </a:tabLst>
            </a:pPr>
            <a:r>
              <a:rPr lang="ja-JP" altLang="ja-JP" sz="2000" dirty="0">
                <a:solidFill>
                  <a:srgbClr val="FF0000"/>
                </a:solidFill>
              </a:rPr>
              <a:t>所属研究機関の登録</a:t>
            </a:r>
            <a:endParaRPr lang="en-US" altLang="ja-JP" sz="2000" dirty="0">
              <a:solidFill>
                <a:srgbClr val="FF0000"/>
              </a:solidFill>
            </a:endParaRPr>
          </a:p>
          <a:p>
            <a:pPr indent="0">
              <a:lnSpc>
                <a:spcPct val="90000"/>
              </a:lnSpc>
              <a:buNone/>
              <a:tabLst>
                <a:tab pos="355600" algn="l"/>
              </a:tabLst>
            </a:pPr>
            <a:r>
              <a:rPr lang="ja-JP" altLang="en-US" sz="1800" dirty="0">
                <a:solidFill>
                  <a:schemeClr val="tx2"/>
                </a:solidFill>
              </a:rPr>
              <a:t>　 </a:t>
            </a:r>
            <a:r>
              <a:rPr lang="ja-JP" altLang="ja-JP" sz="1600" dirty="0">
                <a:solidFill>
                  <a:schemeClr val="tx1"/>
                </a:solidFill>
              </a:rPr>
              <a:t>日数を要する場合があ</a:t>
            </a:r>
            <a:r>
              <a:rPr lang="ja-JP" altLang="en-US" sz="1600" dirty="0">
                <a:solidFill>
                  <a:schemeClr val="tx1"/>
                </a:solidFill>
              </a:rPr>
              <a:t>る</a:t>
            </a:r>
            <a:r>
              <a:rPr lang="ja-JP" altLang="ja-JP" sz="1600" dirty="0">
                <a:solidFill>
                  <a:schemeClr val="tx1"/>
                </a:solidFill>
              </a:rPr>
              <a:t>ので、</a:t>
            </a:r>
            <a:r>
              <a:rPr lang="ja-JP" altLang="ja-JP" sz="2000" u="sng" dirty="0">
                <a:solidFill>
                  <a:srgbClr val="FF0000"/>
                </a:solidFill>
              </a:rPr>
              <a:t>２週間以上の余裕をもって</a:t>
            </a:r>
            <a:r>
              <a:rPr lang="ja-JP" altLang="ja-JP" sz="1600" dirty="0">
                <a:solidFill>
                  <a:schemeClr val="tx1"/>
                </a:solidFill>
              </a:rPr>
              <a:t>手続きをして</a:t>
            </a:r>
            <a:r>
              <a:rPr lang="ja-JP" altLang="en-US" sz="1600" dirty="0">
                <a:solidFill>
                  <a:schemeClr val="tx1"/>
                </a:solidFill>
              </a:rPr>
              <a:t>下さい</a:t>
            </a:r>
            <a:r>
              <a:rPr lang="ja-JP" altLang="ja-JP" sz="1600" dirty="0">
                <a:solidFill>
                  <a:schemeClr val="tx1"/>
                </a:solidFill>
              </a:rPr>
              <a:t>。</a:t>
            </a:r>
          </a:p>
          <a:p>
            <a:pPr marL="520700" indent="-342900">
              <a:lnSpc>
                <a:spcPct val="90000"/>
              </a:lnSpc>
              <a:buFont typeface="+mj-ea"/>
              <a:buAutoNum type="circleNumDbPlain" startAt="2"/>
              <a:tabLst>
                <a:tab pos="355600" algn="l"/>
              </a:tabLst>
            </a:pPr>
            <a:endParaRPr lang="en-US" altLang="ja-JP" sz="1800" dirty="0">
              <a:solidFill>
                <a:schemeClr val="tx2"/>
              </a:solidFill>
            </a:endParaRPr>
          </a:p>
          <a:p>
            <a:pPr marL="520700" indent="-342900">
              <a:lnSpc>
                <a:spcPct val="90000"/>
              </a:lnSpc>
              <a:buFont typeface="+mj-ea"/>
              <a:buAutoNum type="circleNumDbPlain" startAt="2"/>
              <a:tabLst>
                <a:tab pos="355600" algn="l"/>
              </a:tabLst>
            </a:pPr>
            <a:r>
              <a:rPr lang="ja-JP" altLang="en-US" sz="2000" dirty="0">
                <a:solidFill>
                  <a:srgbClr val="FF0000"/>
                </a:solidFill>
              </a:rPr>
              <a:t>主任研究者の登録</a:t>
            </a:r>
            <a:endParaRPr lang="en-US" altLang="ja-JP" sz="2000" dirty="0">
              <a:solidFill>
                <a:srgbClr val="FF0000"/>
              </a:solidFill>
            </a:endParaRPr>
          </a:p>
          <a:p>
            <a:pPr marL="520700" indent="-342900">
              <a:lnSpc>
                <a:spcPct val="90000"/>
              </a:lnSpc>
              <a:buFont typeface="+mj-ea"/>
              <a:buAutoNum type="circleNumDbPlain" startAt="2"/>
              <a:tabLst>
                <a:tab pos="355600" algn="l"/>
              </a:tabLst>
            </a:pPr>
            <a:endParaRPr lang="en-US" altLang="ja-JP" sz="1800" dirty="0">
              <a:solidFill>
                <a:schemeClr val="tx2"/>
              </a:solidFill>
            </a:endParaRPr>
          </a:p>
          <a:p>
            <a:pPr marL="520700" indent="-342900">
              <a:lnSpc>
                <a:spcPct val="90000"/>
              </a:lnSpc>
              <a:buFont typeface="+mj-ea"/>
              <a:buAutoNum type="circleNumDbPlain" startAt="2"/>
              <a:tabLst>
                <a:tab pos="355600" algn="l"/>
              </a:tabLst>
            </a:pPr>
            <a:r>
              <a:rPr lang="ja-JP" altLang="ja-JP" sz="2000" dirty="0">
                <a:solidFill>
                  <a:srgbClr val="FF0000"/>
                </a:solidFill>
              </a:rPr>
              <a:t>応募基本情報の入力と「応募内容提案書」の出力</a:t>
            </a:r>
            <a:endParaRPr lang="en-US" altLang="ja-JP" sz="2000" dirty="0">
              <a:solidFill>
                <a:srgbClr val="FF0000"/>
              </a:solidFill>
            </a:endParaRPr>
          </a:p>
          <a:p>
            <a:pPr indent="0">
              <a:lnSpc>
                <a:spcPct val="90000"/>
              </a:lnSpc>
              <a:buNone/>
              <a:tabLst>
                <a:tab pos="355600" algn="l"/>
              </a:tabLst>
            </a:pPr>
            <a:r>
              <a:rPr lang="ja-JP" altLang="en-US" sz="1800" dirty="0"/>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主任研究者</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が公募件名に対する応募情報を入力の上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0">
              <a:lnSpc>
                <a:spcPct val="90000"/>
              </a:lnSpc>
              <a:buNone/>
              <a:tabLst>
                <a:tab pos="35560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「応募内容提案書」を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出力</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下さい</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0">
              <a:lnSpc>
                <a:spcPct val="90000"/>
              </a:lnSpc>
              <a:buNone/>
              <a:tabLst>
                <a:tab pos="355600" algn="l"/>
              </a:tabLst>
            </a:pPr>
            <a:endParaRPr lang="en-US" altLang="ja-JP" sz="1800" dirty="0"/>
          </a:p>
          <a:p>
            <a:pPr indent="0">
              <a:lnSpc>
                <a:spcPct val="90000"/>
              </a:lnSpc>
              <a:buNone/>
              <a:tabLst>
                <a:tab pos="355600" algn="l"/>
              </a:tabLst>
            </a:pPr>
            <a:r>
              <a:rPr lang="ja-JP" altLang="en-US" sz="1800" dirty="0">
                <a:solidFill>
                  <a:srgbClr val="FF0000"/>
                </a:solidFill>
              </a:rPr>
              <a:t>④ </a:t>
            </a:r>
            <a:r>
              <a:rPr lang="ja-JP" altLang="ja-JP" sz="1800" dirty="0">
                <a:solidFill>
                  <a:srgbClr val="FF0000"/>
                </a:solidFill>
              </a:rPr>
              <a:t>応募情報の確認と登録</a:t>
            </a:r>
            <a:endParaRPr lang="en-US" altLang="ja-JP" sz="1800" dirty="0">
              <a:solidFill>
                <a:srgbClr val="FF0000"/>
              </a:solidFill>
            </a:endParaRPr>
          </a:p>
          <a:p>
            <a:pPr indent="0">
              <a:lnSpc>
                <a:spcPct val="90000"/>
              </a:lnSpc>
              <a:buNone/>
              <a:tabLst>
                <a:tab pos="355600" algn="l"/>
              </a:tabLst>
            </a:pPr>
            <a:r>
              <a:rPr lang="ja-JP" altLang="en-US" sz="1800" dirty="0">
                <a:solidFill>
                  <a:schemeClr val="tx2"/>
                </a:solidFill>
              </a:rPr>
              <a:t>　</a:t>
            </a:r>
            <a:r>
              <a:rPr lang="ja-JP" altLang="en-US" sz="1800" dirty="0">
                <a:solidFill>
                  <a:schemeClr val="tx1"/>
                </a:solidFill>
              </a:rPr>
              <a:t> </a:t>
            </a:r>
            <a:r>
              <a:rPr lang="ja-JP" altLang="ja-JP" sz="1600" dirty="0">
                <a:solidFill>
                  <a:schemeClr val="tx1"/>
                </a:solidFill>
              </a:rPr>
              <a:t>応募情報ファイルの内容に不備がないことを確認してから</a:t>
            </a:r>
            <a:endParaRPr lang="en-US" altLang="ja-JP" sz="1600" dirty="0">
              <a:solidFill>
                <a:schemeClr val="tx1"/>
              </a:solidFill>
            </a:endParaRPr>
          </a:p>
          <a:p>
            <a:pPr indent="0">
              <a:lnSpc>
                <a:spcPct val="90000"/>
              </a:lnSpc>
              <a:buNone/>
              <a:tabLst>
                <a:tab pos="355600" algn="l"/>
              </a:tabLst>
            </a:pPr>
            <a:r>
              <a:rPr lang="en-US" altLang="ja-JP" sz="1600" dirty="0">
                <a:solidFill>
                  <a:schemeClr val="tx1"/>
                </a:solidFill>
              </a:rPr>
              <a:t>   </a:t>
            </a:r>
            <a:r>
              <a:rPr lang="ja-JP" altLang="ja-JP" sz="1600" dirty="0">
                <a:solidFill>
                  <a:schemeClr val="tx1"/>
                </a:solidFill>
              </a:rPr>
              <a:t>「確認</a:t>
            </a:r>
            <a:r>
              <a:rPr lang="ja-JP" altLang="en-US" sz="1600" dirty="0">
                <a:solidFill>
                  <a:schemeClr val="tx1"/>
                </a:solidFill>
              </a:rPr>
              <a:t>」</a:t>
            </a:r>
            <a:r>
              <a:rPr lang="ja-JP" altLang="ja-JP" sz="1600" dirty="0">
                <a:solidFill>
                  <a:schemeClr val="tx1"/>
                </a:solidFill>
              </a:rPr>
              <a:t>・</a:t>
            </a:r>
            <a:r>
              <a:rPr lang="ja-JP" altLang="en-US" sz="1600" dirty="0">
                <a:solidFill>
                  <a:schemeClr val="tx1"/>
                </a:solidFill>
              </a:rPr>
              <a:t>「</a:t>
            </a:r>
            <a:r>
              <a:rPr lang="ja-JP" altLang="ja-JP" sz="1600" dirty="0">
                <a:solidFill>
                  <a:schemeClr val="tx1"/>
                </a:solidFill>
              </a:rPr>
              <a:t>実行」ボタンをクリックし、登録を完了して下さい。</a:t>
            </a:r>
            <a:endParaRPr lang="en-US" altLang="ja-JP" sz="1600" dirty="0">
              <a:solidFill>
                <a:schemeClr val="tx1"/>
              </a:solidFill>
            </a:endParaRPr>
          </a:p>
          <a:p>
            <a:pPr indent="0">
              <a:lnSpc>
                <a:spcPct val="90000"/>
              </a:lnSpc>
              <a:buNone/>
              <a:tabLst>
                <a:tab pos="355600" algn="l"/>
              </a:tabLst>
            </a:pPr>
            <a:r>
              <a:rPr lang="en-US" altLang="ja-JP" sz="1600" dirty="0">
                <a:solidFill>
                  <a:schemeClr val="tx1"/>
                </a:solidFill>
              </a:rPr>
              <a:t>   </a:t>
            </a:r>
            <a:r>
              <a:rPr lang="ja-JP" altLang="ja-JP" sz="1600" dirty="0">
                <a:solidFill>
                  <a:schemeClr val="tx1"/>
                </a:solidFill>
              </a:rPr>
              <a:t>「確認</a:t>
            </a:r>
            <a:r>
              <a:rPr lang="ja-JP" altLang="en-US" sz="1600" dirty="0">
                <a:solidFill>
                  <a:schemeClr val="tx1"/>
                </a:solidFill>
              </a:rPr>
              <a:t>」</a:t>
            </a:r>
            <a:r>
              <a:rPr lang="ja-JP" altLang="ja-JP" sz="1600" dirty="0">
                <a:solidFill>
                  <a:schemeClr val="tx1"/>
                </a:solidFill>
              </a:rPr>
              <a:t>・</a:t>
            </a:r>
            <a:r>
              <a:rPr lang="ja-JP" altLang="en-US" sz="1600" dirty="0">
                <a:solidFill>
                  <a:schemeClr val="tx1"/>
                </a:solidFill>
              </a:rPr>
              <a:t>「</a:t>
            </a:r>
            <a:r>
              <a:rPr lang="ja-JP" altLang="ja-JP" sz="1600" dirty="0">
                <a:solidFill>
                  <a:schemeClr val="tx1"/>
                </a:solidFill>
              </a:rPr>
              <a:t>実行」ボタンを押さないと</a:t>
            </a:r>
            <a:r>
              <a:rPr lang="en-US" altLang="ja-JP" sz="1600" dirty="0">
                <a:solidFill>
                  <a:schemeClr val="tx1"/>
                </a:solidFill>
              </a:rPr>
              <a:t>e-Rad</a:t>
            </a:r>
            <a:r>
              <a:rPr lang="ja-JP" altLang="ja-JP" sz="1600" dirty="0">
                <a:solidFill>
                  <a:schemeClr val="tx1"/>
                </a:solidFill>
              </a:rPr>
              <a:t>上での登録が完了しません。</a:t>
            </a:r>
            <a:endParaRPr lang="en-US" altLang="ja-JP" sz="1600" dirty="0">
              <a:solidFill>
                <a:schemeClr val="tx1"/>
              </a:solidFill>
            </a:endParaRPr>
          </a:p>
          <a:p>
            <a:pPr indent="0">
              <a:lnSpc>
                <a:spcPct val="90000"/>
              </a:lnSpc>
              <a:buNone/>
              <a:tabLst>
                <a:tab pos="355600" algn="l"/>
              </a:tabLst>
            </a:pPr>
            <a:endParaRPr lang="en-US" altLang="ja-JP" sz="1600" dirty="0">
              <a:solidFill>
                <a:schemeClr val="tx1"/>
              </a:solidFill>
            </a:endParaRPr>
          </a:p>
          <a:p>
            <a:pPr indent="0">
              <a:lnSpc>
                <a:spcPct val="90000"/>
              </a:lnSpc>
              <a:buNone/>
              <a:tabLst>
                <a:tab pos="355600" algn="l"/>
              </a:tabLst>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連名提案の場合、提案者ごとの申請が必要です。共同研究先の申請は不要です。</a:t>
            </a:r>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41</a:t>
            </a:fld>
            <a:endParaRPr lang="en-US" altLang="ja-JP" dirty="0"/>
          </a:p>
        </p:txBody>
      </p:sp>
    </p:spTree>
    <p:extLst>
      <p:ext uri="{BB962C8B-B14F-4D97-AF65-F5344CB8AC3E}">
        <p14:creationId xmlns:p14="http://schemas.microsoft.com/office/powerpoint/2010/main" val="2149354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bwMode="auto">
          <a:xfrm>
            <a:off x="1541955" y="1413332"/>
            <a:ext cx="5959357" cy="1806108"/>
          </a:xfrm>
          <a:prstGeom prst="roundRect">
            <a:avLst/>
          </a:prstGeom>
          <a:solidFill>
            <a:schemeClr val="bg1">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indent="0">
              <a:buClr>
                <a:schemeClr val="tx2"/>
              </a:buClr>
              <a:buNone/>
            </a:pPr>
            <a:r>
              <a:rPr lang="ja-JP" altLang="en-US" sz="1000" dirty="0">
                <a:solidFill>
                  <a:schemeClr val="tx1"/>
                </a:solidFill>
              </a:rPr>
              <a:t>　</a:t>
            </a:r>
            <a:r>
              <a:rPr lang="en-US" altLang="ja-JP" dirty="0">
                <a:solidFill>
                  <a:schemeClr val="tx1"/>
                </a:solidFill>
              </a:rPr>
              <a:t>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外部有識者による採択審査委員</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2"/>
              </a:buClr>
              <a:buNone/>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事前書面審査</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2"/>
              </a:buClr>
              <a:buNone/>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2"/>
              </a:buClr>
              <a:buNone/>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②　必要に応じてプレゼン審査も実施</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助成対象事業の審査</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42</a:t>
            </a:fld>
            <a:endParaRPr lang="en-US" altLang="ja-JP" dirty="0"/>
          </a:p>
        </p:txBody>
      </p:sp>
      <p:sp>
        <p:nvSpPr>
          <p:cNvPr id="7" name="角丸四角形 6"/>
          <p:cNvSpPr/>
          <p:nvPr/>
        </p:nvSpPr>
        <p:spPr bwMode="auto">
          <a:xfrm>
            <a:off x="1630967" y="3738643"/>
            <a:ext cx="5870347" cy="745816"/>
          </a:xfrm>
          <a:prstGeom prst="roundRect">
            <a:avLst/>
          </a:prstGeom>
          <a:solidFill>
            <a:schemeClr val="bg1">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indent="0">
              <a:buClr>
                <a:schemeClr val="tx2"/>
              </a:buClr>
              <a:buNone/>
            </a:pPr>
            <a:endParaRPr lang="en-US" altLang="ja-JP" sz="1000" dirty="0">
              <a:solidFill>
                <a:schemeClr val="tx1"/>
              </a:solidFill>
            </a:endParaRPr>
          </a:p>
          <a:p>
            <a:pPr marL="0" indent="0">
              <a:buClr>
                <a:schemeClr val="tx2"/>
              </a:buClr>
              <a:buNone/>
            </a:pPr>
            <a:r>
              <a:rPr lang="en-US" altLang="ja-JP" dirty="0">
                <a:solidFill>
                  <a:schemeClr val="tx1"/>
                </a:solidFill>
                <a:latin typeface="Batang" panose="02030600000101010101" pitchFamily="18" charset="-127"/>
                <a:ea typeface="Batang" panose="02030600000101010101" pitchFamily="18" charset="-127"/>
              </a:rPr>
              <a:t>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ＮＥＤＯ内で開催する契約助成委員会</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下矢印 7"/>
          <p:cNvSpPr/>
          <p:nvPr/>
        </p:nvSpPr>
        <p:spPr bwMode="auto">
          <a:xfrm>
            <a:off x="4037002" y="3325473"/>
            <a:ext cx="484632" cy="338518"/>
          </a:xfrm>
          <a:prstGeom prst="down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3300"/>
              </a:solidFill>
              <a:effectLst/>
              <a:latin typeface="ＭＳ ゴシック" pitchFamily="49" charset="-128"/>
              <a:ea typeface="ＭＳ ゴシック" pitchFamily="49" charset="-128"/>
            </a:endParaRPr>
          </a:p>
        </p:txBody>
      </p:sp>
      <p:sp>
        <p:nvSpPr>
          <p:cNvPr id="9" name="下矢印 8"/>
          <p:cNvSpPr/>
          <p:nvPr/>
        </p:nvSpPr>
        <p:spPr bwMode="auto">
          <a:xfrm>
            <a:off x="4037002" y="4559110"/>
            <a:ext cx="484632" cy="338518"/>
          </a:xfrm>
          <a:prstGeom prst="downArrow">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3300"/>
              </a:solidFill>
              <a:effectLst/>
              <a:latin typeface="ＭＳ ゴシック" pitchFamily="49" charset="-128"/>
              <a:ea typeface="ＭＳ ゴシック" pitchFamily="49" charset="-128"/>
            </a:endParaRPr>
          </a:p>
        </p:txBody>
      </p:sp>
      <p:sp>
        <p:nvSpPr>
          <p:cNvPr id="10" name="テキスト ボックス 9"/>
          <p:cNvSpPr txBox="1"/>
          <p:nvPr/>
        </p:nvSpPr>
        <p:spPr>
          <a:xfrm>
            <a:off x="3867686" y="4882941"/>
            <a:ext cx="1109976" cy="400110"/>
          </a:xfrm>
          <a:prstGeom prst="rect">
            <a:avLst/>
          </a:prstGeom>
          <a:noFill/>
        </p:spPr>
        <p:txBody>
          <a:bodyPr wrap="square" rtlCol="0">
            <a:spAutoFit/>
          </a:body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採択</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08115" y="1050003"/>
            <a:ext cx="3188061" cy="400110"/>
          </a:xfrm>
          <a:prstGeom prst="rect">
            <a:avLst/>
          </a:prstGeom>
          <a:noFill/>
        </p:spPr>
        <p:txBody>
          <a:bodyPr wrap="square" rtlCol="0">
            <a:spAutoFit/>
          </a:body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２段階の審査を行います。</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bwMode="auto">
          <a:xfrm>
            <a:off x="208115" y="5397154"/>
            <a:ext cx="8627036" cy="1296395"/>
          </a:xfrm>
          <a:prstGeom prst="roundRect">
            <a:avLst/>
          </a:prstGeom>
          <a:solidFill>
            <a:schemeClr val="bg1">
              <a:lumMod val="40000"/>
              <a:lumOff val="6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indent="0">
              <a:buClr>
                <a:schemeClr val="tx2"/>
              </a:buClr>
              <a:buNone/>
            </a:pPr>
            <a:endParaRPr lang="en-US" altLang="ja-JP" sz="1000" dirty="0">
              <a:solidFill>
                <a:schemeClr val="tx1"/>
              </a:solidFill>
            </a:endParaRPr>
          </a:p>
          <a:p>
            <a:pPr marL="0" indent="0">
              <a:buClr>
                <a:schemeClr val="tx2"/>
              </a:buClr>
              <a:buNone/>
            </a:pPr>
            <a:r>
              <a:rPr lang="en-US" altLang="ja-JP" b="1" dirty="0">
                <a:solidFill>
                  <a:schemeClr val="tx1"/>
                </a:solidFill>
                <a:latin typeface="Batang" panose="02030600000101010101" pitchFamily="18" charset="-127"/>
                <a:ea typeface="Batang" panose="02030600000101010101" pitchFamily="18" charset="-127"/>
              </a:rPr>
              <a:t>   </a:t>
            </a:r>
            <a:r>
              <a:rPr lang="ja-JP" altLang="en-US" b="1" dirty="0">
                <a:solidFill>
                  <a:schemeClr val="tx1"/>
                </a:solidFill>
                <a:latin typeface="Meiryo" panose="020B0604030504040204" pitchFamily="50" charset="-128"/>
                <a:ea typeface="Meiryo" panose="020B0604030504040204" pitchFamily="50" charset="-128"/>
                <a:cs typeface="Meiryo" panose="020B0604030504040204" pitchFamily="50" charset="-128"/>
              </a:rPr>
              <a:t>提案</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された技術開発テーマは次の技術及び事業化の評価項目に関して、事業内容と合せて審査いたします。</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Clr>
                <a:schemeClr val="tx2"/>
              </a:buClr>
              <a:buNone/>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事業内容には具体性かつ客観性が求められます。</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38045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採択審査の基準（技術に関する評価項目）</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43</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049191884"/>
              </p:ext>
            </p:extLst>
          </p:nvPr>
        </p:nvGraphicFramePr>
        <p:xfrm>
          <a:off x="106363" y="1326526"/>
          <a:ext cx="8616950" cy="5406062"/>
        </p:xfrm>
        <a:graphic>
          <a:graphicData uri="http://schemas.openxmlformats.org/drawingml/2006/table">
            <a:tbl>
              <a:tblPr firstRow="1" bandRow="1">
                <a:tableStyleId>{5C22544A-7EE6-4342-B048-85BDC9FD1C3A}</a:tableStyleId>
              </a:tblPr>
              <a:tblGrid>
                <a:gridCol w="2958809">
                  <a:extLst>
                    <a:ext uri="{9D8B030D-6E8A-4147-A177-3AD203B41FA5}">
                      <a16:colId xmlns:a16="http://schemas.microsoft.com/office/drawing/2014/main" val="20000"/>
                    </a:ext>
                  </a:extLst>
                </a:gridCol>
                <a:gridCol w="5658141">
                  <a:extLst>
                    <a:ext uri="{9D8B030D-6E8A-4147-A177-3AD203B41FA5}">
                      <a16:colId xmlns:a16="http://schemas.microsoft.com/office/drawing/2014/main" val="20001"/>
                    </a:ext>
                  </a:extLst>
                </a:gridCol>
              </a:tblGrid>
              <a:tr h="491696">
                <a:tc>
                  <a:txBody>
                    <a:bodyPr/>
                    <a:lstStyle/>
                    <a:p>
                      <a:pPr marL="0" algn="l" defTabSz="914400" rtl="0" eaLnBrk="1" latinLnBrk="0" hangingPunct="1"/>
                      <a:r>
                        <a:rPr kumimoji="1" lang="ja-JP" altLang="en-US" sz="16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a:txBody>
                  <a:tcPr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審査基準</a:t>
                      </a:r>
                    </a:p>
                  </a:txBody>
                  <a:tcPr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0"/>
                  </a:ext>
                </a:extLst>
              </a:tr>
              <a:tr h="726581">
                <a:tc>
                  <a:txBody>
                    <a:bodyPr/>
                    <a:lstStyle/>
                    <a:p>
                      <a:pPr marL="0" algn="l" defTabSz="914400" rtl="0" eaLnBrk="1" latinLnBrk="0" hangingPunct="1"/>
                      <a:r>
                        <a:rPr kumimoji="1" lang="ja-JP" altLang="en-US" sz="16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保有技術の明確性・妥当性</a:t>
                      </a:r>
                    </a:p>
                  </a:txBody>
                  <a:tcPr anchor="ctr">
                    <a:lnL w="12700" cmpd="sng">
                      <a:noFill/>
                    </a:lnL>
                    <a:lnR w="12700" cmpd="sng">
                      <a:noFill/>
                    </a:lnR>
                    <a:lnT w="28575" cap="flat" cmpd="sng" algn="ctr">
                      <a:solidFill>
                        <a:schemeClr val="accent2"/>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en-US" sz="16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事業を遂行する基となる半導体に関する技術、ＡＩに関する技術、アルゴリズムに関する技術を有していること。</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1"/>
                  </a:ext>
                </a:extLst>
              </a:tr>
              <a:tr h="837557">
                <a:tc>
                  <a:txBody>
                    <a:bodyPr/>
                    <a:lstStyle/>
                    <a:p>
                      <a:pPr marL="0" algn="l" defTabSz="914400" rtl="0" eaLnBrk="1" latinLnBrk="0" hangingPunct="1"/>
                      <a:r>
                        <a:rPr kumimoji="1" lang="ja-JP" altLang="en-US" sz="16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アイディアの新規性及び優位性</a:t>
                      </a: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en-US" sz="16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現状の競合するアイディアと比較して、新規性や優位性が明確であること。また、他者が有する知財に抵触していないこと。</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2"/>
                  </a:ext>
                </a:extLst>
              </a:tr>
              <a:tr h="837557">
                <a:tc>
                  <a:txBody>
                    <a:bodyPr/>
                    <a:lstStyle/>
                    <a:p>
                      <a:pPr marL="0" algn="l" defTabSz="914400" rtl="0" eaLnBrk="1" latinLnBrk="0" hangingPunct="1"/>
                      <a:r>
                        <a:rPr kumimoji="1" lang="ja-JP" altLang="en-US" sz="16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目標、課題の明確性・妥当性</a:t>
                      </a: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市場のニーズに応えるための定量的又は具体的な目標とその妥当性及び、それを達成するための技術的課題が明確に設定されていること。</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3"/>
                  </a:ext>
                </a:extLst>
              </a:tr>
              <a:tr h="837557">
                <a:tc>
                  <a:txBody>
                    <a:bodyPr/>
                    <a:lstStyle/>
                    <a:p>
                      <a:pPr marL="0" algn="l" defTabSz="914400" rtl="0" eaLnBrk="1" latinLnBrk="0" hangingPunct="1"/>
                      <a:r>
                        <a:rPr kumimoji="1" lang="ja-JP" altLang="en-US" sz="16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解決手段の明確性・妥当性</a:t>
                      </a: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en-US" sz="16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技術的課題を克服する解決手段が明確であり、自社の技術水準に加え、自社以外の業界技術水準も考慮して設定されていること。</a:t>
                      </a: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4"/>
                  </a:ext>
                </a:extLst>
              </a:tr>
              <a:tr h="837557">
                <a:tc>
                  <a:txBody>
                    <a:bodyPr/>
                    <a:lstStyle/>
                    <a:p>
                      <a:pPr marL="0" algn="l" defTabSz="914400" rtl="0" eaLnBrk="1" latinLnBrk="0" hangingPunct="1"/>
                      <a:r>
                        <a:rPr kumimoji="1" lang="ja-JP" altLang="en-US" sz="16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評価・検証方法の明確性・妥当性</a:t>
                      </a: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en-US" sz="16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アイディアの有効性を客観的に評価できる方法が計画され、判定基準も明確であること。</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5"/>
                  </a:ext>
                </a:extLst>
              </a:tr>
              <a:tr h="837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費用支出の明確性・妥当性</a:t>
                      </a: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kumimoji="1" lang="ja-JP" altLang="en-US" sz="16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研究計画に要する費用（助成金の使用計画）が適切であり、妥当であること。</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92569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a:xfrm>
            <a:off x="8388393" y="6363945"/>
            <a:ext cx="533400" cy="228600"/>
          </a:xfrm>
        </p:spPr>
        <p:txBody>
          <a:bodyPr/>
          <a:lstStyle/>
          <a:p>
            <a:pPr>
              <a:defRPr/>
            </a:pPr>
            <a:fld id="{1E58BBBE-DDA4-4F3B-A7C4-9B21067381DA}" type="slidenum">
              <a:rPr lang="en-US" altLang="ja-JP" smtClean="0"/>
              <a:pPr>
                <a:defRPr/>
              </a:pPr>
              <a:t>44</a:t>
            </a:fld>
            <a:endParaRPr lang="en-US" altLang="ja-JP"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449667031"/>
              </p:ext>
            </p:extLst>
          </p:nvPr>
        </p:nvGraphicFramePr>
        <p:xfrm>
          <a:off x="250825" y="1246654"/>
          <a:ext cx="8616950" cy="3801998"/>
        </p:xfrm>
        <a:graphic>
          <a:graphicData uri="http://schemas.openxmlformats.org/drawingml/2006/table">
            <a:tbl>
              <a:tblPr firstRow="1" bandRow="1">
                <a:tableStyleId>{5C22544A-7EE6-4342-B048-85BDC9FD1C3A}</a:tableStyleId>
              </a:tblPr>
              <a:tblGrid>
                <a:gridCol w="3083481">
                  <a:extLst>
                    <a:ext uri="{9D8B030D-6E8A-4147-A177-3AD203B41FA5}">
                      <a16:colId xmlns:a16="http://schemas.microsoft.com/office/drawing/2014/main" val="20000"/>
                    </a:ext>
                  </a:extLst>
                </a:gridCol>
                <a:gridCol w="5533469">
                  <a:extLst>
                    <a:ext uri="{9D8B030D-6E8A-4147-A177-3AD203B41FA5}">
                      <a16:colId xmlns:a16="http://schemas.microsoft.com/office/drawing/2014/main" val="20001"/>
                    </a:ext>
                  </a:extLst>
                </a:gridCol>
              </a:tblGrid>
              <a:tr h="487550">
                <a:tc>
                  <a:txBody>
                    <a:bodyPr/>
                    <a:lstStyle/>
                    <a:p>
                      <a:pPr marL="0" algn="l" defTabSz="914400" rtl="0" eaLnBrk="1" latinLnBrk="0" hangingPunct="1"/>
                      <a:r>
                        <a:rPr kumimoji="1" lang="ja-JP" altLang="en-US" sz="16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p>
                  </a:txBody>
                  <a:tcPr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審査基準</a:t>
                      </a:r>
                    </a:p>
                  </a:txBody>
                  <a:tcPr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0"/>
                  </a:ext>
                </a:extLst>
              </a:tr>
              <a:tr h="720455">
                <a:tc>
                  <a:txBody>
                    <a:bodyPr/>
                    <a:lstStyle/>
                    <a:p>
                      <a:pPr marL="0" algn="l" defTabSz="914400" rtl="0" eaLnBrk="1" latinLnBrk="0" hangingPunct="1"/>
                      <a:r>
                        <a:rPr kumimoji="1" lang="ja-JP" altLang="en-US" sz="16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ビジネスモデルの明確性</a:t>
                      </a:r>
                    </a:p>
                  </a:txBody>
                  <a:tcPr anchor="ctr">
                    <a:lnL w="12700" cmpd="sng">
                      <a:noFill/>
                    </a:lnL>
                    <a:lnR w="12700" cmpd="sng">
                      <a:noFill/>
                    </a:lnR>
                    <a:lnT w="28575" cap="flat" cmpd="sng" algn="ctr">
                      <a:solidFill>
                        <a:schemeClr val="accent2"/>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ビジネスモデルが明確であること。また、事業化をするために適切な体制が検討されていること。金融機関の活用など資金面も考慮され、販売体制・販路・販売予定先などの検討もなされていること。</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1"/>
                  </a:ext>
                </a:extLst>
              </a:tr>
              <a:tr h="830496">
                <a:tc>
                  <a:txBody>
                    <a:bodyPr/>
                    <a:lstStyle/>
                    <a:p>
                      <a:pPr marL="0" algn="l" defTabSz="914400" rtl="0" eaLnBrk="1" latinLnBrk="0" hangingPunct="1"/>
                      <a:r>
                        <a:rPr kumimoji="1" lang="ja-JP" altLang="en-US" sz="16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市場ニーズの把握</a:t>
                      </a: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en-US" sz="16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市場調査やユーザー候補との接触により市場ニーズを具体的に把握し、それを反映させた目標の設定がなされていること。</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2"/>
                  </a:ext>
                </a:extLst>
              </a:tr>
              <a:tr h="830496">
                <a:tc>
                  <a:txBody>
                    <a:bodyPr/>
                    <a:lstStyle/>
                    <a:p>
                      <a:pPr marL="0" algn="l" defTabSz="914400" rtl="0" eaLnBrk="1" latinLnBrk="0" hangingPunct="1"/>
                      <a:r>
                        <a:rPr kumimoji="1" lang="ja-JP" altLang="en-US" sz="16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新規市場創出効果</a:t>
                      </a: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en-US" sz="16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研究成果の利用可能性が大きく、新規市場の創出に貢献するものであること。</a:t>
                      </a:r>
                      <a:endParaRPr kumimoji="1" lang="en-US" altLang="ja-JP"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3"/>
                  </a:ext>
                </a:extLst>
              </a:tr>
              <a:tr h="830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開発品の優位性</a:t>
                      </a: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開発品が競合製品等と比較して性能、価格などの面で優位であり、市場において相当の占有率が期待できること。</a:t>
                      </a:r>
                      <a:endParaRPr kumimoji="1" lang="ja-JP" altLang="en-US" sz="16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12700" cap="flat" cmpd="sng" algn="ctr">
                      <a:solidFill>
                        <a:schemeClr val="accent2">
                          <a:lumMod val="40000"/>
                          <a:lumOff val="60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タイトル 1"/>
          <p:cNvSpPr>
            <a:spLocks noGrp="1"/>
          </p:cNvSpPr>
          <p:nvPr>
            <p:ph type="title"/>
          </p:nvPr>
        </p:nvSpPr>
        <p:spPr>
          <a:xfrm>
            <a:off x="250825" y="231775"/>
            <a:ext cx="7850188" cy="606425"/>
          </a:xfrm>
        </p:spPr>
        <p:txBody>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採択審査の基準（事業化に関する評価項目）</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519765" y="5501169"/>
            <a:ext cx="7850188" cy="523220"/>
          </a:xfrm>
          <a:prstGeom prst="rect">
            <a:avLst/>
          </a:prstGeom>
          <a:noFill/>
        </p:spPr>
        <p:txBody>
          <a:bodyPr wrap="square" rtlCol="0">
            <a:spAutoFit/>
          </a:bodyPr>
          <a:lstStyle/>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なお、</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本事業で前回までの公募にありました、</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設計開発</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P33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する意思表示に対する、</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審査</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上の</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優遇措置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は廃止しています</a:t>
            </a:r>
            <a:r>
              <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36750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助成金の交付先に関する選考基準</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p:txBody>
          <a:bodyPr/>
          <a:lstStyle/>
          <a:p>
            <a:pPr marL="0" indent="0">
              <a:lnSpc>
                <a:spcPts val="2600"/>
              </a:lnSpc>
              <a:buNone/>
            </a:pPr>
            <a:r>
              <a:rPr lang="ja-JP" altLang="ja-JP" sz="1800" dirty="0">
                <a:solidFill>
                  <a:schemeClr val="tx1"/>
                </a:solidFill>
              </a:rPr>
              <a:t>　</a:t>
            </a:r>
            <a:endParaRPr lang="en-US" altLang="ja-JP" sz="1800" dirty="0">
              <a:solidFill>
                <a:schemeClr val="tx1"/>
              </a:solidFill>
            </a:endParaRPr>
          </a:p>
          <a:p>
            <a:pPr marL="0" indent="0">
              <a:lnSpc>
                <a:spcPts val="2600"/>
              </a:lnSpc>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ⅰ）助成金交付申請書又は</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提案書</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の内容が次の各号に適合していること。</a:t>
            </a:r>
          </a:p>
          <a:p>
            <a:pPr marL="0" indent="0">
              <a:lnSpc>
                <a:spcPts val="2600"/>
              </a:lnSpc>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ア．助成事業の目標が</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ＮＥＤＯ</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の意図と合致していること。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600"/>
              </a:lnSpc>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イ．助成事業の方法、内容等が優れていること。</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600"/>
              </a:lnSpc>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ウ．助成事業の経済性が優れていること。</a:t>
            </a:r>
          </a:p>
          <a:p>
            <a:pPr marL="0" indent="0">
              <a:lnSpc>
                <a:spcPts val="2600"/>
              </a:lnSpc>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ⅱ）助成事業における助成事業者の遂行能力が次の各号に適合していること。</a:t>
            </a:r>
          </a:p>
          <a:p>
            <a:pPr marL="0" indent="0">
              <a:lnSpc>
                <a:spcPts val="2600"/>
              </a:lnSpc>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ア．関連分野における事業の実績を有していること。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600"/>
              </a:lnSpc>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イ．助成事業を行う人員、体制が整っていること。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600"/>
              </a:lnSpc>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ウ．助成事業の実施に必要な設備を有していること。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600"/>
              </a:lnSpc>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エ．経営基盤が確立していること。</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600"/>
              </a:lnSpc>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オ．助成</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の実施に関して</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ＮＥＤＯ</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の必要とする措置を適切に遂行できる</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nSpc>
                <a:spcPts val="2600"/>
              </a:lnSpc>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体制を有していること。</a:t>
            </a:r>
          </a:p>
          <a:p>
            <a:pPr marL="0" indent="0">
              <a:buNone/>
            </a:pPr>
            <a:endParaRPr kumimoji="1" lang="ja-JP" altLang="en-US" sz="1800" dirty="0"/>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45</a:t>
            </a:fld>
            <a:endParaRPr lang="en-US" altLang="ja-JP" dirty="0"/>
          </a:p>
        </p:txBody>
      </p:sp>
    </p:spTree>
    <p:extLst>
      <p:ext uri="{BB962C8B-B14F-4D97-AF65-F5344CB8AC3E}">
        <p14:creationId xmlns:p14="http://schemas.microsoft.com/office/powerpoint/2010/main" val="12352814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採択に関すること</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p:txBody>
          <a:bodyPr/>
          <a:lstStyle/>
          <a:p>
            <a:pPr marL="0" indent="0">
              <a:lnSpc>
                <a:spcPts val="2600"/>
              </a:lnSpc>
              <a:buNone/>
            </a:pPr>
            <a:r>
              <a:rPr lang="ja-JP" altLang="ja-JP" sz="1800" dirty="0">
                <a:solidFill>
                  <a:schemeClr val="tx1"/>
                </a:solidFill>
              </a:rPr>
              <a:t>　</a:t>
            </a:r>
            <a:endParaRPr lang="en-US" altLang="ja-JP" sz="1800" dirty="0">
              <a:solidFill>
                <a:schemeClr val="tx1"/>
              </a:solidFill>
            </a:endParaRPr>
          </a:p>
          <a:p>
            <a:pPr marL="0" indent="0">
              <a:buNone/>
            </a:pP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実施内容や助成対象</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費用</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の変更等が「採択の条件」となる場合があります。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不服がある場合は提案を取り下げることができます。</a:t>
            </a:r>
          </a:p>
          <a:p>
            <a:pPr marL="0" indent="0">
              <a:buNone/>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・採択された事業に関しては、</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つぎを</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ＮＥＤＯのウェブサイトに公表します。</a:t>
            </a: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企業名</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②</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助成事業の名称（</a:t>
            </a:r>
            <a:r>
              <a:rPr lang="zh-CN"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３０文字程度（最大</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４０</a:t>
            </a:r>
            <a:r>
              <a:rPr lang="zh-CN"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文字以内）</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③</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助成事業の概要（</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００文字以上</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０</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文字以内）</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必要に応じてニュースリリースを行う場合があります。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採択事業者が採択に係るニュースリリース等を実施する場合は</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事前にご相談ください。</a:t>
            </a:r>
          </a:p>
          <a:p>
            <a:pPr marL="0" indent="0">
              <a:buNone/>
            </a:pPr>
            <a:endParaRPr kumimoji="1" lang="ja-JP" altLang="en-US" sz="1800" dirty="0"/>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46</a:t>
            </a:fld>
            <a:endParaRPr lang="en-US" altLang="ja-JP" dirty="0"/>
          </a:p>
        </p:txBody>
      </p:sp>
    </p:spTree>
    <p:extLst>
      <p:ext uri="{BB962C8B-B14F-4D97-AF65-F5344CB8AC3E}">
        <p14:creationId xmlns:p14="http://schemas.microsoft.com/office/powerpoint/2010/main" val="1008896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a:t>公募のスケジュール</a:t>
            </a:r>
          </a:p>
        </p:txBody>
      </p:sp>
      <p:sp>
        <p:nvSpPr>
          <p:cNvPr id="3" name="コンテンツ プレースホルダー 2"/>
          <p:cNvSpPr>
            <a:spLocks noGrp="1"/>
          </p:cNvSpPr>
          <p:nvPr>
            <p:ph idx="1"/>
          </p:nvPr>
        </p:nvSpPr>
        <p:spPr/>
        <p:txBody>
          <a:bodyPr/>
          <a:lstStyle/>
          <a:p>
            <a:pPr marL="0" indent="0">
              <a:lnSpc>
                <a:spcPts val="2600"/>
              </a:lnSpc>
              <a:buNone/>
            </a:pPr>
            <a:endParaRPr lang="en-US" altLang="ja-JP" sz="1800" dirty="0">
              <a:solidFill>
                <a:schemeClr val="tx2"/>
              </a:solidFill>
            </a:endParaRPr>
          </a:p>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公募期間</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１０</a:t>
            </a:r>
            <a:r>
              <a:rPr lang="ja-JP"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２６</a:t>
            </a:r>
            <a:r>
              <a:rPr lang="ja-JP"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１１</a:t>
            </a:r>
            <a:r>
              <a:rPr lang="ja-JP"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２４</a:t>
            </a:r>
            <a:r>
              <a:rPr lang="ja-JP"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日</a:t>
            </a:r>
          </a:p>
          <a:p>
            <a:pPr marL="0" indent="0">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公募説明会</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説明会は行いませんが</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公募期間中に問合せ窓口</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(P51)</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経由で</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個別相談が可能です</a:t>
            </a:r>
            <a:endParaRPr lang="en-US"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審査期間</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１１月</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下旬～</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１２</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旬</a:t>
            </a:r>
          </a:p>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（プレゼン審査）</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１２月１４日の週を予定</a:t>
            </a:r>
            <a:endParaRPr lang="ja-JP"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採択通知</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中旬</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下旬</a:t>
            </a:r>
            <a:endPar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交付申請書提出</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下旬</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上旬</a:t>
            </a:r>
            <a:endPar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⑥</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交付決定（事業開始）</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上旬</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47</a:t>
            </a:fld>
            <a:endParaRPr lang="en-US" altLang="ja-JP" dirty="0"/>
          </a:p>
        </p:txBody>
      </p:sp>
    </p:spTree>
    <p:extLst>
      <p:ext uri="{BB962C8B-B14F-4D97-AF65-F5344CB8AC3E}">
        <p14:creationId xmlns:p14="http://schemas.microsoft.com/office/powerpoint/2010/main" val="31574833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助成事業終了後（企業化状況報告、収益納付）</a:t>
            </a:r>
          </a:p>
        </p:txBody>
      </p:sp>
      <p:sp>
        <p:nvSpPr>
          <p:cNvPr id="3" name="コンテンツ プレースホルダー 2"/>
          <p:cNvSpPr>
            <a:spLocks noGrp="1"/>
          </p:cNvSpPr>
          <p:nvPr>
            <p:ph idx="1"/>
          </p:nvPr>
        </p:nvSpPr>
        <p:spPr>
          <a:xfrm>
            <a:off x="121142" y="1236018"/>
            <a:ext cx="9022858" cy="2174210"/>
          </a:xfrm>
        </p:spPr>
        <p:txBody>
          <a:bodyPr/>
          <a:lstStyle/>
          <a:p>
            <a:pPr algn="just">
              <a:buClr>
                <a:schemeClr val="tx2"/>
              </a:buClr>
              <a:buFontTx/>
              <a:buChar char="✶"/>
            </a:pPr>
            <a:r>
              <a:rPr lang="ja-JP" altLang="en-US" sz="2000" dirty="0">
                <a:solidFill>
                  <a:schemeClr val="tx1"/>
                </a:solidFill>
                <a:latin typeface="+mn-ea"/>
              </a:rPr>
              <a:t>事業期間の終了年度の</a:t>
            </a:r>
            <a:r>
              <a:rPr lang="ja-JP" altLang="en-US" sz="2000" dirty="0">
                <a:solidFill>
                  <a:srgbClr val="FF0000"/>
                </a:solidFill>
                <a:latin typeface="+mn-ea"/>
              </a:rPr>
              <a:t>翌年度以降</a:t>
            </a:r>
            <a:r>
              <a:rPr lang="en-US" altLang="ja-JP" sz="2000" dirty="0">
                <a:solidFill>
                  <a:srgbClr val="FF0000"/>
                </a:solidFill>
                <a:latin typeface="+mn-ea"/>
              </a:rPr>
              <a:t>5</a:t>
            </a:r>
            <a:r>
              <a:rPr lang="ja-JP" altLang="en-US" sz="2000" dirty="0">
                <a:solidFill>
                  <a:srgbClr val="FF0000"/>
                </a:solidFill>
                <a:latin typeface="+mn-ea"/>
              </a:rPr>
              <a:t>年間</a:t>
            </a:r>
            <a:r>
              <a:rPr lang="ja-JP" altLang="en-US" sz="2000" dirty="0">
                <a:solidFill>
                  <a:schemeClr val="tx1"/>
                </a:solidFill>
                <a:latin typeface="+mn-ea"/>
              </a:rPr>
              <a:t>は、毎年、企業化状況報告書を</a:t>
            </a:r>
            <a:endParaRPr lang="en-US" altLang="ja-JP" sz="2000" dirty="0">
              <a:solidFill>
                <a:schemeClr val="tx1"/>
              </a:solidFill>
              <a:latin typeface="+mn-ea"/>
            </a:endParaRPr>
          </a:p>
          <a:p>
            <a:pPr marL="0" indent="0" algn="just">
              <a:buClr>
                <a:schemeClr val="tx2"/>
              </a:buClr>
              <a:buNone/>
            </a:pPr>
            <a:r>
              <a:rPr lang="en-US" altLang="ja-JP" sz="2000" dirty="0">
                <a:solidFill>
                  <a:schemeClr val="tx1"/>
                </a:solidFill>
                <a:latin typeface="+mn-ea"/>
              </a:rPr>
              <a:t>     NEDO </a:t>
            </a:r>
            <a:r>
              <a:rPr lang="ja-JP" altLang="en-US" sz="2000" dirty="0">
                <a:solidFill>
                  <a:schemeClr val="tx1"/>
                </a:solidFill>
                <a:latin typeface="+mn-ea"/>
              </a:rPr>
              <a:t>に提出して頂きます</a:t>
            </a:r>
            <a:endParaRPr lang="en-US" altLang="ja-JP" sz="2000" dirty="0">
              <a:latin typeface="+mn-ea"/>
            </a:endParaRPr>
          </a:p>
          <a:p>
            <a:pPr algn="just">
              <a:buClr>
                <a:schemeClr val="tx2"/>
              </a:buClr>
              <a:buFontTx/>
              <a:buChar char="✶"/>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収益が認められたときは所定の計算式で算出される額の</a:t>
            </a:r>
            <a:r>
              <a:rPr lang="ja-JP" altLang="en-US"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収益を納付</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して頂きます。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just">
              <a:buClr>
                <a:schemeClr val="tx2"/>
              </a:buClr>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納付額上限は助成金の確定額、納付期間は助成事業終了年度の翌年度以降</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just">
              <a:buClr>
                <a:schemeClr val="tx2"/>
              </a:buClr>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年間とします </a:t>
            </a:r>
            <a:endParaRPr kumimoji="1"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48</a:t>
            </a:fld>
            <a:endParaRPr lang="en-US" altLang="ja-JP" dirty="0"/>
          </a:p>
        </p:txBody>
      </p:sp>
      <p:sp>
        <p:nvSpPr>
          <p:cNvPr id="53" name="AutoShape 22">
            <a:extLst>
              <a:ext uri="{FF2B5EF4-FFF2-40B4-BE49-F238E27FC236}">
                <a16:creationId xmlns:a16="http://schemas.microsoft.com/office/drawing/2014/main" id="{7F10290A-5BEB-47ED-A114-97341C441ECE}"/>
              </a:ext>
            </a:extLst>
          </p:cNvPr>
          <p:cNvSpPr>
            <a:spLocks noChangeArrowheads="1"/>
          </p:cNvSpPr>
          <p:nvPr/>
        </p:nvSpPr>
        <p:spPr bwMode="auto">
          <a:xfrm>
            <a:off x="35496" y="3261503"/>
            <a:ext cx="9073008" cy="1828081"/>
          </a:xfrm>
          <a:prstGeom prst="roundRect">
            <a:avLst>
              <a:gd name="adj" fmla="val 16667"/>
            </a:avLst>
          </a:prstGeom>
          <a:noFill/>
          <a:ln w="9525">
            <a:solidFill>
              <a:schemeClr val="tx1"/>
            </a:solidFill>
            <a:miter lim="800000"/>
            <a:headEnd/>
            <a:tailEnd/>
          </a:ln>
        </p:spPr>
        <p:txBody>
          <a:bodyPr wrap="none" lIns="90000" tIns="46800" rIns="90000" bIns="46800" anchor="ctr"/>
          <a:lstStyle/>
          <a:p>
            <a:endParaRPr lang="ja-JP" altLang="en-US">
              <a:latin typeface="Century" panose="02040604050505020304" pitchFamily="18" charset="0"/>
              <a:ea typeface="HG丸ｺﾞｼｯｸM-PRO" panose="020F0600000000000000" pitchFamily="50" charset="-128"/>
              <a:cs typeface="メイリオ" pitchFamily="50" charset="-128"/>
            </a:endParaRPr>
          </a:p>
        </p:txBody>
      </p:sp>
      <p:grpSp>
        <p:nvGrpSpPr>
          <p:cNvPr id="54" name="グループ化 53">
            <a:extLst>
              <a:ext uri="{FF2B5EF4-FFF2-40B4-BE49-F238E27FC236}">
                <a16:creationId xmlns:a16="http://schemas.microsoft.com/office/drawing/2014/main" id="{2BF43332-D675-4E3C-B306-58FBD54278C5}"/>
              </a:ext>
            </a:extLst>
          </p:cNvPr>
          <p:cNvGrpSpPr/>
          <p:nvPr/>
        </p:nvGrpSpPr>
        <p:grpSpPr>
          <a:xfrm>
            <a:off x="0" y="3739676"/>
            <a:ext cx="9108504" cy="1828081"/>
            <a:chOff x="0" y="3261503"/>
            <a:chExt cx="9108504" cy="1828081"/>
          </a:xfrm>
        </p:grpSpPr>
        <p:sp>
          <p:nvSpPr>
            <p:cNvPr id="55" name="AutoShape 33">
              <a:extLst>
                <a:ext uri="{FF2B5EF4-FFF2-40B4-BE49-F238E27FC236}">
                  <a16:creationId xmlns:a16="http://schemas.microsoft.com/office/drawing/2014/main" id="{BBE1F53B-D2A4-4D43-A226-23B24D05B00E}"/>
                </a:ext>
              </a:extLst>
            </p:cNvPr>
            <p:cNvSpPr>
              <a:spLocks noChangeArrowheads="1"/>
            </p:cNvSpPr>
            <p:nvPr/>
          </p:nvSpPr>
          <p:spPr bwMode="auto">
            <a:xfrm>
              <a:off x="1114425" y="4062059"/>
              <a:ext cx="263525" cy="323394"/>
            </a:xfrm>
            <a:prstGeom prst="homePlate">
              <a:avLst>
                <a:gd name="adj" fmla="val 0"/>
              </a:avLst>
            </a:prstGeom>
            <a:gradFill rotWithShape="0">
              <a:gsLst>
                <a:gs pos="0">
                  <a:srgbClr val="FFFFFF"/>
                </a:gs>
                <a:gs pos="100000">
                  <a:srgbClr val="66FF66"/>
                </a:gs>
              </a:gsLst>
              <a:lin ang="0" scaled="1"/>
            </a:grad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56" name="Line 10">
              <a:extLst>
                <a:ext uri="{FF2B5EF4-FFF2-40B4-BE49-F238E27FC236}">
                  <a16:creationId xmlns:a16="http://schemas.microsoft.com/office/drawing/2014/main" id="{7DDDBBDF-2A49-47E0-A8D1-6716B0C3DABE}"/>
                </a:ext>
              </a:extLst>
            </p:cNvPr>
            <p:cNvSpPr>
              <a:spLocks noChangeShapeType="1"/>
            </p:cNvSpPr>
            <p:nvPr/>
          </p:nvSpPr>
          <p:spPr bwMode="auto">
            <a:xfrm>
              <a:off x="1381125" y="4394980"/>
              <a:ext cx="9525" cy="300846"/>
            </a:xfrm>
            <a:prstGeom prst="line">
              <a:avLst/>
            </a:prstGeom>
            <a:noFill/>
            <a:ln w="28575">
              <a:solidFill>
                <a:srgbClr val="FF0000"/>
              </a:solidFill>
              <a:prstDash val="sysDot"/>
              <a:miter lim="800000"/>
              <a:headEnd type="arrow"/>
              <a:tailEnd type="none"/>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57" name="Text Box 11">
              <a:extLst>
                <a:ext uri="{FF2B5EF4-FFF2-40B4-BE49-F238E27FC236}">
                  <a16:creationId xmlns:a16="http://schemas.microsoft.com/office/drawing/2014/main" id="{C798DECE-BEB1-4486-8C3E-008CE8F18C79}"/>
                </a:ext>
              </a:extLst>
            </p:cNvPr>
            <p:cNvSpPr txBox="1">
              <a:spLocks noChangeArrowheads="1"/>
            </p:cNvSpPr>
            <p:nvPr/>
          </p:nvSpPr>
          <p:spPr bwMode="auto">
            <a:xfrm>
              <a:off x="447675" y="3591554"/>
              <a:ext cx="1323974" cy="318068"/>
            </a:xfrm>
            <a:prstGeom prst="rect">
              <a:avLst/>
            </a:prstGeom>
            <a:noFill/>
            <a:ln w="9525">
              <a:noFill/>
              <a:miter lim="800000"/>
              <a:headEnd/>
              <a:tailEnd/>
            </a:ln>
          </p:spPr>
          <p:txBody>
            <a:bodyPr wrap="square" lIns="83070" tIns="43196" rIns="83070" bIns="43196">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srgbClr val="000000"/>
                  </a:solidFill>
                  <a:effectLst/>
                  <a:uLnTx/>
                  <a:uFillTx/>
                  <a:latin typeface="Century" panose="02040604050505020304" pitchFamily="18" charset="0"/>
                  <a:ea typeface="HG丸ｺﾞｼｯｸM-PRO" panose="020F0600000000000000" pitchFamily="50" charset="-128"/>
                  <a:cs typeface="メイリオ" pitchFamily="50" charset="-128"/>
                </a:rPr>
                <a:t>助成事業終了</a:t>
              </a:r>
              <a:endParaRPr kumimoji="0" lang="ja-JP" altLang="en-US" sz="1800" b="0" i="0" u="none" strike="noStrike" kern="0" cap="none" spc="0" normalizeH="0" baseline="0" noProof="0" dirty="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58" name="Text Box 13">
              <a:extLst>
                <a:ext uri="{FF2B5EF4-FFF2-40B4-BE49-F238E27FC236}">
                  <a16:creationId xmlns:a16="http://schemas.microsoft.com/office/drawing/2014/main" id="{DD6B4CB6-D6D3-4586-82A3-60B00CE7BC7A}"/>
                </a:ext>
              </a:extLst>
            </p:cNvPr>
            <p:cNvSpPr txBox="1">
              <a:spLocks noChangeArrowheads="1"/>
            </p:cNvSpPr>
            <p:nvPr/>
          </p:nvSpPr>
          <p:spPr bwMode="auto">
            <a:xfrm>
              <a:off x="4657094" y="4618366"/>
              <a:ext cx="1202167" cy="318068"/>
            </a:xfrm>
            <a:prstGeom prst="rect">
              <a:avLst/>
            </a:prstGeom>
            <a:noFill/>
            <a:ln w="9525">
              <a:noFill/>
              <a:miter lim="800000"/>
              <a:headEnd/>
              <a:tailEnd/>
            </a:ln>
          </p:spPr>
          <p:txBody>
            <a:bodyPr wrap="square" lIns="83070" tIns="43196" rIns="83070" bIns="4319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srgbClr val="000000"/>
                  </a:solidFill>
                  <a:effectLst/>
                  <a:uLnTx/>
                  <a:uFillTx/>
                  <a:latin typeface="Century" panose="02040604050505020304" pitchFamily="18" charset="0"/>
                  <a:ea typeface="HG丸ｺﾞｼｯｸM-PRO" panose="020F0600000000000000" pitchFamily="50" charset="-128"/>
                  <a:cs typeface="メイリオ" pitchFamily="50" charset="-128"/>
                </a:rPr>
                <a:t>　</a:t>
              </a:r>
              <a:r>
                <a:rPr kumimoji="0" lang="ja-JP" altLang="en-US" sz="1500" b="0" i="0" u="sng" strike="noStrike" kern="0" cap="none" spc="0" normalizeH="0" baseline="0" noProof="0" dirty="0">
                  <a:ln>
                    <a:noFill/>
                  </a:ln>
                  <a:solidFill>
                    <a:srgbClr val="000000"/>
                  </a:solidFill>
                  <a:effectLst/>
                  <a:uLnTx/>
                  <a:uFillTx/>
                  <a:latin typeface="Century" panose="02040604050505020304" pitchFamily="18" charset="0"/>
                  <a:ea typeface="HG丸ｺﾞｼｯｸM-PRO" panose="020F0600000000000000" pitchFamily="50" charset="-128"/>
                  <a:cs typeface="メイリオ" pitchFamily="50" charset="-128"/>
                </a:rPr>
                <a:t>収益発生</a:t>
              </a:r>
              <a:endParaRPr kumimoji="0" lang="ja-JP" altLang="en-US" sz="1800" b="0" i="0" u="sng" strike="noStrike" kern="0" cap="none" spc="0" normalizeH="0" baseline="0" noProof="0" dirty="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59" name="Line 14">
              <a:extLst>
                <a:ext uri="{FF2B5EF4-FFF2-40B4-BE49-F238E27FC236}">
                  <a16:creationId xmlns:a16="http://schemas.microsoft.com/office/drawing/2014/main" id="{9707DBEB-6A8E-4D2E-A9A8-0458DF23E7B3}"/>
                </a:ext>
              </a:extLst>
            </p:cNvPr>
            <p:cNvSpPr>
              <a:spLocks noChangeShapeType="1"/>
            </p:cNvSpPr>
            <p:nvPr/>
          </p:nvSpPr>
          <p:spPr bwMode="auto">
            <a:xfrm>
              <a:off x="6130024" y="3590924"/>
              <a:ext cx="0" cy="152487"/>
            </a:xfrm>
            <a:prstGeom prst="line">
              <a:avLst/>
            </a:prstGeom>
            <a:noFill/>
            <a:ln w="28575">
              <a:solidFill>
                <a:srgbClr val="0000FF"/>
              </a:solidFill>
              <a:prstDash val="sysDot"/>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60" name="Text Box 15">
              <a:extLst>
                <a:ext uri="{FF2B5EF4-FFF2-40B4-BE49-F238E27FC236}">
                  <a16:creationId xmlns:a16="http://schemas.microsoft.com/office/drawing/2014/main" id="{609309B6-4714-42CB-B5E2-5A77446C5047}"/>
                </a:ext>
              </a:extLst>
            </p:cNvPr>
            <p:cNvSpPr txBox="1">
              <a:spLocks noChangeArrowheads="1"/>
            </p:cNvSpPr>
            <p:nvPr/>
          </p:nvSpPr>
          <p:spPr bwMode="auto">
            <a:xfrm>
              <a:off x="5503778" y="3315635"/>
              <a:ext cx="1322493" cy="318068"/>
            </a:xfrm>
            <a:prstGeom prst="rect">
              <a:avLst/>
            </a:prstGeom>
            <a:noFill/>
            <a:ln w="9525">
              <a:noFill/>
              <a:miter lim="800000"/>
              <a:headEnd/>
              <a:tailEnd/>
            </a:ln>
          </p:spPr>
          <p:txBody>
            <a:bodyPr wrap="square" lIns="83070" tIns="43196" rIns="83070" bIns="4319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Century" panose="02040604050505020304" pitchFamily="18" charset="0"/>
                  <a:ea typeface="HG丸ｺﾞｼｯｸM-PRO" panose="020F0600000000000000" pitchFamily="50" charset="-128"/>
                  <a:cs typeface="メイリオ" pitchFamily="50" charset="-128"/>
                </a:rPr>
                <a:t>　</a:t>
              </a:r>
              <a:r>
                <a:rPr kumimoji="0" lang="ja-JP" altLang="en-US" sz="1500" b="0" i="0" u="sng" strike="noStrike" kern="0" cap="none" spc="0" normalizeH="0" baseline="0" noProof="0" dirty="0">
                  <a:ln>
                    <a:noFill/>
                  </a:ln>
                  <a:solidFill>
                    <a:srgbClr val="000000"/>
                  </a:solidFill>
                  <a:effectLst/>
                  <a:uLnTx/>
                  <a:uFillTx/>
                  <a:latin typeface="Century" panose="02040604050505020304" pitchFamily="18" charset="0"/>
                  <a:ea typeface="HG丸ｺﾞｼｯｸM-PRO" panose="020F0600000000000000" pitchFamily="50" charset="-128"/>
                  <a:cs typeface="メイリオ" pitchFamily="50" charset="-128"/>
                </a:rPr>
                <a:t>収益納付</a:t>
              </a:r>
              <a:endParaRPr kumimoji="0" lang="ja-JP" altLang="en-US" sz="1500" b="0" i="0" u="sng" strike="noStrike" kern="0" cap="none" spc="0" normalizeH="0" baseline="0" noProof="0" dirty="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61" name="Line 20">
              <a:extLst>
                <a:ext uri="{FF2B5EF4-FFF2-40B4-BE49-F238E27FC236}">
                  <a16:creationId xmlns:a16="http://schemas.microsoft.com/office/drawing/2014/main" id="{488039F0-1A0C-49C8-A16A-F664EE8712D7}"/>
                </a:ext>
              </a:extLst>
            </p:cNvPr>
            <p:cNvSpPr>
              <a:spLocks noChangeShapeType="1"/>
            </p:cNvSpPr>
            <p:nvPr/>
          </p:nvSpPr>
          <p:spPr bwMode="auto">
            <a:xfrm>
              <a:off x="2914649" y="3565526"/>
              <a:ext cx="3175" cy="192866"/>
            </a:xfrm>
            <a:prstGeom prst="line">
              <a:avLst/>
            </a:prstGeom>
            <a:noFill/>
            <a:ln w="28575">
              <a:solidFill>
                <a:srgbClr val="000000"/>
              </a:solidFill>
              <a:prstDash val="sysDot"/>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62" name="Text Box 21">
              <a:extLst>
                <a:ext uri="{FF2B5EF4-FFF2-40B4-BE49-F238E27FC236}">
                  <a16:creationId xmlns:a16="http://schemas.microsoft.com/office/drawing/2014/main" id="{8C2C307F-8EDD-4A3B-9228-5FDD47CB6921}"/>
                </a:ext>
              </a:extLst>
            </p:cNvPr>
            <p:cNvSpPr txBox="1">
              <a:spLocks noChangeArrowheads="1"/>
            </p:cNvSpPr>
            <p:nvPr/>
          </p:nvSpPr>
          <p:spPr bwMode="auto">
            <a:xfrm>
              <a:off x="1619672" y="3280376"/>
              <a:ext cx="2736304" cy="318068"/>
            </a:xfrm>
            <a:prstGeom prst="rect">
              <a:avLst/>
            </a:prstGeom>
            <a:noFill/>
            <a:ln w="9525">
              <a:noFill/>
              <a:miter lim="800000"/>
              <a:headEnd/>
              <a:tailEnd/>
            </a:ln>
          </p:spPr>
          <p:txBody>
            <a:bodyPr wrap="square" lIns="83070" tIns="43196" rIns="83070" bIns="4319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500" b="0" i="0" u="sng" strike="noStrike" kern="0" cap="none" spc="0" normalizeH="0" baseline="0" noProof="0" dirty="0">
                  <a:ln>
                    <a:noFill/>
                  </a:ln>
                  <a:solidFill>
                    <a:srgbClr val="000000"/>
                  </a:solidFill>
                  <a:effectLst/>
                  <a:uLnTx/>
                  <a:uFillTx/>
                  <a:latin typeface="Century" panose="02040604050505020304" pitchFamily="18" charset="0"/>
                  <a:ea typeface="HG丸ｺﾞｼｯｸM-PRO" panose="020F0600000000000000" pitchFamily="50" charset="-128"/>
                  <a:cs typeface="メイリオ" pitchFamily="50" charset="-128"/>
                </a:rPr>
                <a:t>企業化状況報告書提出</a:t>
              </a:r>
              <a:endParaRPr kumimoji="0" lang="ja-JP" altLang="en-US" sz="1800" b="0" i="0" u="sng" strike="noStrike" kern="0" cap="none" spc="0" normalizeH="0" baseline="0" noProof="0" dirty="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63" name="AutoShape 22">
              <a:extLst>
                <a:ext uri="{FF2B5EF4-FFF2-40B4-BE49-F238E27FC236}">
                  <a16:creationId xmlns:a16="http://schemas.microsoft.com/office/drawing/2014/main" id="{C4B06899-8126-4E09-8281-9C4F77581C61}"/>
                </a:ext>
              </a:extLst>
            </p:cNvPr>
            <p:cNvSpPr>
              <a:spLocks noChangeArrowheads="1"/>
            </p:cNvSpPr>
            <p:nvPr/>
          </p:nvSpPr>
          <p:spPr bwMode="auto">
            <a:xfrm>
              <a:off x="35496" y="3261503"/>
              <a:ext cx="9073008" cy="1828081"/>
            </a:xfrm>
            <a:prstGeom prst="roundRect">
              <a:avLst>
                <a:gd name="adj" fmla="val 16667"/>
              </a:avLst>
            </a:prstGeom>
            <a:no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grpSp>
          <p:nvGrpSpPr>
            <p:cNvPr id="64" name="Group 81">
              <a:extLst>
                <a:ext uri="{FF2B5EF4-FFF2-40B4-BE49-F238E27FC236}">
                  <a16:creationId xmlns:a16="http://schemas.microsoft.com/office/drawing/2014/main" id="{0FF510C2-565A-47CA-9C54-049658B827B0}"/>
                </a:ext>
              </a:extLst>
            </p:cNvPr>
            <p:cNvGrpSpPr>
              <a:grpSpLocks/>
            </p:cNvGrpSpPr>
            <p:nvPr/>
          </p:nvGrpSpPr>
          <p:grpSpPr bwMode="auto">
            <a:xfrm>
              <a:off x="0" y="4037792"/>
              <a:ext cx="1106487" cy="342900"/>
              <a:chOff x="231" y="2191"/>
              <a:chExt cx="697" cy="534"/>
            </a:xfrm>
          </p:grpSpPr>
          <p:sp>
            <p:nvSpPr>
              <p:cNvPr id="97" name="AutoShape 9">
                <a:extLst>
                  <a:ext uri="{FF2B5EF4-FFF2-40B4-BE49-F238E27FC236}">
                    <a16:creationId xmlns:a16="http://schemas.microsoft.com/office/drawing/2014/main" id="{0909A585-91CE-4795-A047-9A4AAD612722}"/>
                  </a:ext>
                </a:extLst>
              </p:cNvPr>
              <p:cNvSpPr>
                <a:spLocks noChangeArrowheads="1"/>
              </p:cNvSpPr>
              <p:nvPr/>
            </p:nvSpPr>
            <p:spPr bwMode="auto">
              <a:xfrm>
                <a:off x="278" y="2222"/>
                <a:ext cx="650" cy="503"/>
              </a:xfrm>
              <a:prstGeom prst="homePlate">
                <a:avLst>
                  <a:gd name="adj" fmla="val 32306"/>
                </a:avLst>
              </a:prstGeom>
              <a:gradFill rotWithShape="0">
                <a:gsLst>
                  <a:gs pos="0">
                    <a:srgbClr val="FFFFFF"/>
                  </a:gs>
                  <a:gs pos="100000">
                    <a:srgbClr val="FF0000"/>
                  </a:gs>
                </a:gsLst>
                <a:lin ang="0" scaled="1"/>
              </a:grad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98" name="Text Box 23">
                <a:extLst>
                  <a:ext uri="{FF2B5EF4-FFF2-40B4-BE49-F238E27FC236}">
                    <a16:creationId xmlns:a16="http://schemas.microsoft.com/office/drawing/2014/main" id="{69CF8DA4-75F9-48AA-BEE5-8042F994CC5C}"/>
                  </a:ext>
                </a:extLst>
              </p:cNvPr>
              <p:cNvSpPr txBox="1">
                <a:spLocks noChangeArrowheads="1"/>
              </p:cNvSpPr>
              <p:nvPr/>
            </p:nvSpPr>
            <p:spPr bwMode="auto">
              <a:xfrm>
                <a:off x="231" y="2191"/>
                <a:ext cx="665" cy="495"/>
              </a:xfrm>
              <a:prstGeom prst="rect">
                <a:avLst/>
              </a:prstGeom>
              <a:noFill/>
              <a:ln w="9525">
                <a:noFill/>
                <a:miter lim="800000"/>
                <a:headEnd/>
                <a:tailEnd/>
              </a:ln>
            </p:spPr>
            <p:txBody>
              <a:bodyPr lIns="83070" tIns="43196" rIns="83070" bIns="43196">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srgbClr val="000000"/>
                    </a:solidFill>
                    <a:effectLst/>
                    <a:uLnTx/>
                    <a:uFillTx/>
                    <a:latin typeface="Century" panose="02040604050505020304" pitchFamily="18" charset="0"/>
                    <a:ea typeface="HG丸ｺﾞｼｯｸM-PRO" panose="020F0600000000000000" pitchFamily="50" charset="-128"/>
                    <a:cs typeface="メイリオ" pitchFamily="50" charset="-128"/>
                  </a:rPr>
                  <a:t>事業期間</a:t>
                </a:r>
                <a:endParaRPr kumimoji="0" lang="ja-JP" altLang="en-US" sz="1800" b="0" i="0" u="none" strike="noStrike" kern="0" cap="none" spc="0" normalizeH="0" baseline="0" noProof="0" dirty="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grpSp>
        <p:sp>
          <p:nvSpPr>
            <p:cNvPr id="65" name="Text Box 32">
              <a:extLst>
                <a:ext uri="{FF2B5EF4-FFF2-40B4-BE49-F238E27FC236}">
                  <a16:creationId xmlns:a16="http://schemas.microsoft.com/office/drawing/2014/main" id="{981A72BF-B6ED-463C-8AD5-B8B5EBF6F2D7}"/>
                </a:ext>
              </a:extLst>
            </p:cNvPr>
            <p:cNvSpPr txBox="1">
              <a:spLocks noChangeArrowheads="1"/>
            </p:cNvSpPr>
            <p:nvPr/>
          </p:nvSpPr>
          <p:spPr bwMode="auto">
            <a:xfrm>
              <a:off x="841375" y="4634541"/>
              <a:ext cx="2111375" cy="318068"/>
            </a:xfrm>
            <a:prstGeom prst="rect">
              <a:avLst/>
            </a:prstGeom>
            <a:noFill/>
            <a:ln w="9525">
              <a:noFill/>
              <a:miter lim="800000"/>
              <a:headEnd/>
              <a:tailEnd/>
            </a:ln>
          </p:spPr>
          <p:txBody>
            <a:bodyPr lIns="83070" tIns="43196" rIns="83070" bIns="4319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500" b="0" i="0" u="sng" strike="noStrike" kern="0" cap="none" spc="0" normalizeH="0" baseline="0" noProof="0" dirty="0">
                  <a:ln>
                    <a:noFill/>
                  </a:ln>
                  <a:solidFill>
                    <a:srgbClr val="000000"/>
                  </a:solidFill>
                  <a:effectLst/>
                  <a:uLnTx/>
                  <a:uFillTx/>
                  <a:latin typeface="Century" panose="02040604050505020304" pitchFamily="18" charset="0"/>
                  <a:ea typeface="HG丸ｺﾞｼｯｸM-PRO" panose="020F0600000000000000" pitchFamily="50" charset="-128"/>
                  <a:cs typeface="メイリオ" pitchFamily="50" charset="-128"/>
                </a:rPr>
                <a:t>企業会計年度開始</a:t>
              </a:r>
              <a:endParaRPr kumimoji="0" lang="ja-JP" altLang="en-US" sz="1800" b="0" i="0" u="sng" strike="noStrike" kern="0" cap="none" spc="0" normalizeH="0" baseline="0" noProof="0" dirty="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66" name="Line 34">
              <a:extLst>
                <a:ext uri="{FF2B5EF4-FFF2-40B4-BE49-F238E27FC236}">
                  <a16:creationId xmlns:a16="http://schemas.microsoft.com/office/drawing/2014/main" id="{9851F34F-0471-4230-9551-2E89DAB7858A}"/>
                </a:ext>
              </a:extLst>
            </p:cNvPr>
            <p:cNvSpPr>
              <a:spLocks noChangeShapeType="1"/>
            </p:cNvSpPr>
            <p:nvPr/>
          </p:nvSpPr>
          <p:spPr bwMode="auto">
            <a:xfrm flipH="1" flipV="1">
              <a:off x="1114424" y="3848099"/>
              <a:ext cx="0" cy="219074"/>
            </a:xfrm>
            <a:prstGeom prst="line">
              <a:avLst/>
            </a:prstGeom>
            <a:noFill/>
            <a:ln w="28575">
              <a:solidFill>
                <a:srgbClr val="FF0000"/>
              </a:solidFill>
              <a:prstDash val="sysDot"/>
              <a:miter lim="800000"/>
              <a:headEnd type="arrow"/>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grpSp>
          <p:nvGrpSpPr>
            <p:cNvPr id="67" name="Group 79">
              <a:extLst>
                <a:ext uri="{FF2B5EF4-FFF2-40B4-BE49-F238E27FC236}">
                  <a16:creationId xmlns:a16="http://schemas.microsoft.com/office/drawing/2014/main" id="{A0DD17C0-C0D3-4E26-AD45-647023F2FDA0}"/>
                </a:ext>
              </a:extLst>
            </p:cNvPr>
            <p:cNvGrpSpPr>
              <a:grpSpLocks/>
            </p:cNvGrpSpPr>
            <p:nvPr/>
          </p:nvGrpSpPr>
          <p:grpSpPr bwMode="auto">
            <a:xfrm>
              <a:off x="1374236" y="3776694"/>
              <a:ext cx="6675438" cy="611188"/>
              <a:chOff x="1925" y="2285"/>
              <a:chExt cx="4205" cy="385"/>
            </a:xfrm>
          </p:grpSpPr>
          <p:sp>
            <p:nvSpPr>
              <p:cNvPr id="85" name="AutoShape 44">
                <a:extLst>
                  <a:ext uri="{FF2B5EF4-FFF2-40B4-BE49-F238E27FC236}">
                    <a16:creationId xmlns:a16="http://schemas.microsoft.com/office/drawing/2014/main" id="{D9BB7507-3EE9-4CCD-8795-2A7EFCB325AD}"/>
                  </a:ext>
                </a:extLst>
              </p:cNvPr>
              <p:cNvSpPr>
                <a:spLocks noChangeArrowheads="1"/>
              </p:cNvSpPr>
              <p:nvPr/>
            </p:nvSpPr>
            <p:spPr bwMode="auto">
              <a:xfrm>
                <a:off x="5300" y="2461"/>
                <a:ext cx="830" cy="204"/>
              </a:xfrm>
              <a:prstGeom prst="homePlate">
                <a:avLst>
                  <a:gd name="adj" fmla="val 43700"/>
                </a:avLst>
              </a:prstGeom>
              <a:gradFill rotWithShape="0">
                <a:gsLst>
                  <a:gs pos="0">
                    <a:srgbClr val="FFFFFF"/>
                  </a:gs>
                  <a:gs pos="100000">
                    <a:srgbClr val="66FF66"/>
                  </a:gs>
                </a:gsLst>
                <a:lin ang="0" scaled="1"/>
              </a:grad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86" name="AutoShape 44">
                <a:extLst>
                  <a:ext uri="{FF2B5EF4-FFF2-40B4-BE49-F238E27FC236}">
                    <a16:creationId xmlns:a16="http://schemas.microsoft.com/office/drawing/2014/main" id="{AFD04DB5-D9C6-4AFC-9012-9411E545F98D}"/>
                  </a:ext>
                </a:extLst>
              </p:cNvPr>
              <p:cNvSpPr>
                <a:spLocks noChangeArrowheads="1"/>
              </p:cNvSpPr>
              <p:nvPr/>
            </p:nvSpPr>
            <p:spPr bwMode="auto">
              <a:xfrm>
                <a:off x="4464" y="2466"/>
                <a:ext cx="830" cy="204"/>
              </a:xfrm>
              <a:prstGeom prst="homePlate">
                <a:avLst>
                  <a:gd name="adj" fmla="val 43700"/>
                </a:avLst>
              </a:prstGeom>
              <a:gradFill rotWithShape="0">
                <a:gsLst>
                  <a:gs pos="0">
                    <a:srgbClr val="FFFFFF"/>
                  </a:gs>
                  <a:gs pos="100000">
                    <a:srgbClr val="66FF66"/>
                  </a:gs>
                </a:gsLst>
                <a:lin ang="0" scaled="1"/>
              </a:grad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87" name="AutoShape 44">
                <a:extLst>
                  <a:ext uri="{FF2B5EF4-FFF2-40B4-BE49-F238E27FC236}">
                    <a16:creationId xmlns:a16="http://schemas.microsoft.com/office/drawing/2014/main" id="{80FBCDCA-82F6-4283-A3AF-E0F1BD90B4E6}"/>
                  </a:ext>
                </a:extLst>
              </p:cNvPr>
              <p:cNvSpPr>
                <a:spLocks noChangeArrowheads="1"/>
              </p:cNvSpPr>
              <p:nvPr/>
            </p:nvSpPr>
            <p:spPr bwMode="auto">
              <a:xfrm>
                <a:off x="3616" y="2463"/>
                <a:ext cx="830" cy="204"/>
              </a:xfrm>
              <a:prstGeom prst="homePlate">
                <a:avLst>
                  <a:gd name="adj" fmla="val 43700"/>
                </a:avLst>
              </a:prstGeom>
              <a:gradFill rotWithShape="0">
                <a:gsLst>
                  <a:gs pos="0">
                    <a:srgbClr val="FFFFFF"/>
                  </a:gs>
                  <a:gs pos="100000">
                    <a:srgbClr val="66FF66"/>
                  </a:gs>
                </a:gsLst>
                <a:lin ang="0" scaled="1"/>
              </a:grad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88" name="AutoShape 44">
                <a:extLst>
                  <a:ext uri="{FF2B5EF4-FFF2-40B4-BE49-F238E27FC236}">
                    <a16:creationId xmlns:a16="http://schemas.microsoft.com/office/drawing/2014/main" id="{6BD30458-2196-43E7-853C-C30EFD1E7264}"/>
                  </a:ext>
                </a:extLst>
              </p:cNvPr>
              <p:cNvSpPr>
                <a:spLocks noChangeArrowheads="1"/>
              </p:cNvSpPr>
              <p:nvPr/>
            </p:nvSpPr>
            <p:spPr bwMode="auto">
              <a:xfrm>
                <a:off x="2770" y="2463"/>
                <a:ext cx="830" cy="204"/>
              </a:xfrm>
              <a:prstGeom prst="homePlate">
                <a:avLst>
                  <a:gd name="adj" fmla="val 43700"/>
                </a:avLst>
              </a:prstGeom>
              <a:gradFill rotWithShape="0">
                <a:gsLst>
                  <a:gs pos="0">
                    <a:srgbClr val="FFFFFF"/>
                  </a:gs>
                  <a:gs pos="100000">
                    <a:srgbClr val="66FF66"/>
                  </a:gs>
                </a:gsLst>
                <a:lin ang="0" scaled="1"/>
              </a:grad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89" name="AutoShape 44">
                <a:extLst>
                  <a:ext uri="{FF2B5EF4-FFF2-40B4-BE49-F238E27FC236}">
                    <a16:creationId xmlns:a16="http://schemas.microsoft.com/office/drawing/2014/main" id="{C8C5B2E1-1B78-4C81-8C28-03FF9485B0BD}"/>
                  </a:ext>
                </a:extLst>
              </p:cNvPr>
              <p:cNvSpPr>
                <a:spLocks noChangeArrowheads="1"/>
              </p:cNvSpPr>
              <p:nvPr/>
            </p:nvSpPr>
            <p:spPr bwMode="auto">
              <a:xfrm>
                <a:off x="1925" y="2464"/>
                <a:ext cx="830" cy="204"/>
              </a:xfrm>
              <a:prstGeom prst="homePlate">
                <a:avLst>
                  <a:gd name="adj" fmla="val 43700"/>
                </a:avLst>
              </a:prstGeom>
              <a:gradFill rotWithShape="0">
                <a:gsLst>
                  <a:gs pos="0">
                    <a:srgbClr val="FFFFFF"/>
                  </a:gs>
                  <a:gs pos="100000">
                    <a:srgbClr val="66FF66"/>
                  </a:gs>
                </a:gsLst>
                <a:lin ang="0" scaled="1"/>
              </a:grad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90" name="Text Box 45">
                <a:extLst>
                  <a:ext uri="{FF2B5EF4-FFF2-40B4-BE49-F238E27FC236}">
                    <a16:creationId xmlns:a16="http://schemas.microsoft.com/office/drawing/2014/main" id="{C216B27B-6FFF-4D3A-9CAC-CA9E44FEB938}"/>
                  </a:ext>
                </a:extLst>
              </p:cNvPr>
              <p:cNvSpPr txBox="1">
                <a:spLocks noChangeArrowheads="1"/>
              </p:cNvSpPr>
              <p:nvPr/>
            </p:nvSpPr>
            <p:spPr bwMode="auto">
              <a:xfrm>
                <a:off x="1988" y="2477"/>
                <a:ext cx="665" cy="181"/>
              </a:xfrm>
              <a:prstGeom prst="rect">
                <a:avLst/>
              </a:prstGeom>
              <a:noFill/>
              <a:ln w="9525">
                <a:noFill/>
                <a:miter lim="800000"/>
                <a:headEnd/>
                <a:tailEnd/>
              </a:ln>
            </p:spPr>
            <p:txBody>
              <a:bodyPr lIns="83070" tIns="43196" rIns="83070" bIns="4319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000000"/>
                    </a:solidFill>
                    <a:effectLst/>
                    <a:uLnTx/>
                    <a:uFillTx/>
                    <a:latin typeface="Century" panose="02040604050505020304" pitchFamily="18" charset="0"/>
                    <a:ea typeface="HG丸ｺﾞｼｯｸM-PRO" panose="020F0600000000000000" pitchFamily="50" charset="-128"/>
                    <a:cs typeface="メイリオ" pitchFamily="50" charset="-128"/>
                  </a:rPr>
                  <a:t>１年度目</a:t>
                </a:r>
                <a:endParaRPr kumimoji="0" lang="ja-JP" altLang="en-US" sz="1800" b="0" i="0" u="none" strike="noStrike" kern="0" cap="none" spc="0" normalizeH="0" baseline="0" noProof="0" dirty="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91" name="AutoShape 46">
                <a:extLst>
                  <a:ext uri="{FF2B5EF4-FFF2-40B4-BE49-F238E27FC236}">
                    <a16:creationId xmlns:a16="http://schemas.microsoft.com/office/drawing/2014/main" id="{1A3E3859-8DCD-44FD-A9F6-B8D554208A62}"/>
                  </a:ext>
                </a:extLst>
              </p:cNvPr>
              <p:cNvSpPr>
                <a:spLocks noChangeArrowheads="1"/>
              </p:cNvSpPr>
              <p:nvPr/>
            </p:nvSpPr>
            <p:spPr bwMode="auto">
              <a:xfrm>
                <a:off x="2816" y="2285"/>
                <a:ext cx="159" cy="159"/>
              </a:xfrm>
              <a:prstGeom prst="sun">
                <a:avLst>
                  <a:gd name="adj" fmla="val 25000"/>
                </a:avLst>
              </a:prstGeom>
              <a:solidFill>
                <a:srgbClr val="FF6600"/>
              </a:solid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92" name="Text Box 45">
                <a:extLst>
                  <a:ext uri="{FF2B5EF4-FFF2-40B4-BE49-F238E27FC236}">
                    <a16:creationId xmlns:a16="http://schemas.microsoft.com/office/drawing/2014/main" id="{F427CA95-C690-4881-9123-B1145B755EAA}"/>
                  </a:ext>
                </a:extLst>
              </p:cNvPr>
              <p:cNvSpPr txBox="1">
                <a:spLocks noChangeArrowheads="1"/>
              </p:cNvSpPr>
              <p:nvPr/>
            </p:nvSpPr>
            <p:spPr bwMode="auto">
              <a:xfrm>
                <a:off x="2865" y="2476"/>
                <a:ext cx="665" cy="181"/>
              </a:xfrm>
              <a:prstGeom prst="rect">
                <a:avLst/>
              </a:prstGeom>
              <a:noFill/>
              <a:ln w="9525">
                <a:noFill/>
                <a:miter lim="800000"/>
                <a:headEnd/>
                <a:tailEnd/>
              </a:ln>
            </p:spPr>
            <p:txBody>
              <a:bodyPr lIns="83070" tIns="43196" rIns="83070" bIns="4319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000000"/>
                    </a:solidFill>
                    <a:effectLst/>
                    <a:uLnTx/>
                    <a:uFillTx/>
                    <a:latin typeface="Century" panose="02040604050505020304" pitchFamily="18" charset="0"/>
                    <a:ea typeface="HG丸ｺﾞｼｯｸM-PRO" panose="020F0600000000000000" pitchFamily="50" charset="-128"/>
                    <a:cs typeface="メイリオ" pitchFamily="50" charset="-128"/>
                  </a:rPr>
                  <a:t>２年度目</a:t>
                </a:r>
                <a:endParaRPr kumimoji="0" lang="ja-JP" altLang="en-US" sz="1800" b="0" i="0" u="none" strike="noStrike" kern="0" cap="none" spc="0" normalizeH="0" baseline="0" noProof="0" dirty="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93" name="Text Box 45">
                <a:extLst>
                  <a:ext uri="{FF2B5EF4-FFF2-40B4-BE49-F238E27FC236}">
                    <a16:creationId xmlns:a16="http://schemas.microsoft.com/office/drawing/2014/main" id="{B1417E4B-C3BF-4B28-A592-51BF9DCB6143}"/>
                  </a:ext>
                </a:extLst>
              </p:cNvPr>
              <p:cNvSpPr txBox="1">
                <a:spLocks noChangeArrowheads="1"/>
              </p:cNvSpPr>
              <p:nvPr/>
            </p:nvSpPr>
            <p:spPr bwMode="auto">
              <a:xfrm>
                <a:off x="3665" y="2483"/>
                <a:ext cx="665" cy="181"/>
              </a:xfrm>
              <a:prstGeom prst="rect">
                <a:avLst/>
              </a:prstGeom>
              <a:noFill/>
              <a:ln w="9525">
                <a:noFill/>
                <a:miter lim="800000"/>
                <a:headEnd/>
                <a:tailEnd/>
              </a:ln>
            </p:spPr>
            <p:txBody>
              <a:bodyPr lIns="83070" tIns="43196" rIns="83070" bIns="4319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000000"/>
                    </a:solidFill>
                    <a:effectLst/>
                    <a:uLnTx/>
                    <a:uFillTx/>
                    <a:latin typeface="Century" panose="02040604050505020304" pitchFamily="18" charset="0"/>
                    <a:ea typeface="HG丸ｺﾞｼｯｸM-PRO" panose="020F0600000000000000" pitchFamily="50" charset="-128"/>
                    <a:cs typeface="メイリオ" pitchFamily="50" charset="-128"/>
                  </a:rPr>
                  <a:t>３年度目</a:t>
                </a:r>
                <a:endParaRPr kumimoji="0" lang="ja-JP" altLang="en-US" sz="1800" b="0" i="0" u="none" strike="noStrike" kern="0" cap="none" spc="0" normalizeH="0" baseline="0" noProof="0" dirty="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94" name="Text Box 45">
                <a:extLst>
                  <a:ext uri="{FF2B5EF4-FFF2-40B4-BE49-F238E27FC236}">
                    <a16:creationId xmlns:a16="http://schemas.microsoft.com/office/drawing/2014/main" id="{C805419E-D41E-4531-B878-57F3DC489FEE}"/>
                  </a:ext>
                </a:extLst>
              </p:cNvPr>
              <p:cNvSpPr txBox="1">
                <a:spLocks noChangeArrowheads="1"/>
              </p:cNvSpPr>
              <p:nvPr/>
            </p:nvSpPr>
            <p:spPr bwMode="auto">
              <a:xfrm>
                <a:off x="4516" y="2481"/>
                <a:ext cx="665" cy="181"/>
              </a:xfrm>
              <a:prstGeom prst="rect">
                <a:avLst/>
              </a:prstGeom>
              <a:noFill/>
              <a:ln w="9525">
                <a:noFill/>
                <a:miter lim="800000"/>
                <a:headEnd/>
                <a:tailEnd/>
              </a:ln>
            </p:spPr>
            <p:txBody>
              <a:bodyPr lIns="83070" tIns="43196" rIns="83070" bIns="4319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000000"/>
                    </a:solidFill>
                    <a:effectLst/>
                    <a:uLnTx/>
                    <a:uFillTx/>
                    <a:latin typeface="Century" panose="02040604050505020304" pitchFamily="18" charset="0"/>
                    <a:ea typeface="HG丸ｺﾞｼｯｸM-PRO" panose="020F0600000000000000" pitchFamily="50" charset="-128"/>
                    <a:cs typeface="メイリオ" pitchFamily="50" charset="-128"/>
                  </a:rPr>
                  <a:t>４年度目</a:t>
                </a:r>
                <a:endParaRPr kumimoji="0" lang="ja-JP" altLang="en-US" sz="1800" b="0" i="0" u="none" strike="noStrike" kern="0" cap="none" spc="0" normalizeH="0" baseline="0" noProof="0" dirty="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95" name="Text Box 45">
                <a:extLst>
                  <a:ext uri="{FF2B5EF4-FFF2-40B4-BE49-F238E27FC236}">
                    <a16:creationId xmlns:a16="http://schemas.microsoft.com/office/drawing/2014/main" id="{E07ED2A5-0120-4944-8CEC-8A49726A4301}"/>
                  </a:ext>
                </a:extLst>
              </p:cNvPr>
              <p:cNvSpPr txBox="1">
                <a:spLocks noChangeArrowheads="1"/>
              </p:cNvSpPr>
              <p:nvPr/>
            </p:nvSpPr>
            <p:spPr bwMode="auto">
              <a:xfrm>
                <a:off x="5343" y="2481"/>
                <a:ext cx="665" cy="181"/>
              </a:xfrm>
              <a:prstGeom prst="rect">
                <a:avLst/>
              </a:prstGeom>
              <a:noFill/>
              <a:ln w="9525">
                <a:noFill/>
                <a:miter lim="800000"/>
                <a:headEnd/>
                <a:tailEnd/>
              </a:ln>
            </p:spPr>
            <p:txBody>
              <a:bodyPr lIns="83070" tIns="43196" rIns="83070" bIns="43196">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000000"/>
                    </a:solidFill>
                    <a:effectLst/>
                    <a:uLnTx/>
                    <a:uFillTx/>
                    <a:latin typeface="Century" panose="02040604050505020304" pitchFamily="18" charset="0"/>
                    <a:ea typeface="HG丸ｺﾞｼｯｸM-PRO" panose="020F0600000000000000" pitchFamily="50" charset="-128"/>
                    <a:cs typeface="メイリオ" pitchFamily="50" charset="-128"/>
                  </a:rPr>
                  <a:t>５年度目</a:t>
                </a:r>
                <a:endParaRPr kumimoji="0" lang="ja-JP" altLang="en-US" sz="1800" b="0" i="0" u="none" strike="noStrike" kern="0" cap="none" spc="0" normalizeH="0" baseline="0" noProof="0" dirty="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96" name="AutoShape 46">
                <a:extLst>
                  <a:ext uri="{FF2B5EF4-FFF2-40B4-BE49-F238E27FC236}">
                    <a16:creationId xmlns:a16="http://schemas.microsoft.com/office/drawing/2014/main" id="{43DBE4E2-716D-488F-B7DF-25ABDB9F87B1}"/>
                  </a:ext>
                </a:extLst>
              </p:cNvPr>
              <p:cNvSpPr>
                <a:spLocks noChangeArrowheads="1"/>
              </p:cNvSpPr>
              <p:nvPr/>
            </p:nvSpPr>
            <p:spPr bwMode="auto">
              <a:xfrm>
                <a:off x="3633" y="2288"/>
                <a:ext cx="159" cy="159"/>
              </a:xfrm>
              <a:prstGeom prst="sun">
                <a:avLst>
                  <a:gd name="adj" fmla="val 25000"/>
                </a:avLst>
              </a:prstGeom>
              <a:solidFill>
                <a:srgbClr val="FF6600"/>
              </a:solid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grpSp>
        <p:grpSp>
          <p:nvGrpSpPr>
            <p:cNvPr id="68" name="Group 76">
              <a:extLst>
                <a:ext uri="{FF2B5EF4-FFF2-40B4-BE49-F238E27FC236}">
                  <a16:creationId xmlns:a16="http://schemas.microsoft.com/office/drawing/2014/main" id="{113A4A99-0A8E-4EA2-89B9-A15D9915AEA8}"/>
                </a:ext>
              </a:extLst>
            </p:cNvPr>
            <p:cNvGrpSpPr>
              <a:grpSpLocks/>
            </p:cNvGrpSpPr>
            <p:nvPr/>
          </p:nvGrpSpPr>
          <p:grpSpPr bwMode="auto">
            <a:xfrm>
              <a:off x="5022853" y="3766182"/>
              <a:ext cx="3887789" cy="582613"/>
              <a:chOff x="3368" y="2096"/>
              <a:chExt cx="2449" cy="367"/>
            </a:xfrm>
          </p:grpSpPr>
          <p:sp>
            <p:nvSpPr>
              <p:cNvPr id="70" name="AutoShape 46">
                <a:extLst>
                  <a:ext uri="{FF2B5EF4-FFF2-40B4-BE49-F238E27FC236}">
                    <a16:creationId xmlns:a16="http://schemas.microsoft.com/office/drawing/2014/main" id="{ED7EC017-8B75-4AF7-B698-ED4FDDB2B663}"/>
                  </a:ext>
                </a:extLst>
              </p:cNvPr>
              <p:cNvSpPr>
                <a:spLocks noChangeArrowheads="1"/>
              </p:cNvSpPr>
              <p:nvPr/>
            </p:nvSpPr>
            <p:spPr bwMode="auto">
              <a:xfrm>
                <a:off x="3625" y="2109"/>
                <a:ext cx="159" cy="159"/>
              </a:xfrm>
              <a:prstGeom prst="sun">
                <a:avLst>
                  <a:gd name="adj" fmla="val 25000"/>
                </a:avLst>
              </a:prstGeom>
              <a:solidFill>
                <a:srgbClr val="FF6600"/>
              </a:solid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71" name="AutoShape 47">
                <a:extLst>
                  <a:ext uri="{FF2B5EF4-FFF2-40B4-BE49-F238E27FC236}">
                    <a16:creationId xmlns:a16="http://schemas.microsoft.com/office/drawing/2014/main" id="{22594EC2-B5A0-44C3-8EA2-DBD9E3A8EFF0}"/>
                  </a:ext>
                </a:extLst>
              </p:cNvPr>
              <p:cNvSpPr>
                <a:spLocks noChangeArrowheads="1"/>
              </p:cNvSpPr>
              <p:nvPr/>
            </p:nvSpPr>
            <p:spPr bwMode="auto">
              <a:xfrm>
                <a:off x="3368" y="2304"/>
                <a:ext cx="159" cy="159"/>
              </a:xfrm>
              <a:custGeom>
                <a:avLst/>
                <a:gdLst>
                  <a:gd name="T0" fmla="*/ 1 w 222"/>
                  <a:gd name="T1" fmla="*/ 0 h 222"/>
                  <a:gd name="T2" fmla="*/ 0 w 222"/>
                  <a:gd name="T3" fmla="*/ 1 h 222"/>
                  <a:gd name="T4" fmla="*/ 1 w 222"/>
                  <a:gd name="T5" fmla="*/ 1 h 222"/>
                  <a:gd name="T6" fmla="*/ 1 w 222"/>
                  <a:gd name="T7" fmla="*/ 1 h 222"/>
                  <a:gd name="T8" fmla="*/ 1 w 222"/>
                  <a:gd name="T9" fmla="*/ 1 h 222"/>
                  <a:gd name="T10" fmla="*/ 17694720 60000 65536"/>
                  <a:gd name="T11" fmla="*/ 11796480 60000 65536"/>
                  <a:gd name="T12" fmla="*/ 5898240 60000 65536"/>
                  <a:gd name="T13" fmla="*/ 5898240 60000 65536"/>
                  <a:gd name="T14" fmla="*/ 0 60000 65536"/>
                  <a:gd name="T15" fmla="*/ 68 w 222"/>
                  <a:gd name="T16" fmla="*/ 85 h 222"/>
                  <a:gd name="T17" fmla="*/ 154 w 222"/>
                  <a:gd name="T18" fmla="*/ 170 h 222"/>
                </a:gdLst>
                <a:ahLst/>
                <a:cxnLst>
                  <a:cxn ang="T10">
                    <a:pos x="T0" y="T1"/>
                  </a:cxn>
                  <a:cxn ang="T11">
                    <a:pos x="T2" y="T3"/>
                  </a:cxn>
                  <a:cxn ang="T12">
                    <a:pos x="T4" y="T5"/>
                  </a:cxn>
                  <a:cxn ang="T13">
                    <a:pos x="T6" y="T7"/>
                  </a:cxn>
                  <a:cxn ang="T14">
                    <a:pos x="T8" y="T9"/>
                  </a:cxn>
                </a:cxnLst>
                <a:rect l="T15" t="T16" r="T17" b="T18"/>
                <a:pathLst>
                  <a:path w="222" h="222">
                    <a:moveTo>
                      <a:pt x="0" y="85"/>
                    </a:moveTo>
                    <a:lnTo>
                      <a:pt x="85" y="85"/>
                    </a:lnTo>
                    <a:lnTo>
                      <a:pt x="111" y="0"/>
                    </a:lnTo>
                    <a:lnTo>
                      <a:pt x="137" y="85"/>
                    </a:lnTo>
                    <a:lnTo>
                      <a:pt x="222" y="85"/>
                    </a:lnTo>
                    <a:lnTo>
                      <a:pt x="153" y="137"/>
                    </a:lnTo>
                    <a:lnTo>
                      <a:pt x="180" y="222"/>
                    </a:lnTo>
                    <a:lnTo>
                      <a:pt x="111" y="170"/>
                    </a:lnTo>
                    <a:lnTo>
                      <a:pt x="42" y="222"/>
                    </a:lnTo>
                    <a:lnTo>
                      <a:pt x="69" y="137"/>
                    </a:lnTo>
                    <a:lnTo>
                      <a:pt x="0" y="85"/>
                    </a:lnTo>
                    <a:close/>
                  </a:path>
                </a:pathLst>
              </a:custGeom>
              <a:solidFill>
                <a:srgbClr val="FFFF00"/>
              </a:solidFill>
              <a:ln w="12700">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72" name="AutoShape 48">
                <a:extLst>
                  <a:ext uri="{FF2B5EF4-FFF2-40B4-BE49-F238E27FC236}">
                    <a16:creationId xmlns:a16="http://schemas.microsoft.com/office/drawing/2014/main" id="{436C1555-6520-4CCE-8AB0-CFB4ED71DC77}"/>
                  </a:ext>
                </a:extLst>
              </p:cNvPr>
              <p:cNvSpPr>
                <a:spLocks noChangeArrowheads="1"/>
              </p:cNvSpPr>
              <p:nvPr/>
            </p:nvSpPr>
            <p:spPr bwMode="auto">
              <a:xfrm>
                <a:off x="3982" y="2100"/>
                <a:ext cx="159" cy="159"/>
              </a:xfrm>
              <a:prstGeom prst="star8">
                <a:avLst>
                  <a:gd name="adj" fmla="val 38250"/>
                </a:avLst>
              </a:prstGeom>
              <a:solidFill>
                <a:srgbClr val="0000FF"/>
              </a:solid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73" name="Line 49">
                <a:extLst>
                  <a:ext uri="{FF2B5EF4-FFF2-40B4-BE49-F238E27FC236}">
                    <a16:creationId xmlns:a16="http://schemas.microsoft.com/office/drawing/2014/main" id="{02D606E6-8BFE-449D-9EDE-6FC2B27BE6E3}"/>
                  </a:ext>
                </a:extLst>
              </p:cNvPr>
              <p:cNvSpPr>
                <a:spLocks noChangeShapeType="1"/>
              </p:cNvSpPr>
              <p:nvPr/>
            </p:nvSpPr>
            <p:spPr bwMode="auto">
              <a:xfrm rot="2700000" flipV="1">
                <a:off x="3829" y="2126"/>
                <a:ext cx="108" cy="113"/>
              </a:xfrm>
              <a:prstGeom prst="line">
                <a:avLst/>
              </a:prstGeom>
              <a:noFill/>
              <a:ln w="76200">
                <a:solidFill>
                  <a:srgbClr val="000000"/>
                </a:solidFill>
                <a:miter lim="800000"/>
                <a:headEnd/>
                <a:tailEnd type="triangle" w="med" len="sm"/>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74" name="Line 50">
                <a:extLst>
                  <a:ext uri="{FF2B5EF4-FFF2-40B4-BE49-F238E27FC236}">
                    <a16:creationId xmlns:a16="http://schemas.microsoft.com/office/drawing/2014/main" id="{66D585F0-5930-4906-BEED-38C14031E54F}"/>
                  </a:ext>
                </a:extLst>
              </p:cNvPr>
              <p:cNvSpPr>
                <a:spLocks noChangeShapeType="1"/>
              </p:cNvSpPr>
              <p:nvPr/>
            </p:nvSpPr>
            <p:spPr bwMode="auto">
              <a:xfrm rot="18900000">
                <a:off x="3478" y="2266"/>
                <a:ext cx="175" cy="11"/>
              </a:xfrm>
              <a:prstGeom prst="line">
                <a:avLst/>
              </a:prstGeom>
              <a:noFill/>
              <a:ln w="76200">
                <a:solidFill>
                  <a:srgbClr val="000000"/>
                </a:solidFill>
                <a:miter lim="800000"/>
                <a:headEnd/>
                <a:tailEnd type="triangle" w="med" len="sm"/>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75" name="AutoShape 46">
                <a:extLst>
                  <a:ext uri="{FF2B5EF4-FFF2-40B4-BE49-F238E27FC236}">
                    <a16:creationId xmlns:a16="http://schemas.microsoft.com/office/drawing/2014/main" id="{94F9B45D-4A54-4D10-AE4C-D17FFC3150AC}"/>
                  </a:ext>
                </a:extLst>
              </p:cNvPr>
              <p:cNvSpPr>
                <a:spLocks noChangeArrowheads="1"/>
              </p:cNvSpPr>
              <p:nvPr/>
            </p:nvSpPr>
            <p:spPr bwMode="auto">
              <a:xfrm>
                <a:off x="4465" y="2105"/>
                <a:ext cx="159" cy="159"/>
              </a:xfrm>
              <a:prstGeom prst="sun">
                <a:avLst>
                  <a:gd name="adj" fmla="val 25000"/>
                </a:avLst>
              </a:prstGeom>
              <a:solidFill>
                <a:srgbClr val="FF6600"/>
              </a:solid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76" name="AutoShape 47">
                <a:extLst>
                  <a:ext uri="{FF2B5EF4-FFF2-40B4-BE49-F238E27FC236}">
                    <a16:creationId xmlns:a16="http://schemas.microsoft.com/office/drawing/2014/main" id="{1DFA1D32-EF73-4873-91A0-C9E579705F5F}"/>
                  </a:ext>
                </a:extLst>
              </p:cNvPr>
              <p:cNvSpPr>
                <a:spLocks noChangeArrowheads="1"/>
              </p:cNvSpPr>
              <p:nvPr/>
            </p:nvSpPr>
            <p:spPr bwMode="auto">
              <a:xfrm>
                <a:off x="4208" y="2300"/>
                <a:ext cx="159" cy="159"/>
              </a:xfrm>
              <a:custGeom>
                <a:avLst/>
                <a:gdLst>
                  <a:gd name="T0" fmla="*/ 1 w 222"/>
                  <a:gd name="T1" fmla="*/ 0 h 222"/>
                  <a:gd name="T2" fmla="*/ 0 w 222"/>
                  <a:gd name="T3" fmla="*/ 1 h 222"/>
                  <a:gd name="T4" fmla="*/ 1 w 222"/>
                  <a:gd name="T5" fmla="*/ 1 h 222"/>
                  <a:gd name="T6" fmla="*/ 1 w 222"/>
                  <a:gd name="T7" fmla="*/ 1 h 222"/>
                  <a:gd name="T8" fmla="*/ 1 w 222"/>
                  <a:gd name="T9" fmla="*/ 1 h 222"/>
                  <a:gd name="T10" fmla="*/ 17694720 60000 65536"/>
                  <a:gd name="T11" fmla="*/ 11796480 60000 65536"/>
                  <a:gd name="T12" fmla="*/ 5898240 60000 65536"/>
                  <a:gd name="T13" fmla="*/ 5898240 60000 65536"/>
                  <a:gd name="T14" fmla="*/ 0 60000 65536"/>
                  <a:gd name="T15" fmla="*/ 68 w 222"/>
                  <a:gd name="T16" fmla="*/ 85 h 222"/>
                  <a:gd name="T17" fmla="*/ 154 w 222"/>
                  <a:gd name="T18" fmla="*/ 170 h 222"/>
                </a:gdLst>
                <a:ahLst/>
                <a:cxnLst>
                  <a:cxn ang="T10">
                    <a:pos x="T0" y="T1"/>
                  </a:cxn>
                  <a:cxn ang="T11">
                    <a:pos x="T2" y="T3"/>
                  </a:cxn>
                  <a:cxn ang="T12">
                    <a:pos x="T4" y="T5"/>
                  </a:cxn>
                  <a:cxn ang="T13">
                    <a:pos x="T6" y="T7"/>
                  </a:cxn>
                  <a:cxn ang="T14">
                    <a:pos x="T8" y="T9"/>
                  </a:cxn>
                </a:cxnLst>
                <a:rect l="T15" t="T16" r="T17" b="T18"/>
                <a:pathLst>
                  <a:path w="222" h="222">
                    <a:moveTo>
                      <a:pt x="0" y="85"/>
                    </a:moveTo>
                    <a:lnTo>
                      <a:pt x="85" y="85"/>
                    </a:lnTo>
                    <a:lnTo>
                      <a:pt x="111" y="0"/>
                    </a:lnTo>
                    <a:lnTo>
                      <a:pt x="137" y="85"/>
                    </a:lnTo>
                    <a:lnTo>
                      <a:pt x="222" y="85"/>
                    </a:lnTo>
                    <a:lnTo>
                      <a:pt x="153" y="137"/>
                    </a:lnTo>
                    <a:lnTo>
                      <a:pt x="180" y="222"/>
                    </a:lnTo>
                    <a:lnTo>
                      <a:pt x="111" y="170"/>
                    </a:lnTo>
                    <a:lnTo>
                      <a:pt x="42" y="222"/>
                    </a:lnTo>
                    <a:lnTo>
                      <a:pt x="69" y="137"/>
                    </a:lnTo>
                    <a:lnTo>
                      <a:pt x="0" y="85"/>
                    </a:lnTo>
                    <a:close/>
                  </a:path>
                </a:pathLst>
              </a:custGeom>
              <a:solidFill>
                <a:srgbClr val="FFFF00"/>
              </a:solidFill>
              <a:ln w="12700">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77" name="AutoShape 48">
                <a:extLst>
                  <a:ext uri="{FF2B5EF4-FFF2-40B4-BE49-F238E27FC236}">
                    <a16:creationId xmlns:a16="http://schemas.microsoft.com/office/drawing/2014/main" id="{5E22D932-E0C6-4AB4-A414-672A94C97D1C}"/>
                  </a:ext>
                </a:extLst>
              </p:cNvPr>
              <p:cNvSpPr>
                <a:spLocks noChangeArrowheads="1"/>
              </p:cNvSpPr>
              <p:nvPr/>
            </p:nvSpPr>
            <p:spPr bwMode="auto">
              <a:xfrm>
                <a:off x="4822" y="2096"/>
                <a:ext cx="159" cy="159"/>
              </a:xfrm>
              <a:prstGeom prst="star8">
                <a:avLst>
                  <a:gd name="adj" fmla="val 38250"/>
                </a:avLst>
              </a:prstGeom>
              <a:solidFill>
                <a:srgbClr val="0000FF"/>
              </a:solid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78" name="Line 49">
                <a:extLst>
                  <a:ext uri="{FF2B5EF4-FFF2-40B4-BE49-F238E27FC236}">
                    <a16:creationId xmlns:a16="http://schemas.microsoft.com/office/drawing/2014/main" id="{FE9CEF04-EE61-4EFD-8BD9-10CD82024C1D}"/>
                  </a:ext>
                </a:extLst>
              </p:cNvPr>
              <p:cNvSpPr>
                <a:spLocks noChangeShapeType="1"/>
              </p:cNvSpPr>
              <p:nvPr/>
            </p:nvSpPr>
            <p:spPr bwMode="auto">
              <a:xfrm rot="2700000" flipV="1">
                <a:off x="4669" y="2122"/>
                <a:ext cx="108" cy="113"/>
              </a:xfrm>
              <a:prstGeom prst="line">
                <a:avLst/>
              </a:prstGeom>
              <a:noFill/>
              <a:ln w="76200">
                <a:solidFill>
                  <a:srgbClr val="000000"/>
                </a:solidFill>
                <a:miter lim="800000"/>
                <a:headEnd/>
                <a:tailEnd type="triangle" w="med" len="sm"/>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79" name="Line 50">
                <a:extLst>
                  <a:ext uri="{FF2B5EF4-FFF2-40B4-BE49-F238E27FC236}">
                    <a16:creationId xmlns:a16="http://schemas.microsoft.com/office/drawing/2014/main" id="{77B23601-A83D-4B6E-B942-451681BAB830}"/>
                  </a:ext>
                </a:extLst>
              </p:cNvPr>
              <p:cNvSpPr>
                <a:spLocks noChangeShapeType="1"/>
              </p:cNvSpPr>
              <p:nvPr/>
            </p:nvSpPr>
            <p:spPr bwMode="auto">
              <a:xfrm rot="18900000">
                <a:off x="4318" y="2262"/>
                <a:ext cx="175" cy="11"/>
              </a:xfrm>
              <a:prstGeom prst="line">
                <a:avLst/>
              </a:prstGeom>
              <a:noFill/>
              <a:ln w="76200">
                <a:solidFill>
                  <a:srgbClr val="000000"/>
                </a:solidFill>
                <a:miter lim="800000"/>
                <a:headEnd/>
                <a:tailEnd type="triangle" w="med" len="sm"/>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80" name="AutoShape 46">
                <a:extLst>
                  <a:ext uri="{FF2B5EF4-FFF2-40B4-BE49-F238E27FC236}">
                    <a16:creationId xmlns:a16="http://schemas.microsoft.com/office/drawing/2014/main" id="{27C18E99-D934-43D5-9646-476DA79652AB}"/>
                  </a:ext>
                </a:extLst>
              </p:cNvPr>
              <p:cNvSpPr>
                <a:spLocks noChangeArrowheads="1"/>
              </p:cNvSpPr>
              <p:nvPr/>
            </p:nvSpPr>
            <p:spPr bwMode="auto">
              <a:xfrm>
                <a:off x="5301" y="2109"/>
                <a:ext cx="159" cy="159"/>
              </a:xfrm>
              <a:prstGeom prst="sun">
                <a:avLst>
                  <a:gd name="adj" fmla="val 25000"/>
                </a:avLst>
              </a:prstGeom>
              <a:solidFill>
                <a:srgbClr val="FF6600"/>
              </a:solid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81" name="AutoShape 47">
                <a:extLst>
                  <a:ext uri="{FF2B5EF4-FFF2-40B4-BE49-F238E27FC236}">
                    <a16:creationId xmlns:a16="http://schemas.microsoft.com/office/drawing/2014/main" id="{B98C7C24-03B1-4DD1-8A26-F9E8768A5397}"/>
                  </a:ext>
                </a:extLst>
              </p:cNvPr>
              <p:cNvSpPr>
                <a:spLocks noChangeArrowheads="1"/>
              </p:cNvSpPr>
              <p:nvPr/>
            </p:nvSpPr>
            <p:spPr bwMode="auto">
              <a:xfrm>
                <a:off x="5044" y="2304"/>
                <a:ext cx="159" cy="159"/>
              </a:xfrm>
              <a:custGeom>
                <a:avLst/>
                <a:gdLst>
                  <a:gd name="T0" fmla="*/ 1 w 222"/>
                  <a:gd name="T1" fmla="*/ 0 h 222"/>
                  <a:gd name="T2" fmla="*/ 0 w 222"/>
                  <a:gd name="T3" fmla="*/ 1 h 222"/>
                  <a:gd name="T4" fmla="*/ 1 w 222"/>
                  <a:gd name="T5" fmla="*/ 1 h 222"/>
                  <a:gd name="T6" fmla="*/ 1 w 222"/>
                  <a:gd name="T7" fmla="*/ 1 h 222"/>
                  <a:gd name="T8" fmla="*/ 1 w 222"/>
                  <a:gd name="T9" fmla="*/ 1 h 222"/>
                  <a:gd name="T10" fmla="*/ 17694720 60000 65536"/>
                  <a:gd name="T11" fmla="*/ 11796480 60000 65536"/>
                  <a:gd name="T12" fmla="*/ 5898240 60000 65536"/>
                  <a:gd name="T13" fmla="*/ 5898240 60000 65536"/>
                  <a:gd name="T14" fmla="*/ 0 60000 65536"/>
                  <a:gd name="T15" fmla="*/ 68 w 222"/>
                  <a:gd name="T16" fmla="*/ 85 h 222"/>
                  <a:gd name="T17" fmla="*/ 154 w 222"/>
                  <a:gd name="T18" fmla="*/ 170 h 222"/>
                </a:gdLst>
                <a:ahLst/>
                <a:cxnLst>
                  <a:cxn ang="T10">
                    <a:pos x="T0" y="T1"/>
                  </a:cxn>
                  <a:cxn ang="T11">
                    <a:pos x="T2" y="T3"/>
                  </a:cxn>
                  <a:cxn ang="T12">
                    <a:pos x="T4" y="T5"/>
                  </a:cxn>
                  <a:cxn ang="T13">
                    <a:pos x="T6" y="T7"/>
                  </a:cxn>
                  <a:cxn ang="T14">
                    <a:pos x="T8" y="T9"/>
                  </a:cxn>
                </a:cxnLst>
                <a:rect l="T15" t="T16" r="T17" b="T18"/>
                <a:pathLst>
                  <a:path w="222" h="222">
                    <a:moveTo>
                      <a:pt x="0" y="85"/>
                    </a:moveTo>
                    <a:lnTo>
                      <a:pt x="85" y="85"/>
                    </a:lnTo>
                    <a:lnTo>
                      <a:pt x="111" y="0"/>
                    </a:lnTo>
                    <a:lnTo>
                      <a:pt x="137" y="85"/>
                    </a:lnTo>
                    <a:lnTo>
                      <a:pt x="222" y="85"/>
                    </a:lnTo>
                    <a:lnTo>
                      <a:pt x="153" y="137"/>
                    </a:lnTo>
                    <a:lnTo>
                      <a:pt x="180" y="222"/>
                    </a:lnTo>
                    <a:lnTo>
                      <a:pt x="111" y="170"/>
                    </a:lnTo>
                    <a:lnTo>
                      <a:pt x="42" y="222"/>
                    </a:lnTo>
                    <a:lnTo>
                      <a:pt x="69" y="137"/>
                    </a:lnTo>
                    <a:lnTo>
                      <a:pt x="0" y="85"/>
                    </a:lnTo>
                    <a:close/>
                  </a:path>
                </a:pathLst>
              </a:custGeom>
              <a:solidFill>
                <a:srgbClr val="FFFF00"/>
              </a:solidFill>
              <a:ln w="12700">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82" name="AutoShape 48">
                <a:extLst>
                  <a:ext uri="{FF2B5EF4-FFF2-40B4-BE49-F238E27FC236}">
                    <a16:creationId xmlns:a16="http://schemas.microsoft.com/office/drawing/2014/main" id="{FF17B16B-DB3F-4951-A9DF-6FF7E8FDB960}"/>
                  </a:ext>
                </a:extLst>
              </p:cNvPr>
              <p:cNvSpPr>
                <a:spLocks noChangeArrowheads="1"/>
              </p:cNvSpPr>
              <p:nvPr/>
            </p:nvSpPr>
            <p:spPr bwMode="auto">
              <a:xfrm>
                <a:off x="5658" y="2100"/>
                <a:ext cx="159" cy="159"/>
              </a:xfrm>
              <a:prstGeom prst="star8">
                <a:avLst>
                  <a:gd name="adj" fmla="val 38250"/>
                </a:avLst>
              </a:prstGeom>
              <a:solidFill>
                <a:srgbClr val="0000FF"/>
              </a:solidFill>
              <a:ln w="9525">
                <a:solidFill>
                  <a:srgbClr val="000000"/>
                </a:solidFill>
                <a:miter lim="800000"/>
                <a:headEnd/>
                <a:tailEnd/>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83" name="Line 49">
                <a:extLst>
                  <a:ext uri="{FF2B5EF4-FFF2-40B4-BE49-F238E27FC236}">
                    <a16:creationId xmlns:a16="http://schemas.microsoft.com/office/drawing/2014/main" id="{A1E04185-6C0B-4088-80CE-4E2B44C64BFA}"/>
                  </a:ext>
                </a:extLst>
              </p:cNvPr>
              <p:cNvSpPr>
                <a:spLocks noChangeShapeType="1"/>
              </p:cNvSpPr>
              <p:nvPr/>
            </p:nvSpPr>
            <p:spPr bwMode="auto">
              <a:xfrm rot="2700000" flipV="1">
                <a:off x="5505" y="2126"/>
                <a:ext cx="108" cy="113"/>
              </a:xfrm>
              <a:prstGeom prst="line">
                <a:avLst/>
              </a:prstGeom>
              <a:noFill/>
              <a:ln w="76200">
                <a:solidFill>
                  <a:srgbClr val="000000"/>
                </a:solidFill>
                <a:miter lim="800000"/>
                <a:headEnd/>
                <a:tailEnd type="triangle" w="med" len="sm"/>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sp>
            <p:nvSpPr>
              <p:cNvPr id="84" name="Line 50">
                <a:extLst>
                  <a:ext uri="{FF2B5EF4-FFF2-40B4-BE49-F238E27FC236}">
                    <a16:creationId xmlns:a16="http://schemas.microsoft.com/office/drawing/2014/main" id="{EFC556DB-E066-400C-A1D8-C6A2B973CCB1}"/>
                  </a:ext>
                </a:extLst>
              </p:cNvPr>
              <p:cNvSpPr>
                <a:spLocks noChangeShapeType="1"/>
              </p:cNvSpPr>
              <p:nvPr/>
            </p:nvSpPr>
            <p:spPr bwMode="auto">
              <a:xfrm rot="18900000">
                <a:off x="5154" y="2266"/>
                <a:ext cx="175" cy="11"/>
              </a:xfrm>
              <a:prstGeom prst="line">
                <a:avLst/>
              </a:prstGeom>
              <a:noFill/>
              <a:ln w="76200">
                <a:solidFill>
                  <a:srgbClr val="000000"/>
                </a:solidFill>
                <a:miter lim="800000"/>
                <a:headEnd/>
                <a:tailEnd type="triangle" w="med" len="sm"/>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grpSp>
        <p:sp>
          <p:nvSpPr>
            <p:cNvPr id="69" name="Line 12">
              <a:extLst>
                <a:ext uri="{FF2B5EF4-FFF2-40B4-BE49-F238E27FC236}">
                  <a16:creationId xmlns:a16="http://schemas.microsoft.com/office/drawing/2014/main" id="{44FCA770-7D34-4569-A273-63536FB1C364}"/>
                </a:ext>
              </a:extLst>
            </p:cNvPr>
            <p:cNvSpPr>
              <a:spLocks noChangeShapeType="1"/>
            </p:cNvSpPr>
            <p:nvPr/>
          </p:nvSpPr>
          <p:spPr bwMode="auto">
            <a:xfrm flipH="1">
              <a:off x="5149340" y="4331479"/>
              <a:ext cx="2098" cy="347152"/>
            </a:xfrm>
            <a:prstGeom prst="line">
              <a:avLst/>
            </a:prstGeom>
            <a:noFill/>
            <a:ln w="28575">
              <a:solidFill>
                <a:srgbClr val="000000"/>
              </a:solidFill>
              <a:prstDash val="sysDot"/>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Century" panose="02040604050505020304" pitchFamily="18" charset="0"/>
                <a:ea typeface="HG丸ｺﾞｼｯｸM-PRO" panose="020F0600000000000000" pitchFamily="50" charset="-128"/>
                <a:cs typeface="メイリオ" pitchFamily="50" charset="-128"/>
              </a:endParaRPr>
            </a:p>
          </p:txBody>
        </p:sp>
      </p:grpSp>
    </p:spTree>
    <p:extLst>
      <p:ext uri="{BB962C8B-B14F-4D97-AF65-F5344CB8AC3E}">
        <p14:creationId xmlns:p14="http://schemas.microsoft.com/office/powerpoint/2010/main" val="845209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スライド番号プレースホルダ 2"/>
          <p:cNvSpPr txBox="1">
            <a:spLocks noGrp="1"/>
          </p:cNvSpPr>
          <p:nvPr/>
        </p:nvSpPr>
        <p:spPr bwMode="auto">
          <a:xfrm>
            <a:off x="8456613" y="6503988"/>
            <a:ext cx="533400" cy="228600"/>
          </a:xfrm>
          <a:prstGeom prst="rect">
            <a:avLst/>
          </a:prstGeom>
          <a:noFill/>
          <a:ln>
            <a:miter lim="800000"/>
            <a:headEnd/>
            <a:tailEnd/>
          </a:ln>
        </p:spPr>
        <p:txBody>
          <a:bodyPr wrap="none" lIns="0" tIns="0" rIns="0" bIns="0" anchor="ctr"/>
          <a:lstStyle/>
          <a:p>
            <a:pPr algn="r" defTabSz="884238">
              <a:defRPr/>
            </a:pPr>
            <a:fld id="{1A06F6F2-2459-47AA-A103-504BBB1378CE}" type="slidenum">
              <a:rPr lang="en-US" altLang="ja-JP">
                <a:solidFill>
                  <a:schemeClr val="tx1"/>
                </a:solidFill>
                <a:latin typeface="メイリオ" pitchFamily="50" charset="-128"/>
                <a:ea typeface="メイリオ" pitchFamily="50" charset="-128"/>
                <a:cs typeface="メイリオ" pitchFamily="50" charset="-128"/>
              </a:rPr>
              <a:pPr algn="r" defTabSz="884238">
                <a:defRPr/>
              </a:pPr>
              <a:t>49</a:t>
            </a:fld>
            <a:endParaRPr lang="en-US" altLang="ja-JP" dirty="0">
              <a:solidFill>
                <a:schemeClr val="tx1"/>
              </a:solidFill>
              <a:latin typeface="メイリオ" pitchFamily="50" charset="-128"/>
              <a:ea typeface="メイリオ" pitchFamily="50" charset="-128"/>
              <a:cs typeface="メイリオ" pitchFamily="50" charset="-128"/>
            </a:endParaRPr>
          </a:p>
        </p:txBody>
      </p:sp>
      <p:sp>
        <p:nvSpPr>
          <p:cNvPr id="2" name="正方形/長方形 1"/>
          <p:cNvSpPr/>
          <p:nvPr/>
        </p:nvSpPr>
        <p:spPr>
          <a:xfrm>
            <a:off x="250825" y="1268413"/>
            <a:ext cx="8629371" cy="707886"/>
          </a:xfrm>
          <a:prstGeom prst="rect">
            <a:avLst/>
          </a:prstGeom>
        </p:spPr>
        <p:txBody>
          <a:bodyPr wrap="square">
            <a:spAutoFit/>
          </a:body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本事業における取得財産の所有権は助成事業者にありますが、処分制限期間中に</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処分しようとするときは、あらかじめ</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NEDO</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の承認を受ける必要があります。</a:t>
            </a:r>
          </a:p>
        </p:txBody>
      </p:sp>
      <p:sp>
        <p:nvSpPr>
          <p:cNvPr id="14" name="タイトル 1"/>
          <p:cNvSpPr txBox="1">
            <a:spLocks/>
          </p:cNvSpPr>
          <p:nvPr/>
        </p:nvSpPr>
        <p:spPr>
          <a:xfrm>
            <a:off x="250825" y="231775"/>
            <a:ext cx="7850188" cy="606425"/>
          </a:xfrm>
          <a:prstGeom prst="rect">
            <a:avLst/>
          </a:prstGeom>
        </p:spPr>
        <p:txBody>
          <a:bodyPr/>
          <a:lstStyle>
            <a:lvl1pPr algn="l" defTabSz="884238" rtl="0" eaLnBrk="0" fontAlgn="base" hangingPunct="0">
              <a:lnSpc>
                <a:spcPts val="2400"/>
              </a:lnSpc>
              <a:spcBef>
                <a:spcPct val="0"/>
              </a:spcBef>
              <a:spcAft>
                <a:spcPct val="0"/>
              </a:spcAft>
              <a:defRPr kumimoji="1" sz="320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defRPr>
            </a:lvl1pPr>
            <a:lvl2pPr algn="l" defTabSz="884238" rtl="0" eaLnBrk="0" fontAlgn="base" hangingPunct="0">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2pPr>
            <a:lvl3pPr algn="l" defTabSz="884238" rtl="0" eaLnBrk="0" fontAlgn="base" hangingPunct="0">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3pPr>
            <a:lvl4pPr algn="l" defTabSz="884238" rtl="0" eaLnBrk="0" fontAlgn="base" hangingPunct="0">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4pPr>
            <a:lvl5pPr algn="l" defTabSz="884238" rtl="0" eaLnBrk="0" fontAlgn="base" hangingPunct="0">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5pPr>
            <a:lvl6pPr marL="457200" algn="l" defTabSz="884238" rtl="0" fontAlgn="base">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6pPr>
            <a:lvl7pPr marL="914400" algn="l" defTabSz="884238" rtl="0" fontAlgn="base">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7pPr>
            <a:lvl8pPr marL="1371600" algn="l" defTabSz="884238" rtl="0" fontAlgn="base">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8pPr>
            <a:lvl9pPr marL="1828800" algn="l" defTabSz="884238" rtl="0" fontAlgn="base">
              <a:lnSpc>
                <a:spcPts val="2400"/>
              </a:lnSpc>
              <a:spcBef>
                <a:spcPct val="0"/>
              </a:spcBef>
              <a:spcAft>
                <a:spcPct val="0"/>
              </a:spcAft>
              <a:defRPr kumimoji="1" sz="3200">
                <a:solidFill>
                  <a:schemeClr val="accent2"/>
                </a:solidFill>
                <a:latin typeface="ＭＳ Ｐゴシック" pitchFamily="50" charset="-128"/>
                <a:ea typeface="ＭＳ Ｐゴシック" pitchFamily="50" charset="-128"/>
              </a:defRPr>
            </a:lvl9pPr>
          </a:lstStyle>
          <a:p>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助成事業終了後（取得財産の管理）</a:t>
            </a:r>
          </a:p>
        </p:txBody>
      </p:sp>
      <p:sp>
        <p:nvSpPr>
          <p:cNvPr id="5" name="Rectangle 2"/>
          <p:cNvSpPr>
            <a:spLocks noChangeArrowheads="1"/>
          </p:cNvSpPr>
          <p:nvPr/>
        </p:nvSpPr>
        <p:spPr bwMode="auto">
          <a:xfrm>
            <a:off x="510989" y="253850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 name="図 6"/>
          <p:cNvPicPr>
            <a:picLocks noChangeAspect="1"/>
          </p:cNvPicPr>
          <p:nvPr/>
        </p:nvPicPr>
        <p:blipFill>
          <a:blip r:embed="rId3"/>
          <a:stretch>
            <a:fillRect/>
          </a:stretch>
        </p:blipFill>
        <p:spPr>
          <a:xfrm>
            <a:off x="454705" y="1976299"/>
            <a:ext cx="8268608" cy="3893681"/>
          </a:xfrm>
          <a:prstGeom prst="rect">
            <a:avLst/>
          </a:prstGeom>
        </p:spPr>
      </p:pic>
      <p:sp>
        <p:nvSpPr>
          <p:cNvPr id="8" name="テキスト ボックス 7"/>
          <p:cNvSpPr txBox="1"/>
          <p:nvPr/>
        </p:nvSpPr>
        <p:spPr>
          <a:xfrm>
            <a:off x="510989" y="5847408"/>
            <a:ext cx="8392041" cy="584775"/>
          </a:xfrm>
          <a:prstGeom prst="rect">
            <a:avLst/>
          </a:prstGeom>
          <a:noFill/>
        </p:spPr>
        <p:txBody>
          <a:bodyPr wrap="none" rtlCol="0">
            <a:spAutoFit/>
          </a:bodyPr>
          <a:lstStyle/>
          <a:p>
            <a:r>
              <a:rPr lang="en-US" altLang="ja-JP" sz="1600" dirty="0">
                <a:solidFill>
                  <a:schemeClr val="tx1"/>
                </a:solidFill>
              </a:rPr>
              <a:t>【</a:t>
            </a:r>
            <a:r>
              <a:rPr lang="ja-JP" altLang="en-US" sz="1600" dirty="0">
                <a:solidFill>
                  <a:schemeClr val="tx1"/>
                </a:solidFill>
              </a:rPr>
              <a:t>注</a:t>
            </a:r>
            <a:r>
              <a:rPr lang="en-US" altLang="ja-JP" sz="1600" dirty="0">
                <a:solidFill>
                  <a:schemeClr val="tx1"/>
                </a:solidFill>
              </a:rPr>
              <a:t>】</a:t>
            </a:r>
            <a:r>
              <a:rPr lang="ja-JP" altLang="en-US" sz="1600" dirty="0">
                <a:solidFill>
                  <a:schemeClr val="tx1"/>
                </a:solidFill>
              </a:rPr>
              <a:t>中小企業が助成事業の成果を活用して実施する事業に使用（商用転用）する場合、</a:t>
            </a:r>
          </a:p>
          <a:p>
            <a:r>
              <a:rPr lang="ja-JP" altLang="en-US" sz="1600" dirty="0">
                <a:solidFill>
                  <a:schemeClr val="tx1"/>
                </a:solidFill>
              </a:rPr>
              <a:t>      財産処分に係る収益納付を免除する場合がある。</a:t>
            </a:r>
            <a:endParaRPr kumimoji="1" lang="ja-JP" altLang="en-US" sz="1600" dirty="0">
              <a:solidFill>
                <a:schemeClr val="tx1"/>
              </a:solidFill>
            </a:endParaRPr>
          </a:p>
        </p:txBody>
      </p:sp>
    </p:spTree>
    <p:extLst>
      <p:ext uri="{BB962C8B-B14F-4D97-AF65-F5344CB8AC3E}">
        <p14:creationId xmlns:p14="http://schemas.microsoft.com/office/powerpoint/2010/main" val="2975227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２つの研究開発項目</a:t>
            </a:r>
          </a:p>
        </p:txBody>
      </p:sp>
      <p:sp>
        <p:nvSpPr>
          <p:cNvPr id="3" name="コンテンツ プレースホルダー 2"/>
          <p:cNvSpPr>
            <a:spLocks noGrp="1"/>
          </p:cNvSpPr>
          <p:nvPr>
            <p:ph idx="1"/>
          </p:nvPr>
        </p:nvSpPr>
        <p:spPr>
          <a:xfrm>
            <a:off x="250825" y="1262063"/>
            <a:ext cx="8605838" cy="5407025"/>
          </a:xfrm>
        </p:spPr>
        <p:txBody>
          <a:bodyPr/>
          <a:lstStyle/>
          <a:p>
            <a:pPr marL="0" indent="0">
              <a:buNone/>
            </a:pPr>
            <a:r>
              <a:rPr lang="ja-JP" altLang="en-US" sz="2000" dirty="0"/>
              <a:t>　</a:t>
            </a:r>
            <a:endParaRPr lang="en-US" altLang="ja-JP" sz="2000" dirty="0"/>
          </a:p>
          <a:p>
            <a:pPr marL="0" indent="0">
              <a:buNone/>
            </a:pPr>
            <a:endParaRPr lang="en-US" altLang="ja-JP" sz="2000" dirty="0"/>
          </a:p>
          <a:p>
            <a:pPr marL="0" indent="0">
              <a:lnSpc>
                <a:spcPct val="85000"/>
              </a:lnSpc>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本事業は、下記の研究開発項目により構成されます。</a:t>
            </a:r>
          </a:p>
          <a:p>
            <a:pPr marL="0"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研究開発項目①：</a:t>
            </a:r>
            <a:endPar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2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AI</a:t>
            </a:r>
            <a:r>
              <a:rPr lang="ja-JP"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チップに関するアイディア実用化に向けた開発（助成）</a:t>
            </a:r>
            <a:endParaRPr lang="en-US" altLang="ja-JP" sz="2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研究開発項目②：</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AI</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チップ開発を加速する共通基盤技術の開発（委託）</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本公募要領は、研究開発項目</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を対象としたものです。</a:t>
            </a:r>
          </a:p>
          <a:p>
            <a:pPr marL="0" indent="0">
              <a:buNone/>
            </a:pPr>
            <a:endParaRPr lang="ja-JP" altLang="ja-JP" sz="2000" dirty="0"/>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5</a:t>
            </a:fld>
            <a:endParaRPr lang="en-US" altLang="ja-JP" dirty="0"/>
          </a:p>
        </p:txBody>
      </p:sp>
    </p:spTree>
    <p:extLst>
      <p:ext uri="{BB962C8B-B14F-4D97-AF65-F5344CB8AC3E}">
        <p14:creationId xmlns:p14="http://schemas.microsoft.com/office/powerpoint/2010/main" val="176542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助成事業終了後（成果の取扱）</a:t>
            </a:r>
          </a:p>
        </p:txBody>
      </p:sp>
      <p:sp>
        <p:nvSpPr>
          <p:cNvPr id="3" name="コンテンツ プレースホルダー 2"/>
          <p:cNvSpPr>
            <a:spLocks noGrp="1"/>
          </p:cNvSpPr>
          <p:nvPr>
            <p:ph idx="1"/>
          </p:nvPr>
        </p:nvSpPr>
        <p:spPr>
          <a:xfrm>
            <a:off x="250825" y="1268413"/>
            <a:ext cx="8642350" cy="5470525"/>
          </a:xfrm>
        </p:spPr>
        <p:txBody>
          <a:bodyPr/>
          <a:lstStyle/>
          <a:p>
            <a:pPr marL="0" indent="0" algn="just">
              <a:buClr>
                <a:schemeClr val="tx1">
                  <a:lumMod val="75000"/>
                  <a:lumOff val="25000"/>
                </a:schemeClr>
              </a:buClr>
              <a:buNone/>
              <a:tabLst>
                <a:tab pos="361950" algn="l"/>
              </a:tabLst>
            </a:pPr>
            <a:r>
              <a:rPr lang="ja-JP" altLang="en-US" sz="2000" dirty="0">
                <a:solidFill>
                  <a:schemeClr val="tx1"/>
                </a:solidFill>
              </a:rPr>
              <a:t>１．本事業の成果、実用化・製品化に係る発表又は公開を実施する際は</a:t>
            </a:r>
            <a:endParaRPr lang="en-US" altLang="ja-JP" sz="2000" dirty="0">
              <a:solidFill>
                <a:schemeClr val="tx1"/>
              </a:solidFill>
            </a:endParaRPr>
          </a:p>
          <a:p>
            <a:pPr marL="0" indent="0" algn="just">
              <a:buClr>
                <a:schemeClr val="tx1">
                  <a:lumMod val="75000"/>
                  <a:lumOff val="25000"/>
                </a:schemeClr>
              </a:buClr>
              <a:buNone/>
              <a:tabLst>
                <a:tab pos="361950" algn="l"/>
              </a:tabLst>
            </a:pPr>
            <a:r>
              <a:rPr lang="en-US" altLang="ja-JP" sz="2000" dirty="0">
                <a:solidFill>
                  <a:schemeClr val="tx1"/>
                </a:solidFill>
              </a:rPr>
              <a:t>      </a:t>
            </a:r>
            <a:r>
              <a:rPr lang="ja-JP" altLang="en-US" sz="2000" dirty="0">
                <a:solidFill>
                  <a:srgbClr val="FF0000"/>
                </a:solidFill>
              </a:rPr>
              <a:t>原則公開の３週間前に</a:t>
            </a:r>
            <a:r>
              <a:rPr lang="en-US" altLang="ja-JP" sz="2000" dirty="0">
                <a:solidFill>
                  <a:schemeClr val="tx1"/>
                </a:solidFill>
              </a:rPr>
              <a:t>NEDO</a:t>
            </a:r>
            <a:r>
              <a:rPr lang="ja-JP" altLang="en-US" sz="2000" dirty="0">
                <a:solidFill>
                  <a:schemeClr val="tx1"/>
                </a:solidFill>
              </a:rPr>
              <a:t>に報告をして下さい。</a:t>
            </a:r>
            <a:endParaRPr lang="en-US" altLang="ja-JP" sz="2000" dirty="0">
              <a:solidFill>
                <a:schemeClr val="tx1"/>
              </a:solidFill>
            </a:endParaRPr>
          </a:p>
          <a:p>
            <a:pPr marL="0" indent="0" algn="just">
              <a:buClr>
                <a:schemeClr val="tx1">
                  <a:lumMod val="75000"/>
                  <a:lumOff val="25000"/>
                </a:schemeClr>
              </a:buClr>
              <a:buNone/>
              <a:tabLst>
                <a:tab pos="361950" algn="l"/>
              </a:tabLst>
            </a:pPr>
            <a:endParaRPr lang="en-US" altLang="ja-JP" sz="2000" dirty="0">
              <a:solidFill>
                <a:schemeClr val="tx1"/>
              </a:solidFill>
            </a:endParaRPr>
          </a:p>
          <a:p>
            <a:pPr marL="0" indent="0" algn="just">
              <a:buClr>
                <a:schemeClr val="tx1">
                  <a:lumMod val="75000"/>
                  <a:lumOff val="25000"/>
                </a:schemeClr>
              </a:buClr>
              <a:buNone/>
              <a:tabLst>
                <a:tab pos="361950" algn="l"/>
              </a:tabLst>
            </a:pPr>
            <a:r>
              <a:rPr lang="ja-JP" altLang="en-US" sz="2000" dirty="0">
                <a:solidFill>
                  <a:schemeClr val="tx1"/>
                </a:solidFill>
              </a:rPr>
              <a:t>２．報告の方法は、文書の他、電子メール等による通知を認めます。</a:t>
            </a:r>
            <a:endParaRPr lang="en-US" altLang="ja-JP" sz="2000" dirty="0">
              <a:solidFill>
                <a:schemeClr val="tx1"/>
              </a:solidFill>
            </a:endParaRPr>
          </a:p>
          <a:p>
            <a:pPr marL="0" indent="0" algn="just">
              <a:buClr>
                <a:schemeClr val="tx1">
                  <a:lumMod val="75000"/>
                  <a:lumOff val="25000"/>
                </a:schemeClr>
              </a:buClr>
              <a:buNone/>
              <a:tabLst>
                <a:tab pos="361950" algn="l"/>
              </a:tabLst>
            </a:pPr>
            <a:r>
              <a:rPr lang="ja-JP" altLang="en-US" sz="2000" dirty="0">
                <a:solidFill>
                  <a:schemeClr val="tx1"/>
                </a:solidFill>
              </a:rPr>
              <a:t>　　</a:t>
            </a:r>
            <a:r>
              <a:rPr lang="en-US" altLang="ja-JP" sz="2000" dirty="0">
                <a:solidFill>
                  <a:schemeClr val="tx1"/>
                </a:solidFill>
              </a:rPr>
              <a:t>NEDO</a:t>
            </a:r>
            <a:r>
              <a:rPr lang="ja-JP" altLang="en-US" sz="2000" dirty="0">
                <a:solidFill>
                  <a:schemeClr val="tx1"/>
                </a:solidFill>
              </a:rPr>
              <a:t>からの受領連絡をもって報告されたとします。</a:t>
            </a:r>
            <a:endParaRPr lang="en-US" altLang="ja-JP" sz="2000" dirty="0">
              <a:solidFill>
                <a:schemeClr val="tx1"/>
              </a:solidFill>
            </a:endParaRPr>
          </a:p>
          <a:p>
            <a:pPr marL="0" indent="0" algn="just">
              <a:buClr>
                <a:schemeClr val="tx1">
                  <a:lumMod val="75000"/>
                  <a:lumOff val="25000"/>
                </a:schemeClr>
              </a:buClr>
              <a:buNone/>
              <a:tabLst>
                <a:tab pos="361950" algn="l"/>
              </a:tabLst>
            </a:pPr>
            <a:endParaRPr lang="en-US" altLang="ja-JP" sz="2000" dirty="0">
              <a:solidFill>
                <a:schemeClr val="tx1"/>
              </a:solidFill>
            </a:endParaRPr>
          </a:p>
          <a:p>
            <a:pPr marL="0" indent="0" algn="just">
              <a:buClr>
                <a:schemeClr val="tx1">
                  <a:lumMod val="75000"/>
                  <a:lumOff val="25000"/>
                </a:schemeClr>
              </a:buClr>
              <a:buNone/>
              <a:tabLst>
                <a:tab pos="361950" algn="l"/>
              </a:tabLst>
            </a:pPr>
            <a:r>
              <a:rPr lang="ja-JP" altLang="en-US" sz="2000" dirty="0">
                <a:solidFill>
                  <a:schemeClr val="tx1"/>
                </a:solidFill>
              </a:rPr>
              <a:t>３．公開内容について</a:t>
            </a:r>
            <a:r>
              <a:rPr lang="en-US" altLang="ja-JP" sz="2000" dirty="0">
                <a:solidFill>
                  <a:schemeClr val="tx1"/>
                </a:solidFill>
              </a:rPr>
              <a:t>NEDO</a:t>
            </a:r>
            <a:r>
              <a:rPr lang="ja-JP" altLang="en-US" sz="2000" dirty="0">
                <a:solidFill>
                  <a:schemeClr val="tx1"/>
                </a:solidFill>
              </a:rPr>
              <a:t>と調整し、</a:t>
            </a:r>
            <a:r>
              <a:rPr lang="ja-JP" altLang="en-US" sz="2000" dirty="0">
                <a:solidFill>
                  <a:srgbClr val="FF0000"/>
                </a:solidFill>
              </a:rPr>
              <a:t>効果的に情報発信</a:t>
            </a:r>
            <a:r>
              <a:rPr lang="ja-JP" altLang="en-US" sz="2000" dirty="0">
                <a:solidFill>
                  <a:schemeClr val="tx1"/>
                </a:solidFill>
              </a:rPr>
              <a:t>して下さい。</a:t>
            </a:r>
            <a:endParaRPr lang="en-US" altLang="ja-JP" sz="2000" dirty="0">
              <a:solidFill>
                <a:schemeClr val="tx1"/>
              </a:solidFill>
            </a:endParaRPr>
          </a:p>
          <a:p>
            <a:pPr marL="0" indent="0" algn="just">
              <a:buClr>
                <a:schemeClr val="tx1">
                  <a:lumMod val="75000"/>
                  <a:lumOff val="25000"/>
                </a:schemeClr>
              </a:buClr>
              <a:buNone/>
              <a:tabLst>
                <a:tab pos="361950" algn="l"/>
              </a:tabLst>
            </a:pPr>
            <a:endParaRPr lang="en-US" altLang="ja-JP" sz="2000" dirty="0">
              <a:solidFill>
                <a:schemeClr val="tx1"/>
              </a:solidFill>
            </a:endParaRPr>
          </a:p>
          <a:p>
            <a:pPr marL="0" indent="0" algn="just">
              <a:buClr>
                <a:schemeClr val="tx1">
                  <a:lumMod val="75000"/>
                  <a:lumOff val="25000"/>
                </a:schemeClr>
              </a:buClr>
              <a:buNone/>
              <a:tabLst>
                <a:tab pos="361950" algn="l"/>
              </a:tabLst>
            </a:pPr>
            <a:r>
              <a:rPr lang="ja-JP" altLang="en-US" sz="2000" dirty="0">
                <a:solidFill>
                  <a:schemeClr val="tx1"/>
                </a:solidFill>
              </a:rPr>
              <a:t>４．発表又は公開する場合は、</a:t>
            </a:r>
            <a:r>
              <a:rPr lang="en-US" altLang="ja-JP" sz="2000" dirty="0">
                <a:solidFill>
                  <a:srgbClr val="FF0000"/>
                </a:solidFill>
              </a:rPr>
              <a:t>NEDO</a:t>
            </a:r>
            <a:r>
              <a:rPr lang="ja-JP" altLang="en-US" sz="2000" dirty="0">
                <a:solidFill>
                  <a:srgbClr val="FF0000"/>
                </a:solidFill>
              </a:rPr>
              <a:t>事業の成果として得られたもので</a:t>
            </a:r>
            <a:endParaRPr lang="en-US" altLang="ja-JP" sz="2000" dirty="0">
              <a:solidFill>
                <a:srgbClr val="FF0000"/>
              </a:solidFill>
            </a:endParaRPr>
          </a:p>
          <a:p>
            <a:pPr marL="0" indent="0" algn="just">
              <a:buClr>
                <a:schemeClr val="tx1">
                  <a:lumMod val="75000"/>
                  <a:lumOff val="25000"/>
                </a:schemeClr>
              </a:buClr>
              <a:buNone/>
              <a:tabLst>
                <a:tab pos="361950" algn="l"/>
              </a:tabLst>
            </a:pPr>
            <a:r>
              <a:rPr lang="ja-JP" altLang="en-US" sz="2000" dirty="0">
                <a:solidFill>
                  <a:srgbClr val="FF0000"/>
                </a:solidFill>
              </a:rPr>
              <a:t>　　あることを明示して下さい。</a:t>
            </a:r>
            <a:r>
              <a:rPr lang="en-US" altLang="ja-JP" sz="2000" dirty="0">
                <a:solidFill>
                  <a:schemeClr val="tx1"/>
                </a:solidFill>
              </a:rPr>
              <a:t>NEDO</a:t>
            </a:r>
            <a:r>
              <a:rPr lang="ja-JP" altLang="en-US" sz="2000" dirty="0">
                <a:solidFill>
                  <a:schemeClr val="tx1"/>
                </a:solidFill>
              </a:rPr>
              <a:t>の了解を得て</a:t>
            </a:r>
            <a:r>
              <a:rPr lang="en-US" altLang="ja-JP" sz="2000" dirty="0">
                <a:solidFill>
                  <a:srgbClr val="FF0000"/>
                </a:solidFill>
              </a:rPr>
              <a:t>NEDO</a:t>
            </a:r>
            <a:r>
              <a:rPr lang="ja-JP" altLang="en-US" sz="2000" dirty="0">
                <a:solidFill>
                  <a:srgbClr val="FF0000"/>
                </a:solidFill>
              </a:rPr>
              <a:t>のシンボル</a:t>
            </a:r>
            <a:endParaRPr lang="en-US" altLang="ja-JP" sz="2000" dirty="0">
              <a:solidFill>
                <a:srgbClr val="FF0000"/>
              </a:solidFill>
            </a:endParaRPr>
          </a:p>
          <a:p>
            <a:pPr marL="0" indent="0" algn="just">
              <a:buClr>
                <a:schemeClr val="tx1">
                  <a:lumMod val="75000"/>
                  <a:lumOff val="25000"/>
                </a:schemeClr>
              </a:buClr>
              <a:buNone/>
              <a:tabLst>
                <a:tab pos="361950" algn="l"/>
              </a:tabLst>
            </a:pPr>
            <a:r>
              <a:rPr lang="en-US" altLang="ja-JP" sz="2000" dirty="0">
                <a:solidFill>
                  <a:srgbClr val="FF0000"/>
                </a:solidFill>
              </a:rPr>
              <a:t>      </a:t>
            </a:r>
            <a:r>
              <a:rPr lang="ja-JP" altLang="en-US" sz="2000" dirty="0">
                <a:solidFill>
                  <a:srgbClr val="FF0000"/>
                </a:solidFill>
              </a:rPr>
              <a:t>マーク</a:t>
            </a:r>
            <a:r>
              <a:rPr lang="ja-JP" altLang="en-US" sz="2000" dirty="0">
                <a:solidFill>
                  <a:schemeClr val="tx1"/>
                </a:solidFill>
              </a:rPr>
              <a:t>を使用することができます。</a:t>
            </a:r>
            <a:endParaRPr lang="en-US" altLang="ja-JP" sz="2000" dirty="0">
              <a:solidFill>
                <a:schemeClr val="tx1"/>
              </a:solidFill>
            </a:endParaRPr>
          </a:p>
          <a:p>
            <a:pPr marL="785813" indent="-342900" algn="just">
              <a:buClr>
                <a:schemeClr val="tx1">
                  <a:lumMod val="75000"/>
                  <a:lumOff val="25000"/>
                </a:schemeClr>
              </a:buClr>
              <a:buFont typeface="メイリオ" panose="020B0604030504040204" pitchFamily="50" charset="-128"/>
              <a:buChar char="※"/>
              <a:tabLst>
                <a:tab pos="442913" algn="l"/>
              </a:tabLst>
            </a:pPr>
            <a:r>
              <a:rPr lang="ja-JP" altLang="en-US" sz="1800" dirty="0">
                <a:solidFill>
                  <a:schemeClr val="tx1"/>
                </a:solidFill>
              </a:rPr>
              <a:t>記載例</a:t>
            </a:r>
            <a:endParaRPr lang="en-US" altLang="ja-JP" sz="1800" dirty="0">
              <a:solidFill>
                <a:schemeClr val="tx1"/>
              </a:solidFill>
            </a:endParaRPr>
          </a:p>
          <a:p>
            <a:pPr marL="628650" indent="0" algn="just">
              <a:buClr>
                <a:schemeClr val="tx1">
                  <a:lumMod val="75000"/>
                  <a:lumOff val="25000"/>
                </a:schemeClr>
              </a:buClr>
              <a:buNone/>
              <a:tabLst>
                <a:tab pos="628650" algn="l"/>
              </a:tabLst>
            </a:pPr>
            <a:r>
              <a:rPr kumimoji="1" lang="ja-JP" altLang="en-US" sz="1800" dirty="0">
                <a:solidFill>
                  <a:schemeClr val="tx1"/>
                </a:solidFill>
              </a:rPr>
              <a:t>「この成果は、国立研究開発法人新エネルギー・産業技術総合開発機構</a:t>
            </a:r>
            <a:endParaRPr kumimoji="1" lang="en-US" altLang="ja-JP" sz="1800" dirty="0">
              <a:solidFill>
                <a:schemeClr val="tx1"/>
              </a:solidFill>
            </a:endParaRPr>
          </a:p>
          <a:p>
            <a:pPr marL="628650" indent="0" algn="just">
              <a:buClr>
                <a:schemeClr val="tx1">
                  <a:lumMod val="75000"/>
                  <a:lumOff val="25000"/>
                </a:schemeClr>
              </a:buClr>
              <a:buNone/>
              <a:tabLst>
                <a:tab pos="628650" algn="l"/>
              </a:tabLst>
            </a:pPr>
            <a:r>
              <a:rPr kumimoji="1" lang="ja-JP" altLang="en-US" sz="1800" dirty="0">
                <a:solidFill>
                  <a:schemeClr val="tx1"/>
                </a:solidFill>
              </a:rPr>
              <a:t>（ＮＥＤＯ）の助成事業</a:t>
            </a:r>
            <a:r>
              <a:rPr kumimoji="1" lang="en-US" altLang="ja-JP" sz="1800" dirty="0">
                <a:solidFill>
                  <a:schemeClr val="tx1"/>
                </a:solidFill>
              </a:rPr>
              <a:t>(JPNP18004)</a:t>
            </a:r>
            <a:r>
              <a:rPr kumimoji="1" lang="ja-JP" altLang="en-US" sz="1800" dirty="0">
                <a:solidFill>
                  <a:schemeClr val="tx1"/>
                </a:solidFill>
              </a:rPr>
              <a:t>の結果得られたものです。」</a:t>
            </a: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50</a:t>
            </a:fld>
            <a:endParaRPr lang="en-US" altLang="ja-JP" dirty="0"/>
          </a:p>
        </p:txBody>
      </p:sp>
    </p:spTree>
    <p:extLst>
      <p:ext uri="{BB962C8B-B14F-4D97-AF65-F5344CB8AC3E}">
        <p14:creationId xmlns:p14="http://schemas.microsoft.com/office/powerpoint/2010/main" val="2295228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お問合せ先</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0825" y="1268413"/>
            <a:ext cx="8642350" cy="5400675"/>
          </a:xfrm>
        </p:spPr>
        <p:txBody>
          <a:bodyPr/>
          <a:lstStyle/>
          <a:p>
            <a:pPr>
              <a:spcAft>
                <a:spcPts val="0"/>
              </a:spcAft>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事業の内容及び提案の方法などについてのご質問を、</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電話・ＦＡＸ・</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メールで受付けます。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rPr>
              <a:t>　</a:t>
            </a:r>
            <a:endParaRPr lang="en-US" altLang="ja-JP" sz="2000" dirty="0">
              <a:solidFill>
                <a:schemeClr val="tx1"/>
              </a:solidFill>
            </a:endParaRPr>
          </a:p>
          <a:p>
            <a:pPr marL="0" indent="0">
              <a:buNone/>
            </a:pPr>
            <a:r>
              <a:rPr lang="ja-JP" altLang="en-US" sz="2000" dirty="0">
                <a:solidFill>
                  <a:schemeClr val="tx1"/>
                </a:solidFill>
              </a:rPr>
              <a:t>　国立</a:t>
            </a:r>
            <a:r>
              <a:rPr lang="ja-JP" altLang="ja-JP" sz="2000" dirty="0">
                <a:solidFill>
                  <a:schemeClr val="tx1"/>
                </a:solidFill>
              </a:rPr>
              <a:t>研究開発法人新エネルギー・産業技術総合開発機構（ＮＥＤＯ）</a:t>
            </a:r>
          </a:p>
          <a:p>
            <a:pPr marL="0" indent="0">
              <a:buNone/>
            </a:pPr>
            <a:r>
              <a:rPr lang="ja-JP" altLang="en-US" sz="2000" dirty="0">
                <a:solidFill>
                  <a:schemeClr val="tx1"/>
                </a:solidFill>
              </a:rPr>
              <a:t>　</a:t>
            </a:r>
            <a:r>
              <a:rPr lang="ja-JP" altLang="ja-JP" sz="2000" dirty="0">
                <a:solidFill>
                  <a:schemeClr val="tx1"/>
                </a:solidFill>
              </a:rPr>
              <a:t>イノベーション推進部 プラットフォームグループ　</a:t>
            </a:r>
          </a:p>
          <a:p>
            <a:pPr marL="0" indent="0">
              <a:buNone/>
            </a:pPr>
            <a:r>
              <a:rPr lang="ja-JP" altLang="en-US" sz="2000" dirty="0">
                <a:solidFill>
                  <a:schemeClr val="tx1"/>
                </a:solidFill>
              </a:rPr>
              <a:t>　</a:t>
            </a:r>
            <a:r>
              <a:rPr lang="ja-JP" altLang="ja-JP" sz="2000" dirty="0">
                <a:solidFill>
                  <a:schemeClr val="tx1"/>
                </a:solidFill>
              </a:rPr>
              <a:t>ＡＩチップ開発加速のためのイノベーション推進事業</a:t>
            </a:r>
            <a:r>
              <a:rPr lang="ja-JP" altLang="en-US" sz="2000" dirty="0">
                <a:solidFill>
                  <a:schemeClr val="tx1"/>
                </a:solidFill>
              </a:rPr>
              <a:t>事務局</a:t>
            </a:r>
            <a:endParaRPr lang="en-US" altLang="ja-JP" sz="2000" dirty="0">
              <a:solidFill>
                <a:schemeClr val="tx1"/>
              </a:solidFill>
            </a:endParaRPr>
          </a:p>
          <a:p>
            <a:pPr marL="0" indent="0">
              <a:buNone/>
            </a:pPr>
            <a:r>
              <a:rPr lang="ja-JP" altLang="en-US" sz="2000" dirty="0">
                <a:solidFill>
                  <a:schemeClr val="tx1"/>
                </a:solidFill>
              </a:rPr>
              <a:t>　　　　　　</a:t>
            </a:r>
            <a:r>
              <a:rPr lang="ja-JP" altLang="en-US" sz="2400" dirty="0">
                <a:solidFill>
                  <a:schemeClr val="tx1"/>
                </a:solidFill>
              </a:rPr>
              <a:t>担当：</a:t>
            </a:r>
            <a:r>
              <a:rPr lang="zh-TW" altLang="en-US" sz="2400" dirty="0">
                <a:solidFill>
                  <a:schemeClr val="tx1"/>
                </a:solidFill>
              </a:rPr>
              <a:t>清、野口、飛田、高田</a:t>
            </a:r>
            <a:endParaRPr lang="en-US" altLang="ja-JP" sz="2400" dirty="0">
              <a:solidFill>
                <a:schemeClr val="tx1"/>
              </a:solidFill>
            </a:endParaRPr>
          </a:p>
          <a:p>
            <a:pPr marL="0" indent="0">
              <a:buNone/>
            </a:pPr>
            <a:r>
              <a:rPr lang="ja-JP" altLang="en-US" sz="2000" dirty="0">
                <a:solidFill>
                  <a:schemeClr val="tx1"/>
                </a:solidFill>
              </a:rPr>
              <a:t>　               </a:t>
            </a:r>
            <a:r>
              <a:rPr lang="ja-JP" altLang="ja-JP" sz="2000" dirty="0">
                <a:solidFill>
                  <a:schemeClr val="tx1"/>
                </a:solidFill>
              </a:rPr>
              <a:t>メールアドレス：</a:t>
            </a:r>
            <a:r>
              <a:rPr lang="en-US" altLang="ja-JP" sz="2000" u="sng" dirty="0">
                <a:solidFill>
                  <a:schemeClr val="tx1"/>
                </a:solidFill>
              </a:rPr>
              <a:t>ai.chip@ml.nedo.go.jp</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51</a:t>
            </a:fld>
            <a:endParaRPr lang="en-US" altLang="ja-JP" dirty="0"/>
          </a:p>
        </p:txBody>
      </p:sp>
    </p:spTree>
    <p:extLst>
      <p:ext uri="{BB962C8B-B14F-4D97-AF65-F5344CB8AC3E}">
        <p14:creationId xmlns:p14="http://schemas.microsoft.com/office/powerpoint/2010/main" val="2975341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800" dirty="0">
                <a:latin typeface="Meiryo UI" panose="020B0604030504040204" pitchFamily="50" charset="-128"/>
                <a:ea typeface="Meiryo UI" panose="020B0604030504040204" pitchFamily="50" charset="-128"/>
                <a:cs typeface="Meiryo UI" panose="020B0604030504040204" pitchFamily="50" charset="-128"/>
              </a:rPr>
              <a:t>NEDO</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公式</a:t>
            </a:r>
            <a:r>
              <a:rPr lang="en-US" altLang="ja-JP" sz="2800"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のご案内</a:t>
            </a:r>
            <a:endParaRPr kumimoji="1" lang="ja-JP" altLang="en-US"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a:xfrm>
            <a:off x="250825" y="1268413"/>
            <a:ext cx="8642350" cy="5400675"/>
          </a:xfrm>
        </p:spPr>
        <p:txBody>
          <a:bodyPr/>
          <a:lstStyle/>
          <a:p>
            <a:pPr marL="0" indent="0">
              <a:buNone/>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NEDO</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ホームページにて</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掲載された最新の公募情報等を</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お知らせします。</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ぜひフォロー下さい。</a:t>
            </a: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http://www.nedo.go.jp/nedomail/index.html</a:t>
            </a:r>
          </a:p>
          <a:p>
            <a:pPr marL="0" indent="0">
              <a:buNone/>
            </a:pPr>
            <a:endParaRPr lang="en-US" altLang="ja-JP" sz="1200" u="sng" kern="1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200" u="sng" kern="1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200" u="sng" kern="1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200" u="sng" kern="1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200" u="sng" kern="1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200" u="sng" kern="1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200" u="sng" kern="1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200" u="sng" kern="1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endParaRPr lang="en-US" altLang="ja-JP" sz="1200" u="sng" kern="100" dirty="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NEDO</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ホームページトップ　</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52</a:t>
            </a:fld>
            <a:endParaRPr lang="en-US" altLang="ja-JP" dirty="0"/>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006" y="1408114"/>
            <a:ext cx="4992079" cy="4929187"/>
          </a:xfrm>
          <a:prstGeom prst="rect">
            <a:avLst/>
          </a:prstGeom>
          <a:ln w="19050">
            <a:solidFill>
              <a:schemeClr val="bg1"/>
            </a:solidFill>
          </a:ln>
        </p:spPr>
      </p:pic>
    </p:spTree>
    <p:extLst>
      <p:ext uri="{BB962C8B-B14F-4D97-AF65-F5344CB8AC3E}">
        <p14:creationId xmlns:p14="http://schemas.microsoft.com/office/powerpoint/2010/main" val="16629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67990" y="1612554"/>
            <a:ext cx="8210003" cy="2925991"/>
          </a:xfrm>
          <a:ln w="25400">
            <a:solidFill>
              <a:srgbClr val="0000FF"/>
            </a:solidFill>
          </a:ln>
        </p:spPr>
        <p:txBody>
          <a:bodyPr/>
          <a:lstStyle/>
          <a:p>
            <a:pPr>
              <a:spcAft>
                <a:spcPts val="0"/>
              </a:spcAft>
              <a:buNone/>
            </a:pP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NEDO</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は、皆様の優れたアイデア・技術を活かして、</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ともに日本の未来を創るイノベーションを起こしたいと</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考えております。</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ぜひ</a:t>
            </a:r>
            <a:r>
              <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NEDO</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の公募事業にご応募下さい。</a:t>
            </a:r>
            <a:endParaRPr lang="en-US" altLang="ja-JP"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2400" dirty="0"/>
              <a:t>　</a:t>
            </a:r>
            <a:endParaRPr lang="en-US" altLang="ja-JP" sz="2400" dirty="0"/>
          </a:p>
          <a:p>
            <a:pPr marL="0" indent="0">
              <a:buNone/>
            </a:pPr>
            <a:r>
              <a:rPr lang="ja-JP" altLang="en-US" sz="2000" dirty="0"/>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endParaRPr lang="en-US" altLang="ja-JP" sz="2000" dirty="0"/>
          </a:p>
          <a:p>
            <a:pPr>
              <a:spcAft>
                <a:spcPts val="0"/>
              </a:spcAft>
              <a:buNone/>
            </a:pP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a:spcAft>
                <a:spcPts val="0"/>
              </a:spcAft>
              <a:buNone/>
            </a:pPr>
            <a:endParaRPr lang="en-US" altLang="ja-JP" sz="2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53</a:t>
            </a:fld>
            <a:endParaRPr lang="en-US" altLang="ja-JP" dirty="0"/>
          </a:p>
        </p:txBody>
      </p:sp>
    </p:spTree>
    <p:extLst>
      <p:ext uri="{BB962C8B-B14F-4D97-AF65-F5344CB8AC3E}">
        <p14:creationId xmlns:p14="http://schemas.microsoft.com/office/powerpoint/2010/main" val="239469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事業スキーム図</a:t>
            </a: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6</a:t>
            </a:fld>
            <a:endParaRPr lang="en-US" altLang="ja-JP" dirty="0"/>
          </a:p>
        </p:txBody>
      </p:sp>
      <p:pic>
        <p:nvPicPr>
          <p:cNvPr id="5" name="図 4"/>
          <p:cNvPicPr>
            <a:picLocks noChangeAspect="1"/>
          </p:cNvPicPr>
          <p:nvPr/>
        </p:nvPicPr>
        <p:blipFill>
          <a:blip r:embed="rId3"/>
          <a:stretch>
            <a:fillRect/>
          </a:stretch>
        </p:blipFill>
        <p:spPr>
          <a:xfrm>
            <a:off x="936667" y="1417010"/>
            <a:ext cx="7164346" cy="4896313"/>
          </a:xfrm>
          <a:prstGeom prst="rect">
            <a:avLst/>
          </a:prstGeom>
        </p:spPr>
      </p:pic>
    </p:spTree>
    <p:extLst>
      <p:ext uri="{BB962C8B-B14F-4D97-AF65-F5344CB8AC3E}">
        <p14:creationId xmlns:p14="http://schemas.microsoft.com/office/powerpoint/2010/main" val="69812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7</a:t>
            </a:fld>
            <a:endParaRPr lang="en-US" altLang="ja-JP" dirty="0"/>
          </a:p>
        </p:txBody>
      </p:sp>
      <p:sp>
        <p:nvSpPr>
          <p:cNvPr id="6" name="角丸四角形 5"/>
          <p:cNvSpPr/>
          <p:nvPr/>
        </p:nvSpPr>
        <p:spPr bwMode="auto">
          <a:xfrm>
            <a:off x="4932026" y="3364895"/>
            <a:ext cx="2533656" cy="385669"/>
          </a:xfrm>
          <a:prstGeom prst="roundRect">
            <a:avLst>
              <a:gd name="adj" fmla="val 10049"/>
            </a:avLst>
          </a:prstGeom>
          <a:noFill/>
          <a:ln w="31750" cap="flat" cmpd="sng" algn="ctr">
            <a:solidFill>
              <a:srgbClr val="FF0000"/>
            </a:solid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fontAlgn="base">
              <a:spcBef>
                <a:spcPct val="0"/>
              </a:spcBef>
              <a:spcAft>
                <a:spcPct val="0"/>
              </a:spcAft>
            </a:pPr>
            <a:endParaRPr lang="ja-JP" altLang="en-US" sz="1662" b="1" dirty="0">
              <a:latin typeface="ＭＳ Ｐゴシック" charset="-128"/>
              <a:ea typeface="ＭＳ Ｐゴシック" charset="-128"/>
            </a:endParaRPr>
          </a:p>
        </p:txBody>
      </p:sp>
      <p:sp>
        <p:nvSpPr>
          <p:cNvPr id="7" name="テキスト ボックス 6"/>
          <p:cNvSpPr txBox="1"/>
          <p:nvPr/>
        </p:nvSpPr>
        <p:spPr>
          <a:xfrm>
            <a:off x="7774394" y="3383390"/>
            <a:ext cx="1250663" cy="348109"/>
          </a:xfrm>
          <a:prstGeom prst="rect">
            <a:avLst/>
          </a:prstGeom>
          <a:noFill/>
        </p:spPr>
        <p:txBody>
          <a:bodyPr wrap="none" rtlCol="0">
            <a:spAutoFit/>
          </a:bodyPr>
          <a:lstStyle/>
          <a:p>
            <a:r>
              <a:rPr lang="ja-JP" altLang="en-US" sz="1662"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本公募対象</a:t>
            </a:r>
          </a:p>
        </p:txBody>
      </p:sp>
      <p:cxnSp>
        <p:nvCxnSpPr>
          <p:cNvPr id="9" name="直線矢印コネクタ 8"/>
          <p:cNvCxnSpPr/>
          <p:nvPr/>
        </p:nvCxnSpPr>
        <p:spPr bwMode="auto">
          <a:xfrm flipH="1" flipV="1">
            <a:off x="7461034" y="3555198"/>
            <a:ext cx="392928" cy="2568"/>
          </a:xfrm>
          <a:prstGeom prst="straightConnector1">
            <a:avLst/>
          </a:prstGeom>
          <a:gradFill rotWithShape="0">
            <a:gsLst>
              <a:gs pos="0">
                <a:schemeClr val="folHlink"/>
              </a:gs>
              <a:gs pos="100000">
                <a:srgbClr val="F9F9F9"/>
              </a:gs>
            </a:gsLst>
            <a:path path="rect">
              <a:fillToRect l="50000" t="50000" r="50000" b="50000"/>
            </a:path>
          </a:gradFill>
          <a:ln w="38100" cap="flat" cmpd="sng" algn="ctr">
            <a:solidFill>
              <a:srgbClr val="FF0000"/>
            </a:solidFill>
            <a:prstDash val="solid"/>
            <a:round/>
            <a:headEnd type="none" w="med" len="med"/>
            <a:tailEnd type="triangle"/>
          </a:ln>
          <a:effectLst/>
        </p:spPr>
      </p:cxnSp>
      <p:sp>
        <p:nvSpPr>
          <p:cNvPr id="3" name="タイトル 2"/>
          <p:cNvSpPr>
            <a:spLocks noGrp="1"/>
          </p:cNvSpPr>
          <p:nvPr>
            <p:ph type="title"/>
          </p:nvPr>
        </p:nvSpPr>
        <p:spPr/>
        <p:txBody>
          <a:bodyPr/>
          <a:lstStyle/>
          <a:p>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事業期間</a:t>
            </a:r>
          </a:p>
        </p:txBody>
      </p:sp>
      <p:sp>
        <p:nvSpPr>
          <p:cNvPr id="5" name="AutoShape 3"/>
          <p:cNvSpPr>
            <a:spLocks noChangeAspect="1" noChangeArrowheads="1" noTextEdit="1"/>
          </p:cNvSpPr>
          <p:nvPr/>
        </p:nvSpPr>
        <p:spPr bwMode="auto">
          <a:xfrm>
            <a:off x="190501" y="1658474"/>
            <a:ext cx="8807450" cy="289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Line 11"/>
          <p:cNvSpPr>
            <a:spLocks noChangeShapeType="1"/>
          </p:cNvSpPr>
          <p:nvPr/>
        </p:nvSpPr>
        <p:spPr bwMode="auto">
          <a:xfrm>
            <a:off x="182563" y="2166474"/>
            <a:ext cx="8801100"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Line 12"/>
          <p:cNvSpPr>
            <a:spLocks noChangeShapeType="1"/>
          </p:cNvSpPr>
          <p:nvPr/>
        </p:nvSpPr>
        <p:spPr bwMode="auto">
          <a:xfrm flipV="1">
            <a:off x="198441" y="4259120"/>
            <a:ext cx="8785222" cy="1"/>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 name="グループ化 1"/>
          <p:cNvGrpSpPr/>
          <p:nvPr/>
        </p:nvGrpSpPr>
        <p:grpSpPr>
          <a:xfrm>
            <a:off x="166909" y="1658473"/>
            <a:ext cx="8808817" cy="4269361"/>
            <a:chOff x="166909" y="1658473"/>
            <a:chExt cx="8808817" cy="3597729"/>
          </a:xfrm>
        </p:grpSpPr>
        <p:sp>
          <p:nvSpPr>
            <p:cNvPr id="13" name="Line 7"/>
            <p:cNvSpPr>
              <a:spLocks noChangeShapeType="1"/>
            </p:cNvSpPr>
            <p:nvPr/>
          </p:nvSpPr>
          <p:spPr bwMode="auto">
            <a:xfrm>
              <a:off x="4043362" y="1658474"/>
              <a:ext cx="20371" cy="3572306"/>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Line 5"/>
            <p:cNvSpPr>
              <a:spLocks noChangeShapeType="1"/>
            </p:cNvSpPr>
            <p:nvPr/>
          </p:nvSpPr>
          <p:spPr bwMode="auto">
            <a:xfrm flipH="1">
              <a:off x="1679415" y="1658474"/>
              <a:ext cx="21752" cy="3572306"/>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Line 6"/>
            <p:cNvSpPr>
              <a:spLocks noChangeShapeType="1"/>
            </p:cNvSpPr>
            <p:nvPr/>
          </p:nvSpPr>
          <p:spPr bwMode="auto">
            <a:xfrm flipH="1">
              <a:off x="2788255" y="1658474"/>
              <a:ext cx="21621" cy="3572306"/>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8"/>
            <p:cNvSpPr>
              <a:spLocks noChangeShapeType="1"/>
            </p:cNvSpPr>
            <p:nvPr/>
          </p:nvSpPr>
          <p:spPr bwMode="auto">
            <a:xfrm>
              <a:off x="5311775" y="1658474"/>
              <a:ext cx="0" cy="3572306"/>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Line 9"/>
            <p:cNvSpPr>
              <a:spLocks noChangeShapeType="1"/>
            </p:cNvSpPr>
            <p:nvPr/>
          </p:nvSpPr>
          <p:spPr bwMode="auto">
            <a:xfrm>
              <a:off x="6510337" y="1658474"/>
              <a:ext cx="22155" cy="3572306"/>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Line 10"/>
            <p:cNvSpPr>
              <a:spLocks noChangeShapeType="1"/>
            </p:cNvSpPr>
            <p:nvPr/>
          </p:nvSpPr>
          <p:spPr bwMode="auto">
            <a:xfrm>
              <a:off x="7743825" y="1658473"/>
              <a:ext cx="20515" cy="3572307"/>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Line 13"/>
            <p:cNvSpPr>
              <a:spLocks noChangeShapeType="1"/>
            </p:cNvSpPr>
            <p:nvPr/>
          </p:nvSpPr>
          <p:spPr bwMode="auto">
            <a:xfrm>
              <a:off x="166909" y="5230780"/>
              <a:ext cx="8801100"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Line 14"/>
            <p:cNvSpPr>
              <a:spLocks noChangeShapeType="1"/>
            </p:cNvSpPr>
            <p:nvPr/>
          </p:nvSpPr>
          <p:spPr bwMode="auto">
            <a:xfrm>
              <a:off x="190501" y="1658474"/>
              <a:ext cx="0" cy="3597728"/>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Line 15"/>
            <p:cNvSpPr>
              <a:spLocks noChangeShapeType="1"/>
            </p:cNvSpPr>
            <p:nvPr/>
          </p:nvSpPr>
          <p:spPr bwMode="auto">
            <a:xfrm>
              <a:off x="8975726" y="1658474"/>
              <a:ext cx="0" cy="3572306"/>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2" name="Line 16"/>
          <p:cNvSpPr>
            <a:spLocks noChangeShapeType="1"/>
          </p:cNvSpPr>
          <p:nvPr/>
        </p:nvSpPr>
        <p:spPr bwMode="auto">
          <a:xfrm>
            <a:off x="182563" y="1666412"/>
            <a:ext cx="8801100" cy="0"/>
          </a:xfrm>
          <a:prstGeom prst="line">
            <a:avLst/>
          </a:prstGeom>
          <a:noFill/>
          <a:ln w="1428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Rectangle 68"/>
          <p:cNvSpPr>
            <a:spLocks noChangeArrowheads="1"/>
          </p:cNvSpPr>
          <p:nvPr/>
        </p:nvSpPr>
        <p:spPr bwMode="auto">
          <a:xfrm>
            <a:off x="120335" y="4458154"/>
            <a:ext cx="419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（委託）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9" name="Freeform 73"/>
          <p:cNvSpPr>
            <a:spLocks/>
          </p:cNvSpPr>
          <p:nvPr/>
        </p:nvSpPr>
        <p:spPr bwMode="auto">
          <a:xfrm>
            <a:off x="2392363" y="2220449"/>
            <a:ext cx="1182688" cy="296863"/>
          </a:xfrm>
          <a:custGeom>
            <a:avLst/>
            <a:gdLst>
              <a:gd name="T0" fmla="*/ 0 w 745"/>
              <a:gd name="T1" fmla="*/ 0 h 187"/>
              <a:gd name="T2" fmla="*/ 651 w 745"/>
              <a:gd name="T3" fmla="*/ 0 h 187"/>
              <a:gd name="T4" fmla="*/ 745 w 745"/>
              <a:gd name="T5" fmla="*/ 93 h 187"/>
              <a:gd name="T6" fmla="*/ 651 w 745"/>
              <a:gd name="T7" fmla="*/ 187 h 187"/>
              <a:gd name="T8" fmla="*/ 0 w 745"/>
              <a:gd name="T9" fmla="*/ 187 h 187"/>
              <a:gd name="T10" fmla="*/ 0 w 745"/>
              <a:gd name="T11" fmla="*/ 0 h 187"/>
            </a:gdLst>
            <a:ahLst/>
            <a:cxnLst>
              <a:cxn ang="0">
                <a:pos x="T0" y="T1"/>
              </a:cxn>
              <a:cxn ang="0">
                <a:pos x="T2" y="T3"/>
              </a:cxn>
              <a:cxn ang="0">
                <a:pos x="T4" y="T5"/>
              </a:cxn>
              <a:cxn ang="0">
                <a:pos x="T6" y="T7"/>
              </a:cxn>
              <a:cxn ang="0">
                <a:pos x="T8" y="T9"/>
              </a:cxn>
              <a:cxn ang="0">
                <a:pos x="T10" y="T11"/>
              </a:cxn>
            </a:cxnLst>
            <a:rect l="0" t="0" r="r" b="b"/>
            <a:pathLst>
              <a:path w="745" h="187">
                <a:moveTo>
                  <a:pt x="0" y="0"/>
                </a:moveTo>
                <a:lnTo>
                  <a:pt x="651" y="0"/>
                </a:lnTo>
                <a:lnTo>
                  <a:pt x="745" y="93"/>
                </a:lnTo>
                <a:lnTo>
                  <a:pt x="651" y="187"/>
                </a:lnTo>
                <a:lnTo>
                  <a:pt x="0" y="18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74"/>
          <p:cNvSpPr>
            <a:spLocks/>
          </p:cNvSpPr>
          <p:nvPr/>
        </p:nvSpPr>
        <p:spPr bwMode="auto">
          <a:xfrm>
            <a:off x="2392363" y="2220449"/>
            <a:ext cx="1182688" cy="296863"/>
          </a:xfrm>
          <a:custGeom>
            <a:avLst/>
            <a:gdLst>
              <a:gd name="T0" fmla="*/ 0 w 745"/>
              <a:gd name="T1" fmla="*/ 0 h 187"/>
              <a:gd name="T2" fmla="*/ 651 w 745"/>
              <a:gd name="T3" fmla="*/ 0 h 187"/>
              <a:gd name="T4" fmla="*/ 745 w 745"/>
              <a:gd name="T5" fmla="*/ 93 h 187"/>
              <a:gd name="T6" fmla="*/ 651 w 745"/>
              <a:gd name="T7" fmla="*/ 187 h 187"/>
              <a:gd name="T8" fmla="*/ 0 w 745"/>
              <a:gd name="T9" fmla="*/ 187 h 187"/>
              <a:gd name="T10" fmla="*/ 0 w 745"/>
              <a:gd name="T11" fmla="*/ 0 h 187"/>
            </a:gdLst>
            <a:ahLst/>
            <a:cxnLst>
              <a:cxn ang="0">
                <a:pos x="T0" y="T1"/>
              </a:cxn>
              <a:cxn ang="0">
                <a:pos x="T2" y="T3"/>
              </a:cxn>
              <a:cxn ang="0">
                <a:pos x="T4" y="T5"/>
              </a:cxn>
              <a:cxn ang="0">
                <a:pos x="T6" y="T7"/>
              </a:cxn>
              <a:cxn ang="0">
                <a:pos x="T8" y="T9"/>
              </a:cxn>
              <a:cxn ang="0">
                <a:pos x="T10" y="T11"/>
              </a:cxn>
            </a:cxnLst>
            <a:rect l="0" t="0" r="r" b="b"/>
            <a:pathLst>
              <a:path w="745" h="187">
                <a:moveTo>
                  <a:pt x="0" y="0"/>
                </a:moveTo>
                <a:lnTo>
                  <a:pt x="651" y="0"/>
                </a:lnTo>
                <a:lnTo>
                  <a:pt x="745" y="93"/>
                </a:lnTo>
                <a:lnTo>
                  <a:pt x="651" y="187"/>
                </a:lnTo>
                <a:lnTo>
                  <a:pt x="0" y="187"/>
                </a:lnTo>
                <a:lnTo>
                  <a:pt x="0" y="0"/>
                </a:lnTo>
                <a:close/>
              </a:path>
            </a:pathLst>
          </a:custGeom>
          <a:noFill/>
          <a:ln w="301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75"/>
          <p:cNvSpPr>
            <a:spLocks noChangeArrowheads="1"/>
          </p:cNvSpPr>
          <p:nvPr/>
        </p:nvSpPr>
        <p:spPr bwMode="auto">
          <a:xfrm>
            <a:off x="2657476" y="2256962"/>
            <a:ext cx="3873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基礎設計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2" name="Freeform 76"/>
          <p:cNvSpPr>
            <a:spLocks/>
          </p:cNvSpPr>
          <p:nvPr/>
        </p:nvSpPr>
        <p:spPr bwMode="auto">
          <a:xfrm>
            <a:off x="3635376" y="2222037"/>
            <a:ext cx="1182688" cy="296863"/>
          </a:xfrm>
          <a:custGeom>
            <a:avLst/>
            <a:gdLst>
              <a:gd name="T0" fmla="*/ 0 w 745"/>
              <a:gd name="T1" fmla="*/ 0 h 187"/>
              <a:gd name="T2" fmla="*/ 651 w 745"/>
              <a:gd name="T3" fmla="*/ 0 h 187"/>
              <a:gd name="T4" fmla="*/ 745 w 745"/>
              <a:gd name="T5" fmla="*/ 93 h 187"/>
              <a:gd name="T6" fmla="*/ 651 w 745"/>
              <a:gd name="T7" fmla="*/ 187 h 187"/>
              <a:gd name="T8" fmla="*/ 0 w 745"/>
              <a:gd name="T9" fmla="*/ 187 h 187"/>
              <a:gd name="T10" fmla="*/ 0 w 745"/>
              <a:gd name="T11" fmla="*/ 0 h 187"/>
            </a:gdLst>
            <a:ahLst/>
            <a:cxnLst>
              <a:cxn ang="0">
                <a:pos x="T0" y="T1"/>
              </a:cxn>
              <a:cxn ang="0">
                <a:pos x="T2" y="T3"/>
              </a:cxn>
              <a:cxn ang="0">
                <a:pos x="T4" y="T5"/>
              </a:cxn>
              <a:cxn ang="0">
                <a:pos x="T6" y="T7"/>
              </a:cxn>
              <a:cxn ang="0">
                <a:pos x="T8" y="T9"/>
              </a:cxn>
              <a:cxn ang="0">
                <a:pos x="T10" y="T11"/>
              </a:cxn>
            </a:cxnLst>
            <a:rect l="0" t="0" r="r" b="b"/>
            <a:pathLst>
              <a:path w="745" h="187">
                <a:moveTo>
                  <a:pt x="0" y="0"/>
                </a:moveTo>
                <a:lnTo>
                  <a:pt x="651" y="0"/>
                </a:lnTo>
                <a:lnTo>
                  <a:pt x="745" y="93"/>
                </a:lnTo>
                <a:lnTo>
                  <a:pt x="651" y="187"/>
                </a:lnTo>
                <a:lnTo>
                  <a:pt x="0" y="18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7"/>
          <p:cNvSpPr>
            <a:spLocks/>
          </p:cNvSpPr>
          <p:nvPr/>
        </p:nvSpPr>
        <p:spPr bwMode="auto">
          <a:xfrm>
            <a:off x="3635376" y="2222037"/>
            <a:ext cx="1182688" cy="296863"/>
          </a:xfrm>
          <a:custGeom>
            <a:avLst/>
            <a:gdLst>
              <a:gd name="T0" fmla="*/ 0 w 745"/>
              <a:gd name="T1" fmla="*/ 0 h 187"/>
              <a:gd name="T2" fmla="*/ 651 w 745"/>
              <a:gd name="T3" fmla="*/ 0 h 187"/>
              <a:gd name="T4" fmla="*/ 745 w 745"/>
              <a:gd name="T5" fmla="*/ 93 h 187"/>
              <a:gd name="T6" fmla="*/ 651 w 745"/>
              <a:gd name="T7" fmla="*/ 187 h 187"/>
              <a:gd name="T8" fmla="*/ 0 w 745"/>
              <a:gd name="T9" fmla="*/ 187 h 187"/>
              <a:gd name="T10" fmla="*/ 0 w 745"/>
              <a:gd name="T11" fmla="*/ 0 h 187"/>
            </a:gdLst>
            <a:ahLst/>
            <a:cxnLst>
              <a:cxn ang="0">
                <a:pos x="T0" y="T1"/>
              </a:cxn>
              <a:cxn ang="0">
                <a:pos x="T2" y="T3"/>
              </a:cxn>
              <a:cxn ang="0">
                <a:pos x="T4" y="T5"/>
              </a:cxn>
              <a:cxn ang="0">
                <a:pos x="T6" y="T7"/>
              </a:cxn>
              <a:cxn ang="0">
                <a:pos x="T8" y="T9"/>
              </a:cxn>
              <a:cxn ang="0">
                <a:pos x="T10" y="T11"/>
              </a:cxn>
            </a:cxnLst>
            <a:rect l="0" t="0" r="r" b="b"/>
            <a:pathLst>
              <a:path w="745" h="187">
                <a:moveTo>
                  <a:pt x="0" y="0"/>
                </a:moveTo>
                <a:lnTo>
                  <a:pt x="651" y="0"/>
                </a:lnTo>
                <a:lnTo>
                  <a:pt x="745" y="93"/>
                </a:lnTo>
                <a:lnTo>
                  <a:pt x="651" y="187"/>
                </a:lnTo>
                <a:lnTo>
                  <a:pt x="0" y="187"/>
                </a:lnTo>
                <a:lnTo>
                  <a:pt x="0" y="0"/>
                </a:lnTo>
                <a:close/>
              </a:path>
            </a:pathLst>
          </a:custGeom>
          <a:noFill/>
          <a:ln w="301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Rectangle 78"/>
          <p:cNvSpPr>
            <a:spLocks noChangeArrowheads="1"/>
          </p:cNvSpPr>
          <p:nvPr/>
        </p:nvSpPr>
        <p:spPr bwMode="auto">
          <a:xfrm>
            <a:off x="4044951" y="2258549"/>
            <a:ext cx="2349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検証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5" name="Freeform 79"/>
          <p:cNvSpPr>
            <a:spLocks/>
          </p:cNvSpPr>
          <p:nvPr/>
        </p:nvSpPr>
        <p:spPr bwMode="auto">
          <a:xfrm>
            <a:off x="3063876" y="2571287"/>
            <a:ext cx="777875" cy="296863"/>
          </a:xfrm>
          <a:custGeom>
            <a:avLst/>
            <a:gdLst>
              <a:gd name="T0" fmla="*/ 0 w 744"/>
              <a:gd name="T1" fmla="*/ 0 h 187"/>
              <a:gd name="T2" fmla="*/ 651 w 744"/>
              <a:gd name="T3" fmla="*/ 0 h 187"/>
              <a:gd name="T4" fmla="*/ 744 w 744"/>
              <a:gd name="T5" fmla="*/ 94 h 187"/>
              <a:gd name="T6" fmla="*/ 651 w 744"/>
              <a:gd name="T7" fmla="*/ 187 h 187"/>
              <a:gd name="T8" fmla="*/ 0 w 744"/>
              <a:gd name="T9" fmla="*/ 187 h 187"/>
              <a:gd name="T10" fmla="*/ 0 w 744"/>
              <a:gd name="T11" fmla="*/ 0 h 187"/>
            </a:gdLst>
            <a:ahLst/>
            <a:cxnLst>
              <a:cxn ang="0">
                <a:pos x="T0" y="T1"/>
              </a:cxn>
              <a:cxn ang="0">
                <a:pos x="T2" y="T3"/>
              </a:cxn>
              <a:cxn ang="0">
                <a:pos x="T4" y="T5"/>
              </a:cxn>
              <a:cxn ang="0">
                <a:pos x="T6" y="T7"/>
              </a:cxn>
              <a:cxn ang="0">
                <a:pos x="T8" y="T9"/>
              </a:cxn>
              <a:cxn ang="0">
                <a:pos x="T10" y="T11"/>
              </a:cxn>
            </a:cxnLst>
            <a:rect l="0" t="0" r="r" b="b"/>
            <a:pathLst>
              <a:path w="744" h="187">
                <a:moveTo>
                  <a:pt x="0" y="0"/>
                </a:moveTo>
                <a:lnTo>
                  <a:pt x="651" y="0"/>
                </a:lnTo>
                <a:lnTo>
                  <a:pt x="744" y="94"/>
                </a:lnTo>
                <a:lnTo>
                  <a:pt x="651" y="187"/>
                </a:lnTo>
                <a:lnTo>
                  <a:pt x="0" y="18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80"/>
          <p:cNvSpPr>
            <a:spLocks/>
          </p:cNvSpPr>
          <p:nvPr/>
        </p:nvSpPr>
        <p:spPr bwMode="auto">
          <a:xfrm>
            <a:off x="2809876" y="2560174"/>
            <a:ext cx="1177925" cy="296863"/>
          </a:xfrm>
          <a:custGeom>
            <a:avLst/>
            <a:gdLst>
              <a:gd name="T0" fmla="*/ 0 w 744"/>
              <a:gd name="T1" fmla="*/ 0 h 187"/>
              <a:gd name="T2" fmla="*/ 651 w 744"/>
              <a:gd name="T3" fmla="*/ 0 h 187"/>
              <a:gd name="T4" fmla="*/ 744 w 744"/>
              <a:gd name="T5" fmla="*/ 94 h 187"/>
              <a:gd name="T6" fmla="*/ 651 w 744"/>
              <a:gd name="T7" fmla="*/ 187 h 187"/>
              <a:gd name="T8" fmla="*/ 0 w 744"/>
              <a:gd name="T9" fmla="*/ 187 h 187"/>
              <a:gd name="T10" fmla="*/ 0 w 744"/>
              <a:gd name="T11" fmla="*/ 0 h 187"/>
            </a:gdLst>
            <a:ahLst/>
            <a:cxnLst>
              <a:cxn ang="0">
                <a:pos x="T0" y="T1"/>
              </a:cxn>
              <a:cxn ang="0">
                <a:pos x="T2" y="T3"/>
              </a:cxn>
              <a:cxn ang="0">
                <a:pos x="T4" y="T5"/>
              </a:cxn>
              <a:cxn ang="0">
                <a:pos x="T6" y="T7"/>
              </a:cxn>
              <a:cxn ang="0">
                <a:pos x="T8" y="T9"/>
              </a:cxn>
              <a:cxn ang="0">
                <a:pos x="T10" y="T11"/>
              </a:cxn>
            </a:cxnLst>
            <a:rect l="0" t="0" r="r" b="b"/>
            <a:pathLst>
              <a:path w="744" h="187">
                <a:moveTo>
                  <a:pt x="0" y="0"/>
                </a:moveTo>
                <a:lnTo>
                  <a:pt x="651" y="0"/>
                </a:lnTo>
                <a:lnTo>
                  <a:pt x="744" y="94"/>
                </a:lnTo>
                <a:lnTo>
                  <a:pt x="651" y="187"/>
                </a:lnTo>
                <a:lnTo>
                  <a:pt x="0" y="187"/>
                </a:lnTo>
                <a:lnTo>
                  <a:pt x="0" y="0"/>
                </a:lnTo>
                <a:close/>
              </a:path>
            </a:pathLst>
          </a:custGeom>
          <a:noFill/>
          <a:ln w="301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81"/>
          <p:cNvSpPr>
            <a:spLocks noChangeArrowheads="1"/>
          </p:cNvSpPr>
          <p:nvPr/>
        </p:nvSpPr>
        <p:spPr bwMode="auto">
          <a:xfrm>
            <a:off x="3074988" y="2631612"/>
            <a:ext cx="6175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基礎設計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8" name="Freeform 82"/>
          <p:cNvSpPr>
            <a:spLocks/>
          </p:cNvSpPr>
          <p:nvPr/>
        </p:nvSpPr>
        <p:spPr bwMode="auto">
          <a:xfrm>
            <a:off x="4306888" y="2572874"/>
            <a:ext cx="955675" cy="296863"/>
          </a:xfrm>
          <a:custGeom>
            <a:avLst/>
            <a:gdLst>
              <a:gd name="T0" fmla="*/ 0 w 744"/>
              <a:gd name="T1" fmla="*/ 0 h 187"/>
              <a:gd name="T2" fmla="*/ 651 w 744"/>
              <a:gd name="T3" fmla="*/ 0 h 187"/>
              <a:gd name="T4" fmla="*/ 744 w 744"/>
              <a:gd name="T5" fmla="*/ 94 h 187"/>
              <a:gd name="T6" fmla="*/ 651 w 744"/>
              <a:gd name="T7" fmla="*/ 187 h 187"/>
              <a:gd name="T8" fmla="*/ 0 w 744"/>
              <a:gd name="T9" fmla="*/ 187 h 187"/>
              <a:gd name="T10" fmla="*/ 0 w 744"/>
              <a:gd name="T11" fmla="*/ 0 h 187"/>
            </a:gdLst>
            <a:ahLst/>
            <a:cxnLst>
              <a:cxn ang="0">
                <a:pos x="T0" y="T1"/>
              </a:cxn>
              <a:cxn ang="0">
                <a:pos x="T2" y="T3"/>
              </a:cxn>
              <a:cxn ang="0">
                <a:pos x="T4" y="T5"/>
              </a:cxn>
              <a:cxn ang="0">
                <a:pos x="T6" y="T7"/>
              </a:cxn>
              <a:cxn ang="0">
                <a:pos x="T8" y="T9"/>
              </a:cxn>
              <a:cxn ang="0">
                <a:pos x="T10" y="T11"/>
              </a:cxn>
            </a:cxnLst>
            <a:rect l="0" t="0" r="r" b="b"/>
            <a:pathLst>
              <a:path w="744" h="187">
                <a:moveTo>
                  <a:pt x="0" y="0"/>
                </a:moveTo>
                <a:lnTo>
                  <a:pt x="651" y="0"/>
                </a:lnTo>
                <a:lnTo>
                  <a:pt x="744" y="94"/>
                </a:lnTo>
                <a:lnTo>
                  <a:pt x="651" y="187"/>
                </a:lnTo>
                <a:lnTo>
                  <a:pt x="0" y="18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83"/>
          <p:cNvSpPr>
            <a:spLocks/>
          </p:cNvSpPr>
          <p:nvPr/>
        </p:nvSpPr>
        <p:spPr bwMode="auto">
          <a:xfrm>
            <a:off x="4092576" y="2572874"/>
            <a:ext cx="1198563" cy="296863"/>
          </a:xfrm>
          <a:custGeom>
            <a:avLst/>
            <a:gdLst>
              <a:gd name="T0" fmla="*/ 0 w 744"/>
              <a:gd name="T1" fmla="*/ 0 h 187"/>
              <a:gd name="T2" fmla="*/ 651 w 744"/>
              <a:gd name="T3" fmla="*/ 0 h 187"/>
              <a:gd name="T4" fmla="*/ 744 w 744"/>
              <a:gd name="T5" fmla="*/ 94 h 187"/>
              <a:gd name="T6" fmla="*/ 651 w 744"/>
              <a:gd name="T7" fmla="*/ 187 h 187"/>
              <a:gd name="T8" fmla="*/ 0 w 744"/>
              <a:gd name="T9" fmla="*/ 187 h 187"/>
              <a:gd name="T10" fmla="*/ 0 w 744"/>
              <a:gd name="T11" fmla="*/ 0 h 187"/>
            </a:gdLst>
            <a:ahLst/>
            <a:cxnLst>
              <a:cxn ang="0">
                <a:pos x="T0" y="T1"/>
              </a:cxn>
              <a:cxn ang="0">
                <a:pos x="T2" y="T3"/>
              </a:cxn>
              <a:cxn ang="0">
                <a:pos x="T4" y="T5"/>
              </a:cxn>
              <a:cxn ang="0">
                <a:pos x="T6" y="T7"/>
              </a:cxn>
              <a:cxn ang="0">
                <a:pos x="T8" y="T9"/>
              </a:cxn>
              <a:cxn ang="0">
                <a:pos x="T10" y="T11"/>
              </a:cxn>
            </a:cxnLst>
            <a:rect l="0" t="0" r="r" b="b"/>
            <a:pathLst>
              <a:path w="744" h="187">
                <a:moveTo>
                  <a:pt x="0" y="0"/>
                </a:moveTo>
                <a:lnTo>
                  <a:pt x="651" y="0"/>
                </a:lnTo>
                <a:lnTo>
                  <a:pt x="744" y="94"/>
                </a:lnTo>
                <a:lnTo>
                  <a:pt x="651" y="187"/>
                </a:lnTo>
                <a:lnTo>
                  <a:pt x="0" y="187"/>
                </a:lnTo>
                <a:lnTo>
                  <a:pt x="0" y="0"/>
                </a:lnTo>
                <a:close/>
              </a:path>
            </a:pathLst>
          </a:custGeom>
          <a:noFill/>
          <a:ln w="301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Rectangle 84"/>
          <p:cNvSpPr>
            <a:spLocks noChangeArrowheads="1"/>
          </p:cNvSpPr>
          <p:nvPr/>
        </p:nvSpPr>
        <p:spPr bwMode="auto">
          <a:xfrm>
            <a:off x="4462463" y="2633199"/>
            <a:ext cx="2333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検証</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1" name="Freeform 85"/>
          <p:cNvSpPr>
            <a:spLocks/>
          </p:cNvSpPr>
          <p:nvPr/>
        </p:nvSpPr>
        <p:spPr bwMode="auto">
          <a:xfrm>
            <a:off x="4095751" y="2937999"/>
            <a:ext cx="1182688" cy="298450"/>
          </a:xfrm>
          <a:custGeom>
            <a:avLst/>
            <a:gdLst>
              <a:gd name="T0" fmla="*/ 0 w 745"/>
              <a:gd name="T1" fmla="*/ 0 h 188"/>
              <a:gd name="T2" fmla="*/ 651 w 745"/>
              <a:gd name="T3" fmla="*/ 0 h 188"/>
              <a:gd name="T4" fmla="*/ 745 w 745"/>
              <a:gd name="T5" fmla="*/ 94 h 188"/>
              <a:gd name="T6" fmla="*/ 651 w 745"/>
              <a:gd name="T7" fmla="*/ 188 h 188"/>
              <a:gd name="T8" fmla="*/ 0 w 745"/>
              <a:gd name="T9" fmla="*/ 188 h 188"/>
              <a:gd name="T10" fmla="*/ 0 w 745"/>
              <a:gd name="T11" fmla="*/ 0 h 188"/>
            </a:gdLst>
            <a:ahLst/>
            <a:cxnLst>
              <a:cxn ang="0">
                <a:pos x="T0" y="T1"/>
              </a:cxn>
              <a:cxn ang="0">
                <a:pos x="T2" y="T3"/>
              </a:cxn>
              <a:cxn ang="0">
                <a:pos x="T4" y="T5"/>
              </a:cxn>
              <a:cxn ang="0">
                <a:pos x="T6" y="T7"/>
              </a:cxn>
              <a:cxn ang="0">
                <a:pos x="T8" y="T9"/>
              </a:cxn>
              <a:cxn ang="0">
                <a:pos x="T10" y="T11"/>
              </a:cxn>
            </a:cxnLst>
            <a:rect l="0" t="0" r="r" b="b"/>
            <a:pathLst>
              <a:path w="745" h="188">
                <a:moveTo>
                  <a:pt x="0" y="0"/>
                </a:moveTo>
                <a:lnTo>
                  <a:pt x="651" y="0"/>
                </a:lnTo>
                <a:lnTo>
                  <a:pt x="745" y="94"/>
                </a:lnTo>
                <a:lnTo>
                  <a:pt x="651" y="188"/>
                </a:lnTo>
                <a:lnTo>
                  <a:pt x="0" y="18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6"/>
          <p:cNvSpPr>
            <a:spLocks/>
          </p:cNvSpPr>
          <p:nvPr/>
        </p:nvSpPr>
        <p:spPr bwMode="auto">
          <a:xfrm>
            <a:off x="4095751" y="2937999"/>
            <a:ext cx="1182688" cy="298450"/>
          </a:xfrm>
          <a:custGeom>
            <a:avLst/>
            <a:gdLst>
              <a:gd name="T0" fmla="*/ 0 w 745"/>
              <a:gd name="T1" fmla="*/ 0 h 188"/>
              <a:gd name="T2" fmla="*/ 651 w 745"/>
              <a:gd name="T3" fmla="*/ 0 h 188"/>
              <a:gd name="T4" fmla="*/ 745 w 745"/>
              <a:gd name="T5" fmla="*/ 94 h 188"/>
              <a:gd name="T6" fmla="*/ 651 w 745"/>
              <a:gd name="T7" fmla="*/ 188 h 188"/>
              <a:gd name="T8" fmla="*/ 0 w 745"/>
              <a:gd name="T9" fmla="*/ 188 h 188"/>
              <a:gd name="T10" fmla="*/ 0 w 745"/>
              <a:gd name="T11" fmla="*/ 0 h 188"/>
            </a:gdLst>
            <a:ahLst/>
            <a:cxnLst>
              <a:cxn ang="0">
                <a:pos x="T0" y="T1"/>
              </a:cxn>
              <a:cxn ang="0">
                <a:pos x="T2" y="T3"/>
              </a:cxn>
              <a:cxn ang="0">
                <a:pos x="T4" y="T5"/>
              </a:cxn>
              <a:cxn ang="0">
                <a:pos x="T6" y="T7"/>
              </a:cxn>
              <a:cxn ang="0">
                <a:pos x="T8" y="T9"/>
              </a:cxn>
              <a:cxn ang="0">
                <a:pos x="T10" y="T11"/>
              </a:cxn>
            </a:cxnLst>
            <a:rect l="0" t="0" r="r" b="b"/>
            <a:pathLst>
              <a:path w="745" h="188">
                <a:moveTo>
                  <a:pt x="0" y="0"/>
                </a:moveTo>
                <a:lnTo>
                  <a:pt x="651" y="0"/>
                </a:lnTo>
                <a:lnTo>
                  <a:pt x="745" y="94"/>
                </a:lnTo>
                <a:lnTo>
                  <a:pt x="651" y="188"/>
                </a:lnTo>
                <a:lnTo>
                  <a:pt x="0" y="188"/>
                </a:lnTo>
                <a:lnTo>
                  <a:pt x="0" y="0"/>
                </a:lnTo>
                <a:close/>
              </a:path>
            </a:pathLst>
          </a:custGeom>
          <a:noFill/>
          <a:ln w="301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87"/>
          <p:cNvSpPr>
            <a:spLocks noChangeArrowheads="1"/>
          </p:cNvSpPr>
          <p:nvPr/>
        </p:nvSpPr>
        <p:spPr bwMode="auto">
          <a:xfrm>
            <a:off x="4360863" y="2976099"/>
            <a:ext cx="3873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基礎設計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4" name="Freeform 88"/>
          <p:cNvSpPr>
            <a:spLocks/>
          </p:cNvSpPr>
          <p:nvPr/>
        </p:nvSpPr>
        <p:spPr bwMode="auto">
          <a:xfrm>
            <a:off x="5338763" y="2939587"/>
            <a:ext cx="1181100" cy="300038"/>
          </a:xfrm>
          <a:custGeom>
            <a:avLst/>
            <a:gdLst>
              <a:gd name="T0" fmla="*/ 0 w 744"/>
              <a:gd name="T1" fmla="*/ 0 h 189"/>
              <a:gd name="T2" fmla="*/ 650 w 744"/>
              <a:gd name="T3" fmla="*/ 0 h 189"/>
              <a:gd name="T4" fmla="*/ 744 w 744"/>
              <a:gd name="T5" fmla="*/ 94 h 189"/>
              <a:gd name="T6" fmla="*/ 650 w 744"/>
              <a:gd name="T7" fmla="*/ 189 h 189"/>
              <a:gd name="T8" fmla="*/ 0 w 744"/>
              <a:gd name="T9" fmla="*/ 189 h 189"/>
              <a:gd name="T10" fmla="*/ 0 w 744"/>
              <a:gd name="T11" fmla="*/ 0 h 189"/>
            </a:gdLst>
            <a:ahLst/>
            <a:cxnLst>
              <a:cxn ang="0">
                <a:pos x="T0" y="T1"/>
              </a:cxn>
              <a:cxn ang="0">
                <a:pos x="T2" y="T3"/>
              </a:cxn>
              <a:cxn ang="0">
                <a:pos x="T4" y="T5"/>
              </a:cxn>
              <a:cxn ang="0">
                <a:pos x="T6" y="T7"/>
              </a:cxn>
              <a:cxn ang="0">
                <a:pos x="T8" y="T9"/>
              </a:cxn>
              <a:cxn ang="0">
                <a:pos x="T10" y="T11"/>
              </a:cxn>
            </a:cxnLst>
            <a:rect l="0" t="0" r="r" b="b"/>
            <a:pathLst>
              <a:path w="744" h="189">
                <a:moveTo>
                  <a:pt x="0" y="0"/>
                </a:moveTo>
                <a:lnTo>
                  <a:pt x="650" y="0"/>
                </a:lnTo>
                <a:lnTo>
                  <a:pt x="744" y="94"/>
                </a:lnTo>
                <a:lnTo>
                  <a:pt x="650" y="189"/>
                </a:lnTo>
                <a:lnTo>
                  <a:pt x="0" y="18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9"/>
          <p:cNvSpPr>
            <a:spLocks/>
          </p:cNvSpPr>
          <p:nvPr/>
        </p:nvSpPr>
        <p:spPr bwMode="auto">
          <a:xfrm>
            <a:off x="5338763" y="2939587"/>
            <a:ext cx="1181100" cy="300038"/>
          </a:xfrm>
          <a:custGeom>
            <a:avLst/>
            <a:gdLst>
              <a:gd name="T0" fmla="*/ 0 w 744"/>
              <a:gd name="T1" fmla="*/ 0 h 189"/>
              <a:gd name="T2" fmla="*/ 650 w 744"/>
              <a:gd name="T3" fmla="*/ 0 h 189"/>
              <a:gd name="T4" fmla="*/ 744 w 744"/>
              <a:gd name="T5" fmla="*/ 94 h 189"/>
              <a:gd name="T6" fmla="*/ 650 w 744"/>
              <a:gd name="T7" fmla="*/ 189 h 189"/>
              <a:gd name="T8" fmla="*/ 0 w 744"/>
              <a:gd name="T9" fmla="*/ 189 h 189"/>
              <a:gd name="T10" fmla="*/ 0 w 744"/>
              <a:gd name="T11" fmla="*/ 0 h 189"/>
            </a:gdLst>
            <a:ahLst/>
            <a:cxnLst>
              <a:cxn ang="0">
                <a:pos x="T0" y="T1"/>
              </a:cxn>
              <a:cxn ang="0">
                <a:pos x="T2" y="T3"/>
              </a:cxn>
              <a:cxn ang="0">
                <a:pos x="T4" y="T5"/>
              </a:cxn>
              <a:cxn ang="0">
                <a:pos x="T6" y="T7"/>
              </a:cxn>
              <a:cxn ang="0">
                <a:pos x="T8" y="T9"/>
              </a:cxn>
              <a:cxn ang="0">
                <a:pos x="T10" y="T11"/>
              </a:cxn>
            </a:cxnLst>
            <a:rect l="0" t="0" r="r" b="b"/>
            <a:pathLst>
              <a:path w="744" h="189">
                <a:moveTo>
                  <a:pt x="0" y="0"/>
                </a:moveTo>
                <a:lnTo>
                  <a:pt x="650" y="0"/>
                </a:lnTo>
                <a:lnTo>
                  <a:pt x="744" y="94"/>
                </a:lnTo>
                <a:lnTo>
                  <a:pt x="650" y="189"/>
                </a:lnTo>
                <a:lnTo>
                  <a:pt x="0" y="189"/>
                </a:lnTo>
                <a:lnTo>
                  <a:pt x="0" y="0"/>
                </a:lnTo>
                <a:close/>
              </a:path>
            </a:pathLst>
          </a:custGeom>
          <a:noFill/>
          <a:ln w="301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Rectangle 90"/>
          <p:cNvSpPr>
            <a:spLocks noChangeArrowheads="1"/>
          </p:cNvSpPr>
          <p:nvPr/>
        </p:nvSpPr>
        <p:spPr bwMode="auto">
          <a:xfrm>
            <a:off x="5748338" y="2977687"/>
            <a:ext cx="2349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検証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7" name="Freeform 91"/>
          <p:cNvSpPr>
            <a:spLocks/>
          </p:cNvSpPr>
          <p:nvPr/>
        </p:nvSpPr>
        <p:spPr bwMode="auto">
          <a:xfrm>
            <a:off x="5338763" y="3848576"/>
            <a:ext cx="1181100" cy="298450"/>
          </a:xfrm>
          <a:custGeom>
            <a:avLst/>
            <a:gdLst>
              <a:gd name="T0" fmla="*/ 0 w 744"/>
              <a:gd name="T1" fmla="*/ 0 h 188"/>
              <a:gd name="T2" fmla="*/ 650 w 744"/>
              <a:gd name="T3" fmla="*/ 0 h 188"/>
              <a:gd name="T4" fmla="*/ 744 w 744"/>
              <a:gd name="T5" fmla="*/ 94 h 188"/>
              <a:gd name="T6" fmla="*/ 650 w 744"/>
              <a:gd name="T7" fmla="*/ 188 h 188"/>
              <a:gd name="T8" fmla="*/ 0 w 744"/>
              <a:gd name="T9" fmla="*/ 188 h 188"/>
              <a:gd name="T10" fmla="*/ 0 w 744"/>
              <a:gd name="T11" fmla="*/ 0 h 188"/>
            </a:gdLst>
            <a:ahLst/>
            <a:cxnLst>
              <a:cxn ang="0">
                <a:pos x="T0" y="T1"/>
              </a:cxn>
              <a:cxn ang="0">
                <a:pos x="T2" y="T3"/>
              </a:cxn>
              <a:cxn ang="0">
                <a:pos x="T4" y="T5"/>
              </a:cxn>
              <a:cxn ang="0">
                <a:pos x="T6" y="T7"/>
              </a:cxn>
              <a:cxn ang="0">
                <a:pos x="T8" y="T9"/>
              </a:cxn>
              <a:cxn ang="0">
                <a:pos x="T10" y="T11"/>
              </a:cxn>
            </a:cxnLst>
            <a:rect l="0" t="0" r="r" b="b"/>
            <a:pathLst>
              <a:path w="744" h="188">
                <a:moveTo>
                  <a:pt x="0" y="0"/>
                </a:moveTo>
                <a:lnTo>
                  <a:pt x="650" y="0"/>
                </a:lnTo>
                <a:lnTo>
                  <a:pt x="744" y="94"/>
                </a:lnTo>
                <a:lnTo>
                  <a:pt x="650" y="188"/>
                </a:lnTo>
                <a:lnTo>
                  <a:pt x="0" y="18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92"/>
          <p:cNvSpPr>
            <a:spLocks/>
          </p:cNvSpPr>
          <p:nvPr/>
        </p:nvSpPr>
        <p:spPr bwMode="auto">
          <a:xfrm>
            <a:off x="5338763" y="3848576"/>
            <a:ext cx="1181100" cy="298450"/>
          </a:xfrm>
          <a:custGeom>
            <a:avLst/>
            <a:gdLst>
              <a:gd name="T0" fmla="*/ 0 w 744"/>
              <a:gd name="T1" fmla="*/ 0 h 188"/>
              <a:gd name="T2" fmla="*/ 650 w 744"/>
              <a:gd name="T3" fmla="*/ 0 h 188"/>
              <a:gd name="T4" fmla="*/ 744 w 744"/>
              <a:gd name="T5" fmla="*/ 94 h 188"/>
              <a:gd name="T6" fmla="*/ 650 w 744"/>
              <a:gd name="T7" fmla="*/ 188 h 188"/>
              <a:gd name="T8" fmla="*/ 0 w 744"/>
              <a:gd name="T9" fmla="*/ 188 h 188"/>
              <a:gd name="T10" fmla="*/ 0 w 744"/>
              <a:gd name="T11" fmla="*/ 0 h 188"/>
            </a:gdLst>
            <a:ahLst/>
            <a:cxnLst>
              <a:cxn ang="0">
                <a:pos x="T0" y="T1"/>
              </a:cxn>
              <a:cxn ang="0">
                <a:pos x="T2" y="T3"/>
              </a:cxn>
              <a:cxn ang="0">
                <a:pos x="T4" y="T5"/>
              </a:cxn>
              <a:cxn ang="0">
                <a:pos x="T6" y="T7"/>
              </a:cxn>
              <a:cxn ang="0">
                <a:pos x="T8" y="T9"/>
              </a:cxn>
              <a:cxn ang="0">
                <a:pos x="T10" y="T11"/>
              </a:cxn>
            </a:cxnLst>
            <a:rect l="0" t="0" r="r" b="b"/>
            <a:pathLst>
              <a:path w="744" h="188">
                <a:moveTo>
                  <a:pt x="0" y="0"/>
                </a:moveTo>
                <a:lnTo>
                  <a:pt x="650" y="0"/>
                </a:lnTo>
                <a:lnTo>
                  <a:pt x="744" y="94"/>
                </a:lnTo>
                <a:lnTo>
                  <a:pt x="650" y="188"/>
                </a:lnTo>
                <a:lnTo>
                  <a:pt x="0" y="188"/>
                </a:lnTo>
                <a:lnTo>
                  <a:pt x="0" y="0"/>
                </a:lnTo>
                <a:close/>
              </a:path>
            </a:pathLst>
          </a:custGeom>
          <a:noFill/>
          <a:ln w="301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93"/>
          <p:cNvSpPr>
            <a:spLocks noChangeArrowheads="1"/>
          </p:cNvSpPr>
          <p:nvPr/>
        </p:nvSpPr>
        <p:spPr bwMode="auto">
          <a:xfrm>
            <a:off x="5603876" y="3885089"/>
            <a:ext cx="3873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基礎設計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0" name="Freeform 94"/>
          <p:cNvSpPr>
            <a:spLocks/>
          </p:cNvSpPr>
          <p:nvPr/>
        </p:nvSpPr>
        <p:spPr bwMode="auto">
          <a:xfrm>
            <a:off x="6583363" y="3850164"/>
            <a:ext cx="1181100" cy="296863"/>
          </a:xfrm>
          <a:custGeom>
            <a:avLst/>
            <a:gdLst>
              <a:gd name="T0" fmla="*/ 0 w 744"/>
              <a:gd name="T1" fmla="*/ 0 h 187"/>
              <a:gd name="T2" fmla="*/ 651 w 744"/>
              <a:gd name="T3" fmla="*/ 0 h 187"/>
              <a:gd name="T4" fmla="*/ 744 w 744"/>
              <a:gd name="T5" fmla="*/ 93 h 187"/>
              <a:gd name="T6" fmla="*/ 651 w 744"/>
              <a:gd name="T7" fmla="*/ 187 h 187"/>
              <a:gd name="T8" fmla="*/ 0 w 744"/>
              <a:gd name="T9" fmla="*/ 187 h 187"/>
              <a:gd name="T10" fmla="*/ 0 w 744"/>
              <a:gd name="T11" fmla="*/ 0 h 187"/>
            </a:gdLst>
            <a:ahLst/>
            <a:cxnLst>
              <a:cxn ang="0">
                <a:pos x="T0" y="T1"/>
              </a:cxn>
              <a:cxn ang="0">
                <a:pos x="T2" y="T3"/>
              </a:cxn>
              <a:cxn ang="0">
                <a:pos x="T4" y="T5"/>
              </a:cxn>
              <a:cxn ang="0">
                <a:pos x="T6" y="T7"/>
              </a:cxn>
              <a:cxn ang="0">
                <a:pos x="T8" y="T9"/>
              </a:cxn>
              <a:cxn ang="0">
                <a:pos x="T10" y="T11"/>
              </a:cxn>
            </a:cxnLst>
            <a:rect l="0" t="0" r="r" b="b"/>
            <a:pathLst>
              <a:path w="744" h="187">
                <a:moveTo>
                  <a:pt x="0" y="0"/>
                </a:moveTo>
                <a:lnTo>
                  <a:pt x="651" y="0"/>
                </a:lnTo>
                <a:lnTo>
                  <a:pt x="744" y="93"/>
                </a:lnTo>
                <a:lnTo>
                  <a:pt x="651" y="187"/>
                </a:lnTo>
                <a:lnTo>
                  <a:pt x="0" y="18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95"/>
          <p:cNvSpPr>
            <a:spLocks/>
          </p:cNvSpPr>
          <p:nvPr/>
        </p:nvSpPr>
        <p:spPr bwMode="auto">
          <a:xfrm>
            <a:off x="6583363" y="3850164"/>
            <a:ext cx="1181100" cy="296863"/>
          </a:xfrm>
          <a:custGeom>
            <a:avLst/>
            <a:gdLst>
              <a:gd name="T0" fmla="*/ 0 w 744"/>
              <a:gd name="T1" fmla="*/ 0 h 187"/>
              <a:gd name="T2" fmla="*/ 651 w 744"/>
              <a:gd name="T3" fmla="*/ 0 h 187"/>
              <a:gd name="T4" fmla="*/ 744 w 744"/>
              <a:gd name="T5" fmla="*/ 93 h 187"/>
              <a:gd name="T6" fmla="*/ 651 w 744"/>
              <a:gd name="T7" fmla="*/ 187 h 187"/>
              <a:gd name="T8" fmla="*/ 0 w 744"/>
              <a:gd name="T9" fmla="*/ 187 h 187"/>
              <a:gd name="T10" fmla="*/ 0 w 744"/>
              <a:gd name="T11" fmla="*/ 0 h 187"/>
            </a:gdLst>
            <a:ahLst/>
            <a:cxnLst>
              <a:cxn ang="0">
                <a:pos x="T0" y="T1"/>
              </a:cxn>
              <a:cxn ang="0">
                <a:pos x="T2" y="T3"/>
              </a:cxn>
              <a:cxn ang="0">
                <a:pos x="T4" y="T5"/>
              </a:cxn>
              <a:cxn ang="0">
                <a:pos x="T6" y="T7"/>
              </a:cxn>
              <a:cxn ang="0">
                <a:pos x="T8" y="T9"/>
              </a:cxn>
              <a:cxn ang="0">
                <a:pos x="T10" y="T11"/>
              </a:cxn>
            </a:cxnLst>
            <a:rect l="0" t="0" r="r" b="b"/>
            <a:pathLst>
              <a:path w="744" h="187">
                <a:moveTo>
                  <a:pt x="0" y="0"/>
                </a:moveTo>
                <a:lnTo>
                  <a:pt x="651" y="0"/>
                </a:lnTo>
                <a:lnTo>
                  <a:pt x="744" y="93"/>
                </a:lnTo>
                <a:lnTo>
                  <a:pt x="651" y="187"/>
                </a:lnTo>
                <a:lnTo>
                  <a:pt x="0" y="187"/>
                </a:lnTo>
                <a:lnTo>
                  <a:pt x="0" y="0"/>
                </a:lnTo>
                <a:close/>
              </a:path>
            </a:pathLst>
          </a:custGeom>
          <a:noFill/>
          <a:ln w="301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Rectangle 96"/>
          <p:cNvSpPr>
            <a:spLocks noChangeArrowheads="1"/>
          </p:cNvSpPr>
          <p:nvPr/>
        </p:nvSpPr>
        <p:spPr bwMode="auto">
          <a:xfrm>
            <a:off x="6991351" y="3886676"/>
            <a:ext cx="2349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検証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3" name="Freeform 97"/>
          <p:cNvSpPr>
            <a:spLocks/>
          </p:cNvSpPr>
          <p:nvPr/>
        </p:nvSpPr>
        <p:spPr bwMode="auto">
          <a:xfrm>
            <a:off x="1608138" y="4774257"/>
            <a:ext cx="6156325" cy="241300"/>
          </a:xfrm>
          <a:custGeom>
            <a:avLst/>
            <a:gdLst>
              <a:gd name="T0" fmla="*/ 0 w 3878"/>
              <a:gd name="T1" fmla="*/ 0 h 189"/>
              <a:gd name="T2" fmla="*/ 3784 w 3878"/>
              <a:gd name="T3" fmla="*/ 0 h 189"/>
              <a:gd name="T4" fmla="*/ 3878 w 3878"/>
              <a:gd name="T5" fmla="*/ 95 h 189"/>
              <a:gd name="T6" fmla="*/ 3784 w 3878"/>
              <a:gd name="T7" fmla="*/ 189 h 189"/>
              <a:gd name="T8" fmla="*/ 0 w 3878"/>
              <a:gd name="T9" fmla="*/ 189 h 189"/>
              <a:gd name="T10" fmla="*/ 0 w 3878"/>
              <a:gd name="T11" fmla="*/ 0 h 189"/>
            </a:gdLst>
            <a:ahLst/>
            <a:cxnLst>
              <a:cxn ang="0">
                <a:pos x="T0" y="T1"/>
              </a:cxn>
              <a:cxn ang="0">
                <a:pos x="T2" y="T3"/>
              </a:cxn>
              <a:cxn ang="0">
                <a:pos x="T4" y="T5"/>
              </a:cxn>
              <a:cxn ang="0">
                <a:pos x="T6" y="T7"/>
              </a:cxn>
              <a:cxn ang="0">
                <a:pos x="T8" y="T9"/>
              </a:cxn>
              <a:cxn ang="0">
                <a:pos x="T10" y="T11"/>
              </a:cxn>
            </a:cxnLst>
            <a:rect l="0" t="0" r="r" b="b"/>
            <a:pathLst>
              <a:path w="3878" h="189">
                <a:moveTo>
                  <a:pt x="0" y="0"/>
                </a:moveTo>
                <a:lnTo>
                  <a:pt x="3784" y="0"/>
                </a:lnTo>
                <a:lnTo>
                  <a:pt x="3878" y="95"/>
                </a:lnTo>
                <a:lnTo>
                  <a:pt x="3784" y="189"/>
                </a:lnTo>
                <a:lnTo>
                  <a:pt x="0" y="189"/>
                </a:lnTo>
                <a:lnTo>
                  <a:pt x="0" y="0"/>
                </a:lnTo>
                <a:close/>
              </a:path>
            </a:pathLst>
          </a:custGeom>
          <a:no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98"/>
          <p:cNvSpPr>
            <a:spLocks/>
          </p:cNvSpPr>
          <p:nvPr/>
        </p:nvSpPr>
        <p:spPr bwMode="auto">
          <a:xfrm>
            <a:off x="1752241" y="4610745"/>
            <a:ext cx="6012222" cy="203200"/>
          </a:xfrm>
          <a:custGeom>
            <a:avLst/>
            <a:gdLst>
              <a:gd name="T0" fmla="*/ 0 w 3878"/>
              <a:gd name="T1" fmla="*/ 0 h 189"/>
              <a:gd name="T2" fmla="*/ 3784 w 3878"/>
              <a:gd name="T3" fmla="*/ 0 h 189"/>
              <a:gd name="T4" fmla="*/ 3878 w 3878"/>
              <a:gd name="T5" fmla="*/ 95 h 189"/>
              <a:gd name="T6" fmla="*/ 3784 w 3878"/>
              <a:gd name="T7" fmla="*/ 189 h 189"/>
              <a:gd name="T8" fmla="*/ 0 w 3878"/>
              <a:gd name="T9" fmla="*/ 189 h 189"/>
              <a:gd name="T10" fmla="*/ 0 w 3878"/>
              <a:gd name="T11" fmla="*/ 0 h 189"/>
            </a:gdLst>
            <a:ahLst/>
            <a:cxnLst>
              <a:cxn ang="0">
                <a:pos x="T0" y="T1"/>
              </a:cxn>
              <a:cxn ang="0">
                <a:pos x="T2" y="T3"/>
              </a:cxn>
              <a:cxn ang="0">
                <a:pos x="T4" y="T5"/>
              </a:cxn>
              <a:cxn ang="0">
                <a:pos x="T6" y="T7"/>
              </a:cxn>
              <a:cxn ang="0">
                <a:pos x="T8" y="T9"/>
              </a:cxn>
              <a:cxn ang="0">
                <a:pos x="T10" y="T11"/>
              </a:cxn>
            </a:cxnLst>
            <a:rect l="0" t="0" r="r" b="b"/>
            <a:pathLst>
              <a:path w="3878" h="189">
                <a:moveTo>
                  <a:pt x="0" y="0"/>
                </a:moveTo>
                <a:lnTo>
                  <a:pt x="3784" y="0"/>
                </a:lnTo>
                <a:lnTo>
                  <a:pt x="3878" y="95"/>
                </a:lnTo>
                <a:lnTo>
                  <a:pt x="3784" y="189"/>
                </a:lnTo>
                <a:lnTo>
                  <a:pt x="0" y="189"/>
                </a:lnTo>
                <a:lnTo>
                  <a:pt x="0" y="0"/>
                </a:lnTo>
                <a:close/>
              </a:path>
            </a:pathLst>
          </a:custGeom>
          <a:solidFill>
            <a:srgbClr val="FFFFFF"/>
          </a:solidFill>
          <a:ln w="301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テキスト ボックス 111"/>
          <p:cNvSpPr txBox="1"/>
          <p:nvPr/>
        </p:nvSpPr>
        <p:spPr>
          <a:xfrm>
            <a:off x="1681476" y="1762332"/>
            <a:ext cx="992579" cy="307777"/>
          </a:xfrm>
          <a:prstGeom prst="rect">
            <a:avLst/>
          </a:prstGeom>
          <a:noFill/>
        </p:spPr>
        <p:txBody>
          <a:bodyPr wrap="none" rtlCol="0">
            <a:spAutoFit/>
          </a:bodyPr>
          <a:lstStyle/>
          <a:p>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113" name="テキスト ボックス 112"/>
          <p:cNvSpPr txBox="1"/>
          <p:nvPr/>
        </p:nvSpPr>
        <p:spPr>
          <a:xfrm>
            <a:off x="2817888" y="1760666"/>
            <a:ext cx="1261884" cy="307777"/>
          </a:xfrm>
          <a:prstGeom prst="rect">
            <a:avLst/>
          </a:prstGeom>
          <a:noFill/>
        </p:spPr>
        <p:txBody>
          <a:bodyPr wrap="none" rtlCol="0">
            <a:spAutoFit/>
          </a:bodyPr>
          <a:lstStyle/>
          <a:p>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２０２０年度</a:t>
            </a:r>
          </a:p>
        </p:txBody>
      </p:sp>
      <p:sp>
        <p:nvSpPr>
          <p:cNvPr id="114" name="テキスト ボックス 113"/>
          <p:cNvSpPr txBox="1"/>
          <p:nvPr/>
        </p:nvSpPr>
        <p:spPr>
          <a:xfrm>
            <a:off x="4198743" y="1762332"/>
            <a:ext cx="992579" cy="307777"/>
          </a:xfrm>
          <a:prstGeom prst="rect">
            <a:avLst/>
          </a:prstGeom>
          <a:noFill/>
        </p:spPr>
        <p:txBody>
          <a:bodyPr wrap="none" rtlCol="0">
            <a:spAutoFit/>
          </a:bodyPr>
          <a:lstStyle/>
          <a:p>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115" name="テキスト ボックス 114"/>
          <p:cNvSpPr txBox="1"/>
          <p:nvPr/>
        </p:nvSpPr>
        <p:spPr>
          <a:xfrm>
            <a:off x="5432563" y="1762332"/>
            <a:ext cx="992579" cy="307777"/>
          </a:xfrm>
          <a:prstGeom prst="rect">
            <a:avLst/>
          </a:prstGeom>
          <a:noFill/>
        </p:spPr>
        <p:txBody>
          <a:bodyPr wrap="none" rtlCol="0">
            <a:spAutoFit/>
          </a:bodyPr>
          <a:lstStyle/>
          <a:p>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116" name="テキスト ボックス 115"/>
          <p:cNvSpPr txBox="1"/>
          <p:nvPr/>
        </p:nvSpPr>
        <p:spPr>
          <a:xfrm>
            <a:off x="6612536" y="1762332"/>
            <a:ext cx="992579" cy="307777"/>
          </a:xfrm>
          <a:prstGeom prst="rect">
            <a:avLst/>
          </a:prstGeom>
          <a:noFill/>
        </p:spPr>
        <p:txBody>
          <a:bodyPr wrap="none" rtlCol="0">
            <a:spAutoFit/>
          </a:bodyPr>
          <a:lstStyle/>
          <a:p>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117" name="テキスト ボックス 116"/>
          <p:cNvSpPr txBox="1"/>
          <p:nvPr/>
        </p:nvSpPr>
        <p:spPr>
          <a:xfrm>
            <a:off x="7863487" y="1762332"/>
            <a:ext cx="992579" cy="307777"/>
          </a:xfrm>
          <a:prstGeom prst="rect">
            <a:avLst/>
          </a:prstGeom>
          <a:noFill/>
        </p:spPr>
        <p:txBody>
          <a:bodyPr wrap="none" rtlCol="0">
            <a:spAutoFit/>
          </a:bodyPr>
          <a:lstStyle/>
          <a:p>
            <a:r>
              <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121" name="テキスト ボックス 120"/>
          <p:cNvSpPr txBox="1"/>
          <p:nvPr/>
        </p:nvSpPr>
        <p:spPr>
          <a:xfrm>
            <a:off x="261939" y="955222"/>
            <a:ext cx="5187639" cy="1015663"/>
          </a:xfrm>
          <a:prstGeom prst="rect">
            <a:avLst/>
          </a:prstGeom>
          <a:noFill/>
        </p:spPr>
        <p:txBody>
          <a:bodyPr wrap="none" rtlCol="0">
            <a:spAutoFit/>
          </a:bodyPr>
          <a:lstStyle/>
          <a:p>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・事業開始は</a:t>
            </a:r>
            <a:r>
              <a:rPr kumimoji="1" lang="ja-JP" altLang="en-US"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２０２１</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年２月上旬の予定です。</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Freeform 101"/>
          <p:cNvSpPr>
            <a:spLocks/>
          </p:cNvSpPr>
          <p:nvPr/>
        </p:nvSpPr>
        <p:spPr bwMode="auto">
          <a:xfrm>
            <a:off x="2566988" y="4923087"/>
            <a:ext cx="5176838" cy="209550"/>
          </a:xfrm>
          <a:custGeom>
            <a:avLst/>
            <a:gdLst>
              <a:gd name="T0" fmla="*/ 0 w 3261"/>
              <a:gd name="T1" fmla="*/ 0 h 187"/>
              <a:gd name="T2" fmla="*/ 3168 w 3261"/>
              <a:gd name="T3" fmla="*/ 0 h 187"/>
              <a:gd name="T4" fmla="*/ 3261 w 3261"/>
              <a:gd name="T5" fmla="*/ 93 h 187"/>
              <a:gd name="T6" fmla="*/ 3168 w 3261"/>
              <a:gd name="T7" fmla="*/ 187 h 187"/>
              <a:gd name="T8" fmla="*/ 0 w 3261"/>
              <a:gd name="T9" fmla="*/ 187 h 187"/>
              <a:gd name="T10" fmla="*/ 0 w 3261"/>
              <a:gd name="T11" fmla="*/ 0 h 187"/>
            </a:gdLst>
            <a:ahLst/>
            <a:cxnLst>
              <a:cxn ang="0">
                <a:pos x="T0" y="T1"/>
              </a:cxn>
              <a:cxn ang="0">
                <a:pos x="T2" y="T3"/>
              </a:cxn>
              <a:cxn ang="0">
                <a:pos x="T4" y="T5"/>
              </a:cxn>
              <a:cxn ang="0">
                <a:pos x="T6" y="T7"/>
              </a:cxn>
              <a:cxn ang="0">
                <a:pos x="T8" y="T9"/>
              </a:cxn>
              <a:cxn ang="0">
                <a:pos x="T10" y="T11"/>
              </a:cxn>
            </a:cxnLst>
            <a:rect l="0" t="0" r="r" b="b"/>
            <a:pathLst>
              <a:path w="3261" h="187">
                <a:moveTo>
                  <a:pt x="0" y="0"/>
                </a:moveTo>
                <a:lnTo>
                  <a:pt x="3168" y="0"/>
                </a:lnTo>
                <a:lnTo>
                  <a:pt x="3261" y="93"/>
                </a:lnTo>
                <a:lnTo>
                  <a:pt x="3168" y="187"/>
                </a:lnTo>
                <a:lnTo>
                  <a:pt x="0" y="187"/>
                </a:lnTo>
                <a:lnTo>
                  <a:pt x="0" y="0"/>
                </a:lnTo>
                <a:close/>
              </a:path>
            </a:pathLst>
          </a:custGeom>
          <a:solidFill>
            <a:srgbClr val="FFFFFF"/>
          </a:solidFill>
          <a:ln w="301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3" name="Freeform 101"/>
          <p:cNvSpPr>
            <a:spLocks/>
          </p:cNvSpPr>
          <p:nvPr/>
        </p:nvSpPr>
        <p:spPr bwMode="auto">
          <a:xfrm>
            <a:off x="2727678" y="5273322"/>
            <a:ext cx="5036786" cy="216465"/>
          </a:xfrm>
          <a:custGeom>
            <a:avLst/>
            <a:gdLst>
              <a:gd name="T0" fmla="*/ 0 w 3261"/>
              <a:gd name="T1" fmla="*/ 0 h 187"/>
              <a:gd name="T2" fmla="*/ 3168 w 3261"/>
              <a:gd name="T3" fmla="*/ 0 h 187"/>
              <a:gd name="T4" fmla="*/ 3261 w 3261"/>
              <a:gd name="T5" fmla="*/ 93 h 187"/>
              <a:gd name="T6" fmla="*/ 3168 w 3261"/>
              <a:gd name="T7" fmla="*/ 187 h 187"/>
              <a:gd name="T8" fmla="*/ 0 w 3261"/>
              <a:gd name="T9" fmla="*/ 187 h 187"/>
              <a:gd name="T10" fmla="*/ 0 w 3261"/>
              <a:gd name="T11" fmla="*/ 0 h 187"/>
            </a:gdLst>
            <a:ahLst/>
            <a:cxnLst>
              <a:cxn ang="0">
                <a:pos x="T0" y="T1"/>
              </a:cxn>
              <a:cxn ang="0">
                <a:pos x="T2" y="T3"/>
              </a:cxn>
              <a:cxn ang="0">
                <a:pos x="T4" y="T5"/>
              </a:cxn>
              <a:cxn ang="0">
                <a:pos x="T6" y="T7"/>
              </a:cxn>
              <a:cxn ang="0">
                <a:pos x="T8" y="T9"/>
              </a:cxn>
              <a:cxn ang="0">
                <a:pos x="T10" y="T11"/>
              </a:cxn>
            </a:cxnLst>
            <a:rect l="0" t="0" r="r" b="b"/>
            <a:pathLst>
              <a:path w="3261" h="187">
                <a:moveTo>
                  <a:pt x="0" y="0"/>
                </a:moveTo>
                <a:lnTo>
                  <a:pt x="3168" y="0"/>
                </a:lnTo>
                <a:lnTo>
                  <a:pt x="3261" y="93"/>
                </a:lnTo>
                <a:lnTo>
                  <a:pt x="3168" y="187"/>
                </a:lnTo>
                <a:lnTo>
                  <a:pt x="0" y="187"/>
                </a:lnTo>
                <a:lnTo>
                  <a:pt x="0" y="0"/>
                </a:lnTo>
                <a:close/>
              </a:path>
            </a:pathLst>
          </a:custGeom>
          <a:solidFill>
            <a:srgbClr val="FFFFFF"/>
          </a:solidFill>
          <a:ln w="30163"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Rectangle 99"/>
          <p:cNvSpPr>
            <a:spLocks noChangeArrowheads="1"/>
          </p:cNvSpPr>
          <p:nvPr/>
        </p:nvSpPr>
        <p:spPr bwMode="auto">
          <a:xfrm>
            <a:off x="3988894" y="4628207"/>
            <a:ext cx="6175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拠点整備・運用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08" name="Rectangle 102"/>
          <p:cNvSpPr>
            <a:spLocks noChangeArrowheads="1"/>
          </p:cNvSpPr>
          <p:nvPr/>
        </p:nvSpPr>
        <p:spPr bwMode="auto">
          <a:xfrm>
            <a:off x="4432192" y="4944709"/>
            <a:ext cx="3873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拠点活用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1" name="Rectangle 105"/>
          <p:cNvSpPr>
            <a:spLocks noChangeArrowheads="1"/>
          </p:cNvSpPr>
          <p:nvPr/>
        </p:nvSpPr>
        <p:spPr bwMode="auto">
          <a:xfrm>
            <a:off x="4583118" y="5316255"/>
            <a:ext cx="5397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基盤技術開発</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6" name="正方形/長方形 25"/>
          <p:cNvSpPr/>
          <p:nvPr/>
        </p:nvSpPr>
        <p:spPr bwMode="auto">
          <a:xfrm>
            <a:off x="279139" y="4804470"/>
            <a:ext cx="1310197" cy="6832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ＭＳ ゴシック" pitchFamily="49" charset="-128"/>
                <a:ea typeface="ＭＳ ゴシック" pitchFamily="49" charset="-128"/>
              </a:rPr>
              <a:t>②</a:t>
            </a:r>
            <a:r>
              <a:rPr kumimoji="1" lang="en-US" altLang="ja-JP" sz="1200" b="1" i="0" u="none" strike="noStrike" cap="none" normalizeH="0" baseline="0" dirty="0">
                <a:ln>
                  <a:noFill/>
                </a:ln>
                <a:solidFill>
                  <a:schemeClr val="tx1"/>
                </a:solidFill>
                <a:effectLst/>
                <a:latin typeface="ＭＳ ゴシック" pitchFamily="49" charset="-128"/>
                <a:ea typeface="ＭＳ ゴシック" pitchFamily="49" charset="-128"/>
              </a:rPr>
              <a:t>AI</a:t>
            </a:r>
            <a:r>
              <a:rPr kumimoji="1" lang="ja-JP" altLang="en-US" sz="1200" b="1" i="0" u="none" strike="noStrike" cap="none" normalizeH="0" baseline="0" dirty="0">
                <a:ln>
                  <a:noFill/>
                </a:ln>
                <a:solidFill>
                  <a:schemeClr val="tx1"/>
                </a:solidFill>
                <a:effectLst/>
                <a:latin typeface="ＭＳ ゴシック" pitchFamily="49" charset="-128"/>
                <a:ea typeface="ＭＳ ゴシック" pitchFamily="49" charset="-128"/>
              </a:rPr>
              <a:t>チップ開発を加速する共通基盤技術の開発</a:t>
            </a:r>
          </a:p>
        </p:txBody>
      </p:sp>
      <p:sp>
        <p:nvSpPr>
          <p:cNvPr id="124" name="Rectangle 68"/>
          <p:cNvSpPr>
            <a:spLocks noChangeArrowheads="1"/>
          </p:cNvSpPr>
          <p:nvPr/>
        </p:nvSpPr>
        <p:spPr bwMode="auto">
          <a:xfrm>
            <a:off x="111324" y="2219657"/>
            <a:ext cx="6155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r>
              <a:rPr kumimoji="0" lang="ja-JP" altLang="en-US" sz="1200" dirty="0">
                <a:solidFill>
                  <a:srgbClr val="000000"/>
                </a:solidFill>
                <a:latin typeface="Meiryo UI" panose="020B0604030504040204" pitchFamily="50" charset="-128"/>
                <a:ea typeface="Meiryo UI" panose="020B0604030504040204" pitchFamily="50" charset="-128"/>
              </a:rPr>
              <a:t>助成</a:t>
            </a: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5" name="正方形/長方形 124"/>
          <p:cNvSpPr/>
          <p:nvPr/>
        </p:nvSpPr>
        <p:spPr bwMode="auto">
          <a:xfrm>
            <a:off x="319851" y="2676576"/>
            <a:ext cx="1354102" cy="88119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ＭＳ ゴシック" pitchFamily="49" charset="-128"/>
                <a:ea typeface="ＭＳ ゴシック" pitchFamily="49" charset="-128"/>
              </a:rPr>
              <a:t>①</a:t>
            </a:r>
            <a:r>
              <a:rPr kumimoji="1" lang="en-US" altLang="ja-JP" sz="1200" b="1" i="0" u="none" strike="noStrike" cap="none" normalizeH="0" baseline="0" dirty="0">
                <a:ln>
                  <a:noFill/>
                </a:ln>
                <a:solidFill>
                  <a:schemeClr val="tx1"/>
                </a:solidFill>
                <a:effectLst/>
                <a:latin typeface="ＭＳ ゴシック" pitchFamily="49" charset="-128"/>
                <a:ea typeface="ＭＳ ゴシック" pitchFamily="49" charset="-128"/>
              </a:rPr>
              <a:t>AI</a:t>
            </a:r>
            <a:r>
              <a:rPr kumimoji="1" lang="ja-JP" altLang="en-US" sz="1200" b="1" i="0" u="none" strike="noStrike" cap="none" normalizeH="0" baseline="0" dirty="0">
                <a:ln>
                  <a:noFill/>
                </a:ln>
                <a:solidFill>
                  <a:schemeClr val="tx1"/>
                </a:solidFill>
                <a:effectLst/>
                <a:latin typeface="ＭＳ ゴシック" pitchFamily="49" charset="-128"/>
                <a:ea typeface="ＭＳ ゴシック" pitchFamily="49" charset="-128"/>
              </a:rPr>
              <a:t>チップに関するアイディア実用化に向けた開発</a:t>
            </a:r>
          </a:p>
        </p:txBody>
      </p:sp>
      <p:sp>
        <p:nvSpPr>
          <p:cNvPr id="62" name="Freeform 91"/>
          <p:cNvSpPr>
            <a:spLocks/>
          </p:cNvSpPr>
          <p:nvPr/>
        </p:nvSpPr>
        <p:spPr bwMode="auto">
          <a:xfrm>
            <a:off x="4994547" y="3417647"/>
            <a:ext cx="1181100" cy="298450"/>
          </a:xfrm>
          <a:custGeom>
            <a:avLst/>
            <a:gdLst>
              <a:gd name="T0" fmla="*/ 0 w 744"/>
              <a:gd name="T1" fmla="*/ 0 h 188"/>
              <a:gd name="T2" fmla="*/ 650 w 744"/>
              <a:gd name="T3" fmla="*/ 0 h 188"/>
              <a:gd name="T4" fmla="*/ 744 w 744"/>
              <a:gd name="T5" fmla="*/ 94 h 188"/>
              <a:gd name="T6" fmla="*/ 650 w 744"/>
              <a:gd name="T7" fmla="*/ 188 h 188"/>
              <a:gd name="T8" fmla="*/ 0 w 744"/>
              <a:gd name="T9" fmla="*/ 188 h 188"/>
              <a:gd name="T10" fmla="*/ 0 w 744"/>
              <a:gd name="T11" fmla="*/ 0 h 188"/>
            </a:gdLst>
            <a:ahLst/>
            <a:cxnLst>
              <a:cxn ang="0">
                <a:pos x="T0" y="T1"/>
              </a:cxn>
              <a:cxn ang="0">
                <a:pos x="T2" y="T3"/>
              </a:cxn>
              <a:cxn ang="0">
                <a:pos x="T4" y="T5"/>
              </a:cxn>
              <a:cxn ang="0">
                <a:pos x="T6" y="T7"/>
              </a:cxn>
              <a:cxn ang="0">
                <a:pos x="T8" y="T9"/>
              </a:cxn>
              <a:cxn ang="0">
                <a:pos x="T10" y="T11"/>
              </a:cxn>
            </a:cxnLst>
            <a:rect l="0" t="0" r="r" b="b"/>
            <a:pathLst>
              <a:path w="744" h="188">
                <a:moveTo>
                  <a:pt x="0" y="0"/>
                </a:moveTo>
                <a:lnTo>
                  <a:pt x="650" y="0"/>
                </a:lnTo>
                <a:lnTo>
                  <a:pt x="744" y="94"/>
                </a:lnTo>
                <a:lnTo>
                  <a:pt x="650" y="188"/>
                </a:lnTo>
                <a:lnTo>
                  <a:pt x="0" y="18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92"/>
          <p:cNvSpPr>
            <a:spLocks/>
          </p:cNvSpPr>
          <p:nvPr/>
        </p:nvSpPr>
        <p:spPr bwMode="auto">
          <a:xfrm>
            <a:off x="4994547" y="3417647"/>
            <a:ext cx="1181100" cy="298450"/>
          </a:xfrm>
          <a:custGeom>
            <a:avLst/>
            <a:gdLst>
              <a:gd name="T0" fmla="*/ 0 w 744"/>
              <a:gd name="T1" fmla="*/ 0 h 188"/>
              <a:gd name="T2" fmla="*/ 650 w 744"/>
              <a:gd name="T3" fmla="*/ 0 h 188"/>
              <a:gd name="T4" fmla="*/ 744 w 744"/>
              <a:gd name="T5" fmla="*/ 94 h 188"/>
              <a:gd name="T6" fmla="*/ 650 w 744"/>
              <a:gd name="T7" fmla="*/ 188 h 188"/>
              <a:gd name="T8" fmla="*/ 0 w 744"/>
              <a:gd name="T9" fmla="*/ 188 h 188"/>
              <a:gd name="T10" fmla="*/ 0 w 744"/>
              <a:gd name="T11" fmla="*/ 0 h 188"/>
            </a:gdLst>
            <a:ahLst/>
            <a:cxnLst>
              <a:cxn ang="0">
                <a:pos x="T0" y="T1"/>
              </a:cxn>
              <a:cxn ang="0">
                <a:pos x="T2" y="T3"/>
              </a:cxn>
              <a:cxn ang="0">
                <a:pos x="T4" y="T5"/>
              </a:cxn>
              <a:cxn ang="0">
                <a:pos x="T6" y="T7"/>
              </a:cxn>
              <a:cxn ang="0">
                <a:pos x="T8" y="T9"/>
              </a:cxn>
              <a:cxn ang="0">
                <a:pos x="T10" y="T11"/>
              </a:cxn>
            </a:cxnLst>
            <a:rect l="0" t="0" r="r" b="b"/>
            <a:pathLst>
              <a:path w="744" h="188">
                <a:moveTo>
                  <a:pt x="0" y="0"/>
                </a:moveTo>
                <a:lnTo>
                  <a:pt x="650" y="0"/>
                </a:lnTo>
                <a:lnTo>
                  <a:pt x="744" y="94"/>
                </a:lnTo>
                <a:lnTo>
                  <a:pt x="650" y="188"/>
                </a:lnTo>
                <a:lnTo>
                  <a:pt x="0" y="188"/>
                </a:lnTo>
                <a:lnTo>
                  <a:pt x="0" y="0"/>
                </a:lnTo>
                <a:close/>
              </a:path>
            </a:pathLst>
          </a:custGeom>
          <a:noFill/>
          <a:ln w="301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Rectangle 93"/>
          <p:cNvSpPr>
            <a:spLocks noChangeArrowheads="1"/>
          </p:cNvSpPr>
          <p:nvPr/>
        </p:nvSpPr>
        <p:spPr bwMode="auto">
          <a:xfrm>
            <a:off x="5259660" y="3454160"/>
            <a:ext cx="3873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基礎設計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Freeform 94"/>
          <p:cNvSpPr>
            <a:spLocks/>
          </p:cNvSpPr>
          <p:nvPr/>
        </p:nvSpPr>
        <p:spPr bwMode="auto">
          <a:xfrm>
            <a:off x="6239147" y="3419235"/>
            <a:ext cx="1181100" cy="296863"/>
          </a:xfrm>
          <a:custGeom>
            <a:avLst/>
            <a:gdLst>
              <a:gd name="T0" fmla="*/ 0 w 744"/>
              <a:gd name="T1" fmla="*/ 0 h 187"/>
              <a:gd name="T2" fmla="*/ 651 w 744"/>
              <a:gd name="T3" fmla="*/ 0 h 187"/>
              <a:gd name="T4" fmla="*/ 744 w 744"/>
              <a:gd name="T5" fmla="*/ 93 h 187"/>
              <a:gd name="T6" fmla="*/ 651 w 744"/>
              <a:gd name="T7" fmla="*/ 187 h 187"/>
              <a:gd name="T8" fmla="*/ 0 w 744"/>
              <a:gd name="T9" fmla="*/ 187 h 187"/>
              <a:gd name="T10" fmla="*/ 0 w 744"/>
              <a:gd name="T11" fmla="*/ 0 h 187"/>
            </a:gdLst>
            <a:ahLst/>
            <a:cxnLst>
              <a:cxn ang="0">
                <a:pos x="T0" y="T1"/>
              </a:cxn>
              <a:cxn ang="0">
                <a:pos x="T2" y="T3"/>
              </a:cxn>
              <a:cxn ang="0">
                <a:pos x="T4" y="T5"/>
              </a:cxn>
              <a:cxn ang="0">
                <a:pos x="T6" y="T7"/>
              </a:cxn>
              <a:cxn ang="0">
                <a:pos x="T8" y="T9"/>
              </a:cxn>
              <a:cxn ang="0">
                <a:pos x="T10" y="T11"/>
              </a:cxn>
            </a:cxnLst>
            <a:rect l="0" t="0" r="r" b="b"/>
            <a:pathLst>
              <a:path w="744" h="187">
                <a:moveTo>
                  <a:pt x="0" y="0"/>
                </a:moveTo>
                <a:lnTo>
                  <a:pt x="651" y="0"/>
                </a:lnTo>
                <a:lnTo>
                  <a:pt x="744" y="93"/>
                </a:lnTo>
                <a:lnTo>
                  <a:pt x="651" y="187"/>
                </a:lnTo>
                <a:lnTo>
                  <a:pt x="0" y="18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95"/>
          <p:cNvSpPr>
            <a:spLocks/>
          </p:cNvSpPr>
          <p:nvPr/>
        </p:nvSpPr>
        <p:spPr bwMode="auto">
          <a:xfrm>
            <a:off x="6239147" y="3419235"/>
            <a:ext cx="1181100" cy="296863"/>
          </a:xfrm>
          <a:custGeom>
            <a:avLst/>
            <a:gdLst>
              <a:gd name="T0" fmla="*/ 0 w 744"/>
              <a:gd name="T1" fmla="*/ 0 h 187"/>
              <a:gd name="T2" fmla="*/ 651 w 744"/>
              <a:gd name="T3" fmla="*/ 0 h 187"/>
              <a:gd name="T4" fmla="*/ 744 w 744"/>
              <a:gd name="T5" fmla="*/ 93 h 187"/>
              <a:gd name="T6" fmla="*/ 651 w 744"/>
              <a:gd name="T7" fmla="*/ 187 h 187"/>
              <a:gd name="T8" fmla="*/ 0 w 744"/>
              <a:gd name="T9" fmla="*/ 187 h 187"/>
              <a:gd name="T10" fmla="*/ 0 w 744"/>
              <a:gd name="T11" fmla="*/ 0 h 187"/>
            </a:gdLst>
            <a:ahLst/>
            <a:cxnLst>
              <a:cxn ang="0">
                <a:pos x="T0" y="T1"/>
              </a:cxn>
              <a:cxn ang="0">
                <a:pos x="T2" y="T3"/>
              </a:cxn>
              <a:cxn ang="0">
                <a:pos x="T4" y="T5"/>
              </a:cxn>
              <a:cxn ang="0">
                <a:pos x="T6" y="T7"/>
              </a:cxn>
              <a:cxn ang="0">
                <a:pos x="T8" y="T9"/>
              </a:cxn>
              <a:cxn ang="0">
                <a:pos x="T10" y="T11"/>
              </a:cxn>
            </a:cxnLst>
            <a:rect l="0" t="0" r="r" b="b"/>
            <a:pathLst>
              <a:path w="744" h="187">
                <a:moveTo>
                  <a:pt x="0" y="0"/>
                </a:moveTo>
                <a:lnTo>
                  <a:pt x="651" y="0"/>
                </a:lnTo>
                <a:lnTo>
                  <a:pt x="744" y="93"/>
                </a:lnTo>
                <a:lnTo>
                  <a:pt x="651" y="187"/>
                </a:lnTo>
                <a:lnTo>
                  <a:pt x="0" y="187"/>
                </a:lnTo>
                <a:lnTo>
                  <a:pt x="0" y="0"/>
                </a:lnTo>
                <a:close/>
              </a:path>
            </a:pathLst>
          </a:custGeom>
          <a:noFill/>
          <a:ln w="301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96"/>
          <p:cNvSpPr>
            <a:spLocks noChangeArrowheads="1"/>
          </p:cNvSpPr>
          <p:nvPr/>
        </p:nvSpPr>
        <p:spPr bwMode="auto">
          <a:xfrm>
            <a:off x="6647135" y="3455747"/>
            <a:ext cx="2349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検証</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 name="正方形/長方形 26"/>
          <p:cNvSpPr/>
          <p:nvPr/>
        </p:nvSpPr>
        <p:spPr bwMode="auto">
          <a:xfrm>
            <a:off x="3019819" y="3430511"/>
            <a:ext cx="1818616" cy="27733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２０２０年度（</a:t>
            </a:r>
            <a:r>
              <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回目）</a:t>
            </a:r>
            <a:endParaRPr kumimoji="1" lang="ja-JP" altLang="en-US" sz="1200" b="1"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2646942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助成</a:t>
            </a: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事業概要</a:t>
            </a:r>
          </a:p>
        </p:txBody>
      </p:sp>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8</a:t>
            </a:fld>
            <a:endParaRPr lang="en-US" altLang="ja-JP" dirty="0"/>
          </a:p>
        </p:txBody>
      </p:sp>
      <mc:AlternateContent xmlns:mc="http://schemas.openxmlformats.org/markup-compatibility/2006" xmlns:p14="http://schemas.microsoft.com/office/powerpoint/2010/main">
        <mc:Choice Requires="p14">
          <p:contentPart p14:bwMode="auto" r:id="rId3">
            <p14:nvContentPartPr>
              <p14:cNvPr id="6" name="インク 5"/>
              <p14:cNvContentPartPr/>
              <p14:nvPr/>
            </p14:nvContentPartPr>
            <p14:xfrm>
              <a:off x="5069372" y="2407129"/>
              <a:ext cx="360" cy="360"/>
            </p14:xfrm>
          </p:contentPart>
        </mc:Choice>
        <mc:Fallback xmlns="">
          <p:pic>
            <p:nvPicPr>
              <p:cNvPr id="6" name="インク 5"/>
              <p:cNvPicPr/>
              <p:nvPr/>
            </p:nvPicPr>
            <p:blipFill>
              <a:blip r:embed="rId4"/>
              <a:stretch>
                <a:fillRect/>
              </a:stretch>
            </p:blipFill>
            <p:spPr>
              <a:xfrm>
                <a:off x="5057492" y="2395249"/>
                <a:ext cx="24120" cy="24120"/>
              </a:xfrm>
              <a:prstGeom prst="rect">
                <a:avLst/>
              </a:prstGeom>
            </p:spPr>
          </p:pic>
        </mc:Fallback>
      </mc:AlternateContent>
      <p:sp>
        <p:nvSpPr>
          <p:cNvPr id="3" name="コンテンツ プレースホルダー 2"/>
          <p:cNvSpPr>
            <a:spLocks noGrp="1"/>
          </p:cNvSpPr>
          <p:nvPr>
            <p:ph idx="1"/>
          </p:nvPr>
        </p:nvSpPr>
        <p:spPr>
          <a:xfrm>
            <a:off x="133350" y="1262063"/>
            <a:ext cx="8856663" cy="4975225"/>
          </a:xfrm>
        </p:spPr>
        <p:txBody>
          <a:bodyPr/>
          <a:lstStyle/>
          <a:p>
            <a:pPr marL="0" indent="0">
              <a:buNone/>
            </a:pPr>
            <a:r>
              <a:rPr lang="ja-JP" altLang="en-US" sz="2000" dirty="0">
                <a:solidFill>
                  <a:schemeClr val="tx1"/>
                </a:solidFill>
              </a:rPr>
              <a:t>・今回公募より助成対象事業者の幅を広げ、従来の「</a:t>
            </a:r>
            <a:r>
              <a:rPr lang="ja-JP" altLang="en-US" sz="2000" dirty="0">
                <a:solidFill>
                  <a:srgbClr val="FF0000"/>
                </a:solidFill>
              </a:rPr>
              <a:t>中小企業者</a:t>
            </a:r>
            <a:r>
              <a:rPr lang="en-US" altLang="ja-JP" sz="2000" dirty="0">
                <a:solidFill>
                  <a:schemeClr val="tx1"/>
                </a:solidFill>
              </a:rPr>
              <a:t>(P14)</a:t>
            </a:r>
            <a:r>
              <a:rPr lang="ja-JP" altLang="en-US" sz="2000" dirty="0">
                <a:solidFill>
                  <a:schemeClr val="tx1"/>
                </a:solidFill>
              </a:rPr>
              <a:t>」</a:t>
            </a:r>
            <a:endParaRPr lang="en-US" altLang="ja-JP" sz="2000" dirty="0">
              <a:solidFill>
                <a:schemeClr val="tx1"/>
              </a:solidFill>
            </a:endParaRPr>
          </a:p>
          <a:p>
            <a:pPr marL="0" indent="0">
              <a:buNone/>
            </a:pPr>
            <a:r>
              <a:rPr lang="en-US" altLang="ja-JP" sz="2000" dirty="0">
                <a:solidFill>
                  <a:schemeClr val="tx1"/>
                </a:solidFill>
              </a:rPr>
              <a:t>   </a:t>
            </a:r>
            <a:r>
              <a:rPr lang="ja-JP" altLang="en-US" sz="2000" dirty="0">
                <a:solidFill>
                  <a:schemeClr val="tx1"/>
                </a:solidFill>
              </a:rPr>
              <a:t>に加え、「</a:t>
            </a:r>
            <a:r>
              <a:rPr lang="ja-JP" altLang="en-US" sz="2000" dirty="0">
                <a:solidFill>
                  <a:srgbClr val="FF0000"/>
                </a:solidFill>
              </a:rPr>
              <a:t>みなし大企業</a:t>
            </a:r>
            <a:r>
              <a:rPr lang="en-US" altLang="ja-JP" sz="2000" dirty="0">
                <a:solidFill>
                  <a:schemeClr val="tx1"/>
                </a:solidFill>
              </a:rPr>
              <a:t>(P15)</a:t>
            </a:r>
            <a:r>
              <a:rPr lang="ja-JP" altLang="en-US" sz="2000" dirty="0">
                <a:solidFill>
                  <a:schemeClr val="tx1"/>
                </a:solidFill>
              </a:rPr>
              <a:t>」と「</a:t>
            </a:r>
            <a:r>
              <a:rPr lang="ja-JP" altLang="en-US" sz="2000" dirty="0">
                <a:solidFill>
                  <a:srgbClr val="FF0000"/>
                </a:solidFill>
              </a:rPr>
              <a:t>中堅企業</a:t>
            </a:r>
            <a:r>
              <a:rPr lang="en-US" altLang="ja-JP" sz="2000" dirty="0">
                <a:solidFill>
                  <a:schemeClr val="tx1"/>
                </a:solidFill>
              </a:rPr>
              <a:t>(P16)</a:t>
            </a:r>
            <a:r>
              <a:rPr lang="ja-JP" altLang="en-US" sz="2000" dirty="0">
                <a:solidFill>
                  <a:schemeClr val="tx1"/>
                </a:solidFill>
              </a:rPr>
              <a:t>」も対象とします。</a:t>
            </a:r>
            <a:endParaRPr lang="en-US" altLang="ja-JP" sz="2000" dirty="0">
              <a:solidFill>
                <a:schemeClr val="tx1"/>
              </a:solidFill>
            </a:endParaRPr>
          </a:p>
          <a:p>
            <a:pPr marL="0" indent="0">
              <a:buNone/>
            </a:pPr>
            <a:endParaRPr lang="en-US" altLang="ja-JP" sz="2000" dirty="0">
              <a:solidFill>
                <a:schemeClr val="tx1"/>
              </a:solidFill>
            </a:endParaRPr>
          </a:p>
          <a:p>
            <a:pPr marL="0" indent="0">
              <a:buNone/>
            </a:pPr>
            <a:r>
              <a:rPr lang="ja-JP" altLang="en-US" sz="2000" dirty="0">
                <a:solidFill>
                  <a:schemeClr val="tx1"/>
                </a:solidFill>
              </a:rPr>
              <a:t>・研究開発内容の自由度向上を目的として、助成対象費用額の上限を</a:t>
            </a:r>
            <a:endParaRPr lang="en-US" altLang="ja-JP" sz="2000" dirty="0">
              <a:solidFill>
                <a:schemeClr val="tx1"/>
              </a:solidFill>
            </a:endParaRPr>
          </a:p>
          <a:p>
            <a:pPr marL="0" indent="0">
              <a:buNone/>
            </a:pPr>
            <a:r>
              <a:rPr lang="ja-JP" altLang="en-US" sz="2000" dirty="0">
                <a:solidFill>
                  <a:schemeClr val="tx1"/>
                </a:solidFill>
              </a:rPr>
              <a:t>　引き上げました。また助成対象費用額が上限に近い研究開発だけが</a:t>
            </a:r>
            <a:endParaRPr lang="en-US" altLang="ja-JP" sz="2000" dirty="0">
              <a:solidFill>
                <a:schemeClr val="tx1"/>
              </a:solidFill>
            </a:endParaRPr>
          </a:p>
          <a:p>
            <a:pPr marL="0" indent="0">
              <a:buNone/>
            </a:pPr>
            <a:r>
              <a:rPr lang="ja-JP" altLang="en-US" sz="2000" dirty="0">
                <a:solidFill>
                  <a:schemeClr val="tx1"/>
                </a:solidFill>
              </a:rPr>
              <a:t>　本事業の対象ということではなく、助成対象費用額の面でも幅広く</a:t>
            </a:r>
            <a:endParaRPr lang="en-US" altLang="ja-JP" sz="2000" dirty="0">
              <a:solidFill>
                <a:schemeClr val="tx1"/>
              </a:solidFill>
            </a:endParaRPr>
          </a:p>
          <a:p>
            <a:pPr marL="0" indent="0">
              <a:buNone/>
            </a:pPr>
            <a:r>
              <a:rPr lang="ja-JP" altLang="en-US" sz="2000" dirty="0">
                <a:solidFill>
                  <a:schemeClr val="tx1"/>
                </a:solidFill>
              </a:rPr>
              <a:t>　公募することを明確にするため、</a:t>
            </a:r>
            <a:endParaRPr lang="en-US" altLang="ja-JP" sz="2000" dirty="0">
              <a:solidFill>
                <a:schemeClr val="tx1"/>
              </a:solidFill>
            </a:endParaRPr>
          </a:p>
          <a:p>
            <a:pPr marL="0" indent="0">
              <a:buNone/>
            </a:pPr>
            <a:r>
              <a:rPr lang="ja-JP" altLang="en-US" sz="2000" dirty="0">
                <a:solidFill>
                  <a:srgbClr val="FF0000"/>
                </a:solidFill>
              </a:rPr>
              <a:t>　　Ａ枠</a:t>
            </a:r>
            <a:r>
              <a:rPr lang="en-US" altLang="ja-JP" sz="2000" dirty="0">
                <a:solidFill>
                  <a:srgbClr val="FF0000"/>
                </a:solidFill>
              </a:rPr>
              <a:t>(</a:t>
            </a:r>
            <a:r>
              <a:rPr lang="ja-JP" altLang="en-US" sz="2000" dirty="0">
                <a:solidFill>
                  <a:srgbClr val="FF0000"/>
                </a:solidFill>
              </a:rPr>
              <a:t>助成対象費用額の上限</a:t>
            </a:r>
            <a:r>
              <a:rPr lang="en-US" altLang="ja-JP" sz="2000" dirty="0">
                <a:solidFill>
                  <a:srgbClr val="FF0000"/>
                </a:solidFill>
              </a:rPr>
              <a:t>0.5</a:t>
            </a:r>
            <a:r>
              <a:rPr lang="ja-JP" altLang="en-US" sz="2000" dirty="0">
                <a:solidFill>
                  <a:srgbClr val="FF0000"/>
                </a:solidFill>
              </a:rPr>
              <a:t>億円</a:t>
            </a:r>
            <a:r>
              <a:rPr lang="en-US" altLang="ja-JP" sz="2000" dirty="0">
                <a:solidFill>
                  <a:srgbClr val="FF0000"/>
                </a:solidFill>
              </a:rPr>
              <a:t>/</a:t>
            </a:r>
            <a:r>
              <a:rPr lang="ja-JP" altLang="en-US" sz="2000" dirty="0">
                <a:solidFill>
                  <a:srgbClr val="FF0000"/>
                </a:solidFill>
              </a:rPr>
              <a:t>年</a:t>
            </a:r>
            <a:r>
              <a:rPr lang="en-US" altLang="ja-JP" sz="2000" dirty="0">
                <a:solidFill>
                  <a:srgbClr val="FF0000"/>
                </a:solidFill>
              </a:rPr>
              <a:t>)</a:t>
            </a:r>
          </a:p>
          <a:p>
            <a:pPr marL="0" indent="0">
              <a:buNone/>
            </a:pPr>
            <a:r>
              <a:rPr lang="ja-JP" altLang="en-US" sz="2000" dirty="0">
                <a:solidFill>
                  <a:srgbClr val="FF0000"/>
                </a:solidFill>
              </a:rPr>
              <a:t>　　Ｂ枠</a:t>
            </a:r>
            <a:r>
              <a:rPr lang="en-US" altLang="ja-JP" sz="2000" dirty="0">
                <a:solidFill>
                  <a:srgbClr val="FF0000"/>
                </a:solidFill>
              </a:rPr>
              <a:t>(</a:t>
            </a:r>
            <a:r>
              <a:rPr lang="ja-JP" altLang="en-US" sz="2000" dirty="0">
                <a:solidFill>
                  <a:srgbClr val="FF0000"/>
                </a:solidFill>
              </a:rPr>
              <a:t>助成対象費用額の上限</a:t>
            </a:r>
            <a:r>
              <a:rPr lang="en-US" altLang="ja-JP" sz="2000" dirty="0">
                <a:solidFill>
                  <a:srgbClr val="FF0000"/>
                </a:solidFill>
              </a:rPr>
              <a:t>1</a:t>
            </a:r>
            <a:r>
              <a:rPr lang="ja-JP" altLang="en-US" sz="2000" dirty="0">
                <a:solidFill>
                  <a:srgbClr val="FF0000"/>
                </a:solidFill>
              </a:rPr>
              <a:t>億円</a:t>
            </a:r>
            <a:r>
              <a:rPr lang="en-US" altLang="ja-JP" sz="2000" dirty="0">
                <a:solidFill>
                  <a:srgbClr val="FF0000"/>
                </a:solidFill>
              </a:rPr>
              <a:t>/</a:t>
            </a:r>
            <a:r>
              <a:rPr lang="ja-JP" altLang="en-US" sz="2000" dirty="0">
                <a:solidFill>
                  <a:srgbClr val="FF0000"/>
                </a:solidFill>
              </a:rPr>
              <a:t>年</a:t>
            </a:r>
            <a:r>
              <a:rPr lang="en-US" altLang="ja-JP" sz="2000" dirty="0">
                <a:solidFill>
                  <a:srgbClr val="FF0000"/>
                </a:solidFill>
              </a:rPr>
              <a:t>)</a:t>
            </a:r>
          </a:p>
          <a:p>
            <a:pPr marL="0" indent="0">
              <a:buNone/>
            </a:pPr>
            <a:r>
              <a:rPr lang="ja-JP" altLang="en-US" sz="2000" dirty="0">
                <a:solidFill>
                  <a:schemeClr val="tx1"/>
                </a:solidFill>
              </a:rPr>
              <a:t>　の二つの公募枠を設けます。</a:t>
            </a:r>
            <a:endParaRPr lang="en-US" altLang="ja-JP" sz="2000" dirty="0">
              <a:solidFill>
                <a:schemeClr val="tx1"/>
              </a:solidFill>
            </a:endParaRPr>
          </a:p>
          <a:p>
            <a:pPr marL="0" indent="0">
              <a:buNone/>
            </a:pPr>
            <a:endParaRPr lang="en-US" altLang="ja-JP" sz="2000" dirty="0">
              <a:solidFill>
                <a:schemeClr val="tx1"/>
              </a:solidFill>
            </a:endParaRPr>
          </a:p>
          <a:p>
            <a:pPr marL="0" indent="0">
              <a:buNone/>
            </a:pPr>
            <a:r>
              <a:rPr lang="ja-JP" altLang="en-US" sz="2000" dirty="0">
                <a:solidFill>
                  <a:schemeClr val="tx1"/>
                </a:solidFill>
              </a:rPr>
              <a:t>応募される事業者は研究開発費用の規模によりＡ枠、Ｂ枠の何れかを選択してください。なお、どちらの枠に応募をされても採択審査上の有利不利はありません。</a:t>
            </a:r>
            <a:endParaRPr kumimoji="1" lang="ja-JP" altLang="en-US" sz="2000" dirty="0">
              <a:solidFill>
                <a:schemeClr val="tx1"/>
              </a:solidFill>
            </a:endParaRPr>
          </a:p>
        </p:txBody>
      </p:sp>
    </p:spTree>
    <p:extLst>
      <p:ext uri="{BB962C8B-B14F-4D97-AF65-F5344CB8AC3E}">
        <p14:creationId xmlns:p14="http://schemas.microsoft.com/office/powerpoint/2010/main" val="367345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latin typeface="Meiryo UI" panose="020B0604030504040204" pitchFamily="50" charset="-128"/>
                <a:ea typeface="Meiryo UI" panose="020B0604030504040204" pitchFamily="50" charset="-128"/>
                <a:cs typeface="Meiryo UI" panose="020B0604030504040204" pitchFamily="50" charset="-128"/>
              </a:rPr>
              <a:t>助成</a:t>
            </a: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事業概要（公募枠Ａ）</a:t>
            </a: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811680972"/>
              </p:ext>
            </p:extLst>
          </p:nvPr>
        </p:nvGraphicFramePr>
        <p:xfrm>
          <a:off x="250825" y="1349136"/>
          <a:ext cx="8569570" cy="5070714"/>
        </p:xfrm>
        <a:graphic>
          <a:graphicData uri="http://schemas.openxmlformats.org/drawingml/2006/table">
            <a:tbl>
              <a:tblPr firstRow="1" bandRow="1">
                <a:tableStyleId>{5C22544A-7EE6-4342-B048-85BDC9FD1C3A}</a:tableStyleId>
              </a:tblPr>
              <a:tblGrid>
                <a:gridCol w="1786804">
                  <a:extLst>
                    <a:ext uri="{9D8B030D-6E8A-4147-A177-3AD203B41FA5}">
                      <a16:colId xmlns:a16="http://schemas.microsoft.com/office/drawing/2014/main" val="20000"/>
                    </a:ext>
                  </a:extLst>
                </a:gridCol>
                <a:gridCol w="6782766">
                  <a:extLst>
                    <a:ext uri="{9D8B030D-6E8A-4147-A177-3AD203B41FA5}">
                      <a16:colId xmlns:a16="http://schemas.microsoft.com/office/drawing/2014/main" val="20001"/>
                    </a:ext>
                  </a:extLst>
                </a:gridCol>
              </a:tblGrid>
              <a:tr h="624895">
                <a:tc>
                  <a:txBody>
                    <a:bodyPr/>
                    <a:lstStyle/>
                    <a:p>
                      <a:pPr algn="ct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事業期間</a:t>
                      </a:r>
                    </a:p>
                  </a:txBody>
                  <a:tcPr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交付決定（事業開始）から２年間以内</a:t>
                      </a:r>
                      <a:endParaRPr kumimoji="1" lang="en-US" altLang="ja-JP"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年目終了前に</a:t>
                      </a:r>
                      <a:r>
                        <a:rPr kumimoji="1" lang="ja-JP" altLang="en-US" sz="1800" b="0" kern="12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ステージゲート</a:t>
                      </a:r>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審査あり</a:t>
                      </a:r>
                      <a:endParaRPr kumimoji="1" lang="en-US" altLang="ja-JP"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409442">
                <a:tc>
                  <a:txBody>
                    <a:bodyPr/>
                    <a:lstStyle/>
                    <a:p>
                      <a:pPr algn="ct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交付規程</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en-US" sz="1800" b="0" kern="120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課題</a:t>
                      </a:r>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設定型産業技術開発費助成金交付規程</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1"/>
                  </a:ext>
                </a:extLst>
              </a:tr>
              <a:tr h="443191">
                <a:tc>
                  <a:txBody>
                    <a:bodyPr/>
                    <a:lstStyle/>
                    <a:p>
                      <a:pPr algn="ct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対象者</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中小企業者、みなし大企業、中堅企業</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2"/>
                  </a:ext>
                </a:extLst>
              </a:tr>
              <a:tr h="461279">
                <a:tc>
                  <a:txBody>
                    <a:bodyPr/>
                    <a:lstStyle/>
                    <a:p>
                      <a:pPr algn="ctr"/>
                      <a:r>
                        <a:rPr kumimoji="1" lang="zh-TW"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助成対象費用</a:t>
                      </a:r>
                      <a:endPar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tc>
                  <a:txBody>
                    <a:bodyPr/>
                    <a:lstStyle/>
                    <a:p>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0.5</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億円以内</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3"/>
                  </a:ext>
                </a:extLst>
              </a:tr>
              <a:tr h="833416">
                <a:tc>
                  <a:txBody>
                    <a:bodyPr/>
                    <a:lstStyle/>
                    <a:p>
                      <a:pPr algn="ct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助成率</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【中小</a:t>
                      </a:r>
                      <a:r>
                        <a:rPr kumimoji="1" lang="ja-JP" altLang="ja-JP" sz="1800" b="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企業者（</a:t>
                      </a:r>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みなし大企業除く）】</a:t>
                      </a:r>
                      <a:r>
                        <a:rPr kumimoji="1" lang="ja-JP" altLang="en-US"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２／３以内</a:t>
                      </a:r>
                      <a:endParaRPr kumimoji="1" lang="en-US" altLang="ja-JP"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【みなし大企業、中堅企業】</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１／２以内</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4"/>
                  </a:ext>
                </a:extLst>
              </a:tr>
              <a:tr h="868292">
                <a:tc>
                  <a:txBody>
                    <a:bodyPr/>
                    <a:lstStyle/>
                    <a:p>
                      <a:pPr algn="ct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助成金の額</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【中小企業者（みなし大企業除く）】</a:t>
                      </a:r>
                      <a:r>
                        <a:rPr kumimoji="1" lang="ja-JP" altLang="en-US"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3,300</a:t>
                      </a:r>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万円以内</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年</a:t>
                      </a:r>
                    </a:p>
                    <a:p>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【みなし大企業、中堅企業】</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2,500</a:t>
                      </a:r>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万円以内</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800"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5"/>
                  </a:ext>
                </a:extLst>
              </a:tr>
              <a:tr h="538714">
                <a:tc>
                  <a:txBody>
                    <a:bodyPr/>
                    <a:lstStyle/>
                    <a:p>
                      <a:pPr algn="ct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対象技術</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tc>
                  <a:txBody>
                    <a:bodyPr/>
                    <a:lstStyle/>
                    <a:p>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ＡＩチップに関するアイディア実用化に向けた開発</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6"/>
                  </a:ext>
                </a:extLst>
              </a:tr>
              <a:tr h="876300">
                <a:tc>
                  <a:txBody>
                    <a:bodyPr/>
                    <a:lstStyle/>
                    <a:p>
                      <a:pPr algn="ctr"/>
                      <a:r>
                        <a:rPr kumimoji="1" lang="ja-JP" altLang="en-US" sz="1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実施体制</a:t>
                      </a: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連名提案可（ただし、連名提案者も上記「対象者」）</a:t>
                      </a:r>
                      <a:endParaRPr kumimoji="1" lang="en-US" altLang="ja-JP"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大学・公的機関との共同研究可</a:t>
                      </a:r>
                      <a:endParaRPr kumimoji="1" lang="en-US" altLang="ja-JP" sz="1800" b="0"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mpd="sng">
                      <a:noFill/>
                    </a:lnL>
                    <a:lnR w="12700" cmpd="sng">
                      <a:noFill/>
                    </a:lnR>
                    <a:lnT w="6350" cap="flat" cmpd="sng" algn="ctr">
                      <a:solidFill>
                        <a:schemeClr val="accent2">
                          <a:lumMod val="40000"/>
                          <a:lumOff val="60000"/>
                        </a:schemeClr>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スライド番号プレースホルダー 3"/>
          <p:cNvSpPr>
            <a:spLocks noGrp="1"/>
          </p:cNvSpPr>
          <p:nvPr>
            <p:ph type="sldNum" sz="quarter" idx="10"/>
          </p:nvPr>
        </p:nvSpPr>
        <p:spPr/>
        <p:txBody>
          <a:bodyPr/>
          <a:lstStyle/>
          <a:p>
            <a:pPr>
              <a:defRPr/>
            </a:pPr>
            <a:fld id="{1E58BBBE-DDA4-4F3B-A7C4-9B21067381DA}" type="slidenum">
              <a:rPr lang="en-US" altLang="ja-JP" smtClean="0"/>
              <a:pPr>
                <a:defRPr/>
              </a:pPr>
              <a:t>9</a:t>
            </a:fld>
            <a:endParaRPr lang="en-US" altLang="ja-JP" dirty="0"/>
          </a:p>
        </p:txBody>
      </p:sp>
      <mc:AlternateContent xmlns:mc="http://schemas.openxmlformats.org/markup-compatibility/2006" xmlns:p14="http://schemas.microsoft.com/office/powerpoint/2010/main">
        <mc:Choice Requires="p14">
          <p:contentPart p14:bwMode="auto" r:id="rId3">
            <p14:nvContentPartPr>
              <p14:cNvPr id="6" name="インク 5"/>
              <p14:cNvContentPartPr/>
              <p14:nvPr/>
            </p14:nvContentPartPr>
            <p14:xfrm>
              <a:off x="5069372" y="2407129"/>
              <a:ext cx="360" cy="360"/>
            </p14:xfrm>
          </p:contentPart>
        </mc:Choice>
        <mc:Fallback xmlns="">
          <p:pic>
            <p:nvPicPr>
              <p:cNvPr id="6" name="インク 5"/>
              <p:cNvPicPr/>
              <p:nvPr/>
            </p:nvPicPr>
            <p:blipFill>
              <a:blip r:embed="rId4"/>
              <a:stretch>
                <a:fillRect/>
              </a:stretch>
            </p:blipFill>
            <p:spPr>
              <a:xfrm>
                <a:off x="5057492" y="2395249"/>
                <a:ext cx="24120" cy="24120"/>
              </a:xfrm>
              <a:prstGeom prst="rect">
                <a:avLst/>
              </a:prstGeom>
            </p:spPr>
          </p:pic>
        </mc:Fallback>
      </mc:AlternateContent>
    </p:spTree>
    <p:extLst>
      <p:ext uri="{BB962C8B-B14F-4D97-AF65-F5344CB8AC3E}">
        <p14:creationId xmlns:p14="http://schemas.microsoft.com/office/powerpoint/2010/main" val="70903043"/>
      </p:ext>
    </p:extLst>
  </p:cSld>
  <p:clrMapOvr>
    <a:masterClrMapping/>
  </p:clrMapOvr>
</p:sld>
</file>

<file path=ppt/theme/theme1.xml><?xml version="1.0" encoding="utf-8"?>
<a:theme xmlns:a="http://schemas.openxmlformats.org/drawingml/2006/main" name="NEDO（日）">
  <a:themeElements>
    <a:clrScheme name="ユーザー定義 7">
      <a:dk1>
        <a:srgbClr val="1D1D1D"/>
      </a:dk1>
      <a:lt1>
        <a:srgbClr val="3399FF"/>
      </a:lt1>
      <a:dk2>
        <a:srgbClr val="CC3300"/>
      </a:dk2>
      <a:lt2>
        <a:srgbClr val="595959"/>
      </a:lt2>
      <a:accent1>
        <a:srgbClr val="FF9900"/>
      </a:accent1>
      <a:accent2>
        <a:srgbClr val="3333CC"/>
      </a:accent2>
      <a:accent3>
        <a:srgbClr val="ADCAFF"/>
      </a:accent3>
      <a:accent4>
        <a:srgbClr val="000000"/>
      </a:accent4>
      <a:accent5>
        <a:srgbClr val="AAE2CA"/>
      </a:accent5>
      <a:accent6>
        <a:srgbClr val="2D2DB9"/>
      </a:accent6>
      <a:hlink>
        <a:srgbClr val="CCCCFF"/>
      </a:hlink>
      <a:folHlink>
        <a:srgbClr val="B2B2B2"/>
      </a:folHlink>
    </a:clrScheme>
    <a:fontScheme name="松風">
      <a:majorFont>
        <a:latin typeface="Gill Sans MT"/>
        <a:ea typeface=""/>
        <a:cs typeface=""/>
        <a:font script="Jpan" typeface="HGゴシックE"/>
        <a:font script="Hang" typeface="HY헤드라인 M"/>
        <a:font script="Hans" typeface="方正姚体"/>
        <a:font script="Hant" typeface="標楷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olas"/>
        <a:ea typeface=""/>
        <a:cs typeface=""/>
        <a:font script="Jpan" typeface="HGゴシックE"/>
        <a:font script="Hang" typeface="맑은 고딕"/>
        <a:font script="Hans" typeface="宋体"/>
        <a:font script="Hant" typeface="新細明體"/>
        <a:font script="Arab" typeface="Tahoma"/>
        <a:font script="Hebr" typeface="Tahoma"/>
        <a:font script="Thai" typeface="Dillen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rgbClr val="FF3300"/>
            </a:solidFill>
            <a:effectLst/>
            <a:latin typeface="ＭＳ ゴシック" pitchFamily="49" charset="-128"/>
            <a:ea typeface="ＭＳ ゴシック" pitchFamily="49"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rgbClr val="FF3300"/>
            </a:solidFill>
            <a:effectLst/>
            <a:latin typeface="ＭＳ ゴシック" pitchFamily="49" charset="-128"/>
            <a:ea typeface="ＭＳ ゴシック" pitchFamily="49" charset="-128"/>
          </a:defRPr>
        </a:defPPr>
      </a:lstStyle>
    </a:lnDef>
  </a:objectDefaults>
  <a:extraClrSchemeLst>
    <a:extraClrScheme>
      <a:clrScheme name="NEDO（日）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DO（日）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DO（日）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DO（日）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DO（日）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DO（日）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DO（日）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6726</Words>
  <Application>Microsoft Office PowerPoint</Application>
  <PresentationFormat>画面に合わせる (4:3)</PresentationFormat>
  <Paragraphs>749</Paragraphs>
  <Slides>53</Slides>
  <Notes>23</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53</vt:i4>
      </vt:variant>
    </vt:vector>
  </HeadingPairs>
  <TitlesOfParts>
    <vt:vector size="67" baseType="lpstr">
      <vt:lpstr>Batang</vt:lpstr>
      <vt:lpstr>HGゴシックE</vt:lpstr>
      <vt:lpstr>Meiryo UI</vt:lpstr>
      <vt:lpstr>ＭＳ Ｐゴシック</vt:lpstr>
      <vt:lpstr>ＭＳ ゴシック</vt:lpstr>
      <vt:lpstr>TmsRmn</vt:lpstr>
      <vt:lpstr>Meiryo</vt:lpstr>
      <vt:lpstr>Meiryo</vt:lpstr>
      <vt:lpstr>Arial</vt:lpstr>
      <vt:lpstr>Century</vt:lpstr>
      <vt:lpstr>Consolas</vt:lpstr>
      <vt:lpstr>Times New Roman</vt:lpstr>
      <vt:lpstr>Wingdings</vt:lpstr>
      <vt:lpstr>NEDO（日）</vt:lpstr>
      <vt:lpstr>２０２０年度（2回目） ＡＩ チップ開発加速のためのイノベーション推進事業  【研究開発項目①】 ＡＩチップに関するアイディア実用化に向けた開発</vt:lpstr>
      <vt:lpstr>「Connected Industries」の実現を目指して</vt:lpstr>
      <vt:lpstr>背景と目的</vt:lpstr>
      <vt:lpstr>事業の目的</vt:lpstr>
      <vt:lpstr>２つの研究開発項目</vt:lpstr>
      <vt:lpstr>事業スキーム図</vt:lpstr>
      <vt:lpstr>事業期間</vt:lpstr>
      <vt:lpstr>助成事業概要</vt:lpstr>
      <vt:lpstr>助成事業概要（公募枠Ａ）</vt:lpstr>
      <vt:lpstr>助成事業概要（公募枠Ｂ）</vt:lpstr>
      <vt:lpstr>助成事業のスケジュール(４月交付決定の場合）</vt:lpstr>
      <vt:lpstr>助成対象事業者</vt:lpstr>
      <vt:lpstr>助成対象事業者</vt:lpstr>
      <vt:lpstr>中小企業者の条件</vt:lpstr>
      <vt:lpstr>みなし大企業の条件</vt:lpstr>
      <vt:lpstr>中堅企業の条件</vt:lpstr>
      <vt:lpstr>連名提案について</vt:lpstr>
      <vt:lpstr>AIチップ</vt:lpstr>
      <vt:lpstr>AIチップの構成イメージ</vt:lpstr>
      <vt:lpstr>①AIコアチップのイメージ</vt:lpstr>
      <vt:lpstr>②周辺チップのイメージ</vt:lpstr>
      <vt:lpstr>③機能ブロックのイメージ</vt:lpstr>
      <vt:lpstr>助成対象事業</vt:lpstr>
      <vt:lpstr>助成対象事業</vt:lpstr>
      <vt:lpstr>助成対象費用</vt:lpstr>
      <vt:lpstr>助成対象費用（Ⅰ．機械装置等費）</vt:lpstr>
      <vt:lpstr>助成対象費用（Ⅱ．労務費）</vt:lpstr>
      <vt:lpstr>助成対象費用（Ⅲ．その他経費）</vt:lpstr>
      <vt:lpstr>助成対象費用（Ⅳ．委託費・共同研究費）</vt:lpstr>
      <vt:lpstr>助成事業経費内訳表</vt:lpstr>
      <vt:lpstr>共同研究費内訳表</vt:lpstr>
      <vt:lpstr>経費計上を認める期間</vt:lpstr>
      <vt:lpstr>提供する設計開発環境・利用する際の留意点</vt:lpstr>
      <vt:lpstr>使用可能予定の設計ツール・設計検証装置</vt:lpstr>
      <vt:lpstr>設計開発拠点の運用形態（予定）</vt:lpstr>
      <vt:lpstr>提案書の受付</vt:lpstr>
      <vt:lpstr>提案書一式</vt:lpstr>
      <vt:lpstr>提案書一式</vt:lpstr>
      <vt:lpstr>助成事業の資金に関する書類</vt:lpstr>
      <vt:lpstr>提案書作成時の注意</vt:lpstr>
      <vt:lpstr>e-Rad応募内容提案書</vt:lpstr>
      <vt:lpstr>助成対象事業の審査</vt:lpstr>
      <vt:lpstr>採択審査の基準（技術に関する評価項目）</vt:lpstr>
      <vt:lpstr>採択審査の基準（事業化に関する評価項目）</vt:lpstr>
      <vt:lpstr>助成金の交付先に関する選考基準</vt:lpstr>
      <vt:lpstr>採択に関すること</vt:lpstr>
      <vt:lpstr>公募のスケジュール</vt:lpstr>
      <vt:lpstr>助成事業終了後（企業化状況報告、収益納付）</vt:lpstr>
      <vt:lpstr>PowerPoint プレゼンテーション</vt:lpstr>
      <vt:lpstr>助成事業終了後（成果の取扱）</vt:lpstr>
      <vt:lpstr>お問合せ先</vt:lpstr>
      <vt:lpstr>NEDO公式Twitterのご案内</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2020-02-12T02:10:58Z</dcterms:created>
  <dcterms:modified xsi:type="dcterms:W3CDTF">2020-10-28T04:55:37Z</dcterms:modified>
</cp:coreProperties>
</file>