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5"/>
  </p:notesMasterIdLst>
  <p:sldIdLst>
    <p:sldId id="262" r:id="rId3"/>
    <p:sldId id="263" r:id="rId4"/>
    <p:sldId id="282" r:id="rId5"/>
    <p:sldId id="264" r:id="rId6"/>
    <p:sldId id="287" r:id="rId7"/>
    <p:sldId id="284" r:id="rId8"/>
    <p:sldId id="266" r:id="rId9"/>
    <p:sldId id="276" r:id="rId10"/>
    <p:sldId id="268" r:id="rId11"/>
    <p:sldId id="281" r:id="rId12"/>
    <p:sldId id="279" r:id="rId13"/>
    <p:sldId id="285"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60" autoAdjust="0"/>
    <p:restoredTop sz="94333" autoAdjust="0"/>
  </p:normalViewPr>
  <p:slideViewPr>
    <p:cSldViewPr>
      <p:cViewPr varScale="1">
        <p:scale>
          <a:sx n="107" d="100"/>
          <a:sy n="107" d="100"/>
        </p:scale>
        <p:origin x="182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2021/1/4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11</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2021/1/4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２０２１～２０●●年度）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P.13</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a:t>
            </a:r>
            <a:r>
              <a:rPr lang="en-US" altLang="ja-JP" b="1" u="sng" dirty="0">
                <a:solidFill>
                  <a:srgbClr val="FFFF00"/>
                </a:solidFill>
                <a:latin typeface="+mn-ea"/>
              </a:rPr>
              <a:t>15</a:t>
            </a:r>
            <a:r>
              <a:rPr lang="ja-JP" altLang="en-US" b="1" u="sng" dirty="0">
                <a:solidFill>
                  <a:srgbClr val="FFFF00"/>
                </a:solidFill>
                <a:latin typeface="+mn-ea"/>
              </a:rPr>
              <a:t>～</a:t>
            </a:r>
            <a:r>
              <a:rPr lang="en-US" altLang="ja-JP" b="1" u="sng" dirty="0">
                <a:solidFill>
                  <a:srgbClr val="FFFF00"/>
                </a:solidFill>
                <a:latin typeface="+mn-ea"/>
              </a:rPr>
              <a:t>30</a:t>
            </a:r>
            <a:r>
              <a:rPr lang="ja-JP" altLang="en-US" b="1" u="sng" dirty="0">
                <a:solidFill>
                  <a:srgbClr val="FFFF00"/>
                </a:solidFill>
                <a:latin typeface="+mn-ea"/>
              </a:rPr>
              <a:t>分程度としてください。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a:t>
            </a:r>
            <a:r>
              <a:rPr lang="ja-JP" altLang="en-US" sz="1400" dirty="0">
                <a:latin typeface="+mn-ea"/>
              </a:rPr>
              <a:t>４</a:t>
            </a:r>
            <a:endParaRPr kumimoji="1" lang="ja-JP" altLang="en-US" sz="1400" dirty="0">
              <a:latin typeface="+mn-ea"/>
            </a:endParaRP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66758022"/>
              </p:ext>
            </p:extLst>
          </p:nvPr>
        </p:nvGraphicFramePr>
        <p:xfrm>
          <a:off x="215517" y="1364050"/>
          <a:ext cx="8712966" cy="5429160"/>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600" dirty="0">
                          <a:latin typeface="+mn-ea"/>
                          <a:ea typeface="+mn-ea"/>
                        </a:rPr>
                        <a:t>2021</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2022</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836712"/>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８．予算額と内訳（全機関総括表）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222968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917498986"/>
              </p:ext>
            </p:extLst>
          </p:nvPr>
        </p:nvGraphicFramePr>
        <p:xfrm>
          <a:off x="251524" y="1403568"/>
          <a:ext cx="8568949" cy="4588526"/>
        </p:xfrm>
        <a:graphic>
          <a:graphicData uri="http://schemas.openxmlformats.org/drawingml/2006/table">
            <a:tbl>
              <a:tblPr firstRow="1" bandRow="1">
                <a:tableStyleId>{5C22544A-7EE6-4342-B048-85BDC9FD1C3A}</a:tableStyleId>
              </a:tblPr>
              <a:tblGrid>
                <a:gridCol w="2123013">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2021</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2022</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2023</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2024</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2025</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2026</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8" name="正方形/長方形 7"/>
          <p:cNvSpPr/>
          <p:nvPr/>
        </p:nvSpPr>
        <p:spPr>
          <a:xfrm>
            <a:off x="251524" y="6017256"/>
            <a:ext cx="7324441"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a:t>
            </a:r>
            <a:r>
              <a:rPr lang="en-US" altLang="ja-JP" sz="1400" dirty="0"/>
              <a:t>1/2</a:t>
            </a:r>
            <a:r>
              <a:rPr lang="ja-JP" altLang="en-US" sz="1400" dirty="0"/>
              <a:t>）によらず、定額助成とすることが可能です。</a:t>
            </a:r>
          </a:p>
        </p:txBody>
      </p:sp>
    </p:spTree>
    <p:extLst>
      <p:ext uri="{BB962C8B-B14F-4D97-AF65-F5344CB8AC3E}">
        <p14:creationId xmlns:p14="http://schemas.microsoft.com/office/powerpoint/2010/main" val="410131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・国内にない先端性を持つ半導体及びその周辺部材の製造技術開発を対象とします。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05141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833893"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650760" y="801042"/>
            <a:ext cx="730250" cy="300082"/>
          </a:xfrm>
          <a:prstGeom prst="rect">
            <a:avLst/>
          </a:prstGeom>
          <a:noFill/>
        </p:spPr>
        <p:txBody>
          <a:bodyPr wrap="square" rtlCol="0">
            <a:spAutoFit/>
          </a:bodyPr>
          <a:lstStyle/>
          <a:p>
            <a:r>
              <a:rPr lang="en-US" altLang="ja-JP" sz="1350" dirty="0">
                <a:solidFill>
                  <a:prstClr val="black"/>
                </a:solidFill>
              </a:rPr>
              <a:t>2022.3</a:t>
            </a:r>
            <a:endParaRPr lang="ja-JP" altLang="en-US" sz="1350" dirty="0">
              <a:solidFill>
                <a:prstClr val="black"/>
              </a:solidFill>
            </a:endParaRPr>
          </a:p>
        </p:txBody>
      </p:sp>
      <p:sp>
        <p:nvSpPr>
          <p:cNvPr id="9" name="テキスト ボックス 8"/>
          <p:cNvSpPr txBox="1"/>
          <p:nvPr/>
        </p:nvSpPr>
        <p:spPr>
          <a:xfrm>
            <a:off x="1758798" y="801102"/>
            <a:ext cx="812746" cy="300082"/>
          </a:xfrm>
          <a:prstGeom prst="rect">
            <a:avLst/>
          </a:prstGeom>
          <a:noFill/>
        </p:spPr>
        <p:txBody>
          <a:bodyPr wrap="square" rtlCol="0">
            <a:spAutoFit/>
          </a:bodyPr>
          <a:lstStyle/>
          <a:p>
            <a:r>
              <a:rPr lang="en-US" altLang="ja-JP" sz="1350" dirty="0">
                <a:solidFill>
                  <a:prstClr val="black"/>
                </a:solidFill>
              </a:rPr>
              <a:t>2021.3</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6099610" y="207569"/>
            <a:ext cx="28841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p:txBody>
      </p:sp>
      <p:cxnSp>
        <p:nvCxnSpPr>
          <p:cNvPr id="20" name="直線コネクタ 19"/>
          <p:cNvCxnSpPr/>
          <p:nvPr/>
        </p:nvCxnSpPr>
        <p:spPr>
          <a:xfrm>
            <a:off x="3007914"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96440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920904"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599284" y="796771"/>
            <a:ext cx="730250" cy="300082"/>
          </a:xfrm>
          <a:prstGeom prst="rect">
            <a:avLst/>
          </a:prstGeom>
          <a:noFill/>
        </p:spPr>
        <p:txBody>
          <a:bodyPr wrap="square" rtlCol="0">
            <a:spAutoFit/>
          </a:bodyPr>
          <a:lstStyle/>
          <a:p>
            <a:r>
              <a:rPr lang="en-US" altLang="ja-JP" sz="1350" dirty="0">
                <a:solidFill>
                  <a:prstClr val="black"/>
                </a:solidFill>
              </a:rPr>
              <a:t>2023.3</a:t>
            </a:r>
            <a:endParaRPr lang="ja-JP" altLang="en-US" sz="1350" dirty="0">
              <a:solidFill>
                <a:prstClr val="black"/>
              </a:solidFill>
            </a:endParaRPr>
          </a:p>
        </p:txBody>
      </p:sp>
      <p:sp>
        <p:nvSpPr>
          <p:cNvPr id="24" name="テキスト ボックス 23"/>
          <p:cNvSpPr txBox="1"/>
          <p:nvPr/>
        </p:nvSpPr>
        <p:spPr>
          <a:xfrm>
            <a:off x="5453662" y="779942"/>
            <a:ext cx="934906" cy="300082"/>
          </a:xfrm>
          <a:prstGeom prst="rect">
            <a:avLst/>
          </a:prstGeom>
          <a:noFill/>
        </p:spPr>
        <p:txBody>
          <a:bodyPr wrap="square" rtlCol="0">
            <a:spAutoFit/>
          </a:bodyPr>
          <a:lstStyle/>
          <a:p>
            <a:r>
              <a:rPr lang="en-US" altLang="ja-JP" sz="1350" dirty="0">
                <a:solidFill>
                  <a:prstClr val="black"/>
                </a:solidFill>
              </a:rPr>
              <a:t>2025.3</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565304" y="779363"/>
            <a:ext cx="730250" cy="300082"/>
          </a:xfrm>
          <a:prstGeom prst="rect">
            <a:avLst/>
          </a:prstGeom>
          <a:noFill/>
        </p:spPr>
        <p:txBody>
          <a:bodyPr wrap="square" rtlCol="0">
            <a:spAutoFit/>
          </a:bodyPr>
          <a:lstStyle/>
          <a:p>
            <a:r>
              <a:rPr lang="en-US" altLang="ja-JP" sz="1350" dirty="0">
                <a:solidFill>
                  <a:prstClr val="black"/>
                </a:solidFill>
              </a:rPr>
              <a:t>2024.3</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877399"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435776" y="795191"/>
            <a:ext cx="934906" cy="300082"/>
          </a:xfrm>
          <a:prstGeom prst="rect">
            <a:avLst/>
          </a:prstGeom>
          <a:noFill/>
        </p:spPr>
        <p:txBody>
          <a:bodyPr wrap="square" rtlCol="0">
            <a:spAutoFit/>
          </a:bodyPr>
          <a:lstStyle/>
          <a:p>
            <a:r>
              <a:rPr lang="en-US" altLang="ja-JP" sz="1350" dirty="0">
                <a:solidFill>
                  <a:prstClr val="black"/>
                </a:solidFill>
              </a:rPr>
              <a:t>2026.3</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p:txBody>
      </p:sp>
      <p:sp>
        <p:nvSpPr>
          <p:cNvPr id="4" name="テキスト ボックス 21"/>
          <p:cNvSpPr txBox="1">
            <a:spLocks noChangeArrowheads="1"/>
          </p:cNvSpPr>
          <p:nvPr/>
        </p:nvSpPr>
        <p:spPr bwMode="auto">
          <a:xfrm>
            <a:off x="179512" y="1734381"/>
            <a:ext cx="60486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５年間の提案の場合は事業開始から２．５年後）</a:t>
            </a:r>
            <a:endParaRPr lang="en-US" altLang="ja-JP" sz="1600" dirty="0">
              <a:latin typeface="+mn-ea"/>
            </a:endParaRPr>
          </a:p>
        </p:txBody>
      </p:sp>
      <p:sp>
        <p:nvSpPr>
          <p:cNvPr id="5" name="テキスト ボックス 21"/>
          <p:cNvSpPr txBox="1">
            <a:spLocks noChangeArrowheads="1"/>
          </p:cNvSpPr>
          <p:nvPr/>
        </p:nvSpPr>
        <p:spPr bwMode="auto">
          <a:xfrm>
            <a:off x="151094" y="4082796"/>
            <a:ext cx="5645042"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５年間の提案の場合は事業開始から５年後）</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536466707"/>
              </p:ext>
            </p:extLst>
          </p:nvPr>
        </p:nvGraphicFramePr>
        <p:xfrm>
          <a:off x="278344" y="2169843"/>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837972581"/>
              </p:ext>
            </p:extLst>
          </p:nvPr>
        </p:nvGraphicFramePr>
        <p:xfrm>
          <a:off x="239655" y="4498764"/>
          <a:ext cx="8470120" cy="1522524"/>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522524">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912106414"/>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2021/</a:t>
                      </a:r>
                      <a:r>
                        <a:rPr lang="en-US" altLang="ja-JP" sz="1200" kern="100" spc="60" dirty="0">
                          <a:effectLst/>
                        </a:rPr>
                        <a:t>2</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2021/</a:t>
                      </a:r>
                      <a:r>
                        <a:rPr lang="en-US" altLang="ja-JP" sz="1200" kern="100" spc="60" dirty="0">
                          <a:effectLst/>
                        </a:rPr>
                        <a:t>2</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2021/</a:t>
                      </a:r>
                      <a:r>
                        <a:rPr lang="en-US" altLang="ja-JP" sz="1200" kern="100" spc="60" dirty="0">
                          <a:effectLst/>
                        </a:rPr>
                        <a:t>2</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873317"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41632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61540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95438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358138" y="4115123"/>
            <a:ext cx="8318318" cy="158504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2620</Words>
  <Application>Microsoft Office PowerPoint</Application>
  <PresentationFormat>画面に合わせる (4:3)</PresentationFormat>
  <Paragraphs>300</Paragraphs>
  <Slides>12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ＭＳ Ｐゴシック</vt:lpstr>
      <vt:lpstr>ＭＳ 明朝</vt:lpstr>
      <vt:lpstr>新細明體</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７．研究開発成果の実用化・事業化の見通し</vt:lpstr>
      <vt:lpstr>PowerPoint プレゼンテーション</vt:lpstr>
      <vt:lpstr>（機関名：〇〇〇〇）</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2021-01-04T05:54:54Z</dcterms:created>
  <dcterms:modified xsi:type="dcterms:W3CDTF">2021-01-04T05:54:58Z</dcterms:modified>
</cp:coreProperties>
</file>