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5"/>
  </p:notesMasterIdLst>
  <p:sldIdLst>
    <p:sldId id="262" r:id="rId3"/>
    <p:sldId id="263" r:id="rId4"/>
    <p:sldId id="282" r:id="rId5"/>
    <p:sldId id="264" r:id="rId6"/>
    <p:sldId id="287" r:id="rId7"/>
    <p:sldId id="284" r:id="rId8"/>
    <p:sldId id="266" r:id="rId9"/>
    <p:sldId id="276" r:id="rId10"/>
    <p:sldId id="268" r:id="rId11"/>
    <p:sldId id="281" r:id="rId12"/>
    <p:sldId id="279" r:id="rId13"/>
    <p:sldId id="285"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60" autoAdjust="0"/>
    <p:restoredTop sz="94333" autoAdjust="0"/>
  </p:normalViewPr>
  <p:slideViewPr>
    <p:cSldViewPr>
      <p:cViewPr varScale="1">
        <p:scale>
          <a:sx n="107" d="100"/>
          <a:sy n="107" d="100"/>
        </p:scale>
        <p:origin x="182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2021/1/4</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11</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2021/1/4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2021/1/4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90478"/>
            <a:ext cx="7772400" cy="2403698"/>
          </a:xfrm>
        </p:spPr>
        <p:txBody>
          <a:bodyPr>
            <a:normAutofit fontScale="90000"/>
          </a:bodyPr>
          <a:lstStyle/>
          <a:p>
            <a:br>
              <a:rPr lang="en-US" altLang="ja-JP" b="1" dirty="0">
                <a:latin typeface="+mn-ea"/>
                <a:ea typeface="+mn-ea"/>
              </a:rPr>
            </a:br>
            <a:br>
              <a:rPr lang="en-US" altLang="ja-JP" b="1" dirty="0">
                <a:latin typeface="+mn-ea"/>
                <a:ea typeface="+mn-ea"/>
              </a:rPr>
            </a:br>
            <a:r>
              <a:rPr lang="ja-JP" altLang="en-US" b="1" dirty="0">
                <a:latin typeface="+mn-ea"/>
                <a:ea typeface="+mn-ea"/>
              </a:rPr>
              <a:t>○○○○の研究開発</a:t>
            </a:r>
            <a:br>
              <a:rPr lang="en-US" altLang="ja-JP" b="1" dirty="0">
                <a:latin typeface="+mn-ea"/>
                <a:ea typeface="+mn-ea"/>
              </a:rPr>
            </a:br>
            <a:r>
              <a:rPr lang="ja-JP" altLang="en-US" b="1" dirty="0">
                <a:latin typeface="+mn-ea"/>
                <a:ea typeface="+mn-ea"/>
              </a:rPr>
              <a:t>（提案事業の名称記載）</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提案者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２０２１～２０●●年度）</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提案予算額：○○○百万円</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共同提案の場合、代表機関を一番左に記述し、共同提案者を続けて併記してください。委託先、共同実施先はその旨明示の上、記載ください。</a:t>
            </a:r>
            <a:endParaRPr lang="en-US" altLang="ja-JP" dirty="0">
              <a:latin typeface="+mn-ea"/>
            </a:endParaRPr>
          </a:p>
        </p:txBody>
      </p:sp>
      <p:sp>
        <p:nvSpPr>
          <p:cNvPr id="9" name="テキスト ボックス 8"/>
          <p:cNvSpPr txBox="1"/>
          <p:nvPr/>
        </p:nvSpPr>
        <p:spPr>
          <a:xfrm>
            <a:off x="2585889" y="32087"/>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P.13</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a:t>
            </a:r>
            <a:r>
              <a:rPr lang="en-US" altLang="ja-JP" b="1" u="sng" dirty="0">
                <a:solidFill>
                  <a:srgbClr val="FFFF00"/>
                </a:solidFill>
                <a:latin typeface="+mn-ea"/>
              </a:rPr>
              <a:t>15</a:t>
            </a:r>
            <a:r>
              <a:rPr lang="ja-JP" altLang="en-US" b="1" u="sng" dirty="0">
                <a:solidFill>
                  <a:srgbClr val="FFFF00"/>
                </a:solidFill>
                <a:latin typeface="+mn-ea"/>
              </a:rPr>
              <a:t>～</a:t>
            </a:r>
            <a:r>
              <a:rPr lang="en-US" altLang="ja-JP" b="1" u="sng" dirty="0">
                <a:solidFill>
                  <a:srgbClr val="FFFF00"/>
                </a:solidFill>
                <a:latin typeface="+mn-ea"/>
              </a:rPr>
              <a:t>30</a:t>
            </a:r>
            <a:r>
              <a:rPr lang="ja-JP" altLang="en-US" b="1" u="sng" dirty="0">
                <a:solidFill>
                  <a:srgbClr val="FFFF00"/>
                </a:solidFill>
                <a:latin typeface="+mn-ea"/>
              </a:rPr>
              <a:t>分程度としてください。</a:t>
            </a: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a:t>
            </a:r>
            <a:r>
              <a:rPr lang="ja-JP" altLang="en-US" sz="1400" dirty="0">
                <a:latin typeface="+mn-ea"/>
              </a:rPr>
              <a:t>４</a:t>
            </a:r>
            <a:endParaRPr kumimoji="1" lang="ja-JP" altLang="en-US" sz="1400" dirty="0">
              <a:latin typeface="+mn-ea"/>
            </a:endParaRP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466758022"/>
              </p:ext>
            </p:extLst>
          </p:nvPr>
        </p:nvGraphicFramePr>
        <p:xfrm>
          <a:off x="215517" y="1364050"/>
          <a:ext cx="8712966" cy="5429160"/>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600" dirty="0">
                          <a:latin typeface="+mn-ea"/>
                          <a:ea typeface="+mn-ea"/>
                        </a:rPr>
                        <a:t>2021</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2022</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2023</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2024</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2025</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2026</a:t>
                      </a:r>
                      <a:r>
                        <a:rPr kumimoji="1" lang="ja-JP" altLang="en-US" sz="16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323528" y="836712"/>
            <a:ext cx="3024336" cy="369332"/>
          </a:xfrm>
          <a:prstGeom prst="rect">
            <a:avLst/>
          </a:prstGeom>
          <a:noFill/>
        </p:spPr>
        <p:txBody>
          <a:bodyPr wrap="square" rtlCol="0">
            <a:spAutoFit/>
          </a:bodyPr>
          <a:lstStyle/>
          <a:p>
            <a:r>
              <a:rPr kumimoji="1" lang="ja-JP" altLang="en-US" dirty="0"/>
              <a:t>予算総額：　〇〇〇百万円</a:t>
            </a:r>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８．予算額と内訳（全機関総括表）　</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10</a:t>
            </a:fld>
            <a:endParaRPr lang="ja-JP" altLang="en-US">
              <a:solidFill>
                <a:prstClr val="black">
                  <a:tint val="75000"/>
                </a:prstClr>
              </a:solidFill>
            </a:endParaRPr>
          </a:p>
        </p:txBody>
      </p:sp>
    </p:spTree>
    <p:extLst>
      <p:ext uri="{BB962C8B-B14F-4D97-AF65-F5344CB8AC3E}">
        <p14:creationId xmlns:p14="http://schemas.microsoft.com/office/powerpoint/2010/main" val="2229680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917498986"/>
              </p:ext>
            </p:extLst>
          </p:nvPr>
        </p:nvGraphicFramePr>
        <p:xfrm>
          <a:off x="251524" y="1403568"/>
          <a:ext cx="8568949" cy="4588526"/>
        </p:xfrm>
        <a:graphic>
          <a:graphicData uri="http://schemas.openxmlformats.org/drawingml/2006/table">
            <a:tbl>
              <a:tblPr firstRow="1" bandRow="1">
                <a:tableStyleId>{5C22544A-7EE6-4342-B048-85BDC9FD1C3A}</a:tableStyleId>
              </a:tblPr>
              <a:tblGrid>
                <a:gridCol w="2123013">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2021</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2022</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2023</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2024</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2025</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2026</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dirty="0">
              <a:solidFill>
                <a:prstClr val="black">
                  <a:tint val="75000"/>
                </a:prstClr>
              </a:solidFill>
            </a:endParaRPr>
          </a:p>
        </p:txBody>
      </p:sp>
      <p:sp>
        <p:nvSpPr>
          <p:cNvPr id="8" name="正方形/長方形 7"/>
          <p:cNvSpPr/>
          <p:nvPr/>
        </p:nvSpPr>
        <p:spPr>
          <a:xfrm>
            <a:off x="251524" y="6017256"/>
            <a:ext cx="7324441"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a:t>
            </a:r>
            <a:r>
              <a:rPr lang="en-US" altLang="ja-JP" sz="1400" dirty="0"/>
              <a:t>1/2</a:t>
            </a:r>
            <a:r>
              <a:rPr lang="ja-JP" altLang="en-US" sz="1400" dirty="0"/>
              <a:t>）によらず、定額助成とすることが可能です。</a:t>
            </a:r>
          </a:p>
        </p:txBody>
      </p:sp>
    </p:spTree>
    <p:extLst>
      <p:ext uri="{BB962C8B-B14F-4D97-AF65-F5344CB8AC3E}">
        <p14:creationId xmlns:p14="http://schemas.microsoft.com/office/powerpoint/2010/main" val="410131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提案技術に係る研究開発の産業・社会ニーズ等の背景、必要性、技術開発課題、解決方法、産業社会への波及効果等の概要を簡潔に記載ください。</a:t>
            </a:r>
          </a:p>
          <a:p>
            <a:r>
              <a:rPr lang="ja-JP" altLang="en-US" dirty="0">
                <a:latin typeface="+mn-ea"/>
              </a:rPr>
              <a:t>・国内にない先端性を持つ半導体及びその周辺部材の製造技術開発を対象とします。</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830997"/>
          </a:xfrm>
          <a:prstGeom prst="rect">
            <a:avLst/>
          </a:prstGeom>
          <a:noFill/>
          <a:ln w="9525">
            <a:noFill/>
            <a:miter lim="800000"/>
            <a:headEnd/>
            <a:tailEnd/>
          </a:ln>
        </p:spPr>
        <p:txBody>
          <a:bodyPr wrap="square">
            <a:spAutoFit/>
          </a:bodyPr>
          <a:lstStyle/>
          <a:p>
            <a:r>
              <a:rPr lang="ja-JP" altLang="en-US" sz="1200" dirty="0">
                <a:latin typeface="+mn-ea"/>
              </a:rPr>
              <a:t>　</a:t>
            </a:r>
            <a:r>
              <a:rPr lang="ja-JP" altLang="en-US" sz="1200" dirty="0">
                <a:solidFill>
                  <a:srgbClr val="0070C0"/>
                </a:solidFill>
              </a:rPr>
              <a:t>現在、日本国内には、ポスト５Ｇを含む情報通信システム等において必要となる先端的なロジック半導体等（以下、「先端半導体」）の製造能力が無く、供給安定性等の観点で脆弱な状況にある。特に、●●の急激な高まりが予想されており、●●が必要とされている。そこで●●の課題解決を目的に、●●（手法）を用いて、●●に関する技術開発を行う。当該技術を●●に展開（社会実装）し、●●●という事業をすることを想定する。</a:t>
            </a:r>
            <a:endParaRPr lang="en-US" altLang="ja-JP"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２．事業内容</a:t>
            </a: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a:p>
            <a:r>
              <a:rPr lang="ja-JP" altLang="en-US" sz="1200" i="1" dirty="0">
                <a:solidFill>
                  <a:schemeClr val="bg1"/>
                </a:solidFill>
                <a:latin typeface="+mn-ea"/>
              </a:rPr>
              <a:t>・学術機関等との共同研究のうち公共性・公益性があると考える研究開発については、事業項目内にその旨と理由を記載してください。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051419"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833893"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650760" y="801042"/>
            <a:ext cx="730250" cy="300082"/>
          </a:xfrm>
          <a:prstGeom prst="rect">
            <a:avLst/>
          </a:prstGeom>
          <a:noFill/>
        </p:spPr>
        <p:txBody>
          <a:bodyPr wrap="square" rtlCol="0">
            <a:spAutoFit/>
          </a:bodyPr>
          <a:lstStyle/>
          <a:p>
            <a:r>
              <a:rPr lang="en-US" altLang="ja-JP" sz="1350" dirty="0">
                <a:solidFill>
                  <a:prstClr val="black"/>
                </a:solidFill>
              </a:rPr>
              <a:t>2022.3</a:t>
            </a:r>
            <a:endParaRPr lang="ja-JP" altLang="en-US" sz="1350" dirty="0">
              <a:solidFill>
                <a:prstClr val="black"/>
              </a:solidFill>
            </a:endParaRPr>
          </a:p>
        </p:txBody>
      </p:sp>
      <p:sp>
        <p:nvSpPr>
          <p:cNvPr id="9" name="テキスト ボックス 8"/>
          <p:cNvSpPr txBox="1"/>
          <p:nvPr/>
        </p:nvSpPr>
        <p:spPr>
          <a:xfrm>
            <a:off x="1758798" y="801102"/>
            <a:ext cx="812746" cy="300082"/>
          </a:xfrm>
          <a:prstGeom prst="rect">
            <a:avLst/>
          </a:prstGeom>
          <a:noFill/>
        </p:spPr>
        <p:txBody>
          <a:bodyPr wrap="square" rtlCol="0">
            <a:spAutoFit/>
          </a:bodyPr>
          <a:lstStyle/>
          <a:p>
            <a:r>
              <a:rPr lang="en-US" altLang="ja-JP" sz="1350" dirty="0">
                <a:solidFill>
                  <a:prstClr val="black"/>
                </a:solidFill>
              </a:rPr>
              <a:t>2021.3</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sp>
        <p:nvSpPr>
          <p:cNvPr id="19" name="テキスト ボックス 18"/>
          <p:cNvSpPr txBox="1"/>
          <p:nvPr/>
        </p:nvSpPr>
        <p:spPr>
          <a:xfrm>
            <a:off x="6099610" y="207569"/>
            <a:ext cx="28841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p:txBody>
      </p:sp>
      <p:cxnSp>
        <p:nvCxnSpPr>
          <p:cNvPr id="20" name="直線コネクタ 19"/>
          <p:cNvCxnSpPr/>
          <p:nvPr/>
        </p:nvCxnSpPr>
        <p:spPr>
          <a:xfrm>
            <a:off x="3007914"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964409"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920904"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599284" y="796771"/>
            <a:ext cx="730250" cy="300082"/>
          </a:xfrm>
          <a:prstGeom prst="rect">
            <a:avLst/>
          </a:prstGeom>
          <a:noFill/>
        </p:spPr>
        <p:txBody>
          <a:bodyPr wrap="square" rtlCol="0">
            <a:spAutoFit/>
          </a:bodyPr>
          <a:lstStyle/>
          <a:p>
            <a:r>
              <a:rPr lang="en-US" altLang="ja-JP" sz="1350" dirty="0">
                <a:solidFill>
                  <a:prstClr val="black"/>
                </a:solidFill>
              </a:rPr>
              <a:t>2023.3</a:t>
            </a:r>
            <a:endParaRPr lang="ja-JP" altLang="en-US" sz="1350" dirty="0">
              <a:solidFill>
                <a:prstClr val="black"/>
              </a:solidFill>
            </a:endParaRPr>
          </a:p>
        </p:txBody>
      </p:sp>
      <p:sp>
        <p:nvSpPr>
          <p:cNvPr id="24" name="テキスト ボックス 23"/>
          <p:cNvSpPr txBox="1"/>
          <p:nvPr/>
        </p:nvSpPr>
        <p:spPr>
          <a:xfrm>
            <a:off x="5453662" y="779942"/>
            <a:ext cx="934906" cy="300082"/>
          </a:xfrm>
          <a:prstGeom prst="rect">
            <a:avLst/>
          </a:prstGeom>
          <a:noFill/>
        </p:spPr>
        <p:txBody>
          <a:bodyPr wrap="square" rtlCol="0">
            <a:spAutoFit/>
          </a:bodyPr>
          <a:lstStyle/>
          <a:p>
            <a:r>
              <a:rPr lang="en-US" altLang="ja-JP" sz="1350" dirty="0">
                <a:solidFill>
                  <a:prstClr val="black"/>
                </a:solidFill>
              </a:rPr>
              <a:t>2025.3</a:t>
            </a:r>
            <a:endParaRPr lang="ja-JP" altLang="en-US" sz="1350" dirty="0">
              <a:solidFill>
                <a:prstClr val="black"/>
              </a:solidFill>
            </a:endParaRPr>
          </a:p>
        </p:txBody>
      </p:sp>
      <p:sp>
        <p:nvSpPr>
          <p:cNvPr id="25" name="テキスト ボックス 24"/>
          <p:cNvSpPr txBox="1"/>
          <p:nvPr/>
        </p:nvSpPr>
        <p:spPr>
          <a:xfrm>
            <a:off x="2126937" y="1201307"/>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6996987" y="1170529"/>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9" name="テキスト ボックス 28"/>
          <p:cNvSpPr txBox="1"/>
          <p:nvPr/>
        </p:nvSpPr>
        <p:spPr>
          <a:xfrm>
            <a:off x="4565304" y="779363"/>
            <a:ext cx="730250" cy="300082"/>
          </a:xfrm>
          <a:prstGeom prst="rect">
            <a:avLst/>
          </a:prstGeom>
          <a:noFill/>
        </p:spPr>
        <p:txBody>
          <a:bodyPr wrap="square" rtlCol="0">
            <a:spAutoFit/>
          </a:bodyPr>
          <a:lstStyle/>
          <a:p>
            <a:r>
              <a:rPr lang="en-US" altLang="ja-JP" sz="1350" dirty="0">
                <a:solidFill>
                  <a:prstClr val="black"/>
                </a:solidFill>
              </a:rPr>
              <a:t>2024.3</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877399"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435776" y="795191"/>
            <a:ext cx="934906" cy="300082"/>
          </a:xfrm>
          <a:prstGeom prst="rect">
            <a:avLst/>
          </a:prstGeom>
          <a:noFill/>
        </p:spPr>
        <p:txBody>
          <a:bodyPr wrap="square" rtlCol="0">
            <a:spAutoFit/>
          </a:bodyPr>
          <a:lstStyle/>
          <a:p>
            <a:r>
              <a:rPr lang="en-US" altLang="ja-JP" sz="1350" dirty="0">
                <a:solidFill>
                  <a:prstClr val="black"/>
                </a:solidFill>
              </a:rPr>
              <a:t>2026.3</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・提案する研究開発の目標を中間時点と最終時点について具体的かつ定量的に記載してください（極力、目標仕様等の具体的な数値を記載してください）。</a:t>
            </a:r>
            <a:endParaRPr lang="en-US" altLang="ja-JP" dirty="0">
              <a:latin typeface="+mn-ea"/>
            </a:endParaRPr>
          </a:p>
          <a:p>
            <a:r>
              <a:rPr lang="ja-JP" altLang="en-US" dirty="0">
                <a:latin typeface="+mn-ea"/>
              </a:rPr>
              <a:t>・目標を一つにまとめることが出来ない場合は、いくつかのカテゴリーに分けて記載頂いても結構です。</a:t>
            </a:r>
            <a:endParaRPr lang="en-US" altLang="ja-JP" dirty="0">
              <a:latin typeface="+mn-ea"/>
            </a:endParaRPr>
          </a:p>
        </p:txBody>
      </p:sp>
      <p:sp>
        <p:nvSpPr>
          <p:cNvPr id="4" name="テキスト ボックス 21"/>
          <p:cNvSpPr txBox="1">
            <a:spLocks noChangeArrowheads="1"/>
          </p:cNvSpPr>
          <p:nvPr/>
        </p:nvSpPr>
        <p:spPr bwMode="auto">
          <a:xfrm>
            <a:off x="179512" y="1734381"/>
            <a:ext cx="6048672"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５年間の提案の場合は事業開始から２．５年後）</a:t>
            </a:r>
            <a:endParaRPr lang="en-US" altLang="ja-JP" sz="1600" dirty="0">
              <a:latin typeface="+mn-ea"/>
            </a:endParaRPr>
          </a:p>
        </p:txBody>
      </p:sp>
      <p:sp>
        <p:nvSpPr>
          <p:cNvPr id="5" name="テキスト ボックス 21"/>
          <p:cNvSpPr txBox="1">
            <a:spLocks noChangeArrowheads="1"/>
          </p:cNvSpPr>
          <p:nvPr/>
        </p:nvSpPr>
        <p:spPr bwMode="auto">
          <a:xfrm>
            <a:off x="151094" y="4082796"/>
            <a:ext cx="5645042"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r>
              <a:rPr lang="en-US" altLang="ja-JP" sz="1600" dirty="0">
                <a:latin typeface="+mn-ea"/>
                <a:cs typeface="Times New Roman" pitchFamily="18" charset="0"/>
              </a:rPr>
              <a:t>※</a:t>
            </a:r>
            <a:r>
              <a:rPr lang="ja-JP" altLang="en-US" sz="1600" dirty="0">
                <a:latin typeface="+mn-ea"/>
                <a:cs typeface="Times New Roman" pitchFamily="18" charset="0"/>
              </a:rPr>
              <a:t>５年間の提案の場合は事業開始から５年後）</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536466707"/>
              </p:ext>
            </p:extLst>
          </p:nvPr>
        </p:nvGraphicFramePr>
        <p:xfrm>
          <a:off x="278344" y="2169843"/>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39987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837972581"/>
              </p:ext>
            </p:extLst>
          </p:nvPr>
        </p:nvGraphicFramePr>
        <p:xfrm>
          <a:off x="239655" y="4498764"/>
          <a:ext cx="8470120" cy="1522524"/>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522524">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912106414"/>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2021/</a:t>
                      </a:r>
                      <a:r>
                        <a:rPr lang="en-US" altLang="ja-JP" sz="1200" kern="100" spc="60" dirty="0">
                          <a:effectLst/>
                        </a:rPr>
                        <a:t>2</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just">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（競合技術の名称）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2021/</a:t>
                      </a:r>
                      <a:r>
                        <a:rPr lang="en-US" altLang="ja-JP" sz="1200" kern="100" spc="60" dirty="0">
                          <a:effectLst/>
                        </a:rPr>
                        <a:t>2</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just">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2021/</a:t>
                      </a:r>
                      <a:r>
                        <a:rPr lang="en-US" altLang="ja-JP" sz="1200" kern="100" spc="60" dirty="0">
                          <a:effectLst/>
                        </a:rPr>
                        <a:t>2</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6" name="テキスト ボックス 5"/>
          <p:cNvSpPr txBox="1"/>
          <p:nvPr/>
        </p:nvSpPr>
        <p:spPr>
          <a:xfrm>
            <a:off x="4519049" y="116632"/>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a:p>
            <a:r>
              <a:rPr lang="ja-JP" altLang="en-US" dirty="0">
                <a:solidFill>
                  <a:prstClr val="white"/>
                </a:solidFill>
                <a:latin typeface="ＭＳ Ｐゴシック" panose="020B0600070205080204" pitchFamily="50" charset="-128"/>
              </a:rPr>
              <a:t>・一例として以下の表を載せておりますが、別の図や表を活用してベンチマークを表現頂いても結構です。</a:t>
            </a:r>
            <a:endParaRPr lang="en-US" altLang="ja-JP" dirty="0">
              <a:solidFill>
                <a:prstClr val="white"/>
              </a:solidFill>
              <a:latin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873317"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a:latin typeface="+mn-ea"/>
              </a:rPr>
              <a:t>．研究開発成果の実用化・事業</a:t>
            </a:r>
            <a:r>
              <a:rPr lang="ja-JP" altLang="en-US" sz="2800" dirty="0">
                <a:latin typeface="+mn-ea"/>
              </a:rPr>
              <a:t>化の見通し</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41632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61540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95438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研究開発の成果が、製品・サービスへどのように反映されるか記載してください。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（製作・実施等の制約）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必須となる材料等の調達先（国、企業、産地等）や制約等、サプライチェーン上の立ち位置等を記載してください。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p:txBody>
      </p:sp>
      <p:sp>
        <p:nvSpPr>
          <p:cNvPr id="16" name="正方形/長方形 252"/>
          <p:cNvSpPr>
            <a:spLocks noChangeArrowheads="1"/>
          </p:cNvSpPr>
          <p:nvPr/>
        </p:nvSpPr>
        <p:spPr bwMode="auto">
          <a:xfrm>
            <a:off x="358138" y="4115123"/>
            <a:ext cx="8318318" cy="158504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2620</Words>
  <Application>Microsoft Office PowerPoint</Application>
  <PresentationFormat>画面に合わせる (4:3)</PresentationFormat>
  <Paragraphs>300</Paragraphs>
  <Slides>12</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12</vt:i4>
      </vt:variant>
    </vt:vector>
  </HeadingPairs>
  <TitlesOfParts>
    <vt:vector size="20" baseType="lpstr">
      <vt:lpstr>ＭＳ Ｐゴシック</vt:lpstr>
      <vt:lpstr>ＭＳ 明朝</vt:lpstr>
      <vt:lpstr>新細明體</vt:lpstr>
      <vt:lpstr>TmsRmn</vt:lpstr>
      <vt:lpstr>Arial</vt:lpstr>
      <vt:lpstr>Calibri</vt:lpstr>
      <vt:lpstr>Office ​​テーマ</vt:lpstr>
      <vt:lpstr>1_Office ​​テーマ</vt:lpstr>
      <vt:lpstr>  ○○○○の研究開発 （提案事業の名称記載）</vt:lpstr>
      <vt:lpstr>１．提案の概要（１）</vt:lpstr>
      <vt:lpstr>１．提案の概要（２）</vt:lpstr>
      <vt:lpstr>２．事業内容</vt:lpstr>
      <vt:lpstr>３．研究開発の体制</vt:lpstr>
      <vt:lpstr>PowerPoint プレゼンテーション</vt:lpstr>
      <vt:lpstr>５．研究開発の目標</vt:lpstr>
      <vt:lpstr>６．技術のベンチマーク</vt:lpstr>
      <vt:lpstr>７．研究開発成果の実用化・事業化の見通し</vt:lpstr>
      <vt:lpstr>PowerPoint プレゼンテーション</vt:lpstr>
      <vt:lpstr>（機関名：〇〇〇〇）</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2021-01-04T05:54:54Z</dcterms:created>
  <dcterms:modified xsi:type="dcterms:W3CDTF">2021-01-04T05:54:58Z</dcterms:modified>
</cp:coreProperties>
</file>