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8"/>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 id="285"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95179" autoAdjust="0"/>
  </p:normalViewPr>
  <p:slideViewPr>
    <p:cSldViewPr>
      <p:cViewPr varScale="1">
        <p:scale>
          <a:sx n="65" d="100"/>
          <a:sy n="65" d="100"/>
        </p:scale>
        <p:origin x="137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2021/2/3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2021/2/3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２０２１～２０●●年）</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287420" y="2564981"/>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2567783" y="62730"/>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P.12</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a:t>
            </a:r>
            <a:r>
              <a:rPr lang="en-US" altLang="ja-JP" b="1" u="sng" dirty="0">
                <a:solidFill>
                  <a:srgbClr val="FFFF00"/>
                </a:solidFill>
                <a:latin typeface="+mn-ea"/>
              </a:rPr>
              <a:t>15</a:t>
            </a:r>
            <a:r>
              <a:rPr lang="ja-JP" altLang="en-US" b="1" u="sng" dirty="0">
                <a:solidFill>
                  <a:srgbClr val="FFFF00"/>
                </a:solidFill>
                <a:latin typeface="+mn-ea"/>
              </a:rPr>
              <a:t>～</a:t>
            </a:r>
            <a:r>
              <a:rPr lang="en-US" altLang="ja-JP" b="1" u="sng" dirty="0">
                <a:solidFill>
                  <a:srgbClr val="FFFF00"/>
                </a:solidFill>
                <a:latin typeface="+mn-ea"/>
              </a:rPr>
              <a:t>30</a:t>
            </a:r>
            <a:r>
              <a:rPr lang="ja-JP" altLang="en-US" b="1" u="sng" dirty="0">
                <a:solidFill>
                  <a:srgbClr val="FFFF00"/>
                </a:solidFill>
                <a:latin typeface="+mn-ea"/>
              </a:rPr>
              <a:t>分程度としてください。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88288" y="5676385"/>
            <a:ext cx="8762921"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・「費用対効果指標の設定値」に係る確認については公募要領に記載のルールに基づき、算出ください。</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347473" y="2060848"/>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235144" y="1384560"/>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endParaRPr lang="en-US" altLang="ja-JP" dirty="0">
              <a:latin typeface="+mn-ea"/>
            </a:endParaRPr>
          </a:p>
          <a:p>
            <a:r>
              <a:rPr lang="ja-JP" altLang="en-US" dirty="0">
                <a:latin typeface="+mn-ea"/>
              </a:rPr>
              <a:t>（</a:t>
            </a:r>
            <a:r>
              <a:rPr lang="en-US" altLang="ja-JP" dirty="0">
                <a:latin typeface="+mn-ea"/>
              </a:rPr>
              <a:t>a1</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2019</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2020</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2024</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2025</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2026</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2027</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2019</a:t>
            </a:r>
            <a:r>
              <a:rPr lang="ja-JP" altLang="en-US" sz="1200" dirty="0">
                <a:solidFill>
                  <a:srgbClr val="3333CC"/>
                </a:solidFill>
                <a:latin typeface="+mn-ea"/>
              </a:rPr>
              <a:t>～</a:t>
            </a:r>
            <a:r>
              <a:rPr lang="en-US" altLang="ja-JP" sz="1200" dirty="0">
                <a:solidFill>
                  <a:srgbClr val="3333CC"/>
                </a:solidFill>
                <a:latin typeface="+mn-ea"/>
              </a:rPr>
              <a:t>2020</a:t>
            </a:r>
            <a:r>
              <a:rPr lang="ja-JP" altLang="en-US" sz="1200" dirty="0">
                <a:solidFill>
                  <a:srgbClr val="3333CC"/>
                </a:solidFill>
                <a:latin typeface="+mn-ea"/>
              </a:rPr>
              <a:t>年度及び</a:t>
            </a:r>
            <a:r>
              <a:rPr lang="en-US" altLang="ja-JP" sz="1200" dirty="0">
                <a:solidFill>
                  <a:srgbClr val="3333CC"/>
                </a:solidFill>
                <a:latin typeface="+mn-ea"/>
              </a:rPr>
              <a:t>2024</a:t>
            </a:r>
            <a:r>
              <a:rPr lang="ja-JP" altLang="en-US" sz="1200" dirty="0">
                <a:solidFill>
                  <a:srgbClr val="3333CC"/>
                </a:solidFill>
                <a:latin typeface="+mn-ea"/>
              </a:rPr>
              <a:t>～</a:t>
            </a:r>
            <a:r>
              <a:rPr lang="en-US" altLang="ja-JP" sz="1200" dirty="0">
                <a:solidFill>
                  <a:srgbClr val="3333CC"/>
                </a:solidFill>
                <a:latin typeface="+mn-ea"/>
              </a:rPr>
              <a:t>2027</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2023</a:t>
            </a:r>
            <a:r>
              <a:rPr lang="ja-JP" altLang="en-US" sz="1200" dirty="0">
                <a:solidFill>
                  <a:srgbClr val="3333CC"/>
                </a:solidFill>
                <a:latin typeface="+mn-ea"/>
              </a:rPr>
              <a:t>年度中に終了する場合には、研究開発終了年度から</a:t>
            </a:r>
            <a:r>
              <a:rPr lang="en-US" altLang="ja-JP" sz="1200" dirty="0">
                <a:solidFill>
                  <a:srgbClr val="3333CC"/>
                </a:solidFill>
                <a:latin typeface="+mn-ea"/>
              </a:rPr>
              <a:t>2023</a:t>
            </a:r>
            <a:r>
              <a:rPr lang="ja-JP" altLang="en-US" sz="1200" dirty="0">
                <a:solidFill>
                  <a:srgbClr val="3333CC"/>
                </a:solidFill>
                <a:latin typeface="+mn-ea"/>
              </a:rPr>
              <a:t>年度時点の売上高と申請者シェアについても、記載してください。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a:t>
            </a:r>
            <a:r>
              <a:rPr lang="ja-JP" altLang="en-US" sz="1200" u="sng" dirty="0">
                <a:solidFill>
                  <a:srgbClr val="3333CC"/>
                </a:solidFill>
                <a:latin typeface="+mn-ea"/>
              </a:rPr>
              <a:t>市場調査レポート</a:t>
            </a:r>
            <a:r>
              <a:rPr lang="ja-JP" altLang="en-US" sz="1200" dirty="0">
                <a:solidFill>
                  <a:srgbClr val="3333CC"/>
                </a:solidFill>
                <a:latin typeface="+mn-ea"/>
              </a:rPr>
              <a:t>や提案者が把握している市場規模に基づき、申請者の売上高を市場規模で除して算出ください。また、海外の売上高については想定する平均的な</a:t>
            </a:r>
            <a:r>
              <a:rPr lang="ja-JP" altLang="en-US" sz="1200" u="sng" dirty="0">
                <a:solidFill>
                  <a:srgbClr val="3333CC"/>
                </a:solidFill>
                <a:latin typeface="+mn-ea"/>
              </a:rPr>
              <a:t>為替レート</a:t>
            </a:r>
            <a:r>
              <a:rPr lang="ja-JP" altLang="en-US" sz="1200" dirty="0">
                <a:solidFill>
                  <a:srgbClr val="3333CC"/>
                </a:solidFill>
                <a:latin typeface="+mn-ea"/>
              </a:rPr>
              <a:t>を置いて算出の上、前提としたレートを記載ください。これら</a:t>
            </a:r>
            <a:r>
              <a:rPr lang="ja-JP" altLang="en-US" sz="1200" u="sng" dirty="0">
                <a:solidFill>
                  <a:srgbClr val="3333CC"/>
                </a:solidFill>
                <a:latin typeface="+mn-ea"/>
              </a:rPr>
              <a:t>前提条件についても併せて説明を記載下さい。</a:t>
            </a:r>
            <a:endParaRPr lang="en-US" altLang="ja-JP" sz="1200" u="sng"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4" name="スライド番号プレースホルダー 3"/>
          <p:cNvSpPr>
            <a:spLocks noGrp="1"/>
          </p:cNvSpPr>
          <p:nvPr>
            <p:ph type="sldNum" sz="quarter" idx="12"/>
          </p:nvPr>
        </p:nvSpPr>
        <p:spPr>
          <a:xfrm>
            <a:off x="3059832" y="6610927"/>
            <a:ext cx="2133600" cy="365125"/>
          </a:xfrm>
        </p:spPr>
        <p:txBody>
          <a:bodyPr/>
          <a:lstStyle/>
          <a:p>
            <a:pPr algn="ctr"/>
            <a:fld id="{8D8A5D70-00BF-43D1-9518-0183EFEF9A82}" type="slidenum">
              <a:rPr lang="ja-JP" altLang="en-US" smtClean="0">
                <a:solidFill>
                  <a:prstClr val="black">
                    <a:tint val="75000"/>
                  </a:prstClr>
                </a:solidFill>
                <a:latin typeface="+mn-ea"/>
              </a:rPr>
              <a:pPr algn="ctr"/>
              <a:t>11</a:t>
            </a:fld>
            <a:endParaRPr lang="ja-JP" altLang="en-US">
              <a:solidFill>
                <a:prstClr val="black">
                  <a:tint val="75000"/>
                </a:prstClr>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・別添４（研究開発成果の事業化計画書）のうち、３．項について要約して簡潔に記載ください。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26311578"/>
              </p:ext>
            </p:extLst>
          </p:nvPr>
        </p:nvGraphicFramePr>
        <p:xfrm>
          <a:off x="179515" y="1674336"/>
          <a:ext cx="8784978" cy="4211320"/>
        </p:xfrm>
        <a:graphic>
          <a:graphicData uri="http://schemas.openxmlformats.org/drawingml/2006/table">
            <a:tbl>
              <a:tblPr firstRow="1" bandRow="1">
                <a:tableStyleId>{5C22544A-7EE6-4342-B048-85BDC9FD1C3A}</a:tableStyleId>
              </a:tblPr>
              <a:tblGrid>
                <a:gridCol w="878498">
                  <a:extLst>
                    <a:ext uri="{9D8B030D-6E8A-4147-A177-3AD203B41FA5}">
                      <a16:colId xmlns:a16="http://schemas.microsoft.com/office/drawing/2014/main" val="20000"/>
                    </a:ext>
                  </a:extLst>
                </a:gridCol>
                <a:gridCol w="790648">
                  <a:extLst>
                    <a:ext uri="{9D8B030D-6E8A-4147-A177-3AD203B41FA5}">
                      <a16:colId xmlns:a16="http://schemas.microsoft.com/office/drawing/2014/main" val="2607585754"/>
                    </a:ext>
                  </a:extLst>
                </a:gridCol>
                <a:gridCol w="790648">
                  <a:extLst>
                    <a:ext uri="{9D8B030D-6E8A-4147-A177-3AD203B41FA5}">
                      <a16:colId xmlns:a16="http://schemas.microsoft.com/office/drawing/2014/main" val="20001"/>
                    </a:ext>
                  </a:extLst>
                </a:gridCol>
                <a:gridCol w="790648">
                  <a:extLst>
                    <a:ext uri="{9D8B030D-6E8A-4147-A177-3AD203B41FA5}">
                      <a16:colId xmlns:a16="http://schemas.microsoft.com/office/drawing/2014/main" val="932572701"/>
                    </a:ext>
                  </a:extLst>
                </a:gridCol>
                <a:gridCol w="790648">
                  <a:extLst>
                    <a:ext uri="{9D8B030D-6E8A-4147-A177-3AD203B41FA5}">
                      <a16:colId xmlns:a16="http://schemas.microsoft.com/office/drawing/2014/main" val="20002"/>
                    </a:ext>
                  </a:extLst>
                </a:gridCol>
                <a:gridCol w="790648">
                  <a:extLst>
                    <a:ext uri="{9D8B030D-6E8A-4147-A177-3AD203B41FA5}">
                      <a16:colId xmlns:a16="http://schemas.microsoft.com/office/drawing/2014/main" val="851321335"/>
                    </a:ext>
                  </a:extLst>
                </a:gridCol>
                <a:gridCol w="790648">
                  <a:extLst>
                    <a:ext uri="{9D8B030D-6E8A-4147-A177-3AD203B41FA5}">
                      <a16:colId xmlns:a16="http://schemas.microsoft.com/office/drawing/2014/main" val="763877103"/>
                    </a:ext>
                  </a:extLst>
                </a:gridCol>
                <a:gridCol w="790648">
                  <a:extLst>
                    <a:ext uri="{9D8B030D-6E8A-4147-A177-3AD203B41FA5}">
                      <a16:colId xmlns:a16="http://schemas.microsoft.com/office/drawing/2014/main" val="1770775091"/>
                    </a:ext>
                  </a:extLst>
                </a:gridCol>
                <a:gridCol w="790648">
                  <a:extLst>
                    <a:ext uri="{9D8B030D-6E8A-4147-A177-3AD203B41FA5}">
                      <a16:colId xmlns:a16="http://schemas.microsoft.com/office/drawing/2014/main" val="20003"/>
                    </a:ext>
                  </a:extLst>
                </a:gridCol>
                <a:gridCol w="790648">
                  <a:extLst>
                    <a:ext uri="{9D8B030D-6E8A-4147-A177-3AD203B41FA5}">
                      <a16:colId xmlns:a16="http://schemas.microsoft.com/office/drawing/2014/main" val="1875312293"/>
                    </a:ext>
                  </a:extLst>
                </a:gridCol>
                <a:gridCol w="790648">
                  <a:extLst>
                    <a:ext uri="{9D8B030D-6E8A-4147-A177-3AD203B41FA5}">
                      <a16:colId xmlns:a16="http://schemas.microsoft.com/office/drawing/2014/main" val="3184226022"/>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FY2021</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FY2025</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（継続分）</a:t>
                      </a: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6" name="テキスト ボックス 5"/>
          <p:cNvSpPr txBox="1"/>
          <p:nvPr/>
        </p:nvSpPr>
        <p:spPr>
          <a:xfrm>
            <a:off x="182227" y="6021288"/>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511146151"/>
              </p:ext>
            </p:extLst>
          </p:nvPr>
        </p:nvGraphicFramePr>
        <p:xfrm>
          <a:off x="251524" y="1403568"/>
          <a:ext cx="8712968" cy="4709160"/>
        </p:xfrm>
        <a:graphic>
          <a:graphicData uri="http://schemas.openxmlformats.org/drawingml/2006/table">
            <a:tbl>
              <a:tblPr firstRow="1" bandRow="1">
                <a:tableStyleId>{5C22544A-7EE6-4342-B048-85BDC9FD1C3A}</a:tableStyleId>
              </a:tblPr>
              <a:tblGrid>
                <a:gridCol w="1632418">
                  <a:extLst>
                    <a:ext uri="{9D8B030D-6E8A-4147-A177-3AD203B41FA5}">
                      <a16:colId xmlns:a16="http://schemas.microsoft.com/office/drawing/2014/main" val="20000"/>
                    </a:ext>
                  </a:extLst>
                </a:gridCol>
                <a:gridCol w="708055">
                  <a:extLst>
                    <a:ext uri="{9D8B030D-6E8A-4147-A177-3AD203B41FA5}">
                      <a16:colId xmlns:a16="http://schemas.microsoft.com/office/drawing/2014/main" val="20001"/>
                    </a:ext>
                  </a:extLst>
                </a:gridCol>
                <a:gridCol w="708055">
                  <a:extLst>
                    <a:ext uri="{9D8B030D-6E8A-4147-A177-3AD203B41FA5}">
                      <a16:colId xmlns:a16="http://schemas.microsoft.com/office/drawing/2014/main" val="3634264514"/>
                    </a:ext>
                  </a:extLst>
                </a:gridCol>
                <a:gridCol w="708055">
                  <a:extLst>
                    <a:ext uri="{9D8B030D-6E8A-4147-A177-3AD203B41FA5}">
                      <a16:colId xmlns:a16="http://schemas.microsoft.com/office/drawing/2014/main" val="932572701"/>
                    </a:ext>
                  </a:extLst>
                </a:gridCol>
                <a:gridCol w="708055">
                  <a:extLst>
                    <a:ext uri="{9D8B030D-6E8A-4147-A177-3AD203B41FA5}">
                      <a16:colId xmlns:a16="http://schemas.microsoft.com/office/drawing/2014/main" val="3703819195"/>
                    </a:ext>
                  </a:extLst>
                </a:gridCol>
                <a:gridCol w="708055">
                  <a:extLst>
                    <a:ext uri="{9D8B030D-6E8A-4147-A177-3AD203B41FA5}">
                      <a16:colId xmlns:a16="http://schemas.microsoft.com/office/drawing/2014/main" val="20002"/>
                    </a:ext>
                  </a:extLst>
                </a:gridCol>
                <a:gridCol w="708055">
                  <a:extLst>
                    <a:ext uri="{9D8B030D-6E8A-4147-A177-3AD203B41FA5}">
                      <a16:colId xmlns:a16="http://schemas.microsoft.com/office/drawing/2014/main" val="4217094876"/>
                    </a:ext>
                  </a:extLst>
                </a:gridCol>
                <a:gridCol w="708055">
                  <a:extLst>
                    <a:ext uri="{9D8B030D-6E8A-4147-A177-3AD203B41FA5}">
                      <a16:colId xmlns:a16="http://schemas.microsoft.com/office/drawing/2014/main" val="1770775091"/>
                    </a:ext>
                  </a:extLst>
                </a:gridCol>
                <a:gridCol w="708055">
                  <a:extLst>
                    <a:ext uri="{9D8B030D-6E8A-4147-A177-3AD203B41FA5}">
                      <a16:colId xmlns:a16="http://schemas.microsoft.com/office/drawing/2014/main" val="1753076092"/>
                    </a:ext>
                  </a:extLst>
                </a:gridCol>
                <a:gridCol w="708055">
                  <a:extLst>
                    <a:ext uri="{9D8B030D-6E8A-4147-A177-3AD203B41FA5}">
                      <a16:colId xmlns:a16="http://schemas.microsoft.com/office/drawing/2014/main" val="20003"/>
                    </a:ext>
                  </a:extLst>
                </a:gridCol>
                <a:gridCol w="708055">
                  <a:extLst>
                    <a:ext uri="{9D8B030D-6E8A-4147-A177-3AD203B41FA5}">
                      <a16:colId xmlns:a16="http://schemas.microsoft.com/office/drawing/2014/main" val="1875312293"/>
                    </a:ext>
                  </a:extLst>
                </a:gridCol>
              </a:tblGrid>
              <a:tr h="370840">
                <a:tc>
                  <a:txBody>
                    <a:bodyPr/>
                    <a:lstStyle/>
                    <a:p>
                      <a:endParaRPr kumimoji="1" lang="ja-JP" altLang="en-US" dirty="0"/>
                    </a:p>
                  </a:txBody>
                  <a:tcPr/>
                </a:tc>
                <a:tc>
                  <a:txBody>
                    <a:bodyPr/>
                    <a:lstStyle/>
                    <a:p>
                      <a:r>
                        <a:rPr kumimoji="1" lang="en-US" altLang="ja-JP" sz="1400" dirty="0">
                          <a:latin typeface="+mn-ea"/>
                          <a:ea typeface="+mn-ea"/>
                        </a:rPr>
                        <a:t>FY</a:t>
                      </a:r>
                    </a:p>
                    <a:p>
                      <a:r>
                        <a:rPr kumimoji="1" lang="en-US" altLang="ja-JP" sz="1400" dirty="0">
                          <a:latin typeface="+mn-ea"/>
                          <a:ea typeface="+mn-ea"/>
                        </a:rPr>
                        <a:t>2021</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2022</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（当初</a:t>
                      </a:r>
                      <a:r>
                        <a:rPr kumimoji="1" lang="en-US" altLang="ja-JP" sz="1400" dirty="0">
                          <a:latin typeface="+mn-ea"/>
                          <a:ea typeface="+mn-ea"/>
                        </a:rPr>
                        <a:t>3</a:t>
                      </a:r>
                      <a:r>
                        <a:rPr kumimoji="1" lang="ja-JP" altLang="en-US" sz="1400" dirty="0">
                          <a:latin typeface="+mn-ea"/>
                          <a:ea typeface="+mn-ea"/>
                        </a:rPr>
                        <a:t>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r>
                        <a:rPr kumimoji="1" lang="en-US" altLang="ja-JP" sz="1400" dirty="0">
                          <a:latin typeface="+mn-ea"/>
                          <a:ea typeface="+mn-ea"/>
                        </a:rPr>
                        <a:t>FY</a:t>
                      </a:r>
                    </a:p>
                    <a:p>
                      <a:r>
                        <a:rPr kumimoji="1" lang="en-US" altLang="ja-JP" sz="1400" dirty="0">
                          <a:latin typeface="+mn-ea"/>
                          <a:ea typeface="+mn-ea"/>
                        </a:rPr>
                        <a:t>2025</a:t>
                      </a:r>
                    </a:p>
                    <a:p>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a:t>
                      </a:r>
                      <a:r>
                        <a:rPr kumimoji="1" lang="en-US" altLang="ja-JP" sz="1400" dirty="0">
                          <a:latin typeface="+mn-ea"/>
                          <a:ea typeface="+mn-ea"/>
                        </a:rPr>
                        <a:t>※</a:t>
                      </a:r>
                      <a:r>
                        <a:rPr kumimoji="1" lang="ja-JP" altLang="en-US" sz="1400" dirty="0">
                          <a:latin typeface="+mn-ea"/>
                          <a:ea typeface="+mn-ea"/>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合計</a:t>
                      </a:r>
                      <a:endParaRPr kumimoji="1" lang="en-US" altLang="ja-JP" sz="1400" b="1" kern="1200" dirty="0">
                        <a:solidFill>
                          <a:schemeClr val="lt1"/>
                        </a:solidFill>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n-ea"/>
                          <a:ea typeface="+mn-ea"/>
                          <a:cs typeface="+mn-cs"/>
                        </a:rPr>
                        <a:t>（継続分）</a:t>
                      </a: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9" name="テキスト ボックス 8"/>
          <p:cNvSpPr txBox="1"/>
          <p:nvPr/>
        </p:nvSpPr>
        <p:spPr>
          <a:xfrm>
            <a:off x="182227" y="6165304"/>
            <a:ext cx="8568956" cy="584775"/>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継続研究開発の実施を希望する場合には必ず記載。</a:t>
            </a:r>
            <a:r>
              <a:rPr lang="en-US" altLang="ja-JP" sz="1600" dirty="0">
                <a:solidFill>
                  <a:srgbClr val="0000FF"/>
                </a:solidFill>
              </a:rPr>
              <a:t>FY2024</a:t>
            </a:r>
            <a:r>
              <a:rPr lang="ja-JP" altLang="en-US" sz="1600" dirty="0">
                <a:solidFill>
                  <a:srgbClr val="0000FF"/>
                </a:solidFill>
              </a:rPr>
              <a:t>年度については、本体開発期間と継続研究期間の予算を分割して記載のこと。</a:t>
            </a:r>
            <a:endParaRPr lang="en-US" altLang="ja-JP" sz="1600" dirty="0">
              <a:solidFill>
                <a:srgbClr val="0000FF"/>
              </a:solidFill>
            </a:endParaRP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47909"/>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500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300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200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100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1,550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a:t>
            </a:r>
            <a:r>
              <a:rPr lang="en-US" altLang="ja-JP" dirty="0">
                <a:latin typeface="+mn-ea"/>
              </a:rPr>
              <a:t>5G</a:t>
            </a:r>
            <a:r>
              <a:rPr lang="ja-JP" altLang="en-US" dirty="0">
                <a:latin typeface="+mn-ea"/>
              </a:rPr>
              <a:t>の後半（</a:t>
            </a:r>
            <a:r>
              <a:rPr lang="en-US" altLang="ja-JP" dirty="0">
                <a:latin typeface="+mn-ea"/>
              </a:rPr>
              <a:t>2020</a:t>
            </a:r>
            <a:r>
              <a:rPr lang="ja-JP" altLang="en-US" dirty="0">
                <a:latin typeface="+mn-ea"/>
              </a:rPr>
              <a:t>年代後半）に相当するポスト５</a:t>
            </a:r>
            <a:r>
              <a:rPr lang="en-US" altLang="ja-JP" dirty="0">
                <a:latin typeface="+mn-ea"/>
              </a:rPr>
              <a:t>G</a:t>
            </a:r>
            <a:r>
              <a:rPr lang="ja-JP" altLang="en-US" dirty="0">
                <a:latin typeface="+mn-ea"/>
              </a:rPr>
              <a:t>に対応した情報通信システム（ポスト５</a:t>
            </a:r>
            <a:r>
              <a:rPr lang="en-US" altLang="ja-JP" dirty="0">
                <a:latin typeface="+mn-ea"/>
              </a:rPr>
              <a:t>G</a:t>
            </a:r>
            <a:r>
              <a:rPr lang="ja-JP" altLang="en-US" dirty="0">
                <a:latin typeface="+mn-ea"/>
              </a:rPr>
              <a:t>情報通信システム）の中核となる技術で用いられる半導体の設計技術等を対象とします。具体的には、研究開発計画に記載された開発テーマの開発対象をご参照ください。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の急激な高まりが予想されており、●●（半導体等）が必要とされている。そこで●●の課題解決を目的に、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４．●●の開発（継続研究）</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7218" y="4680580"/>
            <a:ext cx="8729615" cy="1908215"/>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・研究開発終了時点で実用化に向けた課題が残る場合であって、終了時継続評価（実施者の希望を踏まえて評価の実施有無を判断）の結果、必要性が認められた場合には、追加的に継続研究開発 （原則３年以内。ただし、基金設置期間に限る。）を実施することとする。継続研究開発を希望する可能性がある場合、実施者は、公募に対する提案時に、想定される継続研究開発の内容、想定される追加的な実施者及び再委託先（</a:t>
            </a:r>
            <a:r>
              <a:rPr lang="en-US" altLang="ja-JP" sz="1200" dirty="0">
                <a:solidFill>
                  <a:srgbClr val="3333CC"/>
                </a:solidFill>
                <a:latin typeface="+mn-ea"/>
              </a:rPr>
              <a:t>※</a:t>
            </a:r>
            <a:r>
              <a:rPr lang="ja-JP" altLang="en-US" sz="1200" dirty="0">
                <a:solidFill>
                  <a:srgbClr val="3333CC"/>
                </a:solidFill>
                <a:latin typeface="+mn-ea"/>
              </a:rPr>
              <a:t>もしある場合は）、想定される研究開発費を記載ください。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354459" y="809329"/>
            <a:ext cx="730250" cy="300082"/>
          </a:xfrm>
          <a:prstGeom prst="rect">
            <a:avLst/>
          </a:prstGeom>
          <a:noFill/>
        </p:spPr>
        <p:txBody>
          <a:bodyPr wrap="square" rtlCol="0">
            <a:spAutoFit/>
          </a:bodyPr>
          <a:lstStyle/>
          <a:p>
            <a:r>
              <a:rPr lang="en-US" altLang="ja-JP" sz="1350" dirty="0">
                <a:solidFill>
                  <a:prstClr val="black"/>
                </a:solidFill>
              </a:rPr>
              <a:t>2022.4</a:t>
            </a:r>
            <a:endParaRPr lang="ja-JP" altLang="en-US" sz="1350" dirty="0">
              <a:solidFill>
                <a:prstClr val="black"/>
              </a:solidFill>
            </a:endParaRPr>
          </a:p>
        </p:txBody>
      </p:sp>
      <p:sp>
        <p:nvSpPr>
          <p:cNvPr id="16" name="テキスト ボックス 15"/>
          <p:cNvSpPr txBox="1"/>
          <p:nvPr/>
        </p:nvSpPr>
        <p:spPr>
          <a:xfrm>
            <a:off x="1565649" y="806242"/>
            <a:ext cx="730250" cy="300082"/>
          </a:xfrm>
          <a:prstGeom prst="rect">
            <a:avLst/>
          </a:prstGeom>
          <a:noFill/>
        </p:spPr>
        <p:txBody>
          <a:bodyPr wrap="square" rtlCol="0">
            <a:spAutoFit/>
          </a:bodyPr>
          <a:lstStyle/>
          <a:p>
            <a:r>
              <a:rPr lang="en-US" altLang="ja-JP" sz="1350" dirty="0">
                <a:solidFill>
                  <a:prstClr val="black"/>
                </a:solidFill>
              </a:rPr>
              <a:t>2021.6</a:t>
            </a:r>
            <a:endParaRPr lang="ja-JP" altLang="en-US" sz="1350" dirty="0">
              <a:solidFill>
                <a:prstClr val="black"/>
              </a:solidFill>
            </a:endParaRPr>
          </a:p>
        </p:txBody>
      </p:sp>
      <p:sp>
        <p:nvSpPr>
          <p:cNvPr id="45" name="右矢印 44"/>
          <p:cNvSpPr/>
          <p:nvPr/>
        </p:nvSpPr>
        <p:spPr>
          <a:xfrm>
            <a:off x="1979712"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41224"/>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439915"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295899"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7249061" y="5474439"/>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478005" y="5241513"/>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615553"/>
          </a:xfrm>
          <a:prstGeom prst="rect">
            <a:avLst/>
          </a:prstGeom>
          <a:noFill/>
        </p:spPr>
        <p:txBody>
          <a:bodyPr wrap="square" rtlCol="0">
            <a:spAutoFit/>
          </a:bodyPr>
          <a:lstStyle/>
          <a:p>
            <a:r>
              <a:rPr kumimoji="1" lang="ja-JP" altLang="en-US" dirty="0"/>
              <a:t>開発項目４</a:t>
            </a:r>
            <a:endParaRPr kumimoji="1" lang="en-US" altLang="ja-JP" dirty="0"/>
          </a:p>
          <a:p>
            <a:r>
              <a:rPr lang="ja-JP" altLang="en-US" sz="1600" dirty="0"/>
              <a:t>（継続研究）</a:t>
            </a:r>
            <a:endParaRPr kumimoji="1" lang="ja-JP" altLang="en-US" sz="1600" dirty="0"/>
          </a:p>
        </p:txBody>
      </p:sp>
      <p:sp>
        <p:nvSpPr>
          <p:cNvPr id="2" name="テキスト ボックス 1"/>
          <p:cNvSpPr txBox="1"/>
          <p:nvPr/>
        </p:nvSpPr>
        <p:spPr>
          <a:xfrm>
            <a:off x="35496" y="6546830"/>
            <a:ext cx="8681586" cy="338554"/>
          </a:xfrm>
          <a:prstGeom prst="rect">
            <a:avLst/>
          </a:prstGeom>
          <a:noFill/>
        </p:spPr>
        <p:txBody>
          <a:bodyPr wrap="square" rtlCol="0">
            <a:spAutoFit/>
          </a:bodyPr>
          <a:lstStyle/>
          <a:p>
            <a:r>
              <a:rPr kumimoji="1" lang="en-US" altLang="ja-JP" sz="1600" dirty="0">
                <a:solidFill>
                  <a:srgbClr val="0000FF"/>
                </a:solidFill>
              </a:rPr>
              <a:t>※</a:t>
            </a:r>
            <a:r>
              <a:rPr kumimoji="1" lang="ja-JP" altLang="en-US" sz="1600" dirty="0">
                <a:solidFill>
                  <a:srgbClr val="0000FF"/>
                </a:solidFill>
              </a:rPr>
              <a:t>必要に応じ、他の研究開発項目（</a:t>
            </a:r>
            <a:r>
              <a:rPr kumimoji="1" lang="en-US" altLang="ja-JP" sz="1600" dirty="0">
                <a:solidFill>
                  <a:srgbClr val="0000FF"/>
                </a:solidFill>
              </a:rPr>
              <a:t>a</a:t>
            </a:r>
            <a:r>
              <a:rPr kumimoji="1" lang="ja-JP" altLang="en-US" sz="1600" dirty="0">
                <a:solidFill>
                  <a:srgbClr val="0000FF"/>
                </a:solidFill>
              </a:rPr>
              <a:t>）コア、（</a:t>
            </a:r>
            <a:r>
              <a:rPr kumimoji="1" lang="en-US" altLang="ja-JP" sz="1600" dirty="0">
                <a:solidFill>
                  <a:srgbClr val="0000FF"/>
                </a:solidFill>
              </a:rPr>
              <a:t>b</a:t>
            </a:r>
            <a:r>
              <a:rPr kumimoji="1" lang="ja-JP" altLang="en-US" sz="1600" dirty="0">
                <a:solidFill>
                  <a:srgbClr val="0000FF"/>
                </a:solidFill>
              </a:rPr>
              <a:t>）伝送路、（</a:t>
            </a:r>
            <a:r>
              <a:rPr kumimoji="1" lang="en-US" altLang="ja-JP" sz="1600" dirty="0">
                <a:solidFill>
                  <a:srgbClr val="0000FF"/>
                </a:solidFill>
              </a:rPr>
              <a:t>c</a:t>
            </a:r>
            <a:r>
              <a:rPr lang="ja-JP" altLang="en-US" sz="1600" dirty="0">
                <a:solidFill>
                  <a:srgbClr val="0000FF"/>
                </a:solidFill>
              </a:rPr>
              <a:t>）基地局</a:t>
            </a:r>
            <a:r>
              <a:rPr kumimoji="1" lang="ja-JP" altLang="en-US" sz="1600" dirty="0">
                <a:solidFill>
                  <a:srgbClr val="0000FF"/>
                </a:solidFill>
              </a:rPr>
              <a:t>との連携計画も記載ください。</a:t>
            </a:r>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0" name="直線コネクタ 29"/>
          <p:cNvCxnSpPr/>
          <p:nvPr/>
        </p:nvCxnSpPr>
        <p:spPr>
          <a:xfrm>
            <a:off x="2660930" y="159833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3932079" y="799026"/>
            <a:ext cx="730250" cy="300082"/>
          </a:xfrm>
          <a:prstGeom prst="rect">
            <a:avLst/>
          </a:prstGeom>
          <a:noFill/>
        </p:spPr>
        <p:txBody>
          <a:bodyPr wrap="square" rtlCol="0">
            <a:spAutoFit/>
          </a:bodyPr>
          <a:lstStyle/>
          <a:p>
            <a:r>
              <a:rPr lang="en-US" altLang="ja-JP" sz="1350" dirty="0">
                <a:solidFill>
                  <a:prstClr val="black"/>
                </a:solidFill>
              </a:rPr>
              <a:t>2024.4</a:t>
            </a:r>
            <a:endParaRPr lang="ja-JP" altLang="en-US" sz="1350" dirty="0">
              <a:solidFill>
                <a:prstClr val="black"/>
              </a:solidFill>
            </a:endParaRPr>
          </a:p>
        </p:txBody>
      </p:sp>
      <p:sp>
        <p:nvSpPr>
          <p:cNvPr id="43" name="テキスト ボックス 42"/>
          <p:cNvSpPr txBox="1"/>
          <p:nvPr/>
        </p:nvSpPr>
        <p:spPr>
          <a:xfrm>
            <a:off x="3143269" y="809484"/>
            <a:ext cx="730250" cy="300082"/>
          </a:xfrm>
          <a:prstGeom prst="rect">
            <a:avLst/>
          </a:prstGeom>
          <a:noFill/>
        </p:spPr>
        <p:txBody>
          <a:bodyPr wrap="square" rtlCol="0">
            <a:spAutoFit/>
          </a:bodyPr>
          <a:lstStyle/>
          <a:p>
            <a:r>
              <a:rPr lang="en-US" altLang="ja-JP" sz="1350" dirty="0">
                <a:solidFill>
                  <a:prstClr val="black"/>
                </a:solidFill>
              </a:rPr>
              <a:t>2023.4</a:t>
            </a:r>
            <a:endParaRPr lang="ja-JP" altLang="en-US" sz="1350" dirty="0">
              <a:solidFill>
                <a:prstClr val="black"/>
              </a:solidFill>
            </a:endParaRPr>
          </a:p>
        </p:txBody>
      </p:sp>
      <p:sp>
        <p:nvSpPr>
          <p:cNvPr id="44" name="テキスト ボックス 43"/>
          <p:cNvSpPr txBox="1"/>
          <p:nvPr/>
        </p:nvSpPr>
        <p:spPr>
          <a:xfrm>
            <a:off x="5509699" y="799026"/>
            <a:ext cx="730250" cy="300082"/>
          </a:xfrm>
          <a:prstGeom prst="rect">
            <a:avLst/>
          </a:prstGeom>
          <a:noFill/>
        </p:spPr>
        <p:txBody>
          <a:bodyPr wrap="square" rtlCol="0">
            <a:spAutoFit/>
          </a:bodyPr>
          <a:lstStyle/>
          <a:p>
            <a:r>
              <a:rPr lang="en-US" altLang="ja-JP" sz="1350" dirty="0">
                <a:solidFill>
                  <a:prstClr val="black"/>
                </a:solidFill>
              </a:rPr>
              <a:t>2026.4</a:t>
            </a:r>
            <a:endParaRPr lang="ja-JP" altLang="en-US" sz="1350" dirty="0">
              <a:solidFill>
                <a:prstClr val="black"/>
              </a:solidFill>
            </a:endParaRPr>
          </a:p>
        </p:txBody>
      </p:sp>
      <p:sp>
        <p:nvSpPr>
          <p:cNvPr id="46" name="テキスト ボックス 45"/>
          <p:cNvSpPr txBox="1"/>
          <p:nvPr/>
        </p:nvSpPr>
        <p:spPr>
          <a:xfrm>
            <a:off x="4720889" y="795939"/>
            <a:ext cx="730250" cy="300082"/>
          </a:xfrm>
          <a:prstGeom prst="rect">
            <a:avLst/>
          </a:prstGeom>
          <a:noFill/>
        </p:spPr>
        <p:txBody>
          <a:bodyPr wrap="square" rtlCol="0">
            <a:spAutoFit/>
          </a:bodyPr>
          <a:lstStyle/>
          <a:p>
            <a:r>
              <a:rPr lang="en-US" altLang="ja-JP" sz="1350" dirty="0">
                <a:solidFill>
                  <a:prstClr val="black"/>
                </a:solidFill>
              </a:rPr>
              <a:t>2025.4</a:t>
            </a:r>
            <a:endParaRPr lang="ja-JP" altLang="en-US" sz="1350" dirty="0">
              <a:solidFill>
                <a:prstClr val="black"/>
              </a:solidFill>
            </a:endParaRPr>
          </a:p>
        </p:txBody>
      </p:sp>
      <p:sp>
        <p:nvSpPr>
          <p:cNvPr id="50" name="テキスト ボックス 49"/>
          <p:cNvSpPr txBox="1"/>
          <p:nvPr/>
        </p:nvSpPr>
        <p:spPr>
          <a:xfrm>
            <a:off x="6298509" y="796304"/>
            <a:ext cx="730250" cy="300082"/>
          </a:xfrm>
          <a:prstGeom prst="rect">
            <a:avLst/>
          </a:prstGeom>
          <a:noFill/>
        </p:spPr>
        <p:txBody>
          <a:bodyPr wrap="square" rtlCol="0">
            <a:spAutoFit/>
          </a:bodyPr>
          <a:lstStyle/>
          <a:p>
            <a:r>
              <a:rPr lang="en-US" altLang="ja-JP" sz="1350" dirty="0">
                <a:solidFill>
                  <a:prstClr val="black"/>
                </a:solidFill>
              </a:rPr>
              <a:t>2027.4</a:t>
            </a:r>
            <a:endParaRPr lang="ja-JP" altLang="en-US" sz="1350" dirty="0">
              <a:solidFill>
                <a:prstClr val="black"/>
              </a:solidFill>
            </a:endParaRPr>
          </a:p>
        </p:txBody>
      </p:sp>
      <p:sp>
        <p:nvSpPr>
          <p:cNvPr id="51" name="テキスト ボックス 50"/>
          <p:cNvSpPr txBox="1"/>
          <p:nvPr/>
        </p:nvSpPr>
        <p:spPr>
          <a:xfrm>
            <a:off x="1789814" y="1208093"/>
            <a:ext cx="952651" cy="246221"/>
          </a:xfrm>
          <a:prstGeom prst="rect">
            <a:avLst/>
          </a:prstGeom>
          <a:noFill/>
        </p:spPr>
        <p:txBody>
          <a:bodyPr wrap="square" rtlCol="0">
            <a:spAutoFit/>
          </a:bodyPr>
          <a:lstStyle/>
          <a:p>
            <a:r>
              <a:rPr lang="ja-JP" altLang="en-US" sz="1000" dirty="0">
                <a:solidFill>
                  <a:srgbClr val="0000FF"/>
                </a:solidFill>
              </a:rPr>
              <a:t>◆開始</a:t>
            </a:r>
          </a:p>
        </p:txBody>
      </p:sp>
      <p:sp>
        <p:nvSpPr>
          <p:cNvPr id="52" name="テキスト ボックス 51"/>
          <p:cNvSpPr txBox="1"/>
          <p:nvPr/>
        </p:nvSpPr>
        <p:spPr>
          <a:xfrm>
            <a:off x="3089480" y="1189316"/>
            <a:ext cx="869592" cy="577081"/>
          </a:xfrm>
          <a:prstGeom prst="rect">
            <a:avLst/>
          </a:prstGeom>
          <a:noFill/>
        </p:spPr>
        <p:txBody>
          <a:bodyPr wrap="square" rtlCol="0">
            <a:spAutoFit/>
          </a:bodyPr>
          <a:lstStyle/>
          <a:p>
            <a:r>
              <a:rPr lang="ja-JP" altLang="en-US" sz="1050" dirty="0">
                <a:solidFill>
                  <a:srgbClr val="0000FF"/>
                </a:solidFill>
              </a:rPr>
              <a:t>◆ステージ</a:t>
            </a:r>
            <a:endParaRPr lang="en-US" altLang="ja-JP" sz="1050" dirty="0">
              <a:solidFill>
                <a:srgbClr val="0000FF"/>
              </a:solidFill>
            </a:endParaRPr>
          </a:p>
          <a:p>
            <a:r>
              <a:rPr lang="ja-JP" altLang="en-US" sz="1050" dirty="0">
                <a:solidFill>
                  <a:srgbClr val="0000FF"/>
                </a:solidFill>
              </a:rPr>
              <a:t>ゲート審査</a:t>
            </a:r>
            <a:endParaRPr lang="en-US" altLang="ja-JP" sz="1050" dirty="0">
              <a:solidFill>
                <a:srgbClr val="0000FF"/>
              </a:solidFill>
            </a:endParaRPr>
          </a:p>
          <a:p>
            <a:r>
              <a:rPr lang="ja-JP" altLang="en-US" sz="1050" dirty="0">
                <a:solidFill>
                  <a:srgbClr val="0000FF"/>
                </a:solidFill>
              </a:rPr>
              <a:t>（１．５年後）</a:t>
            </a:r>
          </a:p>
        </p:txBody>
      </p:sp>
      <p:sp>
        <p:nvSpPr>
          <p:cNvPr id="53" name="テキスト ボックス 52"/>
          <p:cNvSpPr txBox="1"/>
          <p:nvPr/>
        </p:nvSpPr>
        <p:spPr>
          <a:xfrm>
            <a:off x="4383261" y="1208568"/>
            <a:ext cx="1491563" cy="415498"/>
          </a:xfrm>
          <a:prstGeom prst="rect">
            <a:avLst/>
          </a:prstGeom>
          <a:noFill/>
        </p:spPr>
        <p:txBody>
          <a:bodyPr wrap="square" rtlCol="0">
            <a:spAutoFit/>
          </a:bodyPr>
          <a:lstStyle/>
          <a:p>
            <a:r>
              <a:rPr lang="ja-JP" altLang="en-US" sz="1050" dirty="0">
                <a:solidFill>
                  <a:srgbClr val="0000FF"/>
                </a:solidFill>
              </a:rPr>
              <a:t>◆事業終了、終了時継続評価（希望者のみ）</a:t>
            </a:r>
          </a:p>
        </p:txBody>
      </p:sp>
      <p:sp>
        <p:nvSpPr>
          <p:cNvPr id="55" name="テキスト ボックス 54"/>
          <p:cNvSpPr txBox="1"/>
          <p:nvPr/>
        </p:nvSpPr>
        <p:spPr>
          <a:xfrm>
            <a:off x="6708955" y="1208093"/>
            <a:ext cx="1175413" cy="415498"/>
          </a:xfrm>
          <a:prstGeom prst="rect">
            <a:avLst/>
          </a:prstGeom>
          <a:noFill/>
        </p:spPr>
        <p:txBody>
          <a:bodyPr wrap="square" rtlCol="0">
            <a:spAutoFit/>
          </a:bodyPr>
          <a:lstStyle/>
          <a:p>
            <a:r>
              <a:rPr lang="ja-JP" altLang="en-US" sz="1050" dirty="0">
                <a:solidFill>
                  <a:srgbClr val="0000FF"/>
                </a:solidFill>
              </a:rPr>
              <a:t>◆継続研究終了（希望者のみ）</a:t>
            </a:r>
          </a:p>
        </p:txBody>
      </p:sp>
      <p:sp>
        <p:nvSpPr>
          <p:cNvPr id="56" name="テキスト ボックス 55"/>
          <p:cNvSpPr txBox="1"/>
          <p:nvPr/>
        </p:nvSpPr>
        <p:spPr>
          <a:xfrm>
            <a:off x="23937" y="6093296"/>
            <a:ext cx="2889663"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a:t>
            </a:r>
            <a:endParaRPr lang="en-US" altLang="ja-JP" sz="1050" dirty="0">
              <a:solidFill>
                <a:srgbClr val="0000FF"/>
              </a:solidFill>
            </a:endParaRPr>
          </a:p>
          <a:p>
            <a:r>
              <a:rPr lang="ja-JP" altLang="en-US" sz="1050" dirty="0">
                <a:solidFill>
                  <a:srgbClr val="0000FF"/>
                </a:solidFill>
              </a:rPr>
              <a:t>実施する可能性のある項目全てを必ず記載。</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2828280"/>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②最終目標（３年経過時点）</a:t>
            </a:r>
            <a:endParaRPr lang="en-US" altLang="ja-JP" sz="1600" dirty="0">
              <a:latin typeface="+mn-ea"/>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48536842"/>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zh-TW" altLang="en-US" sz="1100" spc="10" dirty="0">
                          <a:effectLst/>
                        </a:rPr>
                        <a:t>性能</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sp>
        <p:nvSpPr>
          <p:cNvPr id="17" name="テキスト ボックス 16"/>
          <p:cNvSpPr txBox="1"/>
          <p:nvPr/>
        </p:nvSpPr>
        <p:spPr>
          <a:xfrm>
            <a:off x="7236296" y="4889654"/>
            <a:ext cx="1813612" cy="415498"/>
          </a:xfrm>
          <a:prstGeom prst="rect">
            <a:avLst/>
          </a:prstGeom>
          <a:noFill/>
        </p:spPr>
        <p:txBody>
          <a:bodyPr wrap="square" rtlCol="0">
            <a:spAutoFit/>
          </a:bodyPr>
          <a:lstStyle/>
          <a:p>
            <a:r>
              <a:rPr lang="en-US" altLang="ja-JP" sz="1050" dirty="0">
                <a:solidFill>
                  <a:srgbClr val="0000FF"/>
                </a:solidFill>
              </a:rPr>
              <a:t>※</a:t>
            </a:r>
            <a:r>
              <a:rPr lang="ja-JP" altLang="en-US" sz="1050" dirty="0">
                <a:solidFill>
                  <a:srgbClr val="0000FF"/>
                </a:solidFill>
              </a:rPr>
              <a:t>継続研究開発の実施を希望する場合には必ず記載。</a:t>
            </a:r>
          </a:p>
        </p:txBody>
      </p:sp>
      <p:graphicFrame>
        <p:nvGraphicFramePr>
          <p:cNvPr id="18" name="表 17"/>
          <p:cNvGraphicFramePr>
            <a:graphicFrameLocks noGrp="1"/>
          </p:cNvGraphicFramePr>
          <p:nvPr>
            <p:extLst>
              <p:ext uri="{D42A27DB-BD31-4B8C-83A1-F6EECF244321}">
                <p14:modId xmlns:p14="http://schemas.microsoft.com/office/powerpoint/2010/main" val="302909150"/>
              </p:ext>
            </p:extLst>
          </p:nvPr>
        </p:nvGraphicFramePr>
        <p:xfrm>
          <a:off x="278344" y="3336280"/>
          <a:ext cx="8470120" cy="81280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研究開発計画中の開発目標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22" name="テキスト ボックス 21"/>
          <p:cNvSpPr txBox="1">
            <a:spLocks noChangeArrowheads="1"/>
          </p:cNvSpPr>
          <p:nvPr/>
        </p:nvSpPr>
        <p:spPr bwMode="auto">
          <a:xfrm>
            <a:off x="179512" y="4818638"/>
            <a:ext cx="4114800"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③継続研究開発目標（</a:t>
            </a:r>
            <a:r>
              <a:rPr lang="en-US" altLang="ja-JP" sz="1600" dirty="0">
                <a:latin typeface="+mn-ea"/>
                <a:cs typeface="Times New Roman" pitchFamily="18" charset="0"/>
              </a:rPr>
              <a:t>6</a:t>
            </a:r>
            <a:r>
              <a:rPr lang="ja-JP" altLang="en-US" sz="1600" dirty="0">
                <a:latin typeface="+mn-ea"/>
                <a:cs typeface="Times New Roman" pitchFamily="18" charset="0"/>
              </a:rPr>
              <a:t>年経過時点（最長））</a:t>
            </a:r>
            <a:endParaRPr lang="en-US" altLang="ja-JP" sz="1600" dirty="0">
              <a:latin typeface="+mn-ea"/>
            </a:endParaRPr>
          </a:p>
        </p:txBody>
      </p:sp>
      <p:graphicFrame>
        <p:nvGraphicFramePr>
          <p:cNvPr id="23" name="表 22"/>
          <p:cNvGraphicFramePr>
            <a:graphicFrameLocks noGrp="1"/>
          </p:cNvGraphicFramePr>
          <p:nvPr>
            <p:extLst>
              <p:ext uri="{D42A27DB-BD31-4B8C-83A1-F6EECF244321}">
                <p14:modId xmlns:p14="http://schemas.microsoft.com/office/powerpoint/2010/main" val="2376249467"/>
              </p:ext>
            </p:extLst>
          </p:nvPr>
        </p:nvGraphicFramePr>
        <p:xfrm>
          <a:off x="278344" y="5474598"/>
          <a:ext cx="8470120" cy="40640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lang="ja-JP" sz="1100" spc="10" dirty="0">
                          <a:effectLst/>
                        </a:rPr>
                        <a:t>提案事業</a:t>
                      </a:r>
                      <a:r>
                        <a:rPr kumimoji="1" lang="ja-JP" sz="1100" kern="1200" spc="10" dirty="0">
                          <a:solidFill>
                            <a:schemeClr val="tx1"/>
                          </a:solidFill>
                          <a:effectLst/>
                          <a:latin typeface="+mn-lt"/>
                          <a:ea typeface="+mn-ea"/>
                          <a:cs typeface="+mn-cs"/>
                        </a:rPr>
                        <a:t>の</a:t>
                      </a:r>
                      <a:r>
                        <a:rPr kumimoji="1" lang="ja-JP" altLang="en-US" sz="1100" kern="1200" spc="10" dirty="0">
                          <a:solidFill>
                            <a:schemeClr val="tx1"/>
                          </a:solidFill>
                          <a:effectLst/>
                          <a:latin typeface="+mn-lt"/>
                          <a:ea typeface="+mn-ea"/>
                          <a:cs typeface="+mn-cs"/>
                        </a:rPr>
                        <a:t>継続研究開発目標</a:t>
                      </a:r>
                      <a:endParaRPr kumimoji="1" lang="ja-JP" altLang="ja-JP" sz="1100" kern="1200" spc="1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855014519"/>
              </p:ext>
            </p:extLst>
          </p:nvPr>
        </p:nvGraphicFramePr>
        <p:xfrm>
          <a:off x="418083" y="1474308"/>
          <a:ext cx="8143873" cy="4229100"/>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549275">
                  <a:extLst>
                    <a:ext uri="{9D8B030D-6E8A-4147-A177-3AD203B41FA5}">
                      <a16:colId xmlns:a16="http://schemas.microsoft.com/office/drawing/2014/main" val="825099589"/>
                    </a:ext>
                  </a:extLst>
                </a:gridCol>
                <a:gridCol w="583406">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年月</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4</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4374</Words>
  <Application>Microsoft Office PowerPoint</Application>
  <PresentationFormat>画面に合わせる (4:3)</PresentationFormat>
  <Paragraphs>448</Paragraphs>
  <Slides>15</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2021-02-03T05:42:28Z</dcterms:created>
  <dcterms:modified xsi:type="dcterms:W3CDTF">2021-02-03T05:42:36Z</dcterms:modified>
</cp:coreProperties>
</file>