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3"/>
  </p:notesMasterIdLst>
  <p:sldIdLst>
    <p:sldId id="330" r:id="rId3"/>
    <p:sldId id="270" r:id="rId4"/>
    <p:sldId id="263" r:id="rId5"/>
    <p:sldId id="332" r:id="rId6"/>
    <p:sldId id="271" r:id="rId7"/>
    <p:sldId id="269" r:id="rId8"/>
    <p:sldId id="267" r:id="rId9"/>
    <p:sldId id="276" r:id="rId10"/>
    <p:sldId id="273" r:id="rId11"/>
    <p:sldId id="274" r:id="rId1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765" autoAdjust="0"/>
  </p:normalViewPr>
  <p:slideViewPr>
    <p:cSldViewPr>
      <p:cViewPr varScale="1">
        <p:scale>
          <a:sx n="76" d="100"/>
          <a:sy n="76" d="100"/>
        </p:scale>
        <p:origin x="306"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622" cy="494813"/>
          </a:xfrm>
          <a:prstGeom prst="rect">
            <a:avLst/>
          </a:prstGeom>
        </p:spPr>
        <p:txBody>
          <a:bodyPr vert="horz" lIns="90637" tIns="45318" rIns="90637" bIns="45318"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572" y="0"/>
            <a:ext cx="2918622" cy="494813"/>
          </a:xfrm>
          <a:prstGeom prst="rect">
            <a:avLst/>
          </a:prstGeom>
        </p:spPr>
        <p:txBody>
          <a:bodyPr vert="horz" lIns="90637" tIns="45318" rIns="90637" bIns="45318" rtlCol="0"/>
          <a:lstStyle>
            <a:lvl1pPr algn="r">
              <a:defRPr sz="1100"/>
            </a:lvl1pPr>
          </a:lstStyle>
          <a:p>
            <a:fld id="{6242F766-F3D5-4D60-A923-2555C7DFA534}" type="datetimeFigureOut">
              <a:rPr kumimoji="1" lang="ja-JP" altLang="en-US" smtClean="0"/>
              <a:t>2021/2/16</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501"/>
            <a:ext cx="2918622" cy="494813"/>
          </a:xfrm>
          <a:prstGeom prst="rect">
            <a:avLst/>
          </a:prstGeom>
        </p:spPr>
        <p:txBody>
          <a:bodyPr vert="horz" lIns="90637" tIns="45318" rIns="90637" bIns="45318"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2" cy="494813"/>
          </a:xfrm>
          <a:prstGeom prst="rect">
            <a:avLst/>
          </a:prstGeom>
        </p:spPr>
        <p:txBody>
          <a:bodyPr vert="horz" lIns="90637" tIns="45318" rIns="90637" bIns="45318" rtlCol="0" anchor="b"/>
          <a:lstStyle>
            <a:lvl1pPr algn="r">
              <a:defRPr sz="11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0963" y="741363"/>
            <a:ext cx="6573837" cy="36988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defTabSz="875721">
              <a:defRPr/>
            </a:pPr>
            <a:fld id="{3AB6AF2B-B641-4643-9444-A3DDC31C4134}" type="slidenum">
              <a:rPr lang="ja-JP" altLang="en-US">
                <a:solidFill>
                  <a:prstClr val="black"/>
                </a:solidFill>
                <a:latin typeface="Calibri"/>
                <a:ea typeface="ＭＳ Ｐゴシック" panose="020B0600070205080204" pitchFamily="50" charset="-128"/>
              </a:rPr>
              <a:pPr defTabSz="875721">
                <a:defRPr/>
              </a:pPr>
              <a:t>1</a:t>
            </a:fld>
            <a:endParaRPr lang="ja-JP" altLang="en-US">
              <a:solidFill>
                <a:prstClr val="black"/>
              </a:solidFill>
              <a:latin typeface="Calibri"/>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2682875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dirty="0"/>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299872" y="6525345"/>
            <a:ext cx="2844800" cy="365125"/>
          </a:xfrm>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72101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360363" y="6525345"/>
            <a:ext cx="2844800" cy="365125"/>
          </a:xfrm>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616908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653911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3859101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103019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386535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430329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32435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3381124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772238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0020103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7" name="スライド番号プレースホルダ 6"/>
          <p:cNvSpPr>
            <a:spLocks noGrp="1"/>
          </p:cNvSpPr>
          <p:nvPr>
            <p:ph type="sldNum" sz="quarter" idx="10"/>
          </p:nvPr>
        </p:nvSpPr>
        <p:spPr/>
        <p:txBody>
          <a:bodyPr/>
          <a:lstStyle/>
          <a:p>
            <a:fld id="{694CE547-DC31-45C0-A3CB-9746090ED550}" type="slidenum">
              <a:rPr lang="ja-JP" altLang="en-US" smtClean="0">
                <a:solidFill>
                  <a:srgbClr val="000000">
                    <a:tint val="75000"/>
                  </a:srgbClr>
                </a:solidFill>
              </a:rPr>
              <a:pPr/>
              <a:t>‹#›</a:t>
            </a:fld>
            <a:endParaRPr lang="ja-JP" altLang="en-US" dirty="0">
              <a:solidFill>
                <a:srgbClr val="000000">
                  <a:tint val="75000"/>
                </a:srgbClr>
              </a:solidFill>
            </a:endParaRPr>
          </a:p>
        </p:txBody>
      </p:sp>
    </p:spTree>
    <p:extLst>
      <p:ext uri="{BB962C8B-B14F-4D97-AF65-F5344CB8AC3E}">
        <p14:creationId xmlns:p14="http://schemas.microsoft.com/office/powerpoint/2010/main" val="316992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188806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33C9DDD2-3216-4EB1-9976-BBC39D2CACC6}"/>
              </a:ext>
            </a:extLst>
          </p:cNvPr>
          <p:cNvSpPr txBox="1"/>
          <p:nvPr/>
        </p:nvSpPr>
        <p:spPr>
          <a:xfrm>
            <a:off x="11830" y="171184"/>
            <a:ext cx="3312368" cy="307777"/>
          </a:xfrm>
          <a:prstGeom prst="rect">
            <a:avLst/>
          </a:prstGeom>
          <a:noFill/>
          <a:ln>
            <a:noFill/>
          </a:ln>
        </p:spPr>
        <p:txBody>
          <a:bodyPr wrap="square" rtlCol="0">
            <a:spAutoFit/>
          </a:bodyPr>
          <a:lstStyle/>
          <a:p>
            <a:r>
              <a:rPr lang="ja-JP" altLang="en-US" sz="1400" u="sng" dirty="0">
                <a:latin typeface="Meiryo UI" panose="020B0604030504040204" pitchFamily="50" charset="-128"/>
                <a:ea typeface="Meiryo UI" panose="020B0604030504040204" pitchFamily="50" charset="-128"/>
              </a:rPr>
              <a:t>研究開発内容の説明資料</a:t>
            </a:r>
          </a:p>
        </p:txBody>
      </p:sp>
      <p:sp>
        <p:nvSpPr>
          <p:cNvPr id="10" name="テキスト ボックス 9">
            <a:extLst>
              <a:ext uri="{FF2B5EF4-FFF2-40B4-BE49-F238E27FC236}">
                <a16:creationId xmlns:a16="http://schemas.microsoft.com/office/drawing/2014/main" id="{9F267A86-3263-4709-B7E9-E3251F6B7AF3}"/>
              </a:ext>
            </a:extLst>
          </p:cNvPr>
          <p:cNvSpPr txBox="1"/>
          <p:nvPr/>
        </p:nvSpPr>
        <p:spPr>
          <a:xfrm rot="21255787">
            <a:off x="192161" y="3486283"/>
            <a:ext cx="11305258" cy="1477328"/>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b="1" i="1" dirty="0">
                <a:solidFill>
                  <a:srgbClr val="0000FF"/>
                </a:solidFill>
                <a:latin typeface="Meiryo UI" panose="020B0604030504040204" pitchFamily="50" charset="-128"/>
                <a:ea typeface="Meiryo UI" panose="020B0604030504040204" pitchFamily="50" charset="-128"/>
              </a:rPr>
              <a:t>青字の留意事項を参考に本雛型に従って説明資料を作成ください。</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（フォントは </a:t>
            </a:r>
            <a:r>
              <a:rPr lang="en-US" altLang="ja-JP" b="1" dirty="0" err="1">
                <a:solidFill>
                  <a:srgbClr val="0000FF"/>
                </a:solidFill>
                <a:latin typeface="Meiryo UI" panose="020B0604030504040204" pitchFamily="50" charset="-128"/>
                <a:ea typeface="Meiryo UI" panose="020B0604030504040204" pitchFamily="50" charset="-128"/>
              </a:rPr>
              <a:t>Meiryo</a:t>
            </a:r>
            <a:r>
              <a:rPr lang="en-US" altLang="ja-JP" b="1" dirty="0">
                <a:solidFill>
                  <a:srgbClr val="0000FF"/>
                </a:solidFill>
                <a:latin typeface="Meiryo UI" panose="020B0604030504040204" pitchFamily="50" charset="-128"/>
                <a:ea typeface="Meiryo UI" panose="020B0604030504040204" pitchFamily="50" charset="-128"/>
              </a:rPr>
              <a:t> UI</a:t>
            </a:r>
            <a:r>
              <a:rPr lang="ja-JP" altLang="en-US" b="1" dirty="0">
                <a:solidFill>
                  <a:srgbClr val="0000FF"/>
                </a:solidFill>
                <a:latin typeface="Meiryo UI" panose="020B0604030504040204" pitchFamily="50" charset="-128"/>
                <a:ea typeface="Meiryo UI" panose="020B0604030504040204" pitchFamily="50" charset="-128"/>
                <a:cs typeface="Arial" panose="020B0604020202020204" pitchFamily="34" charset="0"/>
              </a:rPr>
              <a:t>）</a:t>
            </a:r>
            <a:endParaRPr lang="en-US" altLang="ja-JP" b="1" dirty="0">
              <a:solidFill>
                <a:srgbClr val="0000FF"/>
              </a:solidFill>
              <a:latin typeface="Meiryo UI" panose="020B0604030504040204" pitchFamily="50" charset="-128"/>
              <a:ea typeface="Meiryo UI" panose="020B0604030504040204" pitchFamily="50" charset="-128"/>
              <a:cs typeface="Arial" panose="020B0604020202020204" pitchFamily="34" charset="0"/>
            </a:endParaRPr>
          </a:p>
          <a:p>
            <a:pPr marL="87313" indent="-87313">
              <a:buFont typeface="Arial" pitchFamily="34" charset="0"/>
              <a:buChar char="•"/>
            </a:pPr>
            <a:r>
              <a:rPr lang="ja-JP" altLang="en-US" b="1" i="1" dirty="0">
                <a:solidFill>
                  <a:srgbClr val="0000FF"/>
                </a:solidFill>
                <a:latin typeface="Meiryo UI" panose="020B0604030504040204" pitchFamily="50" charset="-128"/>
                <a:ea typeface="Meiryo UI" panose="020B0604030504040204" pitchFamily="50" charset="-128"/>
              </a:rPr>
              <a:t>提出時は青字の留意事項を削除ください。</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a:t>
            </a:r>
            <a:r>
              <a:rPr lang="en-US" altLang="ja-JP" b="1" i="1" dirty="0">
                <a:solidFill>
                  <a:srgbClr val="0000FF"/>
                </a:solidFill>
                <a:latin typeface="Meiryo UI" panose="020B0604030504040204" pitchFamily="50" charset="-128"/>
                <a:ea typeface="Meiryo UI" panose="020B0604030504040204" pitchFamily="50" charset="-128"/>
              </a:rPr>
              <a:t>※</a:t>
            </a:r>
            <a:r>
              <a:rPr lang="ja-JP" altLang="en-US" b="1" i="1" dirty="0">
                <a:solidFill>
                  <a:srgbClr val="0000FF"/>
                </a:solidFill>
                <a:latin typeface="Meiryo UI" panose="020B0604030504040204" pitchFamily="50" charset="-128"/>
                <a:ea typeface="Meiryo UI" panose="020B0604030504040204" pitchFamily="50" charset="-128"/>
              </a:rPr>
              <a:t>なお、採択審査委員会におけるヒアリング審査において、本資料を用いた説明を依頼する場合がございます。</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a:t>
            </a:r>
            <a:r>
              <a:rPr lang="ja-JP" altLang="en-US" b="1" dirty="0">
                <a:solidFill>
                  <a:srgbClr val="0000FF"/>
                </a:solidFill>
                <a:latin typeface="Meiryo UI" panose="020B0604030504040204" pitchFamily="50" charset="-128"/>
                <a:ea typeface="Meiryo UI" panose="020B0604030504040204" pitchFamily="50" charset="-128"/>
              </a:rPr>
              <a:t>提案者によるプレゼン時間：</a:t>
            </a:r>
            <a:r>
              <a:rPr lang="en-US" altLang="ja-JP" b="1" dirty="0">
                <a:solidFill>
                  <a:srgbClr val="0000FF"/>
                </a:solidFill>
                <a:latin typeface="Meiryo UI" panose="020B0604030504040204" pitchFamily="50" charset="-128"/>
                <a:ea typeface="Meiryo UI" panose="020B0604030504040204" pitchFamily="50" charset="-128"/>
              </a:rPr>
              <a:t>20</a:t>
            </a:r>
            <a:r>
              <a:rPr lang="ja-JP" altLang="en-US" b="1" dirty="0">
                <a:solidFill>
                  <a:srgbClr val="0000FF"/>
                </a:solidFill>
                <a:latin typeface="Meiryo UI" panose="020B0604030504040204" pitchFamily="50" charset="-128"/>
                <a:ea typeface="Meiryo UI" panose="020B0604030504040204" pitchFamily="50" charset="-128"/>
              </a:rPr>
              <a:t>分間（予定））</a:t>
            </a:r>
            <a:endParaRPr lang="en-US" altLang="ja-JP" b="1" dirty="0">
              <a:solidFill>
                <a:srgbClr val="0000FF"/>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2B15C0F2-F5EB-478B-8181-B2DE7BB9CC18}"/>
              </a:ext>
            </a:extLst>
          </p:cNvPr>
          <p:cNvSpPr txBox="1"/>
          <p:nvPr/>
        </p:nvSpPr>
        <p:spPr>
          <a:xfrm>
            <a:off x="3863752" y="5805264"/>
            <a:ext cx="7992888"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600" b="1" dirty="0">
                <a:solidFill>
                  <a:srgbClr val="0000FF"/>
                </a:solidFill>
                <a:latin typeface="Meiryo UI" panose="020B0604030504040204" pitchFamily="50" charset="-128"/>
                <a:ea typeface="Meiryo UI" panose="020B0604030504040204" pitchFamily="50" charset="-128"/>
              </a:rPr>
              <a:t>提案される企業名を記載してください</a:t>
            </a:r>
            <a:endParaRPr lang="en-US" altLang="ja-JP" sz="1600" b="1" dirty="0">
              <a:solidFill>
                <a:srgbClr val="0000FF"/>
              </a:solidFill>
              <a:latin typeface="Meiryo UI" panose="020B0604030504040204" pitchFamily="50" charset="-128"/>
              <a:ea typeface="Meiryo UI" panose="020B0604030504040204" pitchFamily="50" charset="-128"/>
            </a:endParaRPr>
          </a:p>
          <a:p>
            <a:pPr marL="87313" indent="-87313">
              <a:buFont typeface="Arial" pitchFamily="34" charset="0"/>
              <a:buChar char="•"/>
            </a:pPr>
            <a:r>
              <a:rPr lang="ja-JP" altLang="en-US" sz="1600" b="1" dirty="0">
                <a:solidFill>
                  <a:srgbClr val="0000FF"/>
                </a:solidFill>
                <a:latin typeface="Meiryo UI" panose="020B0604030504040204" pitchFamily="50" charset="-128"/>
                <a:ea typeface="Meiryo UI" panose="020B0604030504040204" pitchFamily="50" charset="-128"/>
              </a:rPr>
              <a:t>共同提案の場合、代表機関を一番上に記述し、共同提案者を下に併記してください</a:t>
            </a:r>
            <a:endParaRPr lang="en-US" altLang="ja-JP" sz="1600" b="1" dirty="0">
              <a:solidFill>
                <a:srgbClr val="0000FF"/>
              </a:solidFill>
              <a:latin typeface="Meiryo UI" panose="020B0604030504040204" pitchFamily="50" charset="-128"/>
              <a:ea typeface="Meiryo UI" panose="020B0604030504040204" pitchFamily="50" charset="-128"/>
            </a:endParaRPr>
          </a:p>
          <a:p>
            <a:r>
              <a:rPr lang="ja-JP" altLang="en-US" sz="1600" b="1" dirty="0">
                <a:solidFill>
                  <a:srgbClr val="0000FF"/>
                </a:solidFill>
                <a:latin typeface="Meiryo UI" panose="020B0604030504040204" pitchFamily="50" charset="-128"/>
                <a:ea typeface="Meiryo UI" panose="020B0604030504040204" pitchFamily="50" charset="-128"/>
              </a:rPr>
              <a:t>（委託先、共同研究先は記載不要です）</a:t>
            </a:r>
          </a:p>
        </p:txBody>
      </p:sp>
      <p:sp>
        <p:nvSpPr>
          <p:cNvPr id="12" name="サブタイトル 2">
            <a:extLst>
              <a:ext uri="{FF2B5EF4-FFF2-40B4-BE49-F238E27FC236}">
                <a16:creationId xmlns:a16="http://schemas.microsoft.com/office/drawing/2014/main" id="{4DCF87C3-40D4-460D-A41E-F3CDD980776B}"/>
              </a:ext>
            </a:extLst>
          </p:cNvPr>
          <p:cNvSpPr txBox="1">
            <a:spLocks/>
          </p:cNvSpPr>
          <p:nvPr/>
        </p:nvSpPr>
        <p:spPr>
          <a:xfrm>
            <a:off x="5087888" y="5085184"/>
            <a:ext cx="3312368" cy="112968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3600" dirty="0">
                <a:latin typeface="Meiryo UI" panose="020B0604030504040204" pitchFamily="50" charset="-128"/>
                <a:ea typeface="Meiryo UI" panose="020B0604030504040204" pitchFamily="50" charset="-128"/>
              </a:rPr>
              <a:t>〇〇〇〇</a:t>
            </a:r>
          </a:p>
        </p:txBody>
      </p:sp>
      <p:sp>
        <p:nvSpPr>
          <p:cNvPr id="13" name="タイトル 1">
            <a:extLst>
              <a:ext uri="{FF2B5EF4-FFF2-40B4-BE49-F238E27FC236}">
                <a16:creationId xmlns:a16="http://schemas.microsoft.com/office/drawing/2014/main" id="{CD5DA080-FEA5-49D1-BAF9-3B18DD43BFD1}"/>
              </a:ext>
            </a:extLst>
          </p:cNvPr>
          <p:cNvSpPr txBox="1">
            <a:spLocks/>
          </p:cNvSpPr>
          <p:nvPr/>
        </p:nvSpPr>
        <p:spPr>
          <a:xfrm>
            <a:off x="325590" y="1772816"/>
            <a:ext cx="11521280" cy="165618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ts val="2500"/>
              </a:lnSpc>
            </a:pPr>
            <a:endParaRPr lang="en-US" altLang="ja-JP" sz="2800" b="1" dirty="0">
              <a:latin typeface="Meiryo UI" panose="020B0604030504040204" pitchFamily="50" charset="-128"/>
              <a:ea typeface="Meiryo UI" panose="020B0604030504040204" pitchFamily="50" charset="-128"/>
            </a:endParaRPr>
          </a:p>
          <a:p>
            <a:pPr>
              <a:lnSpc>
                <a:spcPts val="2500"/>
              </a:lnSpc>
            </a:pPr>
            <a:r>
              <a:rPr lang="en-US" altLang="ja-JP" sz="2800" b="1" dirty="0">
                <a:latin typeface="Meiryo UI" panose="020B0604030504040204" pitchFamily="50" charset="-128"/>
                <a:ea typeface="Meiryo UI" panose="020B0604030504040204" pitchFamily="50" charset="-128"/>
              </a:rPr>
              <a:t>P21007:</a:t>
            </a:r>
            <a:r>
              <a:rPr lang="ja-JP" altLang="en-US" sz="2800" b="1" dirty="0">
                <a:latin typeface="Meiryo UI" panose="020B0604030504040204" pitchFamily="50" charset="-128"/>
                <a:ea typeface="Meiryo UI" panose="020B0604030504040204" pitchFamily="50" charset="-128"/>
              </a:rPr>
              <a:t>「航空機エンジン向け材料開発・評価システム基盤整備事業」</a:t>
            </a:r>
            <a:endParaRPr lang="en-US" altLang="ja-JP" sz="2800" b="1" dirty="0">
              <a:latin typeface="Meiryo UI" panose="020B0604030504040204" pitchFamily="50" charset="-128"/>
              <a:ea typeface="Meiryo UI" panose="020B0604030504040204" pitchFamily="50" charset="-128"/>
            </a:endParaRPr>
          </a:p>
          <a:p>
            <a:pPr>
              <a:lnSpc>
                <a:spcPts val="2500"/>
              </a:lnSpc>
            </a:pPr>
            <a:r>
              <a:rPr lang="ja-JP" altLang="en-US" sz="2800" b="1" dirty="0">
                <a:latin typeface="Meiryo UI" panose="020B0604030504040204" pitchFamily="50" charset="-128"/>
                <a:ea typeface="Meiryo UI" panose="020B0604030504040204" pitchFamily="50" charset="-128"/>
              </a:rPr>
              <a:t>　</a:t>
            </a:r>
            <a:endParaRPr lang="en-US" altLang="ja-JP" sz="2800" b="1" dirty="0">
              <a:latin typeface="Meiryo UI" panose="020B0604030504040204" pitchFamily="50" charset="-128"/>
              <a:ea typeface="Meiryo UI" panose="020B0604030504040204" pitchFamily="50" charset="-128"/>
            </a:endParaRPr>
          </a:p>
          <a:p>
            <a:pPr>
              <a:lnSpc>
                <a:spcPts val="2500"/>
              </a:lnSpc>
            </a:pPr>
            <a:r>
              <a:rPr lang="ja-JP" altLang="en-US" sz="2800" b="1" dirty="0">
                <a:latin typeface="Meiryo UI" panose="020B0604030504040204" pitchFamily="50" charset="-128"/>
                <a:ea typeface="Meiryo UI" panose="020B0604030504040204" pitchFamily="50" charset="-128"/>
              </a:rPr>
              <a:t>研究開発項目②「革新的合金探索手法の開発」</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委託事業</a:t>
            </a:r>
            <a:r>
              <a:rPr lang="en-US" altLang="ja-JP" sz="2800" b="1" dirty="0">
                <a:latin typeface="Meiryo UI" panose="020B0604030504040204" pitchFamily="50" charset="-128"/>
                <a:ea typeface="Meiryo UI" panose="020B0604030504040204" pitchFamily="50" charset="-128"/>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9336" y="692696"/>
            <a:ext cx="11489728" cy="1938992"/>
          </a:xfrm>
          <a:prstGeom prst="rect">
            <a:avLst/>
          </a:prstGeom>
        </p:spPr>
        <p:txBody>
          <a:bodyPr wrap="square">
            <a:spAutoFit/>
          </a:bodyPr>
          <a:lstStyle/>
          <a:p>
            <a:pPr marL="87313" indent="-87313"/>
            <a:r>
              <a:rPr lang="ja-JP" altLang="en-US" sz="2000" b="1" dirty="0">
                <a:solidFill>
                  <a:srgbClr val="0000FF"/>
                </a:solidFill>
              </a:rPr>
              <a:t>・別添３の「研究開発成果の事業化計画書」をベースに図表を交えて分かりやすく示してください。</a:t>
            </a:r>
            <a:endParaRPr lang="en-US" altLang="ja-JP" sz="2000" b="1" dirty="0">
              <a:solidFill>
                <a:srgbClr val="0000FF"/>
              </a:solidFill>
            </a:endParaRPr>
          </a:p>
          <a:p>
            <a:pPr marL="87313" indent="-87313"/>
            <a:endParaRPr lang="en-US" altLang="ja-JP" sz="2000" b="1" dirty="0">
              <a:solidFill>
                <a:srgbClr val="0000FF"/>
              </a:solidFill>
            </a:endParaRPr>
          </a:p>
          <a:p>
            <a:pPr marL="87313" indent="-87313"/>
            <a:r>
              <a:rPr lang="ja-JP" altLang="en-US" sz="2000" b="1" dirty="0">
                <a:solidFill>
                  <a:srgbClr val="0000FF"/>
                </a:solidFill>
              </a:rPr>
              <a:t>　①実用化・事業化を行う製品・サービス等の概要</a:t>
            </a:r>
            <a:endParaRPr lang="en-US" altLang="ja-JP" sz="2000" b="1" dirty="0">
              <a:solidFill>
                <a:srgbClr val="0000FF"/>
              </a:solidFill>
            </a:endParaRPr>
          </a:p>
          <a:p>
            <a:pPr marL="87313" indent="-87313"/>
            <a:r>
              <a:rPr lang="ja-JP" altLang="en-US" sz="2000" b="1" dirty="0">
                <a:solidFill>
                  <a:srgbClr val="0000FF"/>
                </a:solidFill>
              </a:rPr>
              <a:t>　②実用化・事業化への取組み</a:t>
            </a:r>
            <a:endParaRPr lang="en-US" altLang="ja-JP" sz="2000" b="1" dirty="0">
              <a:solidFill>
                <a:srgbClr val="0000FF"/>
              </a:solidFill>
            </a:endParaRPr>
          </a:p>
          <a:p>
            <a:pPr marL="87313" indent="-87313"/>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委託事業で開発したシステムをその後の助成事業で使用することを想定すること</a:t>
            </a:r>
            <a:endParaRPr lang="en-US" altLang="ja-JP" sz="2000" b="1" dirty="0">
              <a:solidFill>
                <a:srgbClr val="0000FF"/>
              </a:solidFill>
            </a:endParaRPr>
          </a:p>
          <a:p>
            <a:pPr marL="87313" indent="-87313"/>
            <a:r>
              <a:rPr lang="ja-JP" altLang="en-US" sz="2000" b="1" dirty="0">
                <a:solidFill>
                  <a:srgbClr val="0000FF"/>
                </a:solidFill>
              </a:rPr>
              <a:t>　③市場規模</a:t>
            </a:r>
            <a:r>
              <a:rPr lang="en-US" altLang="ja-JP" sz="2000" b="1" dirty="0">
                <a:solidFill>
                  <a:srgbClr val="0000FF"/>
                </a:solidFill>
              </a:rPr>
              <a:t>/</a:t>
            </a:r>
            <a:r>
              <a:rPr lang="ja-JP" altLang="en-US" sz="2000" b="1" dirty="0">
                <a:solidFill>
                  <a:srgbClr val="0000FF"/>
                </a:solidFill>
              </a:rPr>
              <a:t>産業創出効果　</a:t>
            </a:r>
            <a:r>
              <a:rPr lang="en-US" altLang="ja-JP" sz="2000" b="1" dirty="0">
                <a:solidFill>
                  <a:srgbClr val="0000FF"/>
                </a:solidFill>
              </a:rPr>
              <a:t>								</a:t>
            </a:r>
            <a:r>
              <a:rPr lang="ja-JP" altLang="en-US" sz="2000" b="1" dirty="0">
                <a:solidFill>
                  <a:srgbClr val="0000FF"/>
                </a:solidFill>
              </a:rPr>
              <a:t>等　</a:t>
            </a:r>
            <a:endParaRPr lang="en-US" altLang="ja-JP" sz="2000" b="1" dirty="0">
              <a:solidFill>
                <a:srgbClr val="0000FF"/>
              </a:solidFill>
            </a:endParaRPr>
          </a:p>
        </p:txBody>
      </p:sp>
      <p:sp>
        <p:nvSpPr>
          <p:cNvPr id="8" name="タイトル 1">
            <a:extLst>
              <a:ext uri="{FF2B5EF4-FFF2-40B4-BE49-F238E27FC236}">
                <a16:creationId xmlns:a16="http://schemas.microsoft.com/office/drawing/2014/main" id="{36394C02-B1B9-42FF-95D5-D9A71CEA65E9}"/>
              </a:ext>
            </a:extLst>
          </p:cNvPr>
          <p:cNvSpPr txBox="1">
            <a:spLocks/>
          </p:cNvSpPr>
          <p:nvPr/>
        </p:nvSpPr>
        <p:spPr>
          <a:xfrm>
            <a:off x="47328" y="44624"/>
            <a:ext cx="6048672" cy="472473"/>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2600" b="1" dirty="0"/>
              <a:t>8</a:t>
            </a:r>
            <a:r>
              <a:rPr lang="ja-JP" altLang="en-US" sz="2600" b="1" dirty="0"/>
              <a:t>．研究開発成果の事業化計画</a:t>
            </a:r>
          </a:p>
        </p:txBody>
      </p:sp>
      <p:sp>
        <p:nvSpPr>
          <p:cNvPr id="6" name="スライド番号プレースホルダー 1">
            <a:extLst>
              <a:ext uri="{FF2B5EF4-FFF2-40B4-BE49-F238E27FC236}">
                <a16:creationId xmlns:a16="http://schemas.microsoft.com/office/drawing/2014/main" id="{94D9D670-3E4C-4472-A197-029A129B1223}"/>
              </a:ext>
            </a:extLst>
          </p:cNvPr>
          <p:cNvSpPr txBox="1">
            <a:spLocks/>
          </p:cNvSpPr>
          <p:nvPr/>
        </p:nvSpPr>
        <p:spPr>
          <a:xfrm>
            <a:off x="11424592" y="97802"/>
            <a:ext cx="655788"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１０</a:t>
            </a:r>
          </a:p>
        </p:txBody>
      </p:sp>
    </p:spTree>
    <p:extLst>
      <p:ext uri="{BB962C8B-B14F-4D97-AF65-F5344CB8AC3E}">
        <p14:creationId xmlns:p14="http://schemas.microsoft.com/office/powerpoint/2010/main" val="1625344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9">
            <a:extLst>
              <a:ext uri="{FF2B5EF4-FFF2-40B4-BE49-F238E27FC236}">
                <a16:creationId xmlns:a16="http://schemas.microsoft.com/office/drawing/2014/main" id="{E458963C-63C8-4F67-9D54-BECDFB42B165}"/>
              </a:ext>
            </a:extLst>
          </p:cNvPr>
          <p:cNvSpPr>
            <a:spLocks noChangeArrowheads="1"/>
          </p:cNvSpPr>
          <p:nvPr/>
        </p:nvSpPr>
        <p:spPr bwMode="auto">
          <a:xfrm>
            <a:off x="6191222" y="1219702"/>
            <a:ext cx="5799819" cy="2209298"/>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592154" y="520606"/>
            <a:ext cx="10081120" cy="369332"/>
          </a:xfrm>
          <a:prstGeom prst="rect">
            <a:avLst/>
          </a:prstGeom>
          <a:noFill/>
          <a:ln w="28575">
            <a:solidFill>
              <a:schemeClr val="tx1"/>
            </a:solidFill>
          </a:ln>
        </p:spPr>
        <p:txBody>
          <a:bodyPr wrap="square" rtlCol="0" anchor="ctr">
            <a:spAutoFit/>
          </a:bodyPr>
          <a:lstStyle/>
          <a:p>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代表機関：</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91344" y="1076730"/>
            <a:ext cx="5844505" cy="5655598"/>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114304" y="984820"/>
            <a:ext cx="281334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研究開発の内容・目標</a:t>
            </a:r>
          </a:p>
        </p:txBody>
      </p:sp>
      <p:sp>
        <p:nvSpPr>
          <p:cNvPr id="9" name="Rectangle 9"/>
          <p:cNvSpPr>
            <a:spLocks noChangeArrowheads="1"/>
          </p:cNvSpPr>
          <p:nvPr/>
        </p:nvSpPr>
        <p:spPr bwMode="auto">
          <a:xfrm>
            <a:off x="9140367" y="1412776"/>
            <a:ext cx="2709801" cy="190237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実用化・事業化を行う</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製品・サービス等の</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イメージ図</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6200837" y="3731520"/>
            <a:ext cx="5799819" cy="3000808"/>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215208" y="1329657"/>
            <a:ext cx="5799819" cy="5755422"/>
          </a:xfrm>
          <a:prstGeom prst="rect">
            <a:avLst/>
          </a:prstGeom>
          <a:noFill/>
        </p:spPr>
        <p:txBody>
          <a:bodyPr wrap="square" rtlCol="0">
            <a:spAutoFit/>
          </a:bodyPr>
          <a:lstStyle/>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１．研究開発の内容</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２．研究開発の目標</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３．研究開発成果の実用化・事業化の見込み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４．我が国の経済再生への貢献</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07911E63-0057-43E7-A4FF-821D467C015A}"/>
              </a:ext>
            </a:extLst>
          </p:cNvPr>
          <p:cNvSpPr>
            <a:spLocks noGrp="1"/>
          </p:cNvSpPr>
          <p:nvPr>
            <p:ph type="sldNum" sz="quarter" idx="12"/>
          </p:nvPr>
        </p:nvSpPr>
        <p:spPr>
          <a:xfrm>
            <a:off x="11730380" y="97802"/>
            <a:ext cx="350000" cy="365125"/>
          </a:xfrm>
          <a:ln w="28575">
            <a:solidFill>
              <a:schemeClr val="tx1"/>
            </a:solidFill>
          </a:ln>
        </p:spPr>
        <p: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sp>
        <p:nvSpPr>
          <p:cNvPr id="3" name="正方形/長方形 2">
            <a:extLst>
              <a:ext uri="{FF2B5EF4-FFF2-40B4-BE49-F238E27FC236}">
                <a16:creationId xmlns:a16="http://schemas.microsoft.com/office/drawing/2014/main" id="{E7985D95-2C1F-450C-854C-C6E3D79B5720}"/>
              </a:ext>
            </a:extLst>
          </p:cNvPr>
          <p:cNvSpPr/>
          <p:nvPr/>
        </p:nvSpPr>
        <p:spPr>
          <a:xfrm>
            <a:off x="1592154" y="98782"/>
            <a:ext cx="10081120" cy="369332"/>
          </a:xfrm>
          <a:prstGeom prst="rect">
            <a:avLst/>
          </a:prstGeom>
          <a:ln w="28575">
            <a:solidFill>
              <a:schemeClr val="tx1"/>
            </a:solidFill>
          </a:ln>
        </p:spPr>
        <p:txBody>
          <a:bodyPr wrap="square">
            <a:spAutoFit/>
          </a:bodyPr>
          <a:lstStyle/>
          <a:p>
            <a:pPr>
              <a:spcBef>
                <a:spcPct val="0"/>
              </a:spcBef>
            </a:pPr>
            <a:r>
              <a:rPr lang="ja-JP" altLang="en-US" b="1" dirty="0">
                <a:latin typeface="Meiryo UI" panose="020B0604030504040204" pitchFamily="50" charset="-128"/>
                <a:ea typeface="Meiryo UI" panose="020B0604030504040204" pitchFamily="50" charset="-128"/>
              </a:rPr>
              <a:t>研究開発項目②「革新的合金探索手法の開発」</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委託事業</a:t>
            </a:r>
            <a:r>
              <a:rPr lang="en-US" altLang="ja-JP" b="1" dirty="0">
                <a:latin typeface="Meiryo UI" panose="020B0604030504040204" pitchFamily="50" charset="-128"/>
                <a:ea typeface="Meiryo UI" panose="020B0604030504040204" pitchFamily="50" charset="-128"/>
              </a:rPr>
              <a:t>】</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Rectangle 11">
            <a:extLst>
              <a:ext uri="{FF2B5EF4-FFF2-40B4-BE49-F238E27FC236}">
                <a16:creationId xmlns:a16="http://schemas.microsoft.com/office/drawing/2014/main" id="{238D932B-C40E-4857-B901-FAC2E958FBD1}"/>
              </a:ext>
            </a:extLst>
          </p:cNvPr>
          <p:cNvSpPr>
            <a:spLocks noChangeArrowheads="1"/>
          </p:cNvSpPr>
          <p:nvPr/>
        </p:nvSpPr>
        <p:spPr bwMode="auto">
          <a:xfrm>
            <a:off x="6112888" y="992055"/>
            <a:ext cx="3583511"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研究開発成果の事業化計画</a:t>
            </a:r>
          </a:p>
        </p:txBody>
      </p:sp>
      <p:sp>
        <p:nvSpPr>
          <p:cNvPr id="21" name="Rectangle 11">
            <a:extLst>
              <a:ext uri="{FF2B5EF4-FFF2-40B4-BE49-F238E27FC236}">
                <a16:creationId xmlns:a16="http://schemas.microsoft.com/office/drawing/2014/main" id="{61E4D46A-D2FF-4DB8-8330-021B6EA621B7}"/>
              </a:ext>
            </a:extLst>
          </p:cNvPr>
          <p:cNvSpPr>
            <a:spLocks noChangeArrowheads="1"/>
          </p:cNvSpPr>
          <p:nvPr/>
        </p:nvSpPr>
        <p:spPr bwMode="auto">
          <a:xfrm>
            <a:off x="6125371" y="3573016"/>
            <a:ext cx="165618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研究開発体制</a:t>
            </a:r>
          </a:p>
        </p:txBody>
      </p:sp>
      <p:sp>
        <p:nvSpPr>
          <p:cNvPr id="24" name="テキスト ボックス 23">
            <a:extLst>
              <a:ext uri="{FF2B5EF4-FFF2-40B4-BE49-F238E27FC236}">
                <a16:creationId xmlns:a16="http://schemas.microsoft.com/office/drawing/2014/main" id="{67C28899-0118-4ACE-BCD0-6B3A556F7B83}"/>
              </a:ext>
            </a:extLst>
          </p:cNvPr>
          <p:cNvSpPr txBox="1"/>
          <p:nvPr/>
        </p:nvSpPr>
        <p:spPr>
          <a:xfrm>
            <a:off x="6150078" y="1340768"/>
            <a:ext cx="3168352" cy="2062103"/>
          </a:xfrm>
          <a:prstGeom prst="rect">
            <a:avLst/>
          </a:prstGeom>
          <a:noFill/>
        </p:spPr>
        <p:txBody>
          <a:bodyPr wrap="square" rtlCol="0">
            <a:spAutoFit/>
          </a:bodyPr>
          <a:lstStyle/>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１．実用化・事業化への取組み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rot="20603966">
            <a:off x="7048281" y="5319828"/>
            <a:ext cx="5048123" cy="707886"/>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lgn="ctr">
              <a:buFont typeface="Arial" pitchFamily="34" charset="0"/>
              <a:buChar char="•"/>
            </a:pPr>
            <a:r>
              <a:rPr lang="ja-JP" altLang="en-US" sz="2000" b="1" dirty="0">
                <a:solidFill>
                  <a:srgbClr val="0000FF"/>
                </a:solidFill>
                <a:latin typeface="Meiryo UI" panose="020B0604030504040204" pitchFamily="50" charset="-128"/>
                <a:ea typeface="Meiryo UI" panose="020B0604030504040204" pitchFamily="50" charset="-128"/>
              </a:rPr>
              <a:t>提案書全体の概要を本ページに纏め、</a:t>
            </a:r>
            <a:endParaRPr lang="en-US" altLang="ja-JP" sz="2000" b="1" dirty="0">
              <a:solidFill>
                <a:srgbClr val="0000FF"/>
              </a:solidFill>
              <a:latin typeface="Meiryo UI" panose="020B0604030504040204" pitchFamily="50" charset="-128"/>
              <a:ea typeface="Meiryo UI" panose="020B0604030504040204" pitchFamily="50" charset="-128"/>
            </a:endParaRPr>
          </a:p>
          <a:p>
            <a:pPr algn="ctr"/>
            <a:r>
              <a:rPr lang="ja-JP" altLang="en-US" sz="2000" b="1" dirty="0">
                <a:solidFill>
                  <a:srgbClr val="0000FF"/>
                </a:solidFill>
                <a:latin typeface="Meiryo UI" panose="020B0604030504040204" pitchFamily="50" charset="-128"/>
                <a:ea typeface="Meiryo UI" panose="020B0604030504040204" pitchFamily="50" charset="-128"/>
              </a:rPr>
              <a:t>以降のページで詳細を説明ください。</a:t>
            </a:r>
          </a:p>
        </p:txBody>
      </p:sp>
      <p:sp>
        <p:nvSpPr>
          <p:cNvPr id="20" name="テキスト ボックス 19">
            <a:extLst>
              <a:ext uri="{FF2B5EF4-FFF2-40B4-BE49-F238E27FC236}">
                <a16:creationId xmlns:a16="http://schemas.microsoft.com/office/drawing/2014/main" id="{C5D2F969-7F10-4CF3-9F7A-7AF05834DDC9}"/>
              </a:ext>
            </a:extLst>
          </p:cNvPr>
          <p:cNvSpPr txBox="1"/>
          <p:nvPr/>
        </p:nvSpPr>
        <p:spPr>
          <a:xfrm>
            <a:off x="6338743" y="4362148"/>
            <a:ext cx="4853907" cy="369332"/>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体制や役割分担が分かる図表を挿入ください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タイトル 1">
            <a:extLst>
              <a:ext uri="{FF2B5EF4-FFF2-40B4-BE49-F238E27FC236}">
                <a16:creationId xmlns:a16="http://schemas.microsoft.com/office/drawing/2014/main" id="{604BB288-545D-410E-9ADD-52D9D4085EC1}"/>
              </a:ext>
            </a:extLst>
          </p:cNvPr>
          <p:cNvSpPr txBox="1">
            <a:spLocks/>
          </p:cNvSpPr>
          <p:nvPr/>
        </p:nvSpPr>
        <p:spPr>
          <a:xfrm>
            <a:off x="54252" y="74913"/>
            <a:ext cx="1505244" cy="831353"/>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latin typeface="Meiryo UI" panose="020B0604030504040204" pitchFamily="50" charset="-128"/>
                <a:ea typeface="Meiryo UI" panose="020B0604030504040204" pitchFamily="50" charset="-128"/>
                <a:cs typeface="Meiryo UI" panose="020B0604030504040204" pitchFamily="50" charset="-128"/>
              </a:rPr>
              <a:t>提案概要</a:t>
            </a:r>
            <a:endParaRPr lang="ja-JP" altLang="en-US" sz="2600" b="1" dirty="0">
              <a:solidFill>
                <a:schemeClr val="bg1"/>
              </a:solidFill>
            </a:endParaRPr>
          </a:p>
        </p:txBody>
      </p:sp>
      <p:sp>
        <p:nvSpPr>
          <p:cNvPr id="18" name="テキスト ボックス 17">
            <a:extLst>
              <a:ext uri="{FF2B5EF4-FFF2-40B4-BE49-F238E27FC236}">
                <a16:creationId xmlns:a16="http://schemas.microsoft.com/office/drawing/2014/main" id="{6917216F-32F8-4A12-B233-21A45191E55F}"/>
              </a:ext>
            </a:extLst>
          </p:cNvPr>
          <p:cNvSpPr txBox="1"/>
          <p:nvPr/>
        </p:nvSpPr>
        <p:spPr>
          <a:xfrm rot="21326131">
            <a:off x="324686" y="1842182"/>
            <a:ext cx="5097767"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研究開発の内容及び目標は</a:t>
            </a:r>
            <a:br>
              <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b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２年間で実施する委託事業の内容を記載ください。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DEC5AB88-53F3-4165-9744-E4AD02FBB68F}"/>
              </a:ext>
            </a:extLst>
          </p:cNvPr>
          <p:cNvSpPr txBox="1"/>
          <p:nvPr/>
        </p:nvSpPr>
        <p:spPr>
          <a:xfrm rot="21262923">
            <a:off x="2092786" y="2486799"/>
            <a:ext cx="4879511" cy="92333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本ページ中の研究開発成果とは</a:t>
            </a:r>
            <a:br>
              <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b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２年間で実施した委託事業での成果とし、</a:t>
            </a:r>
            <a:br>
              <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b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当該成果ベースに実用化・事業化を説明ください。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732415A9-18CE-4307-8D07-0810598791B2}"/>
              </a:ext>
            </a:extLst>
          </p:cNvPr>
          <p:cNvSpPr txBox="1"/>
          <p:nvPr/>
        </p:nvSpPr>
        <p:spPr>
          <a:xfrm>
            <a:off x="6497472" y="132723"/>
            <a:ext cx="5097767" cy="723275"/>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委託事業で開発したシステムをその後の助成事業で</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使用することを想定すること</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矢印コネクタ 5">
            <a:extLst>
              <a:ext uri="{FF2B5EF4-FFF2-40B4-BE49-F238E27FC236}">
                <a16:creationId xmlns:a16="http://schemas.microsoft.com/office/drawing/2014/main" id="{19B6F737-4EFA-43BE-904F-2A8678B205CC}"/>
              </a:ext>
            </a:extLst>
          </p:cNvPr>
          <p:cNvCxnSpPr>
            <a:cxnSpLocks/>
          </p:cNvCxnSpPr>
          <p:nvPr/>
        </p:nvCxnSpPr>
        <p:spPr>
          <a:xfrm flipV="1">
            <a:off x="6114183" y="1377493"/>
            <a:ext cx="383289" cy="99432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068AD779-5D0E-465E-84B3-7F67541AEF4A}"/>
              </a:ext>
            </a:extLst>
          </p:cNvPr>
          <p:cNvCxnSpPr>
            <a:cxnSpLocks/>
          </p:cNvCxnSpPr>
          <p:nvPr/>
        </p:nvCxnSpPr>
        <p:spPr>
          <a:xfrm flipH="1">
            <a:off x="1559497" y="3595639"/>
            <a:ext cx="936103" cy="112496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DC176097-E8FB-471B-9B11-6F884EB59902}"/>
              </a:ext>
            </a:extLst>
          </p:cNvPr>
          <p:cNvCxnSpPr>
            <a:cxnSpLocks/>
          </p:cNvCxnSpPr>
          <p:nvPr/>
        </p:nvCxnSpPr>
        <p:spPr>
          <a:xfrm flipH="1">
            <a:off x="8999494" y="615342"/>
            <a:ext cx="587364" cy="93059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252" y="58585"/>
            <a:ext cx="6041748" cy="562074"/>
          </a:xfrm>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600" b="1" dirty="0">
                <a:solidFill>
                  <a:schemeClr val="bg1"/>
                </a:solidFill>
              </a:rPr>
              <a:t>１．はじめに</a:t>
            </a:r>
          </a:p>
        </p:txBody>
      </p:sp>
      <p:sp>
        <p:nvSpPr>
          <p:cNvPr id="6" name="スライド番号プレースホルダー 1">
            <a:extLst>
              <a:ext uri="{FF2B5EF4-FFF2-40B4-BE49-F238E27FC236}">
                <a16:creationId xmlns:a16="http://schemas.microsoft.com/office/drawing/2014/main" id="{9922EB28-D4E4-4038-87FA-1829322802AE}"/>
              </a:ext>
            </a:extLst>
          </p:cNvPr>
          <p:cNvSpPr>
            <a:spLocks noGrp="1"/>
          </p:cNvSpPr>
          <p:nvPr>
            <p:ph type="sldNum" sz="quarter" idx="12"/>
          </p:nvPr>
        </p:nvSpPr>
        <p:spPr>
          <a:xfrm>
            <a:off x="11730380" y="97802"/>
            <a:ext cx="350000" cy="365125"/>
          </a:xfrm>
          <a:ln w="28575">
            <a:solidFill>
              <a:schemeClr val="tx1"/>
            </a:solidFill>
          </a:ln>
        </p:spPr>
        <p: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３</a:t>
            </a:r>
          </a:p>
        </p:txBody>
      </p:sp>
      <p:sp>
        <p:nvSpPr>
          <p:cNvPr id="17" name="テキスト ボックス 16">
            <a:extLst>
              <a:ext uri="{FF2B5EF4-FFF2-40B4-BE49-F238E27FC236}">
                <a16:creationId xmlns:a16="http://schemas.microsoft.com/office/drawing/2014/main" id="{363B0342-83BA-4530-837D-9D42D4DAF6C2}"/>
              </a:ext>
            </a:extLst>
          </p:cNvPr>
          <p:cNvSpPr txBox="1"/>
          <p:nvPr/>
        </p:nvSpPr>
        <p:spPr>
          <a:xfrm rot="21326327">
            <a:off x="767408" y="2890391"/>
            <a:ext cx="10657184" cy="116955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spcBef>
                <a:spcPts val="600"/>
              </a:spcBef>
              <a:defRPr/>
            </a:pP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背景のスライド</a:t>
            </a: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p>
          <a:p>
            <a:pPr algn="ct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研究開発の目的（必要性）、我が国の状況、世界の取組状況、本事業の狙い等について</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分かりやすくイメージ出来る図を交えて説明ください。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C44E1C68-123E-4183-91D3-33701B8F8581}"/>
              </a:ext>
            </a:extLst>
          </p:cNvPr>
          <p:cNvSpPr>
            <a:spLocks noGrp="1"/>
          </p:cNvSpPr>
          <p:nvPr>
            <p:ph type="title"/>
          </p:nvPr>
        </p:nvSpPr>
        <p:spPr>
          <a:xfrm>
            <a:off x="54252" y="58585"/>
            <a:ext cx="6041748" cy="562074"/>
          </a:xfrm>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600" b="1" dirty="0">
                <a:solidFill>
                  <a:schemeClr val="bg1"/>
                </a:solidFill>
              </a:rPr>
              <a:t>２．研究開発の内容</a:t>
            </a:r>
          </a:p>
        </p:txBody>
      </p:sp>
      <p:sp>
        <p:nvSpPr>
          <p:cNvPr id="6" name="スライド番号プレースホルダー 1">
            <a:extLst>
              <a:ext uri="{FF2B5EF4-FFF2-40B4-BE49-F238E27FC236}">
                <a16:creationId xmlns:a16="http://schemas.microsoft.com/office/drawing/2014/main" id="{1F01757A-6DE0-4F32-A767-7A9C199382E0}"/>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４</a:t>
            </a:r>
          </a:p>
        </p:txBody>
      </p:sp>
      <p:sp>
        <p:nvSpPr>
          <p:cNvPr id="11" name="テキスト ボックス 10">
            <a:extLst>
              <a:ext uri="{FF2B5EF4-FFF2-40B4-BE49-F238E27FC236}">
                <a16:creationId xmlns:a16="http://schemas.microsoft.com/office/drawing/2014/main" id="{B4BB5772-EF57-4D92-8038-7964CC2700BE}"/>
              </a:ext>
            </a:extLst>
          </p:cNvPr>
          <p:cNvSpPr txBox="1"/>
          <p:nvPr/>
        </p:nvSpPr>
        <p:spPr>
          <a:xfrm rot="21314848">
            <a:off x="767408" y="2736503"/>
            <a:ext cx="10657184" cy="1477328"/>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①研究開発に取り組み前の状態（現状）を踏まえて、本事業の２年間でどのような合金探索手法を</a:t>
            </a:r>
            <a:b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b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　 開発していくのか分かりやすくイメージ出来る図を交えて説明ください。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②２年間の研究開発の内容と</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初年度の実施内容</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が分かるように記載ください。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③各事業者の役割分担が分かるように記載ください。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0214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353F875D-3B9E-4069-8BC3-5B1D2230A454}"/>
              </a:ext>
            </a:extLst>
          </p:cNvPr>
          <p:cNvSpPr txBox="1">
            <a:spLocks/>
          </p:cNvSpPr>
          <p:nvPr/>
        </p:nvSpPr>
        <p:spPr>
          <a:xfrm>
            <a:off x="54252" y="58585"/>
            <a:ext cx="604174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2600" b="1" dirty="0">
                <a:solidFill>
                  <a:schemeClr val="bg1"/>
                </a:solidFill>
              </a:rPr>
              <a:t>3</a:t>
            </a:r>
            <a:r>
              <a:rPr lang="ja-JP" altLang="en-US" sz="2600" b="1" dirty="0">
                <a:solidFill>
                  <a:schemeClr val="bg1"/>
                </a:solidFill>
              </a:rPr>
              <a:t>．目標と課題設定</a:t>
            </a:r>
          </a:p>
        </p:txBody>
      </p:sp>
      <p:sp>
        <p:nvSpPr>
          <p:cNvPr id="9" name="スライド番号プレースホルダー 1">
            <a:extLst>
              <a:ext uri="{FF2B5EF4-FFF2-40B4-BE49-F238E27FC236}">
                <a16:creationId xmlns:a16="http://schemas.microsoft.com/office/drawing/2014/main" id="{C56A61A3-065C-4D1F-9A3F-AD3E351F2AA8}"/>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５</a:t>
            </a:r>
          </a:p>
        </p:txBody>
      </p:sp>
      <p:graphicFrame>
        <p:nvGraphicFramePr>
          <p:cNvPr id="13" name="表 13">
            <a:extLst>
              <a:ext uri="{FF2B5EF4-FFF2-40B4-BE49-F238E27FC236}">
                <a16:creationId xmlns:a16="http://schemas.microsoft.com/office/drawing/2014/main" id="{9FC1C17B-BE03-40B1-8CAB-3DB63EC827B3}"/>
              </a:ext>
            </a:extLst>
          </p:cNvPr>
          <p:cNvGraphicFramePr>
            <a:graphicFrameLocks noGrp="1"/>
          </p:cNvGraphicFramePr>
          <p:nvPr>
            <p:extLst>
              <p:ext uri="{D42A27DB-BD31-4B8C-83A1-F6EECF244321}">
                <p14:modId xmlns:p14="http://schemas.microsoft.com/office/powerpoint/2010/main" val="1027755518"/>
              </p:ext>
            </p:extLst>
          </p:nvPr>
        </p:nvGraphicFramePr>
        <p:xfrm>
          <a:off x="119337" y="716096"/>
          <a:ext cx="11961043" cy="6044101"/>
        </p:xfrm>
        <a:graphic>
          <a:graphicData uri="http://schemas.openxmlformats.org/drawingml/2006/table">
            <a:tbl>
              <a:tblPr firstRow="1" bandRow="1">
                <a:tableStyleId>{5C22544A-7EE6-4342-B048-85BDC9FD1C3A}</a:tableStyleId>
              </a:tblPr>
              <a:tblGrid>
                <a:gridCol w="4536503">
                  <a:extLst>
                    <a:ext uri="{9D8B030D-6E8A-4147-A177-3AD203B41FA5}">
                      <a16:colId xmlns:a16="http://schemas.microsoft.com/office/drawing/2014/main" val="1601950860"/>
                    </a:ext>
                  </a:extLst>
                </a:gridCol>
                <a:gridCol w="5688632">
                  <a:extLst>
                    <a:ext uri="{9D8B030D-6E8A-4147-A177-3AD203B41FA5}">
                      <a16:colId xmlns:a16="http://schemas.microsoft.com/office/drawing/2014/main" val="3766845970"/>
                    </a:ext>
                  </a:extLst>
                </a:gridCol>
                <a:gridCol w="1735908">
                  <a:extLst>
                    <a:ext uri="{9D8B030D-6E8A-4147-A177-3AD203B41FA5}">
                      <a16:colId xmlns:a16="http://schemas.microsoft.com/office/drawing/2014/main" val="1321572505"/>
                    </a:ext>
                  </a:extLst>
                </a:gridCol>
              </a:tblGrid>
              <a:tr h="671567">
                <a:tc>
                  <a:txBody>
                    <a:bodyPr/>
                    <a:lstStyle/>
                    <a:p>
                      <a:r>
                        <a:rPr kumimoji="1" lang="ja-JP" altLang="en-US" sz="2400" dirty="0">
                          <a:latin typeface="+mn-lt"/>
                        </a:rPr>
                        <a:t>研究開発の目標</a:t>
                      </a:r>
                      <a:r>
                        <a:rPr kumimoji="1" lang="ja-JP" altLang="en-US" sz="2000" dirty="0">
                          <a:latin typeface="+mn-lt"/>
                        </a:rPr>
                        <a:t>（数値・状態）</a:t>
                      </a:r>
                    </a:p>
                  </a:txBody>
                  <a:tcPr/>
                </a:tc>
                <a:tc>
                  <a:txBody>
                    <a:bodyPr/>
                    <a:lstStyle/>
                    <a:p>
                      <a:r>
                        <a:rPr kumimoji="1" lang="ja-JP" altLang="en-US" sz="2400" dirty="0">
                          <a:latin typeface="+mn-lt"/>
                        </a:rPr>
                        <a:t>取り組むべき課題</a:t>
                      </a:r>
                    </a:p>
                  </a:txBody>
                  <a:tcPr/>
                </a:tc>
                <a:tc>
                  <a:txBody>
                    <a:bodyPr/>
                    <a:lstStyle/>
                    <a:p>
                      <a:r>
                        <a:rPr kumimoji="1" lang="ja-JP" altLang="en-US" sz="2400" dirty="0">
                          <a:latin typeface="+mn-lt"/>
                        </a:rPr>
                        <a:t>備考</a:t>
                      </a:r>
                    </a:p>
                  </a:txBody>
                  <a:tcPr/>
                </a:tc>
                <a:extLst>
                  <a:ext uri="{0D108BD9-81ED-4DB2-BD59-A6C34878D82A}">
                    <a16:rowId xmlns:a16="http://schemas.microsoft.com/office/drawing/2014/main" val="3596758907"/>
                  </a:ext>
                </a:extLst>
              </a:tr>
              <a:tr h="2686267">
                <a:tc>
                  <a:txBody>
                    <a:bodyPr/>
                    <a:lstStyle/>
                    <a:p>
                      <a:r>
                        <a:rPr kumimoji="1" lang="en-US" altLang="ja-JP" sz="1800" dirty="0">
                          <a:latin typeface="+mn-lt"/>
                        </a:rPr>
                        <a:t>【2021</a:t>
                      </a:r>
                      <a:r>
                        <a:rPr kumimoji="1" lang="ja-JP" altLang="en-US" sz="1800" dirty="0">
                          <a:latin typeface="+mn-lt"/>
                        </a:rPr>
                        <a:t>年度終了時点</a:t>
                      </a:r>
                      <a:r>
                        <a:rPr kumimoji="1" lang="en-US" altLang="ja-JP" sz="1800" dirty="0">
                          <a:latin typeface="+mn-lt"/>
                        </a:rPr>
                        <a:t>】</a:t>
                      </a: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p>
                      <a:endParaRPr kumimoji="1" lang="ja-JP" altLang="en-US" sz="2400" dirty="0">
                        <a:latin typeface="+mn-lt"/>
                      </a:endParaRPr>
                    </a:p>
                  </a:txBody>
                  <a:tcPr/>
                </a:tc>
                <a:tc>
                  <a:txBody>
                    <a:bodyPr/>
                    <a:lstStyle/>
                    <a:p>
                      <a:endParaRPr kumimoji="1" lang="ja-JP" altLang="en-US" sz="2400" dirty="0">
                        <a:latin typeface="+mn-lt"/>
                      </a:endParaRPr>
                    </a:p>
                  </a:txBody>
                  <a:tcPr/>
                </a:tc>
                <a:tc>
                  <a:txBody>
                    <a:bodyPr/>
                    <a:lstStyle/>
                    <a:p>
                      <a:endParaRPr kumimoji="1" lang="ja-JP" altLang="en-US" sz="2400" dirty="0">
                        <a:latin typeface="+mn-lt"/>
                      </a:endParaRPr>
                    </a:p>
                  </a:txBody>
                  <a:tcPr/>
                </a:tc>
                <a:extLst>
                  <a:ext uri="{0D108BD9-81ED-4DB2-BD59-A6C34878D82A}">
                    <a16:rowId xmlns:a16="http://schemas.microsoft.com/office/drawing/2014/main" val="316524842"/>
                  </a:ext>
                </a:extLst>
              </a:tr>
              <a:tr h="26862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mn-lt"/>
                        </a:rPr>
                        <a:t>【</a:t>
                      </a:r>
                      <a:r>
                        <a:rPr kumimoji="1" lang="ja-JP" altLang="en-US" sz="1800" dirty="0">
                          <a:latin typeface="+mn-lt"/>
                        </a:rPr>
                        <a:t>委託事業終了時点（</a:t>
                      </a:r>
                      <a:r>
                        <a:rPr kumimoji="1" lang="en-US" altLang="ja-JP" sz="1800" dirty="0">
                          <a:latin typeface="+mn-lt"/>
                        </a:rPr>
                        <a:t>2022</a:t>
                      </a:r>
                      <a:r>
                        <a:rPr kumimoji="1" lang="ja-JP" altLang="en-US" sz="1800" dirty="0">
                          <a:latin typeface="+mn-lt"/>
                        </a:rPr>
                        <a:t>年度終了時）</a:t>
                      </a:r>
                      <a:r>
                        <a:rPr kumimoji="1" lang="en-US" altLang="ja-JP" sz="1800" dirty="0">
                          <a:latin typeface="+mn-lt"/>
                        </a:rPr>
                        <a:t>】</a:t>
                      </a: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p>
                      <a:endParaRPr kumimoji="1" lang="ja-JP" altLang="en-US" sz="2400" dirty="0">
                        <a:latin typeface="+mn-lt"/>
                      </a:endParaRPr>
                    </a:p>
                  </a:txBody>
                  <a:tcPr/>
                </a:tc>
                <a:tc>
                  <a:txBody>
                    <a:bodyPr/>
                    <a:lstStyle/>
                    <a:p>
                      <a:endParaRPr kumimoji="1" lang="ja-JP" altLang="en-US" sz="2400" dirty="0">
                        <a:latin typeface="+mn-lt"/>
                      </a:endParaRPr>
                    </a:p>
                  </a:txBody>
                  <a:tcPr/>
                </a:tc>
                <a:tc>
                  <a:txBody>
                    <a:bodyPr/>
                    <a:lstStyle/>
                    <a:p>
                      <a:endParaRPr kumimoji="1" lang="ja-JP" altLang="en-US" sz="2400" dirty="0">
                        <a:latin typeface="+mn-lt"/>
                      </a:endParaRPr>
                    </a:p>
                  </a:txBody>
                  <a:tcPr/>
                </a:tc>
                <a:extLst>
                  <a:ext uri="{0D108BD9-81ED-4DB2-BD59-A6C34878D82A}">
                    <a16:rowId xmlns:a16="http://schemas.microsoft.com/office/drawing/2014/main" val="1494581994"/>
                  </a:ext>
                </a:extLst>
              </a:tr>
            </a:tbl>
          </a:graphicData>
        </a:graphic>
      </p:graphicFrame>
      <p:sp>
        <p:nvSpPr>
          <p:cNvPr id="8" name="テキスト ボックス 7">
            <a:extLst>
              <a:ext uri="{FF2B5EF4-FFF2-40B4-BE49-F238E27FC236}">
                <a16:creationId xmlns:a16="http://schemas.microsoft.com/office/drawing/2014/main" id="{0AFC2CA5-38E0-417A-85A4-1088E89849E0}"/>
              </a:ext>
            </a:extLst>
          </p:cNvPr>
          <p:cNvSpPr txBox="1"/>
          <p:nvPr/>
        </p:nvSpPr>
        <p:spPr>
          <a:xfrm rot="20956258">
            <a:off x="4593359" y="3807023"/>
            <a:ext cx="6448436" cy="707886"/>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１年後</a:t>
            </a:r>
            <a:r>
              <a:rPr lang="en-US" altLang="ja-JP" sz="2000" b="1" dirty="0">
                <a:solidFill>
                  <a:srgbClr val="0000FF"/>
                </a:solidFill>
                <a:latin typeface="Meiryo UI" panose="020B0604030504040204" pitchFamily="50" charset="-128"/>
                <a:ea typeface="Meiryo UI" panose="020B0604030504040204" pitchFamily="50" charset="-128"/>
              </a:rPr>
              <a:t>/2</a:t>
            </a:r>
            <a:r>
              <a:rPr lang="ja-JP" altLang="en-US" sz="2000" b="1" dirty="0">
                <a:solidFill>
                  <a:srgbClr val="0000FF"/>
                </a:solidFill>
                <a:latin typeface="Meiryo UI" panose="020B0604030504040204" pitchFamily="50" charset="-128"/>
                <a:ea typeface="Meiryo UI" panose="020B0604030504040204" pitchFamily="50" charset="-128"/>
              </a:rPr>
              <a:t>年後の姿が分かるように区別して記載ください。</a:t>
            </a:r>
            <a:endParaRPr lang="en-US" altLang="ja-JP" sz="2000" b="1" dirty="0">
              <a:solidFill>
                <a:srgbClr val="0000FF"/>
              </a:solidFill>
              <a:latin typeface="Meiryo UI" panose="020B0604030504040204" pitchFamily="50" charset="-128"/>
              <a:ea typeface="Meiryo UI" panose="020B0604030504040204" pitchFamily="50" charset="-128"/>
            </a:endParaRPr>
          </a:p>
          <a:p>
            <a:r>
              <a:rPr lang="en-US" altLang="ja-JP" sz="2000" b="1" dirty="0">
                <a:solidFill>
                  <a:srgbClr val="0000FF"/>
                </a:solidFill>
                <a:latin typeface="Meiryo UI" panose="020B0604030504040204" pitchFamily="50" charset="-128"/>
                <a:ea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rPr>
              <a:t>目標（数値・状態）は可能な限り具体的かつ定量的に</a:t>
            </a:r>
            <a:endParaRPr lang="en-US" altLang="ja-JP" sz="2000" b="1"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8064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17"/>
          <p:cNvSpPr>
            <a:spLocks noChangeArrowheads="1"/>
          </p:cNvSpPr>
          <p:nvPr/>
        </p:nvSpPr>
        <p:spPr bwMode="auto">
          <a:xfrm>
            <a:off x="3189834" y="8870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3858172" y="792442"/>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kumimoji="0" lang="ja-JP" altLang="ja-JP" sz="600"/>
          </a:p>
          <a:p>
            <a:pPr eaLnBrk="0" fontAlgn="base" hangingPunct="0">
              <a:spcBef>
                <a:spcPct val="0"/>
              </a:spcBef>
              <a:spcAft>
                <a:spcPct val="0"/>
              </a:spcAft>
            </a:pPr>
            <a:br>
              <a:rPr kumimoji="0" lang="ja-JP" altLang="ja-JP">
                <a:latin typeface="Arial" panose="020B0604020202020204" pitchFamily="34" charset="0"/>
              </a:rPr>
            </a:br>
            <a:endParaRPr kumimoji="0" lang="ja-JP" altLang="ja-JP">
              <a:latin typeface="Arial" panose="020B0604020202020204" pitchFamily="34" charset="0"/>
            </a:endParaRPr>
          </a:p>
          <a:p>
            <a:pPr eaLnBrk="0" fontAlgn="base" hangingPunct="0">
              <a:spcBef>
                <a:spcPct val="0"/>
              </a:spcBef>
              <a:spcAft>
                <a:spcPct val="0"/>
              </a:spcAft>
            </a:pPr>
            <a:endParaRPr kumimoji="0" lang="ja-JP" altLang="ja-JP">
              <a:latin typeface="Arial" panose="020B0604020202020204" pitchFamily="34" charset="0"/>
            </a:endParaRPr>
          </a:p>
        </p:txBody>
      </p:sp>
      <p:sp>
        <p:nvSpPr>
          <p:cNvPr id="40" name="Rectangle 28"/>
          <p:cNvSpPr>
            <a:spLocks noChangeArrowheads="1"/>
          </p:cNvSpPr>
          <p:nvPr/>
        </p:nvSpPr>
        <p:spPr bwMode="auto">
          <a:xfrm>
            <a:off x="3858172" y="11156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1">
            <a:extLst>
              <a:ext uri="{FF2B5EF4-FFF2-40B4-BE49-F238E27FC236}">
                <a16:creationId xmlns:a16="http://schemas.microsoft.com/office/drawing/2014/main" id="{9E3A0FB2-EB40-40FA-A32D-F2A64CF1F60C}"/>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６</a:t>
            </a:r>
          </a:p>
        </p:txBody>
      </p:sp>
      <p:sp>
        <p:nvSpPr>
          <p:cNvPr id="11" name="タイトル 1">
            <a:extLst>
              <a:ext uri="{FF2B5EF4-FFF2-40B4-BE49-F238E27FC236}">
                <a16:creationId xmlns:a16="http://schemas.microsoft.com/office/drawing/2014/main" id="{520105C9-4283-4AD9-84CD-899D672066A7}"/>
              </a:ext>
            </a:extLst>
          </p:cNvPr>
          <p:cNvSpPr txBox="1">
            <a:spLocks/>
          </p:cNvSpPr>
          <p:nvPr/>
        </p:nvSpPr>
        <p:spPr>
          <a:xfrm>
            <a:off x="47328" y="44624"/>
            <a:ext cx="6048672" cy="472473"/>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2600" b="1" dirty="0"/>
              <a:t>4</a:t>
            </a:r>
            <a:r>
              <a:rPr lang="ja-JP" altLang="en-US" sz="2600" b="1" dirty="0"/>
              <a:t>．実施体制・役割</a:t>
            </a:r>
          </a:p>
        </p:txBody>
      </p:sp>
      <p:sp>
        <p:nvSpPr>
          <p:cNvPr id="12" name="テキスト ボックス 11">
            <a:extLst>
              <a:ext uri="{FF2B5EF4-FFF2-40B4-BE49-F238E27FC236}">
                <a16:creationId xmlns:a16="http://schemas.microsoft.com/office/drawing/2014/main" id="{8A348569-999A-4B7E-A0F6-8AC296D83A16}"/>
              </a:ext>
            </a:extLst>
          </p:cNvPr>
          <p:cNvSpPr txBox="1"/>
          <p:nvPr/>
        </p:nvSpPr>
        <p:spPr>
          <a:xfrm rot="21196797">
            <a:off x="971434" y="2534733"/>
            <a:ext cx="10249132" cy="1938992"/>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endParaRPr lang="en-US" altLang="ja-JP" sz="2000" b="1" i="1" dirty="0">
              <a:solidFill>
                <a:srgbClr val="0000FF"/>
              </a:solidFill>
            </a:endParaRPr>
          </a:p>
          <a:p>
            <a:pPr marL="87313" indent="-87313"/>
            <a:r>
              <a:rPr lang="ja-JP" altLang="en-US" sz="2000" b="1" i="1" dirty="0">
                <a:solidFill>
                  <a:srgbClr val="0000FF"/>
                </a:solidFill>
              </a:rPr>
              <a:t>・実施体制（委託先・共同研究先、再委託先、の関係が分かるように）を記載してください。</a:t>
            </a:r>
            <a:endParaRPr lang="en-US" altLang="ja-JP" sz="2000" b="1" i="1" dirty="0">
              <a:solidFill>
                <a:srgbClr val="0000FF"/>
              </a:solidFill>
            </a:endParaRPr>
          </a:p>
          <a:p>
            <a:pPr marL="87313" indent="-87313"/>
            <a:r>
              <a:rPr lang="ja-JP" altLang="en-US" sz="2000" b="1" i="1" dirty="0">
                <a:solidFill>
                  <a:srgbClr val="0000FF"/>
                </a:solidFill>
              </a:rPr>
              <a:t>　</a:t>
            </a:r>
            <a:r>
              <a:rPr lang="en-US" altLang="ja-JP" sz="2000" b="1" i="1" dirty="0">
                <a:solidFill>
                  <a:srgbClr val="0000FF"/>
                </a:solidFill>
              </a:rPr>
              <a:t>※</a:t>
            </a:r>
            <a:r>
              <a:rPr lang="ja-JP" altLang="en-US" sz="2000" b="1" i="1" dirty="0">
                <a:solidFill>
                  <a:srgbClr val="0000FF"/>
                </a:solidFill>
              </a:rPr>
              <a:t>外部委員会の参画があれば合わせて記載ください</a:t>
            </a:r>
            <a:endParaRPr lang="en-US" altLang="ja-JP" sz="2000" b="1" i="1" dirty="0">
              <a:solidFill>
                <a:srgbClr val="0000FF"/>
              </a:solidFill>
            </a:endParaRPr>
          </a:p>
          <a:p>
            <a:pPr marL="87313" indent="-87313"/>
            <a:endParaRPr lang="en-US" altLang="ja-JP" sz="2000" b="1" i="1" dirty="0">
              <a:solidFill>
                <a:srgbClr val="0000FF"/>
              </a:solidFill>
            </a:endParaRPr>
          </a:p>
          <a:p>
            <a:pPr marL="87313" indent="-87313"/>
            <a:r>
              <a:rPr lang="ja-JP" altLang="en-US" sz="2000" b="1" i="1" dirty="0">
                <a:solidFill>
                  <a:srgbClr val="0000FF"/>
                </a:solidFill>
              </a:rPr>
              <a:t>・役割（実施内容と担当）を記載してください。</a:t>
            </a:r>
            <a:endParaRPr lang="en-US" altLang="ja-JP" sz="2000" b="1" i="1" dirty="0">
              <a:solidFill>
                <a:srgbClr val="0000FF"/>
              </a:solidFill>
            </a:endParaRPr>
          </a:p>
          <a:p>
            <a:pPr marL="87313" indent="-87313"/>
            <a:endParaRPr lang="en-US" altLang="ja-JP" sz="2000" b="1" i="1" dirty="0">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a:extLst>
              <a:ext uri="{FF2B5EF4-FFF2-40B4-BE49-F238E27FC236}">
                <a16:creationId xmlns:a16="http://schemas.microsoft.com/office/drawing/2014/main" id="{527B9EEC-FC2D-4EE2-97D5-FE80950EE73A}"/>
              </a:ext>
            </a:extLst>
          </p:cNvPr>
          <p:cNvGraphicFramePr>
            <a:graphicFrameLocks noGrp="1"/>
          </p:cNvGraphicFramePr>
          <p:nvPr>
            <p:extLst>
              <p:ext uri="{D42A27DB-BD31-4B8C-83A1-F6EECF244321}">
                <p14:modId xmlns:p14="http://schemas.microsoft.com/office/powerpoint/2010/main" val="3357645989"/>
              </p:ext>
            </p:extLst>
          </p:nvPr>
        </p:nvGraphicFramePr>
        <p:xfrm>
          <a:off x="166372" y="1020073"/>
          <a:ext cx="11859256" cy="5269212"/>
        </p:xfrm>
        <a:graphic>
          <a:graphicData uri="http://schemas.openxmlformats.org/drawingml/2006/table">
            <a:tbl>
              <a:tblPr>
                <a:tableStyleId>{5940675A-B579-460E-94D1-54222C63F5DA}</a:tableStyleId>
              </a:tblPr>
              <a:tblGrid>
                <a:gridCol w="434545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gridCol w="3049308">
                  <a:extLst>
                    <a:ext uri="{9D8B030D-6E8A-4147-A177-3AD203B41FA5}">
                      <a16:colId xmlns:a16="http://schemas.microsoft.com/office/drawing/2014/main" val="20003"/>
                    </a:ext>
                  </a:extLst>
                </a:gridCol>
              </a:tblGrid>
              <a:tr h="806764">
                <a:tc>
                  <a:txBody>
                    <a:bodyPr/>
                    <a:lstStyle/>
                    <a:p>
                      <a:pPr algn="ctr" fontAlgn="ctr"/>
                      <a:r>
                        <a:rPr lang="ja-JP" altLang="en-US" sz="2000" b="1" i="0" u="none" strike="noStrike" dirty="0">
                          <a:solidFill>
                            <a:srgbClr val="000000"/>
                          </a:solidFill>
                          <a:latin typeface="+mn-lt"/>
                        </a:rPr>
                        <a:t>実施項目</a:t>
                      </a:r>
                      <a:endParaRPr lang="en-US" sz="2000" b="1" i="0" u="none" strike="noStrike" dirty="0">
                        <a:solidFill>
                          <a:srgbClr val="000000"/>
                        </a:solidFill>
                        <a:latin typeface="+mn-lt"/>
                      </a:endParaRPr>
                    </a:p>
                  </a:txBody>
                  <a:tcPr marL="0" marR="0" marT="0" marB="0" anchor="ctr"/>
                </a:tc>
                <a:tc>
                  <a:txBody>
                    <a:bodyPr/>
                    <a:lstStyle/>
                    <a:p>
                      <a:pPr algn="ctr" fontAlgn="ctr"/>
                      <a:r>
                        <a:rPr lang="en-US" altLang="ja-JP" sz="2000" b="1" u="none" strike="noStrike" dirty="0">
                          <a:latin typeface="+mn-lt"/>
                        </a:rPr>
                        <a:t>FY2021</a:t>
                      </a:r>
                    </a:p>
                    <a:p>
                      <a:pPr algn="ctr" fontAlgn="ctr"/>
                      <a:r>
                        <a:rPr lang="en-US" sz="2000" b="1" u="none" strike="noStrike" dirty="0">
                          <a:latin typeface="+mn-lt"/>
                        </a:rPr>
                        <a:t>1H</a:t>
                      </a:r>
                    </a:p>
                  </a:txBody>
                  <a:tcPr marL="0" marR="0" marT="0" marB="0" anchor="ctr"/>
                </a:tc>
                <a:tc>
                  <a:txBody>
                    <a:bodyPr/>
                    <a:lstStyle/>
                    <a:p>
                      <a:pPr algn="ctr" fontAlgn="ctr"/>
                      <a:r>
                        <a:rPr lang="en-US" altLang="ja-JP" sz="2000" b="1" u="none" strike="noStrike" dirty="0">
                          <a:latin typeface="+mn-lt"/>
                          <a:cs typeface="AngsanaUPC" panose="020B0502040204020203" pitchFamily="18" charset="-34"/>
                        </a:rPr>
                        <a:t>FY2021</a:t>
                      </a:r>
                    </a:p>
                    <a:p>
                      <a:pPr algn="ctr" fontAlgn="ctr"/>
                      <a:r>
                        <a:rPr lang="en-US" sz="2000" b="1" u="none" strike="noStrike" dirty="0">
                          <a:latin typeface="+mn-lt"/>
                          <a:cs typeface="AngsanaUPC" panose="020B0502040204020203" pitchFamily="18" charset="-34"/>
                        </a:rPr>
                        <a:t>2H</a:t>
                      </a:r>
                    </a:p>
                  </a:txBody>
                  <a:tcPr marL="0" marR="0" marT="0" marB="0" anchor="ctr"/>
                </a:tc>
                <a:tc>
                  <a:txBody>
                    <a:bodyPr/>
                    <a:lstStyle/>
                    <a:p>
                      <a:pPr algn="ctr" fontAlgn="ctr"/>
                      <a:r>
                        <a:rPr lang="en-US" sz="2000" b="1" i="0" u="none" strike="noStrike" dirty="0">
                          <a:solidFill>
                            <a:srgbClr val="000000"/>
                          </a:solidFill>
                          <a:latin typeface="+mn-lt"/>
                        </a:rPr>
                        <a:t>FY2022</a:t>
                      </a:r>
                    </a:p>
                  </a:txBody>
                  <a:tcPr marL="0" marR="0" marT="0" marB="0" anchor="ctr"/>
                </a:tc>
                <a:extLst>
                  <a:ext uri="{0D108BD9-81ED-4DB2-BD59-A6C34878D82A}">
                    <a16:rowId xmlns:a16="http://schemas.microsoft.com/office/drawing/2014/main" val="10000"/>
                  </a:ext>
                </a:extLst>
              </a:tr>
              <a:tr h="0">
                <a:tc>
                  <a:txBody>
                    <a:bodyPr/>
                    <a:lstStyle/>
                    <a:p>
                      <a:pPr algn="l" fontAlgn="ctr"/>
                      <a:r>
                        <a:rPr lang="ja-JP" altLang="en-US" sz="2000" b="1" i="0" u="none" strike="noStrike" dirty="0">
                          <a:solidFill>
                            <a:schemeClr val="tx1"/>
                          </a:solidFill>
                          <a:latin typeface="+mn-lt"/>
                        </a:rPr>
                        <a:t>１．多種多様な合金組成の金属片を</a:t>
                      </a:r>
                      <a:endParaRPr lang="en-US" altLang="ja-JP" sz="2000" b="1" i="0" u="none" strike="noStrike" dirty="0">
                        <a:solidFill>
                          <a:schemeClr val="tx1"/>
                        </a:solidFill>
                        <a:latin typeface="+mn-lt"/>
                      </a:endParaRPr>
                    </a:p>
                    <a:p>
                      <a:pPr algn="l" fontAlgn="ctr"/>
                      <a:r>
                        <a:rPr lang="ja-JP" altLang="en-US" sz="2000" b="1" i="0" u="none" strike="noStrike" dirty="0">
                          <a:solidFill>
                            <a:schemeClr val="tx1"/>
                          </a:solidFill>
                          <a:latin typeface="+mn-lt"/>
                        </a:rPr>
                        <a:t>　　　高速かつ自動で製作可能なシステム</a:t>
                      </a:r>
                      <a:endParaRPr lang="en-US" altLang="ja-JP" sz="2000" b="1" i="0" u="none" strike="noStrike" dirty="0">
                        <a:solidFill>
                          <a:schemeClr val="tx1"/>
                        </a:solidFill>
                        <a:latin typeface="+mn-lt"/>
                      </a:endParaRPr>
                    </a:p>
                    <a:p>
                      <a:pPr algn="l" fontAlgn="ctr"/>
                      <a:r>
                        <a:rPr lang="ja-JP" altLang="en-US" sz="2000" b="1" i="0" u="none" strike="noStrike" dirty="0">
                          <a:solidFill>
                            <a:schemeClr val="tx1"/>
                          </a:solidFill>
                          <a:latin typeface="+mn-lt"/>
                        </a:rPr>
                        <a:t>　　　（担当：○○）</a:t>
                      </a:r>
                      <a:endParaRPr lang="en-US" altLang="ja-JP" sz="2000" b="1" i="0" u="none" strike="noStrike" dirty="0">
                        <a:solidFill>
                          <a:schemeClr val="tx1"/>
                        </a:solidFill>
                        <a:latin typeface="+mn-lt"/>
                      </a:endParaRPr>
                    </a:p>
                  </a:txBody>
                  <a:tcPr marL="0" marR="0" marT="0" marB="0" anchor="ctr"/>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nchor="ctr"/>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1"/>
                  </a:ext>
                </a:extLst>
              </a:tr>
              <a:tr h="0">
                <a:tc>
                  <a:txBody>
                    <a:bodyPr/>
                    <a:lstStyle/>
                    <a:p>
                      <a:pPr algn="l" fontAlgn="ctr"/>
                      <a:r>
                        <a:rPr lang="ja-JP" altLang="en-US" sz="2000" b="1" i="0" u="none" strike="noStrike" dirty="0">
                          <a:solidFill>
                            <a:schemeClr val="tx1"/>
                          </a:solidFill>
                          <a:latin typeface="+mn-lt"/>
                        </a:rPr>
                        <a:t>２．多量の合金サンプルを高速に分析</a:t>
                      </a:r>
                      <a:endParaRPr lang="en-US" altLang="ja-JP" sz="2000" b="1" i="0" u="none" strike="noStrike" dirty="0">
                        <a:solidFill>
                          <a:schemeClr val="tx1"/>
                        </a:solidFill>
                        <a:latin typeface="+mn-lt"/>
                      </a:endParaRPr>
                    </a:p>
                    <a:p>
                      <a:pPr algn="l" fontAlgn="ctr"/>
                      <a:r>
                        <a:rPr lang="ja-JP" altLang="en-US" sz="2000" b="1" i="0" u="none" strike="noStrike" dirty="0">
                          <a:solidFill>
                            <a:schemeClr val="tx1"/>
                          </a:solidFill>
                          <a:latin typeface="+mn-lt"/>
                        </a:rPr>
                        <a:t>　　　出来るシステム</a:t>
                      </a:r>
                      <a:endParaRPr lang="en-US" altLang="ja-JP" sz="2000" b="1" i="0" u="none" strike="noStrike" dirty="0">
                        <a:solidFill>
                          <a:schemeClr val="tx1"/>
                        </a:solidFill>
                        <a:latin typeface="+mn-lt"/>
                      </a:endParaRPr>
                    </a:p>
                    <a:p>
                      <a:pPr algn="l" fontAlgn="ctr"/>
                      <a:r>
                        <a:rPr lang="ja-JP" altLang="en-US" sz="2000" b="1" i="0" u="none" strike="noStrike" dirty="0">
                          <a:solidFill>
                            <a:schemeClr val="tx1"/>
                          </a:solidFill>
                          <a:latin typeface="+mn-lt"/>
                        </a:rPr>
                        <a:t>　　　（担当：○○）</a:t>
                      </a: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2"/>
                  </a:ext>
                </a:extLst>
              </a:tr>
              <a:tr h="0">
                <a:tc>
                  <a:txBody>
                    <a:bodyPr/>
                    <a:lstStyle/>
                    <a:p>
                      <a:pPr algn="l" fontAlgn="ctr"/>
                      <a:r>
                        <a:rPr lang="ja-JP" altLang="en-US" sz="2000" b="1" i="0" u="none" strike="noStrike" dirty="0">
                          <a:solidFill>
                            <a:schemeClr val="tx1"/>
                          </a:solidFill>
                          <a:latin typeface="+mn-lt"/>
                        </a:rPr>
                        <a:t>３．上記１項２項を順次組み合わせて　</a:t>
                      </a:r>
                      <a:endParaRPr lang="en-US" altLang="ja-JP" sz="2000" b="1" i="0" u="none" strike="noStrike" dirty="0">
                        <a:solidFill>
                          <a:schemeClr val="tx1"/>
                        </a:solidFill>
                        <a:latin typeface="+mn-lt"/>
                      </a:endParaRPr>
                    </a:p>
                    <a:p>
                      <a:pPr algn="l" fontAlgn="ctr"/>
                      <a:r>
                        <a:rPr lang="ja-JP" altLang="en-US" sz="2000" b="1" i="0" u="none" strike="noStrike" dirty="0">
                          <a:solidFill>
                            <a:schemeClr val="tx1"/>
                          </a:solidFill>
                          <a:latin typeface="+mn-lt"/>
                        </a:rPr>
                        <a:t>　　　データを取得可能なシステムの構築</a:t>
                      </a:r>
                      <a:endParaRPr lang="en-US" altLang="ja-JP" sz="2000" b="1" i="0" u="none" strike="noStrike" dirty="0">
                        <a:solidFill>
                          <a:schemeClr val="tx1"/>
                        </a:solidFill>
                        <a:latin typeface="+mn-lt"/>
                      </a:endParaRPr>
                    </a:p>
                    <a:p>
                      <a:pPr algn="l" fontAlgn="ctr"/>
                      <a:r>
                        <a:rPr lang="ja-JP" altLang="en-US" sz="2000" b="1" i="0" u="none" strike="noStrike" dirty="0">
                          <a:solidFill>
                            <a:schemeClr val="tx1"/>
                          </a:solidFill>
                          <a:latin typeface="+mn-lt"/>
                        </a:rPr>
                        <a:t>　　　（担当：○○）</a:t>
                      </a: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3"/>
                  </a:ext>
                </a:extLst>
              </a:tr>
              <a:tr h="486061">
                <a:tc>
                  <a:txBody>
                    <a:bodyPr/>
                    <a:lstStyle/>
                    <a:p>
                      <a:pPr algn="l" fontAlgn="ctr"/>
                      <a:r>
                        <a:rPr lang="ja-JP" altLang="en-US" sz="2000" b="1" i="0" u="none" strike="noStrike" dirty="0">
                          <a:solidFill>
                            <a:schemeClr val="tx1"/>
                          </a:solidFill>
                          <a:latin typeface="+mn-lt"/>
                        </a:rPr>
                        <a:t>４．得られた大量のデータから最適な</a:t>
                      </a:r>
                      <a:endParaRPr lang="en-US" altLang="ja-JP" sz="2000" b="1" i="0" u="none" strike="noStrike" dirty="0">
                        <a:solidFill>
                          <a:schemeClr val="tx1"/>
                        </a:solidFill>
                        <a:latin typeface="+mn-lt"/>
                      </a:endParaRPr>
                    </a:p>
                    <a:p>
                      <a:pPr algn="l" fontAlgn="ctr"/>
                      <a:r>
                        <a:rPr lang="ja-JP" altLang="en-US" sz="2000" b="1" i="0" u="none" strike="noStrike" dirty="0">
                          <a:solidFill>
                            <a:schemeClr val="tx1"/>
                          </a:solidFill>
                          <a:latin typeface="+mn-lt"/>
                        </a:rPr>
                        <a:t>　　　合金組成を導出するシステム　</a:t>
                      </a:r>
                      <a:endParaRPr lang="en-US" altLang="ja-JP" sz="2000" b="1" i="0" u="none" strike="noStrike" dirty="0">
                        <a:solidFill>
                          <a:schemeClr val="tx1"/>
                        </a:solidFill>
                        <a:latin typeface="+mn-lt"/>
                      </a:endParaRPr>
                    </a:p>
                    <a:p>
                      <a:pPr algn="l" fontAlgn="ctr"/>
                      <a:r>
                        <a:rPr lang="ja-JP" altLang="en-US" sz="2000" b="1" i="0" u="none" strike="noStrike" dirty="0">
                          <a:solidFill>
                            <a:schemeClr val="tx1"/>
                          </a:solidFill>
                          <a:latin typeface="+mn-lt"/>
                        </a:rPr>
                        <a:t>　　　（担当：○○）</a:t>
                      </a: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2544154335"/>
                  </a:ext>
                </a:extLst>
              </a:tr>
              <a:tr h="804848">
                <a:tc>
                  <a:txBody>
                    <a:bodyPr/>
                    <a:lstStyle/>
                    <a:p>
                      <a:pPr algn="ctr" fontAlgn="ctr"/>
                      <a:r>
                        <a:rPr lang="ja-JP" altLang="en-US" sz="2000" b="1" i="0" u="none" strike="noStrike" dirty="0">
                          <a:solidFill>
                            <a:srgbClr val="000000"/>
                          </a:solidFill>
                          <a:latin typeface="+mn-lt"/>
                        </a:rPr>
                        <a:t>委託事業予算</a:t>
                      </a:r>
                      <a:endParaRPr lang="en-US" altLang="ja-JP" sz="2000" b="1" i="0" u="none" strike="noStrike" dirty="0">
                        <a:solidFill>
                          <a:srgbClr val="000000"/>
                        </a:solidFill>
                        <a:latin typeface="+mn-lt"/>
                      </a:endParaRPr>
                    </a:p>
                    <a:p>
                      <a:pPr algn="ctr" fontAlgn="ctr"/>
                      <a:r>
                        <a:rPr lang="ja-JP" altLang="en-US" sz="2000" b="1" i="0" u="none" strike="noStrike" dirty="0">
                          <a:solidFill>
                            <a:srgbClr val="000000"/>
                          </a:solidFill>
                          <a:latin typeface="+mn-lt"/>
                        </a:rPr>
                        <a:t>（百万円）</a:t>
                      </a:r>
                      <a:endParaRPr lang="en-US" altLang="ja-JP" sz="2000" b="1" i="0" u="none" strike="noStrike" dirty="0">
                        <a:solidFill>
                          <a:srgbClr val="000000"/>
                        </a:solidFill>
                        <a:latin typeface="+mn-lt"/>
                      </a:endParaRPr>
                    </a:p>
                  </a:txBody>
                  <a:tcPr marL="0" marR="0" marT="0" marB="0" anchor="ctr"/>
                </a:tc>
                <a:tc gridSpan="2">
                  <a:txBody>
                    <a:bodyPr/>
                    <a:lstStyle/>
                    <a:p>
                      <a:pPr algn="ctr" fontAlgn="ctr"/>
                      <a:r>
                        <a:rPr lang="ja-JP" altLang="en-US" sz="2000" b="1" i="0" u="none" strike="noStrike" dirty="0">
                          <a:solidFill>
                            <a:srgbClr val="000000"/>
                          </a:solidFill>
                          <a:latin typeface="+mn-lt"/>
                        </a:rPr>
                        <a:t>〇〇</a:t>
                      </a:r>
                      <a:endParaRPr lang="zh-TW" altLang="en-US" sz="2000" b="1" i="0" u="none" strike="noStrike" dirty="0">
                        <a:solidFill>
                          <a:srgbClr val="000000"/>
                        </a:solidFill>
                        <a:latin typeface="+mn-lt"/>
                      </a:endParaRPr>
                    </a:p>
                  </a:txBody>
                  <a:tcPr marL="0" marR="0" marT="0" marB="0" anchor="ctr"/>
                </a:tc>
                <a:tc hMerge="1">
                  <a:txBody>
                    <a:bodyPr/>
                    <a:lstStyle/>
                    <a:p>
                      <a:pPr algn="ctr" fontAlgn="ct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2000" b="1" i="0" u="none" strike="noStrike" dirty="0">
                          <a:solidFill>
                            <a:srgbClr val="000000"/>
                          </a:solidFill>
                          <a:latin typeface="+mn-lt"/>
                        </a:rPr>
                        <a:t>〇〇</a:t>
                      </a:r>
                    </a:p>
                  </a:txBody>
                  <a:tcPr marL="0" marR="0" marT="0" marB="0" anchor="ctr"/>
                </a:tc>
                <a:extLst>
                  <a:ext uri="{0D108BD9-81ED-4DB2-BD59-A6C34878D82A}">
                    <a16:rowId xmlns:a16="http://schemas.microsoft.com/office/drawing/2014/main" val="10004"/>
                  </a:ext>
                </a:extLst>
              </a:tr>
            </a:tbl>
          </a:graphicData>
        </a:graphic>
      </p:graphicFrame>
      <p:sp>
        <p:nvSpPr>
          <p:cNvPr id="15" name="スライド番号プレースホルダー 1">
            <a:extLst>
              <a:ext uri="{FF2B5EF4-FFF2-40B4-BE49-F238E27FC236}">
                <a16:creationId xmlns:a16="http://schemas.microsoft.com/office/drawing/2014/main" id="{FE11EC96-4B7B-44AF-8C5C-FD9CF1F7A23C}"/>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７</a:t>
            </a:r>
          </a:p>
        </p:txBody>
      </p:sp>
      <p:sp>
        <p:nvSpPr>
          <p:cNvPr id="19" name="タイトル 1">
            <a:extLst>
              <a:ext uri="{FF2B5EF4-FFF2-40B4-BE49-F238E27FC236}">
                <a16:creationId xmlns:a16="http://schemas.microsoft.com/office/drawing/2014/main" id="{32563EE6-4149-4630-8FEF-E125913A0A53}"/>
              </a:ext>
            </a:extLst>
          </p:cNvPr>
          <p:cNvSpPr txBox="1">
            <a:spLocks/>
          </p:cNvSpPr>
          <p:nvPr/>
        </p:nvSpPr>
        <p:spPr>
          <a:xfrm>
            <a:off x="47328" y="44624"/>
            <a:ext cx="6048672" cy="472473"/>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2600" b="1" dirty="0"/>
              <a:t>5</a:t>
            </a:r>
            <a:r>
              <a:rPr lang="ja-JP" altLang="en-US" sz="2600" b="1" dirty="0"/>
              <a:t>．実施計画</a:t>
            </a:r>
          </a:p>
        </p:txBody>
      </p:sp>
      <p:cxnSp>
        <p:nvCxnSpPr>
          <p:cNvPr id="23" name="直線矢印コネクタ 22">
            <a:extLst>
              <a:ext uri="{FF2B5EF4-FFF2-40B4-BE49-F238E27FC236}">
                <a16:creationId xmlns:a16="http://schemas.microsoft.com/office/drawing/2014/main" id="{043781D5-E03C-4A70-8247-23E16B7E20C0}"/>
              </a:ext>
            </a:extLst>
          </p:cNvPr>
          <p:cNvCxnSpPr/>
          <p:nvPr/>
        </p:nvCxnSpPr>
        <p:spPr>
          <a:xfrm>
            <a:off x="4799856" y="2175551"/>
            <a:ext cx="108012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FD7579D2-4180-4019-B389-E51889136232}"/>
              </a:ext>
            </a:extLst>
          </p:cNvPr>
          <p:cNvCxnSpPr>
            <a:cxnSpLocks/>
          </p:cNvCxnSpPr>
          <p:nvPr/>
        </p:nvCxnSpPr>
        <p:spPr>
          <a:xfrm>
            <a:off x="5951984" y="2175551"/>
            <a:ext cx="129614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1FD6F83-F770-417B-B584-F0E156DD29DF}"/>
              </a:ext>
            </a:extLst>
          </p:cNvPr>
          <p:cNvCxnSpPr>
            <a:cxnSpLocks/>
          </p:cNvCxnSpPr>
          <p:nvPr/>
        </p:nvCxnSpPr>
        <p:spPr>
          <a:xfrm flipV="1">
            <a:off x="8184232" y="2175341"/>
            <a:ext cx="936104" cy="1762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EB848C9C-4812-4B6C-984E-76CF01D72AD2}"/>
              </a:ext>
            </a:extLst>
          </p:cNvPr>
          <p:cNvSpPr txBox="1"/>
          <p:nvPr/>
        </p:nvSpPr>
        <p:spPr>
          <a:xfrm>
            <a:off x="4655840" y="1809680"/>
            <a:ext cx="1368152" cy="369332"/>
          </a:xfrm>
          <a:prstGeom prst="rect">
            <a:avLst/>
          </a:prstGeom>
          <a:noFill/>
        </p:spPr>
        <p:txBody>
          <a:bodyPr wrap="square" rtlCol="0">
            <a:spAutoFit/>
          </a:bodyPr>
          <a:lstStyle/>
          <a:p>
            <a:r>
              <a:rPr kumimoji="1" lang="ja-JP" altLang="en-US" dirty="0"/>
              <a:t>基本設計</a:t>
            </a:r>
          </a:p>
        </p:txBody>
      </p:sp>
      <p:sp>
        <p:nvSpPr>
          <p:cNvPr id="28" name="テキスト ボックス 27">
            <a:extLst>
              <a:ext uri="{FF2B5EF4-FFF2-40B4-BE49-F238E27FC236}">
                <a16:creationId xmlns:a16="http://schemas.microsoft.com/office/drawing/2014/main" id="{3B064A1D-CABE-4E0F-9B51-4E8CB1D979E1}"/>
              </a:ext>
            </a:extLst>
          </p:cNvPr>
          <p:cNvSpPr txBox="1"/>
          <p:nvPr/>
        </p:nvSpPr>
        <p:spPr>
          <a:xfrm>
            <a:off x="5951984" y="1809680"/>
            <a:ext cx="1368152" cy="369332"/>
          </a:xfrm>
          <a:prstGeom prst="rect">
            <a:avLst/>
          </a:prstGeom>
          <a:noFill/>
        </p:spPr>
        <p:txBody>
          <a:bodyPr wrap="square" rtlCol="0">
            <a:spAutoFit/>
          </a:bodyPr>
          <a:lstStyle/>
          <a:p>
            <a:r>
              <a:rPr kumimoji="1" lang="ja-JP" altLang="en-US" dirty="0"/>
              <a:t>詳細設計</a:t>
            </a:r>
          </a:p>
        </p:txBody>
      </p:sp>
      <p:cxnSp>
        <p:nvCxnSpPr>
          <p:cNvPr id="30" name="直線矢印コネクタ 29">
            <a:extLst>
              <a:ext uri="{FF2B5EF4-FFF2-40B4-BE49-F238E27FC236}">
                <a16:creationId xmlns:a16="http://schemas.microsoft.com/office/drawing/2014/main" id="{45FF428F-0EA8-418C-AF22-D121B7940BDD}"/>
              </a:ext>
            </a:extLst>
          </p:cNvPr>
          <p:cNvCxnSpPr>
            <a:cxnSpLocks/>
          </p:cNvCxnSpPr>
          <p:nvPr/>
        </p:nvCxnSpPr>
        <p:spPr>
          <a:xfrm>
            <a:off x="6600056" y="2600403"/>
            <a:ext cx="165618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F12DD51F-C3C5-4926-8A6D-DD9AC3CD31D3}"/>
              </a:ext>
            </a:extLst>
          </p:cNvPr>
          <p:cNvSpPr txBox="1"/>
          <p:nvPr/>
        </p:nvSpPr>
        <p:spPr>
          <a:xfrm>
            <a:off x="6461624" y="2231071"/>
            <a:ext cx="1368152" cy="369332"/>
          </a:xfrm>
          <a:prstGeom prst="rect">
            <a:avLst/>
          </a:prstGeom>
          <a:noFill/>
        </p:spPr>
        <p:txBody>
          <a:bodyPr wrap="square" rtlCol="0">
            <a:spAutoFit/>
          </a:bodyPr>
          <a:lstStyle/>
          <a:p>
            <a:r>
              <a:rPr kumimoji="1" lang="ja-JP" altLang="en-US" dirty="0"/>
              <a:t>発注＆工事</a:t>
            </a:r>
          </a:p>
        </p:txBody>
      </p:sp>
      <p:sp>
        <p:nvSpPr>
          <p:cNvPr id="33" name="テキスト ボックス 32">
            <a:extLst>
              <a:ext uri="{FF2B5EF4-FFF2-40B4-BE49-F238E27FC236}">
                <a16:creationId xmlns:a16="http://schemas.microsoft.com/office/drawing/2014/main" id="{622CA7A4-BF74-481B-981C-7A47DA5E4332}"/>
              </a:ext>
            </a:extLst>
          </p:cNvPr>
          <p:cNvSpPr txBox="1"/>
          <p:nvPr/>
        </p:nvSpPr>
        <p:spPr>
          <a:xfrm>
            <a:off x="8040216" y="1806009"/>
            <a:ext cx="1368152" cy="369332"/>
          </a:xfrm>
          <a:prstGeom prst="rect">
            <a:avLst/>
          </a:prstGeom>
          <a:noFill/>
        </p:spPr>
        <p:txBody>
          <a:bodyPr wrap="square" rtlCol="0">
            <a:spAutoFit/>
          </a:bodyPr>
          <a:lstStyle/>
          <a:p>
            <a:r>
              <a:rPr kumimoji="1" lang="ja-JP" altLang="en-US" dirty="0"/>
              <a:t>試作①</a:t>
            </a:r>
          </a:p>
        </p:txBody>
      </p:sp>
      <p:cxnSp>
        <p:nvCxnSpPr>
          <p:cNvPr id="35" name="直線矢印コネクタ 34">
            <a:extLst>
              <a:ext uri="{FF2B5EF4-FFF2-40B4-BE49-F238E27FC236}">
                <a16:creationId xmlns:a16="http://schemas.microsoft.com/office/drawing/2014/main" id="{9BE44872-2AE3-4E58-B12B-C22CA906E9C4}"/>
              </a:ext>
            </a:extLst>
          </p:cNvPr>
          <p:cNvCxnSpPr>
            <a:cxnSpLocks/>
          </p:cNvCxnSpPr>
          <p:nvPr/>
        </p:nvCxnSpPr>
        <p:spPr>
          <a:xfrm>
            <a:off x="9120336" y="2600403"/>
            <a:ext cx="93610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CC54649B-C7F1-42F4-870C-E78E631842F5}"/>
              </a:ext>
            </a:extLst>
          </p:cNvPr>
          <p:cNvSpPr txBox="1"/>
          <p:nvPr/>
        </p:nvSpPr>
        <p:spPr>
          <a:xfrm>
            <a:off x="9048328" y="2199253"/>
            <a:ext cx="1368152" cy="369332"/>
          </a:xfrm>
          <a:prstGeom prst="rect">
            <a:avLst/>
          </a:prstGeom>
          <a:noFill/>
        </p:spPr>
        <p:txBody>
          <a:bodyPr wrap="square" rtlCol="0">
            <a:spAutoFit/>
          </a:bodyPr>
          <a:lstStyle/>
          <a:p>
            <a:r>
              <a:rPr kumimoji="1" lang="ja-JP" altLang="en-US" dirty="0"/>
              <a:t>試作②</a:t>
            </a:r>
          </a:p>
        </p:txBody>
      </p:sp>
      <p:sp>
        <p:nvSpPr>
          <p:cNvPr id="34" name="テキスト ボックス 33">
            <a:extLst>
              <a:ext uri="{FF2B5EF4-FFF2-40B4-BE49-F238E27FC236}">
                <a16:creationId xmlns:a16="http://schemas.microsoft.com/office/drawing/2014/main" id="{0B85DC78-51DA-42C5-8FAA-F739FC8CADB9}"/>
              </a:ext>
            </a:extLst>
          </p:cNvPr>
          <p:cNvSpPr txBox="1"/>
          <p:nvPr/>
        </p:nvSpPr>
        <p:spPr>
          <a:xfrm>
            <a:off x="11352584" y="713598"/>
            <a:ext cx="360040" cy="369332"/>
          </a:xfrm>
          <a:prstGeom prst="rect">
            <a:avLst/>
          </a:prstGeom>
          <a:noFill/>
        </p:spPr>
        <p:txBody>
          <a:bodyPr wrap="square" rtlCol="0">
            <a:spAutoFit/>
          </a:bodyPr>
          <a:lstStyle/>
          <a:p>
            <a:r>
              <a:rPr kumimoji="1" lang="ja-JP" altLang="en-US" dirty="0"/>
              <a:t>◇</a:t>
            </a:r>
          </a:p>
        </p:txBody>
      </p:sp>
      <p:sp>
        <p:nvSpPr>
          <p:cNvPr id="5" name="テキスト ボックス 4">
            <a:extLst>
              <a:ext uri="{FF2B5EF4-FFF2-40B4-BE49-F238E27FC236}">
                <a16:creationId xmlns:a16="http://schemas.microsoft.com/office/drawing/2014/main" id="{7D363FF6-2559-418F-9E11-94C24F28285C}"/>
              </a:ext>
            </a:extLst>
          </p:cNvPr>
          <p:cNvSpPr txBox="1"/>
          <p:nvPr/>
        </p:nvSpPr>
        <p:spPr>
          <a:xfrm>
            <a:off x="7129397" y="6321652"/>
            <a:ext cx="4917982" cy="369332"/>
          </a:xfrm>
          <a:prstGeom prst="rect">
            <a:avLst/>
          </a:prstGeom>
          <a:noFill/>
        </p:spPr>
        <p:txBody>
          <a:bodyPr wrap="square" rtlCol="0">
            <a:spAutoFit/>
          </a:bodyPr>
          <a:lstStyle/>
          <a:p>
            <a:pPr algn="r"/>
            <a:r>
              <a:rPr kumimoji="1" lang="ja-JP" altLang="en-US" dirty="0"/>
              <a:t>◇：技術推進委員会の開催</a:t>
            </a:r>
          </a:p>
        </p:txBody>
      </p:sp>
      <p:sp>
        <p:nvSpPr>
          <p:cNvPr id="29" name="テキスト ボックス 28">
            <a:extLst>
              <a:ext uri="{FF2B5EF4-FFF2-40B4-BE49-F238E27FC236}">
                <a16:creationId xmlns:a16="http://schemas.microsoft.com/office/drawing/2014/main" id="{1DB9CA38-1886-4410-86EC-DA05D33E1D5A}"/>
              </a:ext>
            </a:extLst>
          </p:cNvPr>
          <p:cNvSpPr txBox="1"/>
          <p:nvPr/>
        </p:nvSpPr>
        <p:spPr>
          <a:xfrm>
            <a:off x="8328248" y="692696"/>
            <a:ext cx="360040" cy="369332"/>
          </a:xfrm>
          <a:prstGeom prst="rect">
            <a:avLst/>
          </a:prstGeom>
          <a:noFill/>
        </p:spPr>
        <p:txBody>
          <a:bodyPr wrap="square" rtlCol="0">
            <a:spAutoFit/>
          </a:bodyPr>
          <a:lstStyle/>
          <a:p>
            <a:r>
              <a:rPr kumimoji="1" lang="ja-JP" altLang="en-US" dirty="0"/>
              <a:t>◇</a:t>
            </a:r>
          </a:p>
        </p:txBody>
      </p:sp>
      <p:sp>
        <p:nvSpPr>
          <p:cNvPr id="37" name="テキスト ボックス 36">
            <a:extLst>
              <a:ext uri="{FF2B5EF4-FFF2-40B4-BE49-F238E27FC236}">
                <a16:creationId xmlns:a16="http://schemas.microsoft.com/office/drawing/2014/main" id="{5DACCC7C-1EDB-4FB2-9FB8-61733F36CD30}"/>
              </a:ext>
            </a:extLst>
          </p:cNvPr>
          <p:cNvSpPr txBox="1"/>
          <p:nvPr/>
        </p:nvSpPr>
        <p:spPr>
          <a:xfrm rot="20403089">
            <a:off x="5550775" y="3966192"/>
            <a:ext cx="6300364" cy="707886"/>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lgn="ctr"/>
            <a:r>
              <a:rPr lang="ja-JP" altLang="en-US" sz="2000" b="1" i="1" dirty="0">
                <a:solidFill>
                  <a:srgbClr val="0000FF"/>
                </a:solidFill>
              </a:rPr>
              <a:t>実施計画を表のようなイメージで作成ください。</a:t>
            </a:r>
            <a:endParaRPr lang="en-US" altLang="ja-JP" sz="2000" b="1" i="1" dirty="0">
              <a:solidFill>
                <a:srgbClr val="0000FF"/>
              </a:solidFill>
            </a:endParaRPr>
          </a:p>
          <a:p>
            <a:pPr marL="87313" indent="-87313" algn="ctr"/>
            <a:r>
              <a:rPr lang="ja-JP" altLang="en-US" sz="2000" b="1" i="1" dirty="0">
                <a:solidFill>
                  <a:srgbClr val="0000FF"/>
                </a:solidFill>
              </a:rPr>
              <a:t>実施項目の追加や文言等　適宜　追記・修正ください。</a:t>
            </a:r>
            <a:endParaRPr lang="en-US" altLang="ja-JP" sz="2000" b="1" i="1" dirty="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F1217179-97D8-422A-9125-F63BED2BF232}"/>
              </a:ext>
            </a:extLst>
          </p:cNvPr>
          <p:cNvGraphicFramePr>
            <a:graphicFrameLocks noGrp="1"/>
          </p:cNvGraphicFramePr>
          <p:nvPr>
            <p:extLst>
              <p:ext uri="{D42A27DB-BD31-4B8C-83A1-F6EECF244321}">
                <p14:modId xmlns:p14="http://schemas.microsoft.com/office/powerpoint/2010/main" val="210634892"/>
              </p:ext>
            </p:extLst>
          </p:nvPr>
        </p:nvGraphicFramePr>
        <p:xfrm>
          <a:off x="363371" y="2520571"/>
          <a:ext cx="11521281" cy="3003018"/>
        </p:xfrm>
        <a:graphic>
          <a:graphicData uri="http://schemas.openxmlformats.org/drawingml/2006/table">
            <a:tbl>
              <a:tblPr>
                <a:tableStyleId>{5940675A-B579-460E-94D1-54222C63F5DA}</a:tableStyleId>
              </a:tblPr>
              <a:tblGrid>
                <a:gridCol w="1805595">
                  <a:extLst>
                    <a:ext uri="{9D8B030D-6E8A-4147-A177-3AD203B41FA5}">
                      <a16:colId xmlns:a16="http://schemas.microsoft.com/office/drawing/2014/main" val="20000"/>
                    </a:ext>
                  </a:extLst>
                </a:gridCol>
                <a:gridCol w="3929821">
                  <a:extLst>
                    <a:ext uri="{9D8B030D-6E8A-4147-A177-3AD203B41FA5}">
                      <a16:colId xmlns:a16="http://schemas.microsoft.com/office/drawing/2014/main" val="20001"/>
                    </a:ext>
                  </a:extLst>
                </a:gridCol>
                <a:gridCol w="1699382">
                  <a:extLst>
                    <a:ext uri="{9D8B030D-6E8A-4147-A177-3AD203B41FA5}">
                      <a16:colId xmlns:a16="http://schemas.microsoft.com/office/drawing/2014/main" val="20002"/>
                    </a:ext>
                  </a:extLst>
                </a:gridCol>
                <a:gridCol w="1805593">
                  <a:extLst>
                    <a:ext uri="{9D8B030D-6E8A-4147-A177-3AD203B41FA5}">
                      <a16:colId xmlns:a16="http://schemas.microsoft.com/office/drawing/2014/main" val="20003"/>
                    </a:ext>
                  </a:extLst>
                </a:gridCol>
                <a:gridCol w="2280890">
                  <a:extLst>
                    <a:ext uri="{9D8B030D-6E8A-4147-A177-3AD203B41FA5}">
                      <a16:colId xmlns:a16="http://schemas.microsoft.com/office/drawing/2014/main" val="20007"/>
                    </a:ext>
                  </a:extLst>
                </a:gridCol>
              </a:tblGrid>
              <a:tr h="432048">
                <a:tc gridSpan="2">
                  <a:txBody>
                    <a:bodyPr/>
                    <a:lstStyle/>
                    <a:p>
                      <a:pPr algn="ctr" fontAlgn="ctr"/>
                      <a:endParaRPr lang="en-US" sz="2000" b="1" i="0" u="none" strike="noStrike" dirty="0">
                        <a:solidFill>
                          <a:schemeClr val="tx1"/>
                        </a:solidFill>
                        <a:latin typeface="+mn-lt"/>
                      </a:endParaRPr>
                    </a:p>
                  </a:txBody>
                  <a:tcPr marL="0" marR="0" marT="0" marB="0" anchor="ctr"/>
                </a:tc>
                <a:tc hMerge="1">
                  <a:txBody>
                    <a:bodyPr/>
                    <a:lstStyle/>
                    <a:p>
                      <a:endParaRPr kumimoji="1" lang="ja-JP" altLang="en-US"/>
                    </a:p>
                  </a:txBody>
                  <a:tcPr/>
                </a:tc>
                <a:tc>
                  <a:txBody>
                    <a:bodyPr/>
                    <a:lstStyle/>
                    <a:p>
                      <a:pPr algn="ctr" fontAlgn="ctr"/>
                      <a:r>
                        <a:rPr lang="en-US" sz="2000" b="1" u="none" strike="noStrike" dirty="0">
                          <a:solidFill>
                            <a:schemeClr val="tx1"/>
                          </a:solidFill>
                          <a:latin typeface="+mn-lt"/>
                        </a:rPr>
                        <a:t>FY2021</a:t>
                      </a:r>
                    </a:p>
                  </a:txBody>
                  <a:tcPr marL="0" marR="0" marT="0" marB="0" anchor="ctr"/>
                </a:tc>
                <a:tc>
                  <a:txBody>
                    <a:bodyPr/>
                    <a:lstStyle/>
                    <a:p>
                      <a:pPr algn="ctr" fontAlgn="ctr"/>
                      <a:r>
                        <a:rPr lang="en-US" sz="2000" b="1" u="none" strike="noStrike" dirty="0">
                          <a:solidFill>
                            <a:schemeClr val="tx1"/>
                          </a:solidFill>
                          <a:latin typeface="+mn-lt"/>
                        </a:rPr>
                        <a:t>FY2022</a:t>
                      </a:r>
                    </a:p>
                  </a:txBody>
                  <a:tcPr marL="0" marR="0" marT="0" marB="0" anchor="ctr"/>
                </a:tc>
                <a:tc>
                  <a:txBody>
                    <a:bodyPr/>
                    <a:lstStyle/>
                    <a:p>
                      <a:pPr algn="ctr" fontAlgn="ctr"/>
                      <a:r>
                        <a:rPr lang="ja-JP" altLang="en-US" sz="2000" b="1" i="0" u="none" strike="noStrike" dirty="0">
                          <a:solidFill>
                            <a:schemeClr val="tx1"/>
                          </a:solidFill>
                          <a:latin typeface="+mn-lt"/>
                        </a:rPr>
                        <a:t>期間合計</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ＭＳ Ｐゴシック"/>
                        </a:rPr>
                        <a:t>委託先</a:t>
                      </a:r>
                      <a:endParaRPr lang="en-US" altLang="ja-JP" sz="2000" b="1" i="0" u="none" strike="noStrike" dirty="0">
                        <a:solidFill>
                          <a:schemeClr val="tx1"/>
                        </a:solidFill>
                        <a:latin typeface="ＭＳ Ｐゴシック"/>
                      </a:endParaRPr>
                    </a:p>
                  </a:txBody>
                  <a:tcPr marL="0" marR="0" marT="0" marB="0" anchor="ctr"/>
                </a:tc>
                <a:tc>
                  <a:txBody>
                    <a:bodyPr/>
                    <a:lstStyle/>
                    <a:p>
                      <a:pPr algn="l" fontAlgn="ctr"/>
                      <a:r>
                        <a:rPr lang="ja-JP" altLang="en-US" sz="2000" b="1" i="0" u="none" strike="noStrike" dirty="0">
                          <a:solidFill>
                            <a:schemeClr val="tx1"/>
                          </a:solidFill>
                          <a:latin typeface="+mn-lt"/>
                        </a:rPr>
                        <a:t>　○○○○</a:t>
                      </a:r>
                      <a:endParaRPr lang="en-US" altLang="ja-JP"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2000" b="1" i="0" u="none" strike="noStrike" dirty="0">
                          <a:solidFill>
                            <a:schemeClr val="tx1"/>
                          </a:solidFill>
                          <a:latin typeface="ＭＳ Ｐゴシック"/>
                        </a:rPr>
                        <a:t>再委託先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　○○○○</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ＭＳ Ｐゴシック"/>
                        </a:rPr>
                        <a:t>共同</a:t>
                      </a:r>
                      <a:endParaRPr lang="en-US" altLang="ja-JP" sz="2000" b="1"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ＭＳ Ｐゴシック"/>
                        </a:rPr>
                        <a:t>研究先</a:t>
                      </a:r>
                    </a:p>
                  </a:txBody>
                  <a:tcPr marL="0" marR="0" marT="0" marB="0" anchor="ctr"/>
                </a:tc>
                <a:tc>
                  <a:txBody>
                    <a:bodyPr/>
                    <a:lstStyle/>
                    <a:p>
                      <a:pPr algn="l" fontAlgn="ctr"/>
                      <a:r>
                        <a:rPr lang="ja-JP" altLang="en-US" sz="2000" b="1" i="0" u="none" strike="noStrike" dirty="0">
                          <a:solidFill>
                            <a:schemeClr val="tx1"/>
                          </a:solidFill>
                          <a:latin typeface="+mn-lt"/>
                        </a:rPr>
                        <a:t>　○○大学〇〇研究室</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744066">
                <a:tc gridSpan="2">
                  <a:txBody>
                    <a:bodyPr/>
                    <a:lstStyle/>
                    <a:p>
                      <a:pPr algn="ctr" fontAlgn="ctr"/>
                      <a:r>
                        <a:rPr lang="ja-JP" altLang="en-US" sz="2000" b="1" i="0" u="none" strike="noStrike" dirty="0">
                          <a:solidFill>
                            <a:schemeClr val="tx1"/>
                          </a:solidFill>
                          <a:latin typeface="+mn-lt"/>
                        </a:rPr>
                        <a:t>委託事業の費用：合計</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2000" b="0" i="0" u="none" strike="noStrike" dirty="0">
                          <a:solidFill>
                            <a:schemeClr val="tx1"/>
                          </a:solidFill>
                          <a:latin typeface="+mn-lt"/>
                        </a:rPr>
                        <a:t>○○</a:t>
                      </a:r>
                      <a:endParaRPr lang="zh-TW" altLang="en-US" sz="2000" b="0"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
        <p:nvSpPr>
          <p:cNvPr id="6" name="タイトル 1">
            <a:extLst>
              <a:ext uri="{FF2B5EF4-FFF2-40B4-BE49-F238E27FC236}">
                <a16:creationId xmlns:a16="http://schemas.microsoft.com/office/drawing/2014/main" id="{257C9E34-0B7E-454B-9530-5CCB32B7C97B}"/>
              </a:ext>
            </a:extLst>
          </p:cNvPr>
          <p:cNvSpPr txBox="1">
            <a:spLocks/>
          </p:cNvSpPr>
          <p:nvPr/>
        </p:nvSpPr>
        <p:spPr>
          <a:xfrm>
            <a:off x="47328" y="44624"/>
            <a:ext cx="6048672" cy="472473"/>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2600" b="1" dirty="0"/>
              <a:t>6</a:t>
            </a:r>
            <a:r>
              <a:rPr lang="ja-JP" altLang="en-US" sz="2600" b="1" dirty="0"/>
              <a:t>．研究開発予算実施機関の内訳</a:t>
            </a:r>
          </a:p>
        </p:txBody>
      </p:sp>
      <p:sp>
        <p:nvSpPr>
          <p:cNvPr id="9" name="スライド番号プレースホルダー 1">
            <a:extLst>
              <a:ext uri="{FF2B5EF4-FFF2-40B4-BE49-F238E27FC236}">
                <a16:creationId xmlns:a16="http://schemas.microsoft.com/office/drawing/2014/main" id="{CD33DD0F-D277-48F0-9119-000C0628F62A}"/>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８</a:t>
            </a:r>
          </a:p>
        </p:txBody>
      </p:sp>
      <p:sp>
        <p:nvSpPr>
          <p:cNvPr id="11" name="正方形/長方形 10">
            <a:extLst>
              <a:ext uri="{FF2B5EF4-FFF2-40B4-BE49-F238E27FC236}">
                <a16:creationId xmlns:a16="http://schemas.microsoft.com/office/drawing/2014/main" id="{AC1CC304-7CE2-4360-A8D3-B4146A737FE6}"/>
              </a:ext>
            </a:extLst>
          </p:cNvPr>
          <p:cNvSpPr/>
          <p:nvPr/>
        </p:nvSpPr>
        <p:spPr>
          <a:xfrm>
            <a:off x="363371" y="700750"/>
            <a:ext cx="8064896" cy="461665"/>
          </a:xfrm>
          <a:prstGeom prst="rect">
            <a:avLst/>
          </a:prstGeom>
        </p:spPr>
        <p:txBody>
          <a:bodyPr wrap="square">
            <a:spAutoFit/>
          </a:bodyPr>
          <a:lstStyle/>
          <a:p>
            <a:pPr fontAlgn="ctr"/>
            <a:r>
              <a:rPr lang="ja-JP" altLang="en-US" sz="2400" b="1" dirty="0"/>
              <a:t>研究開発項目②</a:t>
            </a:r>
            <a:r>
              <a:rPr lang="ja-JP" altLang="en-US" sz="2400" b="1" dirty="0">
                <a:ea typeface="Meiryo UI" panose="020B0604030504040204" pitchFamily="50" charset="-128"/>
              </a:rPr>
              <a:t>「革新的合金探索手法の開発」</a:t>
            </a:r>
            <a:r>
              <a:rPr lang="en-US" altLang="ja-JP" sz="2400" b="1" dirty="0">
                <a:ea typeface="Meiryo UI" panose="020B0604030504040204" pitchFamily="50" charset="-128"/>
              </a:rPr>
              <a:t>【</a:t>
            </a:r>
            <a:r>
              <a:rPr lang="ja-JP" altLang="en-US" sz="2400" b="1" dirty="0">
                <a:ea typeface="Meiryo UI" panose="020B0604030504040204" pitchFamily="50" charset="-128"/>
              </a:rPr>
              <a:t>委託事業</a:t>
            </a:r>
            <a:r>
              <a:rPr lang="en-US" altLang="ja-JP" sz="2400" b="1" dirty="0">
                <a:ea typeface="Meiryo UI" panose="020B0604030504040204" pitchFamily="50" charset="-128"/>
              </a:rPr>
              <a:t>】</a:t>
            </a:r>
            <a:endParaRPr lang="en-US" altLang="ja-JP" sz="2400" b="1" dirty="0"/>
          </a:p>
        </p:txBody>
      </p:sp>
      <p:sp>
        <p:nvSpPr>
          <p:cNvPr id="12" name="正方形/長方形 11">
            <a:extLst>
              <a:ext uri="{FF2B5EF4-FFF2-40B4-BE49-F238E27FC236}">
                <a16:creationId xmlns:a16="http://schemas.microsoft.com/office/drawing/2014/main" id="{612FF35D-892F-4249-A76D-6BDCFE115AD6}"/>
              </a:ext>
            </a:extLst>
          </p:cNvPr>
          <p:cNvSpPr/>
          <p:nvPr/>
        </p:nvSpPr>
        <p:spPr>
          <a:xfrm>
            <a:off x="5984380" y="5711707"/>
            <a:ext cx="6096000" cy="369332"/>
          </a:xfrm>
          <a:prstGeom prst="rect">
            <a:avLst/>
          </a:prstGeom>
        </p:spPr>
        <p:txBody>
          <a:bodyPr>
            <a:spAutoFit/>
          </a:bodyPr>
          <a:lstStyle/>
          <a:p>
            <a:pPr algn="r" fontAlgn="ctr"/>
            <a:r>
              <a:rPr lang="ja-JP" altLang="en-US" b="1" dirty="0"/>
              <a:t>［単位：百万円、（）内は内数として取り扱う］</a:t>
            </a:r>
            <a:endParaRPr lang="en-US" altLang="ja-JP" b="1" dirty="0"/>
          </a:p>
        </p:txBody>
      </p:sp>
      <p:sp>
        <p:nvSpPr>
          <p:cNvPr id="13" name="テキスト ボックス 12">
            <a:extLst>
              <a:ext uri="{FF2B5EF4-FFF2-40B4-BE49-F238E27FC236}">
                <a16:creationId xmlns:a16="http://schemas.microsoft.com/office/drawing/2014/main" id="{90B186C8-DC2C-4CBE-99BD-6F00630C431B}"/>
              </a:ext>
            </a:extLst>
          </p:cNvPr>
          <p:cNvSpPr txBox="1"/>
          <p:nvPr/>
        </p:nvSpPr>
        <p:spPr>
          <a:xfrm rot="20603966">
            <a:off x="1578352" y="5511652"/>
            <a:ext cx="5292956"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行数等は適宜追記・修正ください</a:t>
            </a:r>
            <a:endParaRPr lang="ja-JP" altLang="en-US" sz="2000" b="1" dirty="0">
              <a:solidFill>
                <a:srgbClr val="0000FF"/>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45183B5E-3816-45D6-ADA2-89E37CDB16D9}"/>
              </a:ext>
            </a:extLst>
          </p:cNvPr>
          <p:cNvSpPr txBox="1"/>
          <p:nvPr/>
        </p:nvSpPr>
        <p:spPr>
          <a:xfrm>
            <a:off x="695400" y="1535966"/>
            <a:ext cx="5184576" cy="707886"/>
          </a:xfrm>
          <a:prstGeom prst="rect">
            <a:avLst/>
          </a:prstGeom>
          <a:noFill/>
        </p:spPr>
        <p:txBody>
          <a:bodyPr wrap="square" rtlCol="0">
            <a:spAutoFit/>
          </a:bodyPr>
          <a:lstStyle/>
          <a:p>
            <a:r>
              <a:rPr kumimoji="1" lang="ja-JP" altLang="en-US" sz="2000" b="1" dirty="0"/>
              <a:t>委託事業の総費用</a:t>
            </a:r>
            <a:r>
              <a:rPr kumimoji="1" lang="en-US" altLang="ja-JP" sz="2000" b="1" dirty="0"/>
              <a:t>	</a:t>
            </a:r>
            <a:r>
              <a:rPr kumimoji="1" lang="ja-JP" altLang="en-US" sz="2000" b="1" dirty="0"/>
              <a:t>：○○百万円　</a:t>
            </a:r>
            <a:endParaRPr kumimoji="1" lang="en-US" altLang="ja-JP" sz="2000" b="1" dirty="0"/>
          </a:p>
          <a:p>
            <a:r>
              <a:rPr kumimoji="1" lang="ja-JP" altLang="en-US" sz="2000" b="1" dirty="0"/>
              <a:t>　</a:t>
            </a:r>
            <a:r>
              <a:rPr kumimoji="1" lang="en-US" altLang="ja-JP" sz="2000" b="1" dirty="0"/>
              <a:t>2021</a:t>
            </a:r>
            <a:r>
              <a:rPr kumimoji="1" lang="ja-JP" altLang="en-US" sz="2000" b="1" dirty="0"/>
              <a:t>年度費用</a:t>
            </a:r>
            <a:r>
              <a:rPr kumimoji="1" lang="en-US" altLang="ja-JP" sz="2000" b="1" dirty="0"/>
              <a:t>	</a:t>
            </a:r>
            <a:r>
              <a:rPr kumimoji="1" lang="ja-JP" altLang="en-US" sz="2000" b="1" dirty="0"/>
              <a:t>：○○百万円　</a:t>
            </a:r>
          </a:p>
        </p:txBody>
      </p:sp>
    </p:spTree>
    <p:extLst>
      <p:ext uri="{BB962C8B-B14F-4D97-AF65-F5344CB8AC3E}">
        <p14:creationId xmlns:p14="http://schemas.microsoft.com/office/powerpoint/2010/main" val="3649727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1568DDE-F9C2-4A17-B359-1E7EAF19E204}"/>
              </a:ext>
            </a:extLst>
          </p:cNvPr>
          <p:cNvSpPr/>
          <p:nvPr/>
        </p:nvSpPr>
        <p:spPr>
          <a:xfrm>
            <a:off x="191345" y="719827"/>
            <a:ext cx="11881319" cy="707886"/>
          </a:xfrm>
          <a:prstGeom prst="rect">
            <a:avLst/>
          </a:prstGeom>
        </p:spPr>
        <p:txBody>
          <a:bodyPr wrap="square">
            <a:spAutoFit/>
          </a:bodyPr>
          <a:lstStyle/>
          <a:p>
            <a:pPr marL="87313" indent="-87313">
              <a:buFont typeface="Arial" pitchFamily="34" charset="0"/>
              <a:buChar char="•"/>
            </a:pPr>
            <a:r>
              <a:rPr lang="ja-JP" altLang="en-US" sz="2000" b="1" u="sng" dirty="0">
                <a:solidFill>
                  <a:srgbClr val="0000FF"/>
                </a:solidFill>
              </a:rPr>
              <a:t>本提案の研究開発の実施により得られる</a:t>
            </a:r>
            <a:r>
              <a:rPr lang="ja-JP" altLang="en-US" sz="2000" b="1" dirty="0">
                <a:solidFill>
                  <a:srgbClr val="0000FF"/>
                </a:solidFill>
              </a:rPr>
              <a:t>具体的な成果（状態）等を図表を用いて分かりやすく示してください。</a:t>
            </a:r>
          </a:p>
          <a:p>
            <a:pPr marL="87313" indent="-87313">
              <a:buFont typeface="Arial" pitchFamily="34" charset="0"/>
              <a:buChar char="•"/>
            </a:pPr>
            <a:r>
              <a:rPr lang="en-US" altLang="ja-JP" sz="2000" b="1" dirty="0">
                <a:solidFill>
                  <a:srgbClr val="0000FF"/>
                </a:solidFill>
              </a:rPr>
              <a:t>2021</a:t>
            </a:r>
            <a:r>
              <a:rPr lang="ja-JP" altLang="en-US" sz="2000" b="1" dirty="0">
                <a:solidFill>
                  <a:srgbClr val="0000FF"/>
                </a:solidFill>
              </a:rPr>
              <a:t>年度終了時点及び委託事業終了時点</a:t>
            </a:r>
            <a:r>
              <a:rPr lang="ja-JP" altLang="en-US" sz="2000" b="1">
                <a:solidFill>
                  <a:srgbClr val="0000FF"/>
                </a:solidFill>
              </a:rPr>
              <a:t>のイメージを区別</a:t>
            </a:r>
            <a:r>
              <a:rPr lang="ja-JP" altLang="en-US" sz="2000" b="1" dirty="0">
                <a:solidFill>
                  <a:srgbClr val="0000FF"/>
                </a:solidFill>
              </a:rPr>
              <a:t>して記載ください。</a:t>
            </a:r>
            <a:endParaRPr lang="en-US" altLang="ja-JP" sz="2000" b="1" dirty="0">
              <a:solidFill>
                <a:srgbClr val="0000FF"/>
              </a:solidFill>
            </a:endParaRPr>
          </a:p>
        </p:txBody>
      </p:sp>
      <p:sp>
        <p:nvSpPr>
          <p:cNvPr id="8" name="タイトル 1">
            <a:extLst>
              <a:ext uri="{FF2B5EF4-FFF2-40B4-BE49-F238E27FC236}">
                <a16:creationId xmlns:a16="http://schemas.microsoft.com/office/drawing/2014/main" id="{31D67E9B-7CC5-46B6-ADCD-377A3E6DA770}"/>
              </a:ext>
            </a:extLst>
          </p:cNvPr>
          <p:cNvSpPr txBox="1">
            <a:spLocks/>
          </p:cNvSpPr>
          <p:nvPr/>
        </p:nvSpPr>
        <p:spPr>
          <a:xfrm>
            <a:off x="47328" y="44624"/>
            <a:ext cx="6048672" cy="472473"/>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2600" b="1" dirty="0"/>
              <a:t>7</a:t>
            </a:r>
            <a:r>
              <a:rPr lang="ja-JP" altLang="en-US" sz="2600" b="1" dirty="0"/>
              <a:t>．本事業で想定される成果</a:t>
            </a:r>
          </a:p>
        </p:txBody>
      </p:sp>
      <p:sp>
        <p:nvSpPr>
          <p:cNvPr id="10" name="スライド番号プレースホルダー 1">
            <a:extLst>
              <a:ext uri="{FF2B5EF4-FFF2-40B4-BE49-F238E27FC236}">
                <a16:creationId xmlns:a16="http://schemas.microsoft.com/office/drawing/2014/main" id="{7EF7AC4F-13C6-4023-B9DB-140D728600D2}"/>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９</a:t>
            </a:r>
          </a:p>
        </p:txBody>
      </p:sp>
    </p:spTree>
    <p:extLst>
      <p:ext uri="{BB962C8B-B14F-4D97-AF65-F5344CB8AC3E}">
        <p14:creationId xmlns:p14="http://schemas.microsoft.com/office/powerpoint/2010/main" val="1803283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1607</Words>
  <Application>Microsoft Office PowerPoint</Application>
  <PresentationFormat>ワイド画面</PresentationFormat>
  <Paragraphs>162</Paragraphs>
  <Slides>10</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10</vt:i4>
      </vt:variant>
    </vt:vector>
  </HeadingPairs>
  <TitlesOfParts>
    <vt:vector size="16" baseType="lpstr">
      <vt:lpstr>Meiryo UI</vt:lpstr>
      <vt:lpstr>ＭＳ Ｐゴシック</vt:lpstr>
      <vt:lpstr>Arial</vt:lpstr>
      <vt:lpstr>Calibri</vt:lpstr>
      <vt:lpstr>Office ​​テーマ</vt:lpstr>
      <vt:lpstr>Office テーマ</vt:lpstr>
      <vt:lpstr>PowerPoint プレゼンテーション</vt:lpstr>
      <vt:lpstr>PowerPoint プレゼンテーション</vt:lpstr>
      <vt:lpstr>１．はじめに</vt:lpstr>
      <vt:lpstr>２．研究開発の内容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2021-02-16T02:46:52Z</dcterms:modified>
</cp:coreProperties>
</file>