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  <p:sldMasterId id="2147483660" r:id="rId2"/>
  </p:sldMasterIdLst>
  <p:notesMasterIdLst>
    <p:notesMasterId r:id="rId13"/>
  </p:notesMasterIdLst>
  <p:sldIdLst>
    <p:sldId id="330" r:id="rId3"/>
    <p:sldId id="270" r:id="rId4"/>
    <p:sldId id="263" r:id="rId5"/>
    <p:sldId id="332" r:id="rId6"/>
    <p:sldId id="271" r:id="rId7"/>
    <p:sldId id="269" r:id="rId8"/>
    <p:sldId id="267" r:id="rId9"/>
    <p:sldId id="276" r:id="rId10"/>
    <p:sldId id="273" r:id="rId11"/>
    <p:sldId id="274" r:id="rId1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765" autoAdjust="0"/>
  </p:normalViewPr>
  <p:slideViewPr>
    <p:cSldViewPr>
      <p:cViewPr varScale="1">
        <p:scale>
          <a:sx n="76" d="100"/>
          <a:sy n="76" d="100"/>
        </p:scale>
        <p:origin x="30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622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2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r">
              <a:defRPr sz="1100"/>
            </a:lvl1pPr>
          </a:lstStyle>
          <a:p>
            <a:fld id="{6242F766-F3D5-4D60-A923-2555C7DFA534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7" tIns="45318" rIns="90637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7"/>
            <a:ext cx="5387982" cy="3884437"/>
          </a:xfrm>
          <a:prstGeom prst="rect">
            <a:avLst/>
          </a:prstGeom>
        </p:spPr>
        <p:txBody>
          <a:bodyPr vert="horz" lIns="90637" tIns="45318" rIns="90637" bIns="453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501"/>
            <a:ext cx="2918622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2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r">
              <a:defRPr sz="1100"/>
            </a:lvl1pPr>
          </a:lstStyle>
          <a:p>
            <a:fld id="{95B8F454-B155-4B05-B90D-609CAA5441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410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80963" y="741363"/>
            <a:ext cx="6573837" cy="369887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75721">
              <a:defRPr/>
            </a:pPr>
            <a:fld id="{3AB6AF2B-B641-4643-9444-A3DDC31C4134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875721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B8F454-B155-4B05-B90D-609CAA5441C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875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5D70-00BF-43D1-9518-0183EFEF9A8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68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5D70-00BF-43D1-9518-0183EFEF9A8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3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5D70-00BF-43D1-9518-0183EFEF9A8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659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99872" y="6525345"/>
            <a:ext cx="2844800" cy="365125"/>
          </a:xfrm>
        </p:spPr>
        <p:txBody>
          <a:bodyPr/>
          <a:lstStyle/>
          <a:p>
            <a:fld id="{507FCFF8-9295-4D9D-8E62-80ACEAC9C3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01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60363" y="6525345"/>
            <a:ext cx="2844800" cy="365125"/>
          </a:xfrm>
        </p:spPr>
        <p:txBody>
          <a:bodyPr/>
          <a:lstStyle/>
          <a:p>
            <a:fld id="{507FCFF8-9295-4D9D-8E62-80ACEAC9C3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908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CFF8-9295-4D9D-8E62-80ACEAC9C3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911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CFF8-9295-4D9D-8E62-80ACEAC9C3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101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CFF8-9295-4D9D-8E62-80ACEAC9C3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019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CFF8-9295-4D9D-8E62-80ACEAC9C3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5352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CFF8-9295-4D9D-8E62-80ACEAC9C3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3293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CFF8-9295-4D9D-8E62-80ACEAC9C3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35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5D70-00BF-43D1-9518-0183EFEF9A8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3623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CFF8-9295-4D9D-8E62-80ACEAC9C3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1249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CFF8-9295-4D9D-8E62-80ACEAC9C3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238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CFF8-9295-4D9D-8E62-80ACEAC9C3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0103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CE547-DC31-45C0-A3CB-9746090ED550}" type="slidenum">
              <a:rPr lang="ja-JP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ja-JP" alt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92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5D70-00BF-43D1-9518-0183EFEF9A8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5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5D70-00BF-43D1-9518-0183EFEF9A8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55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5D70-00BF-43D1-9518-0183EFEF9A8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35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5D70-00BF-43D1-9518-0183EFEF9A8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03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5D70-00BF-43D1-9518-0183EFEF9A8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32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5D70-00BF-43D1-9518-0183EFEF9A8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43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5D70-00BF-43D1-9518-0183EFEF9A8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69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A5D70-00BF-43D1-9518-0183EFEF9A8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50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FCFF8-9295-4D9D-8E62-80ACEAC9C3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3C9DDD2-3216-4EB1-9976-BBC39D2CACC6}"/>
              </a:ext>
            </a:extLst>
          </p:cNvPr>
          <p:cNvSpPr txBox="1"/>
          <p:nvPr/>
        </p:nvSpPr>
        <p:spPr>
          <a:xfrm>
            <a:off x="11830" y="171184"/>
            <a:ext cx="331236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研究開発内容の説明資料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267A86-3263-4709-B7E9-E3251F6B7AF3}"/>
              </a:ext>
            </a:extLst>
          </p:cNvPr>
          <p:cNvSpPr txBox="1"/>
          <p:nvPr/>
        </p:nvSpPr>
        <p:spPr>
          <a:xfrm rot="21255787">
            <a:off x="192161" y="3486283"/>
            <a:ext cx="11305258" cy="1477328"/>
          </a:xfrm>
          <a:prstGeom prst="rect">
            <a:avLst/>
          </a:prstGeom>
          <a:solidFill>
            <a:schemeClr val="tx2">
              <a:lumMod val="20000"/>
              <a:lumOff val="80000"/>
              <a:alpha val="74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87313" indent="-87313">
              <a:buFont typeface="Arial" pitchFamily="34" charset="0"/>
              <a:buChar char="•"/>
            </a:pPr>
            <a:r>
              <a:rPr lang="ja-JP" altLang="en-US" b="1" i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青字の留意事項を参考に本雛型に従って説明資料を作成ください。</a:t>
            </a:r>
            <a:endParaRPr lang="en-US" altLang="ja-JP" b="1" i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i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（フォントは </a:t>
            </a:r>
            <a:r>
              <a:rPr lang="en-US" altLang="ja-JP" b="1" dirty="0" err="1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Meiryo</a:t>
            </a:r>
            <a:r>
              <a:rPr lang="en-US" altLang="ja-JP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UI</a:t>
            </a:r>
            <a:r>
              <a:rPr lang="ja-JP" altLang="en-US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lang="en-US" altLang="ja-JP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87313" indent="-87313">
              <a:buFont typeface="Arial" pitchFamily="34" charset="0"/>
              <a:buChar char="•"/>
            </a:pPr>
            <a:r>
              <a:rPr lang="ja-JP" altLang="en-US" b="1" i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提出時は青字の留意事項を削除ください。</a:t>
            </a:r>
            <a:endParaRPr lang="en-US" altLang="ja-JP" b="1" i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i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b="1" i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b="1" i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なお、採択審査委員会におけるヒアリング審査において、本資料を用いた説明を依頼する場合がございます。</a:t>
            </a:r>
            <a:endParaRPr lang="en-US" altLang="ja-JP" b="1" i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i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（</a:t>
            </a:r>
            <a:r>
              <a:rPr lang="ja-JP" altLang="en-US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提案者によるプレゼン時間：</a:t>
            </a:r>
            <a:r>
              <a:rPr lang="en-US" altLang="ja-JP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分間（予定））</a:t>
            </a:r>
            <a:endParaRPr lang="en-US" altLang="ja-JP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B15C0F2-F5EB-478B-8181-B2DE7BB9CC18}"/>
              </a:ext>
            </a:extLst>
          </p:cNvPr>
          <p:cNvSpPr txBox="1"/>
          <p:nvPr/>
        </p:nvSpPr>
        <p:spPr>
          <a:xfrm>
            <a:off x="3863752" y="5805264"/>
            <a:ext cx="7992888" cy="830997"/>
          </a:xfrm>
          <a:prstGeom prst="rect">
            <a:avLst/>
          </a:prstGeom>
          <a:solidFill>
            <a:schemeClr val="tx2">
              <a:lumMod val="20000"/>
              <a:lumOff val="80000"/>
              <a:alpha val="74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87313" indent="-87313">
              <a:buFont typeface="Arial" pitchFamily="34" charset="0"/>
              <a:buChar char="•"/>
            </a:pPr>
            <a:r>
              <a:rPr lang="ja-JP" altLang="en-US" sz="16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提案される企業名を記載してください</a:t>
            </a:r>
            <a:endParaRPr lang="en-US" altLang="ja-JP" sz="16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>
              <a:buFont typeface="Arial" pitchFamily="34" charset="0"/>
              <a:buChar char="•"/>
            </a:pPr>
            <a:r>
              <a:rPr lang="ja-JP" altLang="en-US" sz="16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共同提案の場合、代表機関を一番上に記述し、共同提案者を下に併記してください</a:t>
            </a:r>
            <a:endParaRPr lang="en-US" altLang="ja-JP" sz="16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（委託先、共同研究先は記載不要です）</a:t>
            </a:r>
          </a:p>
        </p:txBody>
      </p:sp>
      <p:sp>
        <p:nvSpPr>
          <p:cNvPr id="12" name="サブタイトル 2">
            <a:extLst>
              <a:ext uri="{FF2B5EF4-FFF2-40B4-BE49-F238E27FC236}">
                <a16:creationId xmlns:a16="http://schemas.microsoft.com/office/drawing/2014/main" id="{4DCF87C3-40D4-460D-A41E-F3CDD980776B}"/>
              </a:ext>
            </a:extLst>
          </p:cNvPr>
          <p:cNvSpPr txBox="1">
            <a:spLocks/>
          </p:cNvSpPr>
          <p:nvPr/>
        </p:nvSpPr>
        <p:spPr>
          <a:xfrm>
            <a:off x="5087888" y="5085184"/>
            <a:ext cx="3312368" cy="11296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〇〇〇〇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CD5DA080-FEA5-49D1-BAF9-3B18DD43BFD1}"/>
              </a:ext>
            </a:extLst>
          </p:cNvPr>
          <p:cNvSpPr txBox="1">
            <a:spLocks/>
          </p:cNvSpPr>
          <p:nvPr/>
        </p:nvSpPr>
        <p:spPr>
          <a:xfrm>
            <a:off x="325590" y="1772816"/>
            <a:ext cx="11521280" cy="165618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500"/>
              </a:lnSpc>
            </a:pP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P21007: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「航空機エンジン向け材料開発・評価システム基盤整備事業」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研究開発項目③「航空機エンジン用評価システム基盤整備」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委託事業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19336" y="692696"/>
            <a:ext cx="114897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-87313"/>
            <a:r>
              <a:rPr lang="ja-JP" altLang="en-US" sz="2000" b="1" dirty="0">
                <a:solidFill>
                  <a:srgbClr val="0000FF"/>
                </a:solidFill>
              </a:rPr>
              <a:t>・別添３の「研究開発成果の事業化計画書」をベースに図表を交えて分かりやすく示してください。</a:t>
            </a:r>
            <a:endParaRPr lang="en-US" altLang="ja-JP" sz="2000" b="1" dirty="0">
              <a:solidFill>
                <a:srgbClr val="0000FF"/>
              </a:solidFill>
            </a:endParaRPr>
          </a:p>
          <a:p>
            <a:pPr marL="87313" indent="-87313"/>
            <a:r>
              <a:rPr lang="ja-JP" altLang="en-US" sz="2000" b="1" dirty="0">
                <a:solidFill>
                  <a:srgbClr val="0000FF"/>
                </a:solidFill>
              </a:rPr>
              <a:t>　①実用化・事業化を行う製品・サービス等の概要</a:t>
            </a:r>
            <a:endParaRPr lang="en-US" altLang="ja-JP" sz="2000" b="1" dirty="0">
              <a:solidFill>
                <a:srgbClr val="0000FF"/>
              </a:solidFill>
            </a:endParaRPr>
          </a:p>
          <a:p>
            <a:pPr marL="87313" indent="-87313"/>
            <a:r>
              <a:rPr lang="ja-JP" altLang="en-US" sz="2000" b="1" dirty="0">
                <a:solidFill>
                  <a:srgbClr val="0000FF"/>
                </a:solidFill>
              </a:rPr>
              <a:t>　②実用化・事業化への取組み</a:t>
            </a:r>
            <a:endParaRPr lang="en-US" altLang="ja-JP" sz="2000" b="1" dirty="0">
              <a:solidFill>
                <a:srgbClr val="0000FF"/>
              </a:solidFill>
            </a:endParaRPr>
          </a:p>
          <a:p>
            <a:pPr marL="87313" indent="-87313"/>
            <a:r>
              <a:rPr lang="ja-JP" altLang="en-US" sz="2000" b="1" dirty="0">
                <a:solidFill>
                  <a:srgbClr val="0000FF"/>
                </a:solidFill>
              </a:rPr>
              <a:t>　　</a:t>
            </a:r>
            <a:r>
              <a:rPr lang="en-US" altLang="ja-JP" sz="2000" b="1" dirty="0">
                <a:solidFill>
                  <a:srgbClr val="0000FF"/>
                </a:solidFill>
              </a:rPr>
              <a:t>※</a:t>
            </a:r>
            <a:r>
              <a:rPr lang="ja-JP" altLang="en-US" sz="2000" b="1" dirty="0">
                <a:solidFill>
                  <a:srgbClr val="0000FF"/>
                </a:solidFill>
              </a:rPr>
              <a:t>将来のエンジン部材への社会実装に向けて、全体像（他事業との絡み等もあれば含めて）を示し、</a:t>
            </a:r>
            <a:endParaRPr lang="en-US" altLang="ja-JP" sz="2000" b="1" dirty="0">
              <a:solidFill>
                <a:srgbClr val="0000FF"/>
              </a:solidFill>
            </a:endParaRPr>
          </a:p>
          <a:p>
            <a:pPr marL="87313" indent="-87313"/>
            <a:r>
              <a:rPr lang="ja-JP" altLang="en-US" sz="2000" b="1" dirty="0">
                <a:solidFill>
                  <a:srgbClr val="0000FF"/>
                </a:solidFill>
              </a:rPr>
              <a:t>　　　 </a:t>
            </a:r>
            <a:r>
              <a:rPr lang="ja-JP" altLang="en-US" sz="2000" b="1" u="sng" dirty="0">
                <a:solidFill>
                  <a:srgbClr val="0000FF"/>
                </a:solidFill>
              </a:rPr>
              <a:t>本事業での到達点</a:t>
            </a:r>
            <a:r>
              <a:rPr lang="ja-JP" altLang="en-US" sz="2000" b="1" dirty="0">
                <a:solidFill>
                  <a:srgbClr val="0000FF"/>
                </a:solidFill>
              </a:rPr>
              <a:t>と今後の道のりが分かるように　</a:t>
            </a:r>
            <a:endParaRPr lang="en-US" altLang="ja-JP" sz="2000" b="1" dirty="0">
              <a:solidFill>
                <a:srgbClr val="0000FF"/>
              </a:solidFill>
            </a:endParaRPr>
          </a:p>
          <a:p>
            <a:pPr marL="87313" indent="-87313"/>
            <a:r>
              <a:rPr lang="ja-JP" altLang="en-US" sz="2000" b="1" dirty="0">
                <a:solidFill>
                  <a:srgbClr val="0000FF"/>
                </a:solidFill>
              </a:rPr>
              <a:t>　③市場規模</a:t>
            </a:r>
            <a:r>
              <a:rPr lang="en-US" altLang="ja-JP" sz="2000" b="1" dirty="0">
                <a:solidFill>
                  <a:srgbClr val="0000FF"/>
                </a:solidFill>
              </a:rPr>
              <a:t>/</a:t>
            </a:r>
            <a:r>
              <a:rPr lang="ja-JP" altLang="en-US" sz="2000" b="1" dirty="0">
                <a:solidFill>
                  <a:srgbClr val="0000FF"/>
                </a:solidFill>
              </a:rPr>
              <a:t>産業創出効果　</a:t>
            </a:r>
            <a:r>
              <a:rPr lang="en-US" altLang="ja-JP" sz="2000" b="1" dirty="0">
                <a:solidFill>
                  <a:srgbClr val="0000FF"/>
                </a:solidFill>
              </a:rPr>
              <a:t>								</a:t>
            </a:r>
            <a:r>
              <a:rPr lang="ja-JP" altLang="en-US" sz="2000" b="1" dirty="0">
                <a:solidFill>
                  <a:srgbClr val="0000FF"/>
                </a:solidFill>
              </a:rPr>
              <a:t>等　</a:t>
            </a:r>
            <a:endParaRPr lang="en-US" altLang="ja-JP" sz="2000" b="1" dirty="0">
              <a:solidFill>
                <a:srgbClr val="0000FF"/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36394C02-B1B9-42FF-95D5-D9A71CEA65E9}"/>
              </a:ext>
            </a:extLst>
          </p:cNvPr>
          <p:cNvSpPr txBox="1">
            <a:spLocks/>
          </p:cNvSpPr>
          <p:nvPr/>
        </p:nvSpPr>
        <p:spPr>
          <a:xfrm>
            <a:off x="47328" y="44624"/>
            <a:ext cx="6048672" cy="47247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600" b="1" dirty="0"/>
              <a:t>8</a:t>
            </a:r>
            <a:r>
              <a:rPr lang="ja-JP" altLang="en-US" sz="2600" b="1" dirty="0"/>
              <a:t>．研究開発成果の事業化計画</a:t>
            </a:r>
          </a:p>
        </p:txBody>
      </p:sp>
      <p:sp>
        <p:nvSpPr>
          <p:cNvPr id="6" name="スライド番号プレースホルダー 1">
            <a:extLst>
              <a:ext uri="{FF2B5EF4-FFF2-40B4-BE49-F238E27FC236}">
                <a16:creationId xmlns:a16="http://schemas.microsoft.com/office/drawing/2014/main" id="{94D9D670-3E4C-4472-A197-029A129B1223}"/>
              </a:ext>
            </a:extLst>
          </p:cNvPr>
          <p:cNvSpPr txBox="1">
            <a:spLocks/>
          </p:cNvSpPr>
          <p:nvPr/>
        </p:nvSpPr>
        <p:spPr>
          <a:xfrm>
            <a:off x="11424592" y="97802"/>
            <a:ext cx="655788" cy="36512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１０</a:t>
            </a:r>
          </a:p>
        </p:txBody>
      </p:sp>
    </p:spTree>
    <p:extLst>
      <p:ext uri="{BB962C8B-B14F-4D97-AF65-F5344CB8AC3E}">
        <p14:creationId xmlns:p14="http://schemas.microsoft.com/office/powerpoint/2010/main" val="162534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>
            <a:extLst>
              <a:ext uri="{FF2B5EF4-FFF2-40B4-BE49-F238E27FC236}">
                <a16:creationId xmlns:a16="http://schemas.microsoft.com/office/drawing/2014/main" id="{E458963C-63C8-4F67-9D54-BECDFB42B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22" y="1219702"/>
            <a:ext cx="5799819" cy="22092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tIns="144000" anchor="ctr" anchorCtr="0"/>
          <a:lstStyle/>
          <a:p>
            <a:pPr marL="61913" indent="-61913">
              <a:spcBef>
                <a:spcPts val="600"/>
              </a:spcBef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92154" y="520606"/>
            <a:ext cx="1008112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代表機関：○○○○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91344" y="1076730"/>
            <a:ext cx="5844505" cy="56555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tIns="144000" anchor="ctr" anchorCtr="0"/>
          <a:lstStyle/>
          <a:p>
            <a:pPr marL="61913" indent="-61913">
              <a:spcBef>
                <a:spcPts val="600"/>
              </a:spcBef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14304" y="984820"/>
            <a:ext cx="2813344" cy="352814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44601" tIns="22301" rIns="44601" bIns="22301" anchor="ctr">
            <a:spAutoFit/>
          </a:bodyPr>
          <a:lstStyle/>
          <a:p>
            <a:pPr algn="ctr" defTabSz="446088">
              <a:spcBef>
                <a:spcPct val="0"/>
              </a:spcBef>
            </a:pPr>
            <a:r>
              <a:rPr lang="ja-JP" altLang="en-US" sz="2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研究開発の内容・目標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9140367" y="1412776"/>
            <a:ext cx="2709801" cy="190237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tIns="144000" anchor="ctr" anchorCtr="0"/>
          <a:lstStyle/>
          <a:p>
            <a:pPr algn="ctr">
              <a:spcBef>
                <a:spcPts val="600"/>
              </a:spcBef>
              <a:defRPr/>
            </a:pPr>
            <a:r>
              <a:rPr lang="ja-JP" altLang="en-US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実用化・事業化を行う</a:t>
            </a:r>
            <a:endParaRPr lang="en-US" altLang="ja-JP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600"/>
              </a:spcBef>
              <a:defRPr/>
            </a:pPr>
            <a:r>
              <a:rPr lang="ja-JP" altLang="en-US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製品・サービス等の</a:t>
            </a:r>
            <a:endParaRPr lang="en-US" altLang="ja-JP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600"/>
              </a:spcBef>
              <a:defRPr/>
            </a:pPr>
            <a:r>
              <a:rPr lang="ja-JP" altLang="en-US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イメージ図</a:t>
            </a:r>
            <a:endParaRPr lang="en-US" altLang="ja-JP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200837" y="3731520"/>
            <a:ext cx="5799819" cy="30008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tIns="144000" anchor="ctr" anchorCtr="0"/>
          <a:lstStyle/>
          <a:p>
            <a:pPr marL="61913" indent="-61913">
              <a:spcBef>
                <a:spcPts val="600"/>
              </a:spcBef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5208" y="1329657"/>
            <a:ext cx="579981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127500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１．研究開発の内容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○○○○○○○○○○○○○○○○○○○○○○○○○○○○○○○○○○○○○○○○○○○○○○○○○○○○○○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○○○○○○○○○○○○○○○○○○○○○○○○○○○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○○○○○○○○○○○○○○○○○○○○○○○○○○○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○○○○○○○○○○○○○○○○○○○○○○○○○○○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○○○○○○○○○○○○○○○○○○○○○○○○○○○○○○○○○○○○○○○○○○○○○○○○○○○○○○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○○○○○○○○○○○○○○○○○○○○○○○○○○○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２．研究開発の目標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○○○○○○○○○○○○○○○○○○○○○○○○○○○○○○○○○○○○○○○○○○○○○○○○○○○○○○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○○○○○○○○○○○○○○○○○○○○○○○○○○○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○○○○○○○○○○○○○○○○○○○○○○○○○○○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３．研究開発成果の実用化・事業化の見込み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○○○○○○○○○○○○○○○○○○○○○○○○○○○○○○○○○○○○○○○○○○○○○○○○○○○○○○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○○○○○○○○○○○○○○○○○○○○○○○○○○○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４．我が国の経済再生への貢献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○○○○○○○○○○○○○○○○○○○○○○○○○○○○○○○○○○○○○○○○○○○○○○○○○○○○○○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○○○○○○○○○○○○○○○○○○○○○○○○○○○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7911E63-0057-43E7-A4FF-821D467C0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0380" y="97802"/>
            <a:ext cx="350000" cy="365125"/>
          </a:xfrm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2</a:t>
            </a:r>
            <a:endParaRPr kumimoji="1" lang="ja-JP" altLang="en-US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7985D95-2C1F-450C-854C-C6E3D79B5720}"/>
              </a:ext>
            </a:extLst>
          </p:cNvPr>
          <p:cNvSpPr/>
          <p:nvPr/>
        </p:nvSpPr>
        <p:spPr>
          <a:xfrm>
            <a:off x="1592154" y="98782"/>
            <a:ext cx="10081120" cy="36933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研究開発項目③「航空機エンジン用評価システム基盤整備」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委託事業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238D932B-C40E-4857-B901-FAC2E958F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2888" y="992055"/>
            <a:ext cx="3583511" cy="352814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44601" tIns="22301" rIns="44601" bIns="22301" anchor="ctr">
            <a:spAutoFit/>
          </a:bodyPr>
          <a:lstStyle/>
          <a:p>
            <a:pPr algn="ctr" defTabSz="446088">
              <a:spcBef>
                <a:spcPct val="0"/>
              </a:spcBef>
            </a:pPr>
            <a:r>
              <a:rPr lang="ja-JP" altLang="en-US" sz="2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研究開発成果の事業化計画</a:t>
            </a: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61E4D46A-D2FF-4DB8-8330-021B6EA62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5371" y="3573016"/>
            <a:ext cx="1656184" cy="352814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44601" tIns="22301" rIns="44601" bIns="22301" anchor="ctr">
            <a:spAutoFit/>
          </a:bodyPr>
          <a:lstStyle/>
          <a:p>
            <a:pPr algn="ctr" defTabSz="446088">
              <a:spcBef>
                <a:spcPct val="0"/>
              </a:spcBef>
            </a:pPr>
            <a:r>
              <a:rPr lang="ja-JP" altLang="en-US" sz="2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研究開発体制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7C28899-0118-4ACE-BCD0-6B3A556F7B83}"/>
              </a:ext>
            </a:extLst>
          </p:cNvPr>
          <p:cNvSpPr txBox="1"/>
          <p:nvPr/>
        </p:nvSpPr>
        <p:spPr>
          <a:xfrm>
            <a:off x="6150078" y="1340768"/>
            <a:ext cx="31683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127500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１．実用化・事業化への取組み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○○○○○○○○○○○○○○○○○○○○○○○○○○○○○○○○○○○○○○○○○○○○○○○○○○○○○○○○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○○○○○○○○○○○○○○○○○○○○○○○○○○○○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412750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○○○○○○○○○○○○○○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rot="20603966">
            <a:off x="2665720" y="2811518"/>
            <a:ext cx="5048123" cy="707886"/>
          </a:xfrm>
          <a:prstGeom prst="rect">
            <a:avLst/>
          </a:prstGeom>
          <a:solidFill>
            <a:schemeClr val="tx2">
              <a:lumMod val="20000"/>
              <a:lumOff val="80000"/>
              <a:alpha val="74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87313" indent="-87313" algn="ctr">
              <a:buFont typeface="Arial" pitchFamily="34" charset="0"/>
              <a:buChar char="•"/>
            </a:pPr>
            <a:r>
              <a:rPr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提案書全体の概要を本ページに纏め、</a:t>
            </a:r>
            <a:endParaRPr lang="en-US" altLang="ja-JP" sz="2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以降のページで詳細を説明ください。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5D2F969-7F10-4CF3-9F7A-7AF05834DDC9}"/>
              </a:ext>
            </a:extLst>
          </p:cNvPr>
          <p:cNvSpPr txBox="1"/>
          <p:nvPr/>
        </p:nvSpPr>
        <p:spPr>
          <a:xfrm>
            <a:off x="6600056" y="4959747"/>
            <a:ext cx="4853907" cy="369332"/>
          </a:xfrm>
          <a:prstGeom prst="rect">
            <a:avLst/>
          </a:prstGeom>
          <a:solidFill>
            <a:schemeClr val="tx2">
              <a:lumMod val="20000"/>
              <a:lumOff val="80000"/>
              <a:alpha val="74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ja-JP" altLang="en-US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体制や役割分担が分かる図表を挿入ください</a:t>
            </a:r>
            <a:endParaRPr lang="en-US" altLang="ja-JP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604BB288-545D-410E-9ADD-52D9D4085EC1}"/>
              </a:ext>
            </a:extLst>
          </p:cNvPr>
          <p:cNvSpPr txBox="1">
            <a:spLocks/>
          </p:cNvSpPr>
          <p:nvPr/>
        </p:nvSpPr>
        <p:spPr>
          <a:xfrm>
            <a:off x="54252" y="74913"/>
            <a:ext cx="1505244" cy="83135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提案概要</a:t>
            </a:r>
            <a:endParaRPr lang="ja-JP" alt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570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252" y="58585"/>
            <a:ext cx="6041748" cy="56207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ja-JP" altLang="en-US" sz="2600" b="1" dirty="0">
                <a:solidFill>
                  <a:schemeClr val="bg1"/>
                </a:solidFill>
              </a:rPr>
              <a:t>１．はじめに</a:t>
            </a:r>
          </a:p>
        </p:txBody>
      </p:sp>
      <p:sp>
        <p:nvSpPr>
          <p:cNvPr id="6" name="スライド番号プレースホルダー 1">
            <a:extLst>
              <a:ext uri="{FF2B5EF4-FFF2-40B4-BE49-F238E27FC236}">
                <a16:creationId xmlns:a16="http://schemas.microsoft.com/office/drawing/2014/main" id="{9922EB28-D4E4-4038-87FA-182932280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0380" y="97802"/>
            <a:ext cx="350000" cy="365125"/>
          </a:xfrm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３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63B0342-83BA-4530-837D-9D42D4DAF6C2}"/>
              </a:ext>
            </a:extLst>
          </p:cNvPr>
          <p:cNvSpPr txBox="1"/>
          <p:nvPr/>
        </p:nvSpPr>
        <p:spPr>
          <a:xfrm rot="21326327">
            <a:off x="767408" y="2890391"/>
            <a:ext cx="10657184" cy="1169551"/>
          </a:xfrm>
          <a:prstGeom prst="rect">
            <a:avLst/>
          </a:prstGeom>
          <a:solidFill>
            <a:schemeClr val="tx2">
              <a:lumMod val="20000"/>
              <a:lumOff val="80000"/>
              <a:alpha val="74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en-US" altLang="ja-JP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背景のスライド</a:t>
            </a:r>
            <a:r>
              <a:rPr lang="en-US" altLang="ja-JP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algn="ctr">
              <a:spcBef>
                <a:spcPts val="600"/>
              </a:spcBef>
              <a:defRPr/>
            </a:pPr>
            <a:r>
              <a:rPr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研究開発の目的（必要性）、我が国の状況、世界の取組状況、本事業の狙い等について</a:t>
            </a:r>
            <a:endParaRPr lang="en-US" altLang="ja-JP" sz="2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600"/>
              </a:spcBef>
              <a:defRPr/>
            </a:pPr>
            <a:r>
              <a:rPr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分かりやすくイメージ出来る図を交えて説明ください。</a:t>
            </a:r>
            <a:endParaRPr lang="en-US" altLang="ja-JP" sz="2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C44E1C68-123E-4183-91D3-33701B8F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52" y="58585"/>
            <a:ext cx="6041748" cy="56207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ja-JP" altLang="en-US" sz="2600" b="1" dirty="0">
                <a:solidFill>
                  <a:schemeClr val="bg1"/>
                </a:solidFill>
              </a:rPr>
              <a:t>２．研究開発の内容</a:t>
            </a:r>
          </a:p>
        </p:txBody>
      </p:sp>
      <p:sp>
        <p:nvSpPr>
          <p:cNvPr id="6" name="スライド番号プレースホルダー 1">
            <a:extLst>
              <a:ext uri="{FF2B5EF4-FFF2-40B4-BE49-F238E27FC236}">
                <a16:creationId xmlns:a16="http://schemas.microsoft.com/office/drawing/2014/main" id="{1F01757A-6DE0-4F32-A767-7A9C199382E0}"/>
              </a:ext>
            </a:extLst>
          </p:cNvPr>
          <p:cNvSpPr txBox="1">
            <a:spLocks/>
          </p:cNvSpPr>
          <p:nvPr/>
        </p:nvSpPr>
        <p:spPr>
          <a:xfrm>
            <a:off x="11730380" y="97802"/>
            <a:ext cx="350000" cy="36512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４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4BB5772-EF57-4D92-8038-7964CC2700BE}"/>
              </a:ext>
            </a:extLst>
          </p:cNvPr>
          <p:cNvSpPr txBox="1"/>
          <p:nvPr/>
        </p:nvSpPr>
        <p:spPr>
          <a:xfrm rot="21314848">
            <a:off x="767408" y="2698031"/>
            <a:ext cx="10657184" cy="1554272"/>
          </a:xfrm>
          <a:prstGeom prst="rect">
            <a:avLst/>
          </a:prstGeom>
          <a:solidFill>
            <a:schemeClr val="tx2">
              <a:lumMod val="20000"/>
              <a:lumOff val="80000"/>
              <a:alpha val="74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①研究開発に取り組み前の状態（現状）を踏まえて、本事業の期間でどのような評価システム基盤を　</a:t>
            </a:r>
            <a:endParaRPr lang="en-US" altLang="ja-JP" sz="2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構築していくか分かりやすくイメージ出来る図を交えて説明ください。</a:t>
            </a:r>
            <a:endParaRPr lang="en-US" altLang="ja-JP" sz="2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en-US" altLang="ja-JP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年間の研究開発の内容と</a:t>
            </a:r>
            <a:r>
              <a:rPr lang="ja-JP" altLang="en-US" sz="2000" b="1" u="sng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初年度の実施内容</a:t>
            </a:r>
            <a:r>
              <a:rPr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が分かるように記載ください。</a:t>
            </a:r>
            <a:endParaRPr lang="en-US" altLang="ja-JP" sz="2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③各事業者の役割分担が分かるように記載ください。</a:t>
            </a:r>
            <a:endParaRPr lang="en-US" altLang="ja-JP" sz="2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0214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353F875D-3B9E-4069-8BC3-5B1D2230A454}"/>
              </a:ext>
            </a:extLst>
          </p:cNvPr>
          <p:cNvSpPr txBox="1">
            <a:spLocks/>
          </p:cNvSpPr>
          <p:nvPr/>
        </p:nvSpPr>
        <p:spPr>
          <a:xfrm>
            <a:off x="54252" y="58585"/>
            <a:ext cx="6041748" cy="56207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600" b="1" dirty="0">
                <a:solidFill>
                  <a:schemeClr val="bg1"/>
                </a:solidFill>
              </a:rPr>
              <a:t>3</a:t>
            </a:r>
            <a:r>
              <a:rPr lang="ja-JP" altLang="en-US" sz="2600" b="1" dirty="0">
                <a:solidFill>
                  <a:schemeClr val="bg1"/>
                </a:solidFill>
              </a:rPr>
              <a:t>．目標と課題設定</a:t>
            </a:r>
          </a:p>
        </p:txBody>
      </p:sp>
      <p:sp>
        <p:nvSpPr>
          <p:cNvPr id="9" name="スライド番号プレースホルダー 1">
            <a:extLst>
              <a:ext uri="{FF2B5EF4-FFF2-40B4-BE49-F238E27FC236}">
                <a16:creationId xmlns:a16="http://schemas.microsoft.com/office/drawing/2014/main" id="{C56A61A3-065C-4D1F-9A3F-AD3E351F2AA8}"/>
              </a:ext>
            </a:extLst>
          </p:cNvPr>
          <p:cNvSpPr txBox="1">
            <a:spLocks/>
          </p:cNvSpPr>
          <p:nvPr/>
        </p:nvSpPr>
        <p:spPr>
          <a:xfrm>
            <a:off x="11730380" y="97802"/>
            <a:ext cx="350000" cy="36512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５</a:t>
            </a:r>
          </a:p>
        </p:txBody>
      </p:sp>
      <p:graphicFrame>
        <p:nvGraphicFramePr>
          <p:cNvPr id="13" name="表 13">
            <a:extLst>
              <a:ext uri="{FF2B5EF4-FFF2-40B4-BE49-F238E27FC236}">
                <a16:creationId xmlns:a16="http://schemas.microsoft.com/office/drawing/2014/main" id="{9FC1C17B-BE03-40B1-8CAB-3DB63EC827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585574"/>
              </p:ext>
            </p:extLst>
          </p:nvPr>
        </p:nvGraphicFramePr>
        <p:xfrm>
          <a:off x="119337" y="716097"/>
          <a:ext cx="11961043" cy="5944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3">
                  <a:extLst>
                    <a:ext uri="{9D8B030D-6E8A-4147-A177-3AD203B41FA5}">
                      <a16:colId xmlns:a16="http://schemas.microsoft.com/office/drawing/2014/main" val="1601950860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766845970"/>
                    </a:ext>
                  </a:extLst>
                </a:gridCol>
                <a:gridCol w="1735908">
                  <a:extLst>
                    <a:ext uri="{9D8B030D-6E8A-4147-A177-3AD203B41FA5}">
                      <a16:colId xmlns:a16="http://schemas.microsoft.com/office/drawing/2014/main" val="1321572505"/>
                    </a:ext>
                  </a:extLst>
                </a:gridCol>
              </a:tblGrid>
              <a:tr h="427789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+mn-lt"/>
                        </a:rPr>
                        <a:t>研究開発の目標</a:t>
                      </a:r>
                      <a:r>
                        <a:rPr kumimoji="1" lang="ja-JP" altLang="en-US" sz="2000" dirty="0">
                          <a:latin typeface="+mn-lt"/>
                        </a:rPr>
                        <a:t>（数値・状態）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+mn-lt"/>
                        </a:rPr>
                        <a:t>取り組むべき課題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+mn-lt"/>
                        </a:rPr>
                        <a:t>備考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758907"/>
                  </a:ext>
                </a:extLst>
              </a:tr>
              <a:tr h="1739675"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+mn-lt"/>
                        </a:rPr>
                        <a:t>【2021</a:t>
                      </a:r>
                      <a:r>
                        <a:rPr kumimoji="1" lang="ja-JP" altLang="en-US" sz="1800" dirty="0">
                          <a:latin typeface="+mn-lt"/>
                        </a:rPr>
                        <a:t>年度終了時点</a:t>
                      </a:r>
                      <a:r>
                        <a:rPr kumimoji="1" lang="en-US" altLang="ja-JP" sz="1800" dirty="0">
                          <a:latin typeface="+mn-lt"/>
                        </a:rPr>
                        <a:t>】</a:t>
                      </a:r>
                    </a:p>
                    <a:p>
                      <a:endParaRPr kumimoji="1" lang="en-US" altLang="ja-JP" sz="2400" dirty="0">
                        <a:latin typeface="+mn-lt"/>
                      </a:endParaRPr>
                    </a:p>
                    <a:p>
                      <a:endParaRPr kumimoji="1" lang="en-US" altLang="ja-JP" sz="2400" dirty="0">
                        <a:latin typeface="+mn-lt"/>
                      </a:endParaRPr>
                    </a:p>
                    <a:p>
                      <a:endParaRPr kumimoji="1" lang="en-US" altLang="ja-JP" sz="2400" dirty="0">
                        <a:latin typeface="+mn-lt"/>
                      </a:endParaRPr>
                    </a:p>
                    <a:p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24842"/>
                  </a:ext>
                </a:extLst>
              </a:tr>
              <a:tr h="17396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+mn-lt"/>
                        </a:rPr>
                        <a:t>【</a:t>
                      </a:r>
                      <a:r>
                        <a:rPr kumimoji="1" lang="ja-JP" altLang="en-US" sz="1800" dirty="0">
                          <a:latin typeface="+mn-lt"/>
                        </a:rPr>
                        <a:t>中間目標（</a:t>
                      </a:r>
                      <a:r>
                        <a:rPr kumimoji="1" lang="en-US" altLang="ja-JP" sz="1800" dirty="0">
                          <a:latin typeface="+mn-lt"/>
                        </a:rPr>
                        <a:t>2023</a:t>
                      </a:r>
                      <a:r>
                        <a:rPr kumimoji="1" lang="ja-JP" altLang="en-US" sz="1800" dirty="0">
                          <a:latin typeface="+mn-lt"/>
                        </a:rPr>
                        <a:t>年度終了時点）</a:t>
                      </a:r>
                      <a:r>
                        <a:rPr kumimoji="1" lang="en-US" altLang="ja-JP" sz="1800" dirty="0">
                          <a:latin typeface="+mn-lt"/>
                        </a:rPr>
                        <a:t>】</a:t>
                      </a:r>
                    </a:p>
                    <a:p>
                      <a:endParaRPr kumimoji="1" lang="en-US" altLang="ja-JP" sz="2400" dirty="0">
                        <a:latin typeface="+mn-lt"/>
                      </a:endParaRPr>
                    </a:p>
                    <a:p>
                      <a:endParaRPr kumimoji="1" lang="en-US" altLang="ja-JP" sz="2400" dirty="0">
                        <a:latin typeface="+mn-lt"/>
                      </a:endParaRPr>
                    </a:p>
                    <a:p>
                      <a:endParaRPr kumimoji="1" lang="en-US" altLang="ja-JP" sz="2400" dirty="0">
                        <a:latin typeface="+mn-lt"/>
                      </a:endParaRPr>
                    </a:p>
                    <a:p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581994"/>
                  </a:ext>
                </a:extLst>
              </a:tr>
              <a:tr h="1830101"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+mn-lt"/>
                        </a:rPr>
                        <a:t>【</a:t>
                      </a:r>
                      <a:r>
                        <a:rPr kumimoji="1" lang="ja-JP" altLang="en-US" sz="1800" dirty="0">
                          <a:latin typeface="+mn-lt"/>
                        </a:rPr>
                        <a:t>最終目標（</a:t>
                      </a:r>
                      <a:r>
                        <a:rPr kumimoji="1" lang="en-US" altLang="ja-JP" sz="1800" dirty="0">
                          <a:latin typeface="+mn-lt"/>
                        </a:rPr>
                        <a:t>2025</a:t>
                      </a:r>
                      <a:r>
                        <a:rPr kumimoji="1" lang="ja-JP" altLang="en-US" sz="1800" dirty="0">
                          <a:latin typeface="+mn-lt"/>
                        </a:rPr>
                        <a:t>年度終了時点）</a:t>
                      </a:r>
                      <a:r>
                        <a:rPr kumimoji="1" lang="en-US" altLang="ja-JP" sz="1800" dirty="0">
                          <a:latin typeface="+mn-lt"/>
                        </a:rPr>
                        <a:t>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1879498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FC2CA5-38E0-417A-85A4-1088E89849E0}"/>
              </a:ext>
            </a:extLst>
          </p:cNvPr>
          <p:cNvSpPr txBox="1"/>
          <p:nvPr/>
        </p:nvSpPr>
        <p:spPr>
          <a:xfrm rot="20956258">
            <a:off x="3500971" y="3075056"/>
            <a:ext cx="7852035" cy="707886"/>
          </a:xfrm>
          <a:prstGeom prst="rect">
            <a:avLst/>
          </a:prstGeom>
          <a:solidFill>
            <a:schemeClr val="tx2">
              <a:lumMod val="20000"/>
              <a:lumOff val="80000"/>
              <a:alpha val="74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１年後</a:t>
            </a:r>
            <a:r>
              <a:rPr lang="en-US" altLang="ja-JP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３年後</a:t>
            </a:r>
            <a:r>
              <a:rPr lang="en-US" altLang="ja-JP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５年後の姿が分かるように区別して記載ください。</a:t>
            </a:r>
            <a:endParaRPr lang="en-US" altLang="ja-JP" sz="2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目標（数値・状態）は可能な限り具体的かつ定量的に</a:t>
            </a:r>
            <a:endParaRPr lang="en-US" altLang="ja-JP" sz="2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064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17"/>
          <p:cNvSpPr>
            <a:spLocks noChangeArrowheads="1"/>
          </p:cNvSpPr>
          <p:nvPr/>
        </p:nvSpPr>
        <p:spPr bwMode="auto">
          <a:xfrm>
            <a:off x="3189834" y="88700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7" name="Rectangle 21"/>
          <p:cNvSpPr>
            <a:spLocks noChangeArrowheads="1"/>
          </p:cNvSpPr>
          <p:nvPr/>
        </p:nvSpPr>
        <p:spPr bwMode="auto">
          <a:xfrm>
            <a:off x="3858172" y="792442"/>
            <a:ext cx="18473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6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kumimoji="0" lang="ja-JP" altLang="ja-JP">
                <a:latin typeface="Arial" panose="020B0604020202020204" pitchFamily="34" charset="0"/>
              </a:rPr>
            </a:br>
            <a:endParaRPr kumimoji="0" lang="ja-JP" altLang="ja-JP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>
              <a:latin typeface="Arial" panose="020B0604020202020204" pitchFamily="34" charset="0"/>
            </a:endParaRPr>
          </a:p>
        </p:txBody>
      </p:sp>
      <p:sp>
        <p:nvSpPr>
          <p:cNvPr id="40" name="Rectangle 28"/>
          <p:cNvSpPr>
            <a:spLocks noChangeArrowheads="1"/>
          </p:cNvSpPr>
          <p:nvPr/>
        </p:nvSpPr>
        <p:spPr bwMode="auto">
          <a:xfrm>
            <a:off x="3858172" y="111560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9" name="スライド番号プレースホルダー 1">
            <a:extLst>
              <a:ext uri="{FF2B5EF4-FFF2-40B4-BE49-F238E27FC236}">
                <a16:creationId xmlns:a16="http://schemas.microsoft.com/office/drawing/2014/main" id="{9E3A0FB2-EB40-40FA-A32D-F2A64CF1F60C}"/>
              </a:ext>
            </a:extLst>
          </p:cNvPr>
          <p:cNvSpPr txBox="1">
            <a:spLocks/>
          </p:cNvSpPr>
          <p:nvPr/>
        </p:nvSpPr>
        <p:spPr>
          <a:xfrm>
            <a:off x="11730380" y="97802"/>
            <a:ext cx="350000" cy="36512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６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520105C9-4283-4AD9-84CD-899D672066A7}"/>
              </a:ext>
            </a:extLst>
          </p:cNvPr>
          <p:cNvSpPr txBox="1">
            <a:spLocks/>
          </p:cNvSpPr>
          <p:nvPr/>
        </p:nvSpPr>
        <p:spPr>
          <a:xfrm>
            <a:off x="47328" y="44624"/>
            <a:ext cx="6048672" cy="47247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600" b="1" dirty="0"/>
              <a:t>4</a:t>
            </a:r>
            <a:r>
              <a:rPr lang="ja-JP" altLang="en-US" sz="2600" b="1" dirty="0"/>
              <a:t>．実施体制・役割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348569-999A-4B7E-A0F6-8AC296D83A16}"/>
              </a:ext>
            </a:extLst>
          </p:cNvPr>
          <p:cNvSpPr txBox="1"/>
          <p:nvPr/>
        </p:nvSpPr>
        <p:spPr>
          <a:xfrm rot="21196797">
            <a:off x="971434" y="2534733"/>
            <a:ext cx="10249132" cy="1938992"/>
          </a:xfrm>
          <a:prstGeom prst="rect">
            <a:avLst/>
          </a:prstGeom>
          <a:solidFill>
            <a:schemeClr val="tx2">
              <a:lumMod val="20000"/>
              <a:lumOff val="80000"/>
              <a:alpha val="74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87313" indent="-87313"/>
            <a:endParaRPr lang="en-US" altLang="ja-JP" sz="2000" b="1" i="1" dirty="0">
              <a:solidFill>
                <a:srgbClr val="0000FF"/>
              </a:solidFill>
            </a:endParaRPr>
          </a:p>
          <a:p>
            <a:pPr marL="87313" indent="-87313"/>
            <a:r>
              <a:rPr lang="ja-JP" altLang="en-US" sz="2000" b="1" i="1" dirty="0">
                <a:solidFill>
                  <a:srgbClr val="0000FF"/>
                </a:solidFill>
              </a:rPr>
              <a:t>・実施体制（委託先・共同研究先、再委託先、の関係が分かるように）を記載してください。</a:t>
            </a:r>
            <a:endParaRPr lang="en-US" altLang="ja-JP" sz="2000" b="1" i="1" dirty="0">
              <a:solidFill>
                <a:srgbClr val="0000FF"/>
              </a:solidFill>
            </a:endParaRPr>
          </a:p>
          <a:p>
            <a:pPr marL="87313" indent="-87313"/>
            <a:r>
              <a:rPr lang="ja-JP" altLang="en-US" sz="2000" b="1" i="1" dirty="0">
                <a:solidFill>
                  <a:srgbClr val="0000FF"/>
                </a:solidFill>
              </a:rPr>
              <a:t>　</a:t>
            </a:r>
            <a:r>
              <a:rPr lang="en-US" altLang="ja-JP" sz="2000" b="1" i="1" dirty="0">
                <a:solidFill>
                  <a:srgbClr val="0000FF"/>
                </a:solidFill>
              </a:rPr>
              <a:t>※</a:t>
            </a:r>
            <a:r>
              <a:rPr lang="ja-JP" altLang="en-US" sz="2000" b="1" i="1" dirty="0">
                <a:solidFill>
                  <a:srgbClr val="0000FF"/>
                </a:solidFill>
              </a:rPr>
              <a:t>外部委員会の参画があれば合わせて記載ください</a:t>
            </a:r>
            <a:endParaRPr lang="en-US" altLang="ja-JP" sz="2000" b="1" i="1" dirty="0">
              <a:solidFill>
                <a:srgbClr val="0000FF"/>
              </a:solidFill>
            </a:endParaRPr>
          </a:p>
          <a:p>
            <a:pPr marL="87313" indent="-87313"/>
            <a:endParaRPr lang="en-US" altLang="ja-JP" sz="2000" b="1" i="1" dirty="0">
              <a:solidFill>
                <a:srgbClr val="0000FF"/>
              </a:solidFill>
            </a:endParaRPr>
          </a:p>
          <a:p>
            <a:pPr marL="87313" indent="-87313"/>
            <a:r>
              <a:rPr lang="ja-JP" altLang="en-US" sz="2000" b="1" i="1" dirty="0">
                <a:solidFill>
                  <a:srgbClr val="0000FF"/>
                </a:solidFill>
              </a:rPr>
              <a:t>・役割（実施内容と担当）を記載してください。</a:t>
            </a:r>
            <a:endParaRPr lang="en-US" altLang="ja-JP" sz="2000" b="1" i="1" dirty="0">
              <a:solidFill>
                <a:srgbClr val="0000FF"/>
              </a:solidFill>
            </a:endParaRPr>
          </a:p>
          <a:p>
            <a:pPr marL="87313" indent="-87313"/>
            <a:endParaRPr lang="en-US" altLang="ja-JP" sz="2000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527B9EEC-FC2D-4EE2-97D5-FE80950EE7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229068"/>
              </p:ext>
            </p:extLst>
          </p:nvPr>
        </p:nvGraphicFramePr>
        <p:xfrm>
          <a:off x="119336" y="1320423"/>
          <a:ext cx="11737307" cy="493683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1540863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07170034"/>
                    </a:ext>
                  </a:extLst>
                </a:gridCol>
                <a:gridCol w="1512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67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実施項目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>
                          <a:latin typeface="+mn-lt"/>
                        </a:rPr>
                        <a:t>FY2021</a:t>
                      </a:r>
                    </a:p>
                    <a:p>
                      <a:pPr algn="ctr" fontAlgn="ctr"/>
                      <a:r>
                        <a:rPr lang="en-US" sz="2000" b="1" u="none" strike="noStrike" dirty="0">
                          <a:latin typeface="+mn-lt"/>
                        </a:rPr>
                        <a:t>1H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>
                          <a:latin typeface="+mn-lt"/>
                          <a:cs typeface="AngsanaUPC" panose="020B0502040204020203" pitchFamily="18" charset="-34"/>
                        </a:rPr>
                        <a:t>FY2021</a:t>
                      </a:r>
                    </a:p>
                    <a:p>
                      <a:pPr algn="ctr" fontAlgn="ctr"/>
                      <a:r>
                        <a:rPr lang="en-US" sz="2000" b="1" u="none" strike="noStrike" dirty="0">
                          <a:latin typeface="+mn-lt"/>
                          <a:cs typeface="AngsanaUPC" panose="020B0502040204020203" pitchFamily="18" charset="-34"/>
                        </a:rPr>
                        <a:t>2H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FY2022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FY2023</a:t>
                      </a:r>
                    </a:p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FY2024</a:t>
                      </a:r>
                    </a:p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FY2025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14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FF"/>
                          </a:solidFill>
                          <a:latin typeface="+mn-lt"/>
                        </a:rPr>
                        <a:t>●●の開発</a:t>
                      </a:r>
                      <a:endParaRPr lang="en-US" altLang="ja-JP" sz="2000" b="1" i="0" u="none" strike="noStrike" dirty="0">
                        <a:solidFill>
                          <a:srgbClr val="0000FF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FF"/>
                          </a:solidFill>
                          <a:latin typeface="+mn-lt"/>
                        </a:rPr>
                        <a:t>（担当：□□）</a:t>
                      </a:r>
                      <a:endParaRPr lang="en-US" altLang="ja-JP" sz="2000" b="1" i="0" u="none" strike="noStrike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latin typeface="+mn-lt"/>
                        </a:rPr>
                        <a:t>　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latin typeface="+mn-lt"/>
                        </a:rPr>
                        <a:t>　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latin typeface="+mn-lt"/>
                        </a:rPr>
                        <a:t>　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u="none" strike="noStrike" dirty="0">
                          <a:latin typeface="+mn-lt"/>
                        </a:rPr>
                        <a:t>　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25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FF"/>
                          </a:solidFill>
                          <a:latin typeface="+mn-lt"/>
                        </a:rPr>
                        <a:t>●●の開発</a:t>
                      </a:r>
                      <a:endParaRPr lang="en-US" altLang="ja-JP" sz="2000" b="1" i="0" u="none" strike="noStrike" dirty="0">
                        <a:solidFill>
                          <a:srgbClr val="0000FF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FF"/>
                          </a:solidFill>
                          <a:latin typeface="+mn-lt"/>
                        </a:rPr>
                        <a:t>（担当：△△）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88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FF"/>
                          </a:solidFill>
                          <a:latin typeface="+mn-lt"/>
                        </a:rPr>
                        <a:t>●●の実証</a:t>
                      </a:r>
                      <a:endParaRPr lang="en-US" altLang="ja-JP" sz="2000" b="1" i="0" u="none" strike="noStrike" dirty="0">
                        <a:solidFill>
                          <a:srgbClr val="0000FF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FF"/>
                          </a:solidFill>
                          <a:latin typeface="+mn-lt"/>
                        </a:rPr>
                        <a:t>（担当：△△）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48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委託事業予算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（百万円）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〇〇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〇〇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〇〇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〇〇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〇〇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スライド番号プレースホルダー 1">
            <a:extLst>
              <a:ext uri="{FF2B5EF4-FFF2-40B4-BE49-F238E27FC236}">
                <a16:creationId xmlns:a16="http://schemas.microsoft.com/office/drawing/2014/main" id="{FE11EC96-4B7B-44AF-8C5C-FD9CF1F7A23C}"/>
              </a:ext>
            </a:extLst>
          </p:cNvPr>
          <p:cNvSpPr txBox="1">
            <a:spLocks/>
          </p:cNvSpPr>
          <p:nvPr/>
        </p:nvSpPr>
        <p:spPr>
          <a:xfrm>
            <a:off x="11730380" y="97802"/>
            <a:ext cx="350000" cy="36512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７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32563EE6-4149-4630-8FEF-E125913A0A53}"/>
              </a:ext>
            </a:extLst>
          </p:cNvPr>
          <p:cNvSpPr txBox="1">
            <a:spLocks/>
          </p:cNvSpPr>
          <p:nvPr/>
        </p:nvSpPr>
        <p:spPr>
          <a:xfrm>
            <a:off x="47328" y="44624"/>
            <a:ext cx="6048672" cy="47247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600" b="1" dirty="0"/>
              <a:t>5</a:t>
            </a:r>
            <a:r>
              <a:rPr lang="ja-JP" altLang="en-US" sz="2600" b="1" dirty="0"/>
              <a:t>．実施計画</a:t>
            </a: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043781D5-E03C-4A70-8247-23E16B7E20C0}"/>
              </a:ext>
            </a:extLst>
          </p:cNvPr>
          <p:cNvCxnSpPr/>
          <p:nvPr/>
        </p:nvCxnSpPr>
        <p:spPr>
          <a:xfrm>
            <a:off x="3431704" y="2691925"/>
            <a:ext cx="108012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FD7579D2-4180-4019-B389-E51889136232}"/>
              </a:ext>
            </a:extLst>
          </p:cNvPr>
          <p:cNvCxnSpPr>
            <a:cxnSpLocks/>
          </p:cNvCxnSpPr>
          <p:nvPr/>
        </p:nvCxnSpPr>
        <p:spPr>
          <a:xfrm>
            <a:off x="4583832" y="2691925"/>
            <a:ext cx="129614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41FD6F83-F770-417B-B584-F0E156DD29DF}"/>
              </a:ext>
            </a:extLst>
          </p:cNvPr>
          <p:cNvCxnSpPr>
            <a:cxnSpLocks/>
          </p:cNvCxnSpPr>
          <p:nvPr/>
        </p:nvCxnSpPr>
        <p:spPr>
          <a:xfrm flipV="1">
            <a:off x="6816080" y="2691715"/>
            <a:ext cx="936104" cy="1762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B848C9C-4812-4B6C-984E-76CF01D72AD2}"/>
              </a:ext>
            </a:extLst>
          </p:cNvPr>
          <p:cNvSpPr txBox="1"/>
          <p:nvPr/>
        </p:nvSpPr>
        <p:spPr>
          <a:xfrm>
            <a:off x="3287688" y="232605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基本設計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B064A1D-CABE-4E0F-9B51-4E8CB1D979E1}"/>
              </a:ext>
            </a:extLst>
          </p:cNvPr>
          <p:cNvSpPr txBox="1"/>
          <p:nvPr/>
        </p:nvSpPr>
        <p:spPr>
          <a:xfrm>
            <a:off x="4583832" y="232605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詳細設計</a:t>
            </a: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45FF428F-0EA8-418C-AF22-D121B7940BDD}"/>
              </a:ext>
            </a:extLst>
          </p:cNvPr>
          <p:cNvCxnSpPr>
            <a:cxnSpLocks/>
          </p:cNvCxnSpPr>
          <p:nvPr/>
        </p:nvCxnSpPr>
        <p:spPr>
          <a:xfrm>
            <a:off x="5231904" y="3116777"/>
            <a:ext cx="165618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12DD51F-C3C5-4926-8A6D-DD9AC3CD31D3}"/>
              </a:ext>
            </a:extLst>
          </p:cNvPr>
          <p:cNvSpPr txBox="1"/>
          <p:nvPr/>
        </p:nvSpPr>
        <p:spPr>
          <a:xfrm>
            <a:off x="5093472" y="274744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発注＆工事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22CA7A4-BF74-481B-981C-7A47DA5E4332}"/>
              </a:ext>
            </a:extLst>
          </p:cNvPr>
          <p:cNvSpPr txBox="1"/>
          <p:nvPr/>
        </p:nvSpPr>
        <p:spPr>
          <a:xfrm>
            <a:off x="6672064" y="232238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試作①</a:t>
            </a: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9BE44872-2AE3-4E58-B12B-C22CA906E9C4}"/>
              </a:ext>
            </a:extLst>
          </p:cNvPr>
          <p:cNvCxnSpPr>
            <a:cxnSpLocks/>
          </p:cNvCxnSpPr>
          <p:nvPr/>
        </p:nvCxnSpPr>
        <p:spPr>
          <a:xfrm>
            <a:off x="7752184" y="3116777"/>
            <a:ext cx="93610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C54649B-C7F1-42F4-870C-E78E631842F5}"/>
              </a:ext>
            </a:extLst>
          </p:cNvPr>
          <p:cNvSpPr txBox="1"/>
          <p:nvPr/>
        </p:nvSpPr>
        <p:spPr>
          <a:xfrm>
            <a:off x="7680176" y="271562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評価①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DF0A8B61-7583-4FBA-BE77-482641A948D9}"/>
              </a:ext>
            </a:extLst>
          </p:cNvPr>
          <p:cNvCxnSpPr>
            <a:cxnSpLocks/>
          </p:cNvCxnSpPr>
          <p:nvPr/>
        </p:nvCxnSpPr>
        <p:spPr>
          <a:xfrm flipV="1">
            <a:off x="8652284" y="2678022"/>
            <a:ext cx="684076" cy="1288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D6DC00A-330C-4D34-89C9-17F83BBE301F}"/>
              </a:ext>
            </a:extLst>
          </p:cNvPr>
          <p:cNvSpPr txBox="1"/>
          <p:nvPr/>
        </p:nvSpPr>
        <p:spPr>
          <a:xfrm>
            <a:off x="8562028" y="227687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試作②</a:t>
            </a:r>
          </a:p>
        </p:txBody>
      </p: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6324836E-8EDF-4557-8161-3417AA405218}"/>
              </a:ext>
            </a:extLst>
          </p:cNvPr>
          <p:cNvCxnSpPr>
            <a:cxnSpLocks/>
          </p:cNvCxnSpPr>
          <p:nvPr/>
        </p:nvCxnSpPr>
        <p:spPr>
          <a:xfrm flipV="1">
            <a:off x="9336360" y="3084959"/>
            <a:ext cx="684076" cy="1288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903EA0B-7352-4A01-9AF9-F5B55113633A}"/>
              </a:ext>
            </a:extLst>
          </p:cNvPr>
          <p:cNvSpPr txBox="1"/>
          <p:nvPr/>
        </p:nvSpPr>
        <p:spPr>
          <a:xfrm>
            <a:off x="8965395" y="272850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評価②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80E892-F9FD-4A59-A18F-D3390E534C04}"/>
              </a:ext>
            </a:extLst>
          </p:cNvPr>
          <p:cNvSpPr txBox="1"/>
          <p:nvPr/>
        </p:nvSpPr>
        <p:spPr>
          <a:xfrm>
            <a:off x="8328248" y="9930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◆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095F6FE-E5E6-4201-92C6-545DBE0E1C4D}"/>
              </a:ext>
            </a:extLst>
          </p:cNvPr>
          <p:cNvSpPr txBox="1"/>
          <p:nvPr/>
        </p:nvSpPr>
        <p:spPr>
          <a:xfrm>
            <a:off x="9840416" y="99534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◇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B85DC78-51DA-42C5-8FAA-F739FC8CADB9}"/>
              </a:ext>
            </a:extLst>
          </p:cNvPr>
          <p:cNvSpPr txBox="1"/>
          <p:nvPr/>
        </p:nvSpPr>
        <p:spPr>
          <a:xfrm>
            <a:off x="11370340" y="9807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363FF6-2559-418F-9E11-94C24F28285C}"/>
              </a:ext>
            </a:extLst>
          </p:cNvPr>
          <p:cNvSpPr txBox="1"/>
          <p:nvPr/>
        </p:nvSpPr>
        <p:spPr>
          <a:xfrm>
            <a:off x="5663952" y="6372036"/>
            <a:ext cx="621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/>
              <a:t>◇：技術推進委員会の開催、　◆：中間</a:t>
            </a:r>
            <a:r>
              <a:rPr kumimoji="1" lang="ja-JP" altLang="en-US"/>
              <a:t>評価、事後評価</a:t>
            </a:r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DB9CA38-1886-4410-86EC-DA05D33E1D5A}"/>
              </a:ext>
            </a:extLst>
          </p:cNvPr>
          <p:cNvSpPr txBox="1"/>
          <p:nvPr/>
        </p:nvSpPr>
        <p:spPr>
          <a:xfrm>
            <a:off x="6996100" y="10121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◇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237DE82-1DA7-4099-A554-335DB32502B1}"/>
              </a:ext>
            </a:extLst>
          </p:cNvPr>
          <p:cNvSpPr txBox="1"/>
          <p:nvPr/>
        </p:nvSpPr>
        <p:spPr>
          <a:xfrm>
            <a:off x="5466176" y="10173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◇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DACCC7C-1EDB-4FB2-9FB8-61733F36CD30}"/>
              </a:ext>
            </a:extLst>
          </p:cNvPr>
          <p:cNvSpPr txBox="1"/>
          <p:nvPr/>
        </p:nvSpPr>
        <p:spPr>
          <a:xfrm rot="20403089">
            <a:off x="2102625" y="4484747"/>
            <a:ext cx="10105410" cy="400110"/>
          </a:xfrm>
          <a:prstGeom prst="rect">
            <a:avLst/>
          </a:prstGeom>
          <a:solidFill>
            <a:schemeClr val="tx2">
              <a:lumMod val="20000"/>
              <a:lumOff val="80000"/>
              <a:alpha val="74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87313" indent="-87313"/>
            <a:r>
              <a:rPr lang="ja-JP" altLang="en-US" sz="2000" b="1" i="1" dirty="0">
                <a:solidFill>
                  <a:srgbClr val="0000FF"/>
                </a:solidFill>
              </a:rPr>
              <a:t>・図表のフォーマットは特に限定しませんが、実施計画を下表のようなイメージで作成ください。</a:t>
            </a:r>
            <a:endParaRPr lang="en-US" altLang="ja-JP" sz="2000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F1217179-97D8-422A-9125-F63BED2BF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556861"/>
              </p:ext>
            </p:extLst>
          </p:nvPr>
        </p:nvGraphicFramePr>
        <p:xfrm>
          <a:off x="335359" y="2069744"/>
          <a:ext cx="11521281" cy="300301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24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12775024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3948">
                  <a:extLst>
                    <a:ext uri="{9D8B030D-6E8A-4147-A177-3AD203B41FA5}">
                      <a16:colId xmlns:a16="http://schemas.microsoft.com/office/drawing/2014/main" val="4011003429"/>
                    </a:ext>
                  </a:extLst>
                </a:gridCol>
                <a:gridCol w="15463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2048">
                <a:tc gridSpan="2"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FY2021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FY2022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1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FY2023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FY2024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FY2025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期間合計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65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委託先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　○○○○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〇〇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〇〇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〇〇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〇〇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〇〇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〇〇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6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再委託先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　○○○○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（〇〇）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（〇〇）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（〇〇）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（〇〇）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（〇〇）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（〇〇）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65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共同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研究先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　○○大学〇〇研究室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（〇〇）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（〇〇）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（〇〇）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（〇〇）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（〇〇）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（〇〇）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06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委託事業の費用：合計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○○</a:t>
                      </a:r>
                      <a:endParaRPr lang="zh-TW" altLang="en-US" sz="20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○○</a:t>
                      </a:r>
                      <a:endParaRPr lang="en-US" altLang="ja-JP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○○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○○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○○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○○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タイトル 1">
            <a:extLst>
              <a:ext uri="{FF2B5EF4-FFF2-40B4-BE49-F238E27FC236}">
                <a16:creationId xmlns:a16="http://schemas.microsoft.com/office/drawing/2014/main" id="{257C9E34-0B7E-454B-9530-5CCB32B7C97B}"/>
              </a:ext>
            </a:extLst>
          </p:cNvPr>
          <p:cNvSpPr txBox="1">
            <a:spLocks/>
          </p:cNvSpPr>
          <p:nvPr/>
        </p:nvSpPr>
        <p:spPr>
          <a:xfrm>
            <a:off x="47328" y="44624"/>
            <a:ext cx="6048672" cy="47247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600" b="1" dirty="0"/>
              <a:t>6</a:t>
            </a:r>
            <a:r>
              <a:rPr lang="ja-JP" altLang="en-US" sz="2600" b="1" dirty="0"/>
              <a:t>．研究開発予算実施機関の内訳</a:t>
            </a:r>
          </a:p>
        </p:txBody>
      </p:sp>
      <p:sp>
        <p:nvSpPr>
          <p:cNvPr id="9" name="スライド番号プレースホルダー 1">
            <a:extLst>
              <a:ext uri="{FF2B5EF4-FFF2-40B4-BE49-F238E27FC236}">
                <a16:creationId xmlns:a16="http://schemas.microsoft.com/office/drawing/2014/main" id="{CD33DD0F-D277-48F0-9119-000C0628F62A}"/>
              </a:ext>
            </a:extLst>
          </p:cNvPr>
          <p:cNvSpPr txBox="1">
            <a:spLocks/>
          </p:cNvSpPr>
          <p:nvPr/>
        </p:nvSpPr>
        <p:spPr>
          <a:xfrm>
            <a:off x="11730380" y="97802"/>
            <a:ext cx="350000" cy="36512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８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C1CC304-7CE2-4360-A8D3-B4146A737FE6}"/>
              </a:ext>
            </a:extLst>
          </p:cNvPr>
          <p:cNvSpPr/>
          <p:nvPr/>
        </p:nvSpPr>
        <p:spPr>
          <a:xfrm>
            <a:off x="263352" y="663079"/>
            <a:ext cx="100811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ja-JP" altLang="en-US" sz="2400" b="1" dirty="0"/>
              <a:t>研究開発項目③</a:t>
            </a:r>
            <a:r>
              <a:rPr lang="ja-JP" altLang="en-US" sz="2400" b="1" dirty="0">
                <a:ea typeface="Meiryo UI" panose="020B0604030504040204" pitchFamily="50" charset="-128"/>
              </a:rPr>
              <a:t>「航空機エンジン評価システム基盤整備」</a:t>
            </a:r>
            <a:r>
              <a:rPr lang="en-US" altLang="ja-JP" sz="2400" b="1" dirty="0">
                <a:ea typeface="Meiryo UI" panose="020B0604030504040204" pitchFamily="50" charset="-128"/>
              </a:rPr>
              <a:t>【</a:t>
            </a:r>
            <a:r>
              <a:rPr lang="ja-JP" altLang="en-US" sz="2400" b="1" dirty="0">
                <a:ea typeface="Meiryo UI" panose="020B0604030504040204" pitchFamily="50" charset="-128"/>
              </a:rPr>
              <a:t>委託事業</a:t>
            </a:r>
            <a:r>
              <a:rPr lang="en-US" altLang="ja-JP" sz="2400" b="1" dirty="0">
                <a:ea typeface="Meiryo UI" panose="020B0604030504040204" pitchFamily="50" charset="-128"/>
              </a:rPr>
              <a:t>】</a:t>
            </a:r>
            <a:endParaRPr lang="en-US" altLang="ja-JP" sz="2400" b="1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12FF35D-892F-4249-A76D-6BDCFE115AD6}"/>
              </a:ext>
            </a:extLst>
          </p:cNvPr>
          <p:cNvSpPr/>
          <p:nvPr/>
        </p:nvSpPr>
        <p:spPr>
          <a:xfrm>
            <a:off x="5984380" y="608400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ctr"/>
            <a:r>
              <a:rPr lang="ja-JP" altLang="en-US" b="1" dirty="0"/>
              <a:t>［単位：百万円、（）内は内数として取り扱う］</a:t>
            </a:r>
            <a:endParaRPr lang="en-US" altLang="ja-JP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0B186C8-DC2C-4CBE-99BD-6F00630C431B}"/>
              </a:ext>
            </a:extLst>
          </p:cNvPr>
          <p:cNvSpPr txBox="1"/>
          <p:nvPr/>
        </p:nvSpPr>
        <p:spPr>
          <a:xfrm rot="20603966">
            <a:off x="6840574" y="4945431"/>
            <a:ext cx="5292956" cy="400110"/>
          </a:xfrm>
          <a:prstGeom prst="rect">
            <a:avLst/>
          </a:prstGeom>
          <a:solidFill>
            <a:schemeClr val="tx2">
              <a:lumMod val="20000"/>
              <a:lumOff val="80000"/>
              <a:alpha val="74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000" b="1" i="1" dirty="0">
                <a:solidFill>
                  <a:srgbClr val="0000FF"/>
                </a:solidFill>
              </a:rPr>
              <a:t>行数等は適宜追記・修正ください</a:t>
            </a:r>
            <a:endParaRPr lang="ja-JP" altLang="en-US" sz="2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5183B5E-3816-45D6-ADA2-89E37CDB16D9}"/>
              </a:ext>
            </a:extLst>
          </p:cNvPr>
          <p:cNvSpPr txBox="1"/>
          <p:nvPr/>
        </p:nvSpPr>
        <p:spPr>
          <a:xfrm>
            <a:off x="407368" y="1208946"/>
            <a:ext cx="9505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委託事業の総費用</a:t>
            </a:r>
            <a:r>
              <a:rPr kumimoji="1" lang="en-US" altLang="ja-JP" sz="2000" b="1" dirty="0"/>
              <a:t>	</a:t>
            </a:r>
            <a:r>
              <a:rPr kumimoji="1" lang="ja-JP" altLang="en-US" sz="2000" b="1" dirty="0"/>
              <a:t>：○○百万円　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</a:t>
            </a:r>
            <a:r>
              <a:rPr kumimoji="1" lang="en-US" altLang="ja-JP" sz="2000" b="1" dirty="0"/>
              <a:t>2021</a:t>
            </a:r>
            <a:r>
              <a:rPr kumimoji="1" lang="ja-JP" altLang="en-US" sz="2000" b="1" dirty="0"/>
              <a:t>年度費用</a:t>
            </a:r>
            <a:r>
              <a:rPr kumimoji="1" lang="en-US" altLang="ja-JP" sz="2000" b="1" dirty="0"/>
              <a:t>	</a:t>
            </a:r>
            <a:r>
              <a:rPr kumimoji="1" lang="ja-JP" altLang="en-US" sz="2000" b="1" dirty="0"/>
              <a:t>：○○百万円　</a:t>
            </a:r>
          </a:p>
        </p:txBody>
      </p:sp>
    </p:spTree>
    <p:extLst>
      <p:ext uri="{BB962C8B-B14F-4D97-AF65-F5344CB8AC3E}">
        <p14:creationId xmlns:p14="http://schemas.microsoft.com/office/powerpoint/2010/main" val="3649727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1568DDE-F9C2-4A17-B359-1E7EAF19E204}"/>
              </a:ext>
            </a:extLst>
          </p:cNvPr>
          <p:cNvSpPr/>
          <p:nvPr/>
        </p:nvSpPr>
        <p:spPr>
          <a:xfrm>
            <a:off x="191345" y="719827"/>
            <a:ext cx="118813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-87313">
              <a:buFont typeface="Arial" pitchFamily="34" charset="0"/>
              <a:buChar char="•"/>
            </a:pPr>
            <a:r>
              <a:rPr lang="ja-JP" altLang="en-US" sz="2000" b="1" u="sng" dirty="0">
                <a:solidFill>
                  <a:srgbClr val="0000FF"/>
                </a:solidFill>
              </a:rPr>
              <a:t>本提案の研究開発の実施により得られる</a:t>
            </a:r>
            <a:r>
              <a:rPr lang="ja-JP" altLang="en-US" sz="2000" b="1" dirty="0">
                <a:solidFill>
                  <a:srgbClr val="0000FF"/>
                </a:solidFill>
              </a:rPr>
              <a:t>具体的な成果（状態）等を図表を用いて分かりやすく示してください。</a:t>
            </a:r>
          </a:p>
          <a:p>
            <a:pPr marL="87313" indent="-87313">
              <a:buFont typeface="Arial" pitchFamily="34" charset="0"/>
              <a:buChar char="•"/>
            </a:pPr>
            <a:r>
              <a:rPr lang="ja-JP" altLang="en-US" sz="2000" b="1" dirty="0">
                <a:solidFill>
                  <a:srgbClr val="0000FF"/>
                </a:solidFill>
              </a:rPr>
              <a:t>初年度及び本プロジェクトの最終年度のイメージが分かるように記載してください。</a:t>
            </a:r>
            <a:endParaRPr lang="en-US" altLang="ja-JP" sz="2000" b="1" dirty="0">
              <a:solidFill>
                <a:srgbClr val="0000FF"/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31D67E9B-7CC5-46B6-ADCD-377A3E6DA770}"/>
              </a:ext>
            </a:extLst>
          </p:cNvPr>
          <p:cNvSpPr txBox="1">
            <a:spLocks/>
          </p:cNvSpPr>
          <p:nvPr/>
        </p:nvSpPr>
        <p:spPr>
          <a:xfrm>
            <a:off x="47328" y="44624"/>
            <a:ext cx="6048672" cy="47247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600" b="1" dirty="0"/>
              <a:t>7</a:t>
            </a:r>
            <a:r>
              <a:rPr lang="ja-JP" altLang="en-US" sz="2600" b="1" dirty="0"/>
              <a:t>．本事業で想定される成果</a:t>
            </a:r>
          </a:p>
        </p:txBody>
      </p:sp>
      <p:sp>
        <p:nvSpPr>
          <p:cNvPr id="10" name="スライド番号プレースホルダー 1">
            <a:extLst>
              <a:ext uri="{FF2B5EF4-FFF2-40B4-BE49-F238E27FC236}">
                <a16:creationId xmlns:a16="http://schemas.microsoft.com/office/drawing/2014/main" id="{7EF7AC4F-13C6-4023-B9DB-140D728600D2}"/>
              </a:ext>
            </a:extLst>
          </p:cNvPr>
          <p:cNvSpPr txBox="1">
            <a:spLocks/>
          </p:cNvSpPr>
          <p:nvPr/>
        </p:nvSpPr>
        <p:spPr>
          <a:xfrm>
            <a:off x="11730380" y="97802"/>
            <a:ext cx="350000" cy="36512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９</a:t>
            </a:r>
          </a:p>
        </p:txBody>
      </p:sp>
    </p:spTree>
    <p:extLst>
      <p:ext uri="{BB962C8B-B14F-4D97-AF65-F5344CB8AC3E}">
        <p14:creationId xmlns:p14="http://schemas.microsoft.com/office/powerpoint/2010/main" val="180328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1538</Words>
  <Application>Microsoft Office PowerPoint</Application>
  <PresentationFormat>ワイド画面</PresentationFormat>
  <Paragraphs>182</Paragraphs>
  <Slides>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Meiryo UI</vt:lpstr>
      <vt:lpstr>ＭＳ Ｐゴシック</vt:lpstr>
      <vt:lpstr>Arial</vt:lpstr>
      <vt:lpstr>Calibri</vt:lpstr>
      <vt:lpstr>Office ​​テーマ</vt:lpstr>
      <vt:lpstr>Office テーマ</vt:lpstr>
      <vt:lpstr>PowerPoint プレゼンテーション</vt:lpstr>
      <vt:lpstr>PowerPoint プレゼンテーション</vt:lpstr>
      <vt:lpstr>１．はじめに</vt:lpstr>
      <vt:lpstr>２．研究開発の内容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2020-01-17T11:12:53Z</dcterms:created>
  <dcterms:modified xsi:type="dcterms:W3CDTF">2021-02-16T02:47:18Z</dcterms:modified>
</cp:coreProperties>
</file>