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6"/>
  </p:notesMasterIdLst>
  <p:sldIdLst>
    <p:sldId id="262" r:id="rId3"/>
    <p:sldId id="263" r:id="rId4"/>
    <p:sldId id="282" r:id="rId5"/>
    <p:sldId id="264" r:id="rId6"/>
    <p:sldId id="272" r:id="rId7"/>
    <p:sldId id="284" r:id="rId8"/>
    <p:sldId id="266" r:id="rId9"/>
    <p:sldId id="276" r:id="rId10"/>
    <p:sldId id="268" r:id="rId11"/>
    <p:sldId id="286" r:id="rId12"/>
    <p:sldId id="287" r:id="rId13"/>
    <p:sldId id="280" r:id="rId14"/>
    <p:sldId id="285" r:id="rId1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60" autoAdjust="0"/>
    <p:restoredTop sz="95179" autoAdjust="0"/>
  </p:normalViewPr>
  <p:slideViewPr>
    <p:cSldViewPr>
      <p:cViewPr varScale="1">
        <p:scale>
          <a:sx n="84" d="100"/>
          <a:sy n="84" d="100"/>
        </p:scale>
        <p:origin x="96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2021/2/15</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2021/2/15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2021/2/15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2021/2/15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2021/2/15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2021/2/15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2021/2/15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2021/2/15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2021/2/15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2021/2/15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2021/2/15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2021/2/15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2021/2/15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2021/2/15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2021/2/15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2021/2/15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2021/2/15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12369" y="1241326"/>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２０２１～２０●●年）</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○○○百万円（設定値：〇）</a:t>
            </a:r>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7287420" y="2564981"/>
            <a:ext cx="1749147"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6372200" y="4010729"/>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共同提案の場合、代表機関を一番左に記述し、共同提案者を続けて併記してください。再委託先、共同実施先はその旨明示の上、記載ください。</a:t>
            </a:r>
            <a:endParaRPr lang="en-US" altLang="ja-JP" dirty="0">
              <a:latin typeface="+mn-ea"/>
            </a:endParaRPr>
          </a:p>
        </p:txBody>
      </p:sp>
      <p:sp>
        <p:nvSpPr>
          <p:cNvPr id="9" name="テキスト ボックス 8"/>
          <p:cNvSpPr txBox="1"/>
          <p:nvPr/>
        </p:nvSpPr>
        <p:spPr>
          <a:xfrm>
            <a:off x="2567783" y="62730"/>
            <a:ext cx="6558111" cy="242630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a:latin typeface="+mn-ea"/>
              </a:rPr>
              <a:t>1</a:t>
            </a:r>
            <a:r>
              <a:rPr lang="ja-JP" altLang="en-US" dirty="0">
                <a:latin typeface="+mn-ea"/>
              </a:rPr>
              <a:t>及び別添</a:t>
            </a:r>
            <a:r>
              <a:rPr lang="en-US" altLang="ja-JP" dirty="0">
                <a:latin typeface="+mn-ea"/>
              </a:rPr>
              <a:t>4</a:t>
            </a:r>
            <a:r>
              <a:rPr lang="ja-JP" altLang="en-US" dirty="0">
                <a:latin typeface="+mn-ea"/>
              </a:rPr>
              <a:t>の注意書きの観点も参照し、提案書の概要となるよう作成ください。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P.12</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a:t>
            </a:r>
            <a:r>
              <a:rPr lang="en-US" altLang="ja-JP" b="1" u="sng" dirty="0">
                <a:solidFill>
                  <a:srgbClr val="FFFF00"/>
                </a:solidFill>
                <a:latin typeface="+mn-ea"/>
              </a:rPr>
              <a:t>15</a:t>
            </a:r>
            <a:r>
              <a:rPr lang="ja-JP" altLang="en-US" b="1" u="sng" dirty="0">
                <a:solidFill>
                  <a:srgbClr val="FFFF00"/>
                </a:solidFill>
                <a:latin typeface="+mn-ea"/>
              </a:rPr>
              <a:t>～</a:t>
            </a:r>
            <a:r>
              <a:rPr lang="en-US" altLang="ja-JP" b="1" u="sng" dirty="0">
                <a:solidFill>
                  <a:srgbClr val="FFFF00"/>
                </a:solidFill>
                <a:latin typeface="+mn-ea"/>
              </a:rPr>
              <a:t>30</a:t>
            </a:r>
            <a:r>
              <a:rPr lang="ja-JP" altLang="en-US" b="1" u="sng" dirty="0">
                <a:solidFill>
                  <a:srgbClr val="FFFF00"/>
                </a:solidFill>
                <a:latin typeface="+mn-ea"/>
              </a:rPr>
              <a:t>分程度としてください。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213313" y="5616674"/>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107433" y="2412468"/>
            <a:ext cx="4487126" cy="830997"/>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lang="en-US" altLang="ja-JP" sz="2400" u="sng" dirty="0">
                <a:latin typeface="+mn-ea"/>
                <a:sym typeface="Wingdings" panose="05000000000000000000" pitchFamily="2" charset="2"/>
              </a:rPr>
              <a:t>e</a:t>
            </a:r>
            <a:r>
              <a:rPr kumimoji="1" lang="ja-JP" altLang="en-US" sz="2400" u="sng" dirty="0">
                <a:latin typeface="+mn-ea"/>
              </a:rPr>
              <a:t>）</a:t>
            </a:r>
            <a:r>
              <a:rPr kumimoji="1" lang="en-US" altLang="ja-JP" sz="2400" u="sng" dirty="0">
                <a:latin typeface="+mn-ea"/>
              </a:rPr>
              <a:t>MEC</a:t>
            </a:r>
            <a:r>
              <a:rPr kumimoji="1" lang="ja-JP" altLang="en-US" sz="2400" u="sng" dirty="0">
                <a:latin typeface="+mn-ea"/>
              </a:rPr>
              <a:t>関連技術</a:t>
            </a:r>
            <a:endParaRPr kumimoji="1" lang="en-US" altLang="ja-JP" sz="2400" u="sng" dirty="0">
              <a:latin typeface="+mn-ea"/>
            </a:endParaRPr>
          </a:p>
          <a:p>
            <a:endParaRPr kumimoji="1" lang="ja-JP" altLang="en-US" sz="2400" u="sng" dirty="0">
              <a:latin typeface="+mn-ea"/>
            </a:endParaRP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2</a:t>
            </a:r>
            <a:endParaRPr kumimoji="1" lang="ja-JP" altLang="en-US" sz="1400"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325065185"/>
              </p:ext>
            </p:extLst>
          </p:nvPr>
        </p:nvGraphicFramePr>
        <p:xfrm>
          <a:off x="179515" y="1674335"/>
          <a:ext cx="8712964" cy="4202937"/>
        </p:xfrm>
        <a:graphic>
          <a:graphicData uri="http://schemas.openxmlformats.org/drawingml/2006/table">
            <a:tbl>
              <a:tblPr firstRow="1" bandRow="1">
                <a:tableStyleId>{5C22544A-7EE6-4342-B048-85BDC9FD1C3A}</a:tableStyleId>
              </a:tblPr>
              <a:tblGrid>
                <a:gridCol w="1948127">
                  <a:extLst>
                    <a:ext uri="{9D8B030D-6E8A-4147-A177-3AD203B41FA5}">
                      <a16:colId xmlns:a16="http://schemas.microsoft.com/office/drawing/2014/main" val="20000"/>
                    </a:ext>
                  </a:extLst>
                </a:gridCol>
                <a:gridCol w="1298753">
                  <a:extLst>
                    <a:ext uri="{9D8B030D-6E8A-4147-A177-3AD203B41FA5}">
                      <a16:colId xmlns:a16="http://schemas.microsoft.com/office/drawing/2014/main" val="20003"/>
                    </a:ext>
                  </a:extLst>
                </a:gridCol>
                <a:gridCol w="1298753">
                  <a:extLst>
                    <a:ext uri="{9D8B030D-6E8A-4147-A177-3AD203B41FA5}">
                      <a16:colId xmlns:a16="http://schemas.microsoft.com/office/drawing/2014/main" val="2607585754"/>
                    </a:ext>
                  </a:extLst>
                </a:gridCol>
                <a:gridCol w="1266119">
                  <a:extLst>
                    <a:ext uri="{9D8B030D-6E8A-4147-A177-3AD203B41FA5}">
                      <a16:colId xmlns:a16="http://schemas.microsoft.com/office/drawing/2014/main" val="20001"/>
                    </a:ext>
                  </a:extLst>
                </a:gridCol>
                <a:gridCol w="1450606">
                  <a:extLst>
                    <a:ext uri="{9D8B030D-6E8A-4147-A177-3AD203B41FA5}">
                      <a16:colId xmlns:a16="http://schemas.microsoft.com/office/drawing/2014/main" val="932572701"/>
                    </a:ext>
                  </a:extLst>
                </a:gridCol>
                <a:gridCol w="1450606">
                  <a:extLst>
                    <a:ext uri="{9D8B030D-6E8A-4147-A177-3AD203B41FA5}">
                      <a16:colId xmlns:a16="http://schemas.microsoft.com/office/drawing/2014/main" val="20002"/>
                    </a:ext>
                  </a:extLst>
                </a:gridCol>
              </a:tblGrid>
              <a:tr h="670299">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800" dirty="0">
                          <a:latin typeface="+mn-ea"/>
                          <a:ea typeface="+mn-ea"/>
                        </a:rPr>
                        <a:t>2021</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2022</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2023</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2024</a:t>
                      </a:r>
                      <a:r>
                        <a:rPr kumimoji="1" lang="ja-JP" altLang="en-US" sz="1800" dirty="0">
                          <a:latin typeface="+mn-ea"/>
                          <a:ea typeface="+mn-ea"/>
                        </a:rPr>
                        <a:t>年度</a:t>
                      </a:r>
                    </a:p>
                  </a:txBody>
                  <a:tcPr anchor="ctr"/>
                </a:tc>
                <a:extLst>
                  <a:ext uri="{0D108BD9-81ED-4DB2-BD59-A6C34878D82A}">
                    <a16:rowId xmlns:a16="http://schemas.microsoft.com/office/drawing/2014/main" val="10000"/>
                  </a:ext>
                </a:extLst>
              </a:tr>
              <a:tr h="616944">
                <a:tc>
                  <a:txBody>
                    <a:bodyPr/>
                    <a:lstStyle/>
                    <a:p>
                      <a:r>
                        <a:rPr kumimoji="1" lang="ja-JP" altLang="en-US" dirty="0"/>
                        <a:t>（株）〇〇〇〇</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6169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10648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うち再委託：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（国研）〇〇〇〇</a:t>
                      </a: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616944">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a:t>予算総額：　〇〇〇百万円</a:t>
            </a:r>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８．予算額と内訳（全機関総括表）　</a:t>
            </a:r>
          </a:p>
        </p:txBody>
      </p:sp>
      <p:sp>
        <p:nvSpPr>
          <p:cNvPr id="12" name="テキスト ボックス 11"/>
          <p:cNvSpPr txBox="1"/>
          <p:nvPr/>
        </p:nvSpPr>
        <p:spPr>
          <a:xfrm>
            <a:off x="1691680" y="737767"/>
            <a:ext cx="3672407" cy="338554"/>
          </a:xfrm>
          <a:prstGeom prst="rect">
            <a:avLst/>
          </a:prstGeom>
          <a:solidFill>
            <a:srgbClr val="FFFF00"/>
          </a:solidFill>
        </p:spPr>
        <p:txBody>
          <a:bodyPr wrap="square" rtlCol="0">
            <a:spAutoFit/>
          </a:bodyPr>
          <a:lstStyle/>
          <a:p>
            <a:r>
              <a:rPr lang="en-US" altLang="ja-JP" sz="1600" dirty="0">
                <a:solidFill>
                  <a:srgbClr val="0000FF"/>
                </a:solidFill>
              </a:rPr>
              <a:t>※</a:t>
            </a:r>
            <a:r>
              <a:rPr lang="ja-JP" altLang="en-US" sz="1600" i="1" dirty="0">
                <a:solidFill>
                  <a:srgbClr val="0000FF"/>
                </a:solidFill>
                <a:latin typeface="+mn-ea"/>
              </a:rPr>
              <a:t>本書式は自己開発投資額が無い場合</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10</a:t>
            </a:fld>
            <a:endParaRPr lang="ja-JP" altLang="en-US">
              <a:solidFill>
                <a:prstClr val="black">
                  <a:tint val="75000"/>
                </a:prstClr>
              </a:solidFill>
            </a:endParaRPr>
          </a:p>
        </p:txBody>
      </p:sp>
      <p:sp>
        <p:nvSpPr>
          <p:cNvPr id="8" name="テキスト ボックス 7">
            <a:extLst>
              <a:ext uri="{FF2B5EF4-FFF2-40B4-BE49-F238E27FC236}">
                <a16:creationId xmlns:a16="http://schemas.microsoft.com/office/drawing/2014/main" id="{B69331F9-9DD6-4BF4-97B9-A0F114946025}"/>
              </a:ext>
            </a:extLst>
          </p:cNvPr>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9" name="テキスト ボックス 8">
            <a:extLst>
              <a:ext uri="{FF2B5EF4-FFF2-40B4-BE49-F238E27FC236}">
                <a16:creationId xmlns:a16="http://schemas.microsoft.com/office/drawing/2014/main" id="{5367D7F3-E749-498E-ABD6-5A8A6E39CA0F}"/>
              </a:ext>
            </a:extLst>
          </p:cNvPr>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Tree>
    <p:extLst>
      <p:ext uri="{BB962C8B-B14F-4D97-AF65-F5344CB8AC3E}">
        <p14:creationId xmlns:p14="http://schemas.microsoft.com/office/powerpoint/2010/main" val="530780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graphicFrame>
        <p:nvGraphicFramePr>
          <p:cNvPr id="4" name="表 3"/>
          <p:cNvGraphicFramePr>
            <a:graphicFrameLocks noGrp="1"/>
          </p:cNvGraphicFramePr>
          <p:nvPr>
            <p:extLst>
              <p:ext uri="{D42A27DB-BD31-4B8C-83A1-F6EECF244321}">
                <p14:modId xmlns:p14="http://schemas.microsoft.com/office/powerpoint/2010/main" val="644855691"/>
              </p:ext>
            </p:extLst>
          </p:nvPr>
        </p:nvGraphicFramePr>
        <p:xfrm>
          <a:off x="251524" y="1403568"/>
          <a:ext cx="8568947" cy="4079240"/>
        </p:xfrm>
        <a:graphic>
          <a:graphicData uri="http://schemas.openxmlformats.org/drawingml/2006/table">
            <a:tbl>
              <a:tblPr firstRow="1" bandRow="1">
                <a:tableStyleId>{5C22544A-7EE6-4342-B048-85BDC9FD1C3A}</a:tableStyleId>
              </a:tblPr>
              <a:tblGrid>
                <a:gridCol w="2704222">
                  <a:extLst>
                    <a:ext uri="{9D8B030D-6E8A-4147-A177-3AD203B41FA5}">
                      <a16:colId xmlns:a16="http://schemas.microsoft.com/office/drawing/2014/main" val="20000"/>
                    </a:ext>
                  </a:extLst>
                </a:gridCol>
                <a:gridCol w="1172945">
                  <a:extLst>
                    <a:ext uri="{9D8B030D-6E8A-4147-A177-3AD203B41FA5}">
                      <a16:colId xmlns:a16="http://schemas.microsoft.com/office/drawing/2014/main" val="20002"/>
                    </a:ext>
                  </a:extLst>
                </a:gridCol>
                <a:gridCol w="1172945">
                  <a:extLst>
                    <a:ext uri="{9D8B030D-6E8A-4147-A177-3AD203B41FA5}">
                      <a16:colId xmlns:a16="http://schemas.microsoft.com/office/drawing/2014/main" val="20001"/>
                    </a:ext>
                  </a:extLst>
                </a:gridCol>
                <a:gridCol w="1172945">
                  <a:extLst>
                    <a:ext uri="{9D8B030D-6E8A-4147-A177-3AD203B41FA5}">
                      <a16:colId xmlns:a16="http://schemas.microsoft.com/office/drawing/2014/main" val="3634264514"/>
                    </a:ext>
                  </a:extLst>
                </a:gridCol>
                <a:gridCol w="1172945">
                  <a:extLst>
                    <a:ext uri="{9D8B030D-6E8A-4147-A177-3AD203B41FA5}">
                      <a16:colId xmlns:a16="http://schemas.microsoft.com/office/drawing/2014/main" val="932572701"/>
                    </a:ext>
                  </a:extLst>
                </a:gridCol>
                <a:gridCol w="1172945">
                  <a:extLst>
                    <a:ext uri="{9D8B030D-6E8A-4147-A177-3AD203B41FA5}">
                      <a16:colId xmlns:a16="http://schemas.microsoft.com/office/drawing/2014/main" val="3703819195"/>
                    </a:ext>
                  </a:extLst>
                </a:gridCol>
              </a:tblGrid>
              <a:tr h="370840">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800" dirty="0">
                          <a:latin typeface="+mn-ea"/>
                          <a:ea typeface="+mn-ea"/>
                        </a:rPr>
                        <a:t>2021</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2022</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2023</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2024</a:t>
                      </a:r>
                      <a:r>
                        <a:rPr kumimoji="1" lang="ja-JP" altLang="en-US" sz="1800" dirty="0">
                          <a:latin typeface="+mn-ea"/>
                          <a:ea typeface="+mn-ea"/>
                        </a:rPr>
                        <a:t>年度</a:t>
                      </a:r>
                    </a:p>
                  </a:txBody>
                  <a:tcPr anchor="ctr"/>
                </a:tc>
                <a:extLst>
                  <a:ext uri="{0D108BD9-81ED-4DB2-BD59-A6C34878D82A}">
                    <a16:rowId xmlns:a16="http://schemas.microsoft.com/office/drawing/2014/main" val="10000"/>
                  </a:ext>
                </a:extLst>
              </a:tr>
              <a:tr h="370840">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370840">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370840">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その他（広報費、諸経費）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extLst>
                  <a:ext uri="{0D108BD9-81ED-4DB2-BD59-A6C34878D82A}">
                    <a16:rowId xmlns:a16="http://schemas.microsoft.com/office/drawing/2014/main" val="10006"/>
                  </a:ext>
                </a:extLst>
              </a:tr>
              <a:tr h="370840">
                <a:tc>
                  <a:txBody>
                    <a:bodyPr/>
                    <a:lstStyle/>
                    <a:p>
                      <a:r>
                        <a:rPr kumimoji="1" lang="ja-JP" altLang="en-US" dirty="0"/>
                        <a:t>間接経費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7"/>
                  </a:ext>
                </a:extLst>
              </a:tr>
              <a:tr h="370840">
                <a:tc>
                  <a:txBody>
                    <a:bodyPr/>
                    <a:lstStyle/>
                    <a:p>
                      <a:r>
                        <a:rPr kumimoji="1" lang="ja-JP" altLang="en-US" dirty="0"/>
                        <a:t>消費税</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再委託費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370840">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3" name="正方形/長方形 2"/>
          <p:cNvSpPr/>
          <p:nvPr/>
        </p:nvSpPr>
        <p:spPr>
          <a:xfrm>
            <a:off x="251524" y="953509"/>
            <a:ext cx="3403496" cy="369332"/>
          </a:xfrm>
          <a:prstGeom prst="rect">
            <a:avLst/>
          </a:prstGeom>
        </p:spPr>
        <p:txBody>
          <a:bodyPr wrap="none">
            <a:spAutoFit/>
          </a:bodyPr>
          <a:lstStyle/>
          <a:p>
            <a:r>
              <a:rPr lang="en-US" altLang="ja-JP" dirty="0"/>
              <a:t>【</a:t>
            </a:r>
            <a:r>
              <a:rPr lang="ja-JP" altLang="en-US" dirty="0"/>
              <a:t>委託費或いは自己開発投資額</a:t>
            </a:r>
            <a:r>
              <a:rPr lang="en-US" altLang="ja-JP" dirty="0"/>
              <a:t>】</a:t>
            </a:r>
            <a:endParaRPr lang="ja-JP" altLang="en-US" dirty="0"/>
          </a:p>
        </p:txBody>
      </p:sp>
      <p:sp>
        <p:nvSpPr>
          <p:cNvPr id="11" name="テキスト ボックス 10"/>
          <p:cNvSpPr txBox="1"/>
          <p:nvPr/>
        </p:nvSpPr>
        <p:spPr>
          <a:xfrm>
            <a:off x="3563888" y="960059"/>
            <a:ext cx="3016902" cy="338554"/>
          </a:xfrm>
          <a:prstGeom prst="rect">
            <a:avLst/>
          </a:prstGeom>
          <a:noFill/>
        </p:spPr>
        <p:txBody>
          <a:bodyPr wrap="square" rtlCol="0">
            <a:spAutoFit/>
          </a:bodyPr>
          <a:lstStyle/>
          <a:p>
            <a:r>
              <a:rPr lang="ja-JP" altLang="en-US" sz="1600" dirty="0">
                <a:solidFill>
                  <a:srgbClr val="0000FF"/>
                </a:solidFill>
              </a:rPr>
              <a:t>←</a:t>
            </a:r>
            <a:r>
              <a:rPr lang="ja-JP" altLang="en-US" sz="1600" i="1" dirty="0">
                <a:solidFill>
                  <a:srgbClr val="0000FF"/>
                </a:solidFill>
                <a:latin typeface="+mn-ea"/>
              </a:rPr>
              <a:t>いずれかを選択してください。</a:t>
            </a: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a:solidFill>
                <a:prstClr val="black">
                  <a:tint val="75000"/>
                </a:prstClr>
              </a:solidFill>
            </a:endParaRPr>
          </a:p>
        </p:txBody>
      </p:sp>
      <p:sp>
        <p:nvSpPr>
          <p:cNvPr id="12" name="テキスト ボックス 11">
            <a:extLst>
              <a:ext uri="{FF2B5EF4-FFF2-40B4-BE49-F238E27FC236}">
                <a16:creationId xmlns:a16="http://schemas.microsoft.com/office/drawing/2014/main" id="{1B6622C3-4DC2-4B8A-B5F3-73E43AA53389}"/>
              </a:ext>
            </a:extLst>
          </p:cNvPr>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Tree>
    <p:extLst>
      <p:ext uri="{BB962C8B-B14F-4D97-AF65-F5344CB8AC3E}">
        <p14:creationId xmlns:p14="http://schemas.microsoft.com/office/powerpoint/2010/main" val="3138012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12</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478768960"/>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8" name="テキスト ボックス 21"/>
          <p:cNvSpPr txBox="1">
            <a:spLocks noChangeArrowheads="1"/>
          </p:cNvSpPr>
          <p:nvPr/>
        </p:nvSpPr>
        <p:spPr bwMode="auto">
          <a:xfrm>
            <a:off x="291154" y="122925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○○○試験装置　一式　　　　　　　　　　　　　　　　　　　　　　　　　　　　　  </a:t>
            </a:r>
            <a:r>
              <a:rPr lang="en-US" altLang="ja-JP" sz="1200" dirty="0">
                <a:solidFill>
                  <a:srgbClr val="3333CC"/>
                </a:solidFill>
                <a:latin typeface="+mn-ea"/>
              </a:rPr>
              <a:t>500</a:t>
            </a:r>
          </a:p>
        </p:txBody>
      </p:sp>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endParaRPr lang="ja-JP" altLang="ja-JP" sz="1200" i="1" dirty="0">
              <a:solidFill>
                <a:prstClr val="white"/>
              </a:solidFill>
              <a:latin typeface="+mn-ea"/>
            </a:endParaRPr>
          </a:p>
        </p:txBody>
      </p:sp>
      <p:sp>
        <p:nvSpPr>
          <p:cNvPr id="10" name="テキスト ボックス 21"/>
          <p:cNvSpPr txBox="1">
            <a:spLocks noChangeArrowheads="1"/>
          </p:cNvSpPr>
          <p:nvPr/>
        </p:nvSpPr>
        <p:spPr bwMode="auto">
          <a:xfrm>
            <a:off x="292821" y="1494203"/>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○○○評価装置　一式　　　　　　　　　　　　　　　　　　　　　　　　　　　　 　 </a:t>
            </a:r>
            <a:r>
              <a:rPr lang="en-US" altLang="ja-JP" sz="1200" dirty="0">
                <a:solidFill>
                  <a:srgbClr val="3333CC"/>
                </a:solidFill>
                <a:latin typeface="+mn-ea"/>
              </a:rPr>
              <a:t>300</a:t>
            </a:r>
          </a:p>
        </p:txBody>
      </p:sp>
      <p:sp>
        <p:nvSpPr>
          <p:cNvPr id="11" name="テキスト ボックス 21"/>
          <p:cNvSpPr txBox="1">
            <a:spLocks noChangeArrowheads="1"/>
          </p:cNvSpPr>
          <p:nvPr/>
        </p:nvSpPr>
        <p:spPr bwMode="auto">
          <a:xfrm>
            <a:off x="302487" y="1745079"/>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○○製作設計費　　　　　　　　　　　　　　　　　　　　　　　　　　　　　　　　   </a:t>
            </a:r>
            <a:r>
              <a:rPr lang="en-US" altLang="ja-JP" sz="1200" dirty="0">
                <a:solidFill>
                  <a:srgbClr val="3333CC"/>
                </a:solidFill>
                <a:latin typeface="+mn-ea"/>
              </a:rPr>
              <a:t>200</a:t>
            </a:r>
          </a:p>
        </p:txBody>
      </p:sp>
      <p:sp>
        <p:nvSpPr>
          <p:cNvPr id="12" name="テキスト ボックス 21"/>
          <p:cNvSpPr txBox="1">
            <a:spLocks noChangeArrowheads="1"/>
          </p:cNvSpPr>
          <p:nvPr/>
        </p:nvSpPr>
        <p:spPr bwMode="auto">
          <a:xfrm>
            <a:off x="300820" y="2007278"/>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mn-ea"/>
              </a:rPr>
              <a:t>Ⅰ</a:t>
            </a:r>
            <a:r>
              <a:rPr lang="zh-TW" altLang="en-US" sz="1200" dirty="0">
                <a:solidFill>
                  <a:srgbClr val="3333CC"/>
                </a:solidFill>
                <a:latin typeface="+mn-ea"/>
              </a:rPr>
              <a:t>．機械装置等費</a:t>
            </a:r>
            <a:r>
              <a:rPr lang="ja-JP" altLang="en-US" sz="1200" dirty="0">
                <a:solidFill>
                  <a:srgbClr val="3333CC"/>
                </a:solidFill>
                <a:latin typeface="+mn-ea"/>
              </a:rPr>
              <a:t>　　　　　　　　　　　　　　　 　○○製作加工費　　　　　　　　　　　　　　　　　　　　　　　　　　　　　　　　   </a:t>
            </a:r>
            <a:r>
              <a:rPr lang="en-US" altLang="ja-JP" sz="1200" dirty="0">
                <a:solidFill>
                  <a:srgbClr val="3333CC"/>
                </a:solidFill>
                <a:latin typeface="+mn-ea"/>
              </a:rPr>
              <a:t>100</a:t>
            </a:r>
          </a:p>
        </p:txBody>
      </p:sp>
      <p:sp>
        <p:nvSpPr>
          <p:cNvPr id="13" name="テキスト ボックス 21"/>
          <p:cNvSpPr txBox="1">
            <a:spLocks noChangeArrowheads="1"/>
          </p:cNvSpPr>
          <p:nvPr/>
        </p:nvSpPr>
        <p:spPr bwMode="auto">
          <a:xfrm>
            <a:off x="302488" y="2230018"/>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労務費　　　　　　　　　　　　　　　　　　　　 　研究員・補助委員費　一式　　　　　　　　　　　　　　　　　　　　　　　　　　  </a:t>
            </a:r>
            <a:r>
              <a:rPr lang="en-US" altLang="ja-JP" sz="1200" dirty="0">
                <a:solidFill>
                  <a:srgbClr val="3333CC"/>
                </a:solidFill>
                <a:latin typeface="+mn-ea"/>
              </a:rPr>
              <a:t>100</a:t>
            </a:r>
          </a:p>
        </p:txBody>
      </p:sp>
      <p:sp>
        <p:nvSpPr>
          <p:cNvPr id="14" name="テキスト ボックス 21"/>
          <p:cNvSpPr txBox="1">
            <a:spLocks noChangeArrowheads="1"/>
          </p:cNvSpPr>
          <p:nvPr/>
        </p:nvSpPr>
        <p:spPr bwMode="auto">
          <a:xfrm>
            <a:off x="305221" y="2697554"/>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その他経費　　　　　　　　　　　　　　　　　 　○○試験関連消耗品費　一式　　　　　　　　　　　　　　　　　　　　　　　　 </a:t>
            </a:r>
            <a:r>
              <a:rPr lang="en-US" altLang="ja-JP" sz="1200" dirty="0">
                <a:solidFill>
                  <a:srgbClr val="3333CC"/>
                </a:solidFill>
                <a:latin typeface="+mn-ea"/>
              </a:rPr>
              <a:t>  50</a:t>
            </a:r>
          </a:p>
        </p:txBody>
      </p:sp>
      <p:sp>
        <p:nvSpPr>
          <p:cNvPr id="15" name="テキスト ボックス 21"/>
          <p:cNvSpPr txBox="1">
            <a:spLocks noChangeArrowheads="1"/>
          </p:cNvSpPr>
          <p:nvPr/>
        </p:nvSpPr>
        <p:spPr bwMode="auto">
          <a:xfrm>
            <a:off x="305221" y="2454761"/>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err="1">
                <a:solidFill>
                  <a:srgbClr val="3333CC"/>
                </a:solidFill>
                <a:latin typeface="+mn-ea"/>
              </a:rPr>
              <a:t>．</a:t>
            </a:r>
            <a:r>
              <a:rPr lang="ja-JP" altLang="en-US" sz="1200" dirty="0">
                <a:solidFill>
                  <a:srgbClr val="3333CC"/>
                </a:solidFill>
                <a:latin typeface="+mn-ea"/>
              </a:rPr>
              <a:t>その他経費　　　　　　　　　　　　　　　　　 　○○試験関連外注費　一式　　　　　　　　　　　　　　　　　　　　　　　   　 </a:t>
            </a:r>
            <a:r>
              <a:rPr lang="en-US" altLang="ja-JP" sz="1200" dirty="0">
                <a:solidFill>
                  <a:srgbClr val="3333CC"/>
                </a:solidFill>
                <a:latin typeface="+mn-ea"/>
              </a:rPr>
              <a:t> 100</a:t>
            </a:r>
          </a:p>
        </p:txBody>
      </p:sp>
      <p:sp>
        <p:nvSpPr>
          <p:cNvPr id="16" name="テキスト ボックス 21"/>
          <p:cNvSpPr txBox="1">
            <a:spLocks noChangeArrowheads="1"/>
          </p:cNvSpPr>
          <p:nvPr/>
        </p:nvSpPr>
        <p:spPr bwMode="auto">
          <a:xfrm>
            <a:off x="322458" y="2960485"/>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その他（間接経費含む）　　　　　　　　　　　　 　上記以外の経費　一式　　　　　　  　　　　  　　　　　　　　　　　　　　　　　 </a:t>
            </a:r>
            <a:r>
              <a:rPr lang="en-US" altLang="ja-JP" sz="1200" dirty="0">
                <a:solidFill>
                  <a:srgbClr val="3333CC"/>
                </a:solidFill>
                <a:latin typeface="+mn-ea"/>
              </a:rPr>
              <a:t>200</a:t>
            </a:r>
          </a:p>
        </p:txBody>
      </p:sp>
      <p:sp>
        <p:nvSpPr>
          <p:cNvPr id="17" name="テキスト ボックス 21"/>
          <p:cNvSpPr txBox="1">
            <a:spLocks noChangeArrowheads="1"/>
          </p:cNvSpPr>
          <p:nvPr/>
        </p:nvSpPr>
        <p:spPr bwMode="auto">
          <a:xfrm>
            <a:off x="316556" y="3187542"/>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合計　　　　　　　　　　　　　　　　　　　　　　　　 　　　　　　　　　　　　　　　　　　　　　　　 　 　　　　　　　　　　　　　　　　　　  </a:t>
            </a:r>
            <a:r>
              <a:rPr lang="en-US" altLang="ja-JP" sz="1200" dirty="0">
                <a:solidFill>
                  <a:srgbClr val="3333CC"/>
                </a:solidFill>
                <a:latin typeface="+mn-ea"/>
              </a:rPr>
              <a:t>1,550</a:t>
            </a: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13</a:t>
            </a:fld>
            <a:endParaRPr lang="ja-JP" altLang="en-US">
              <a:solidFill>
                <a:prstClr val="black">
                  <a:tint val="75000"/>
                </a:prstClr>
              </a:solidFill>
            </a:endParaRPr>
          </a:p>
        </p:txBody>
      </p:sp>
      <p:sp>
        <p:nvSpPr>
          <p:cNvPr id="5" name="タイトル 1"/>
          <p:cNvSpPr txBox="1">
            <a:spLocks/>
          </p:cNvSpPr>
          <p:nvPr/>
        </p:nvSpPr>
        <p:spPr>
          <a:xfrm>
            <a:off x="107505" y="116632"/>
            <a:ext cx="5688631"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先導から録音を開始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a:t>
            </a:r>
            <a:r>
              <a:rPr lang="en-US" altLang="ja-JP" dirty="0">
                <a:latin typeface="+mn-ea"/>
              </a:rPr>
              <a:t>5G</a:t>
            </a:r>
            <a:r>
              <a:rPr lang="ja-JP" altLang="en-US" dirty="0">
                <a:latin typeface="+mn-ea"/>
              </a:rPr>
              <a:t>の後半（</a:t>
            </a:r>
            <a:r>
              <a:rPr lang="en-US" altLang="ja-JP" dirty="0">
                <a:latin typeface="+mn-ea"/>
              </a:rPr>
              <a:t>2020</a:t>
            </a:r>
            <a:r>
              <a:rPr lang="ja-JP" altLang="en-US" dirty="0">
                <a:latin typeface="+mn-ea"/>
              </a:rPr>
              <a:t>年代後半）に相当するポスト５</a:t>
            </a:r>
            <a:r>
              <a:rPr lang="en-US" altLang="ja-JP" dirty="0">
                <a:latin typeface="+mn-ea"/>
              </a:rPr>
              <a:t>G</a:t>
            </a:r>
            <a:r>
              <a:rPr lang="ja-JP" altLang="en-US" dirty="0">
                <a:latin typeface="+mn-ea"/>
              </a:rPr>
              <a:t>に対応した情報通信システム（ポスト５</a:t>
            </a:r>
            <a:r>
              <a:rPr lang="en-US" altLang="ja-JP" dirty="0">
                <a:latin typeface="+mn-ea"/>
              </a:rPr>
              <a:t>G</a:t>
            </a:r>
            <a:r>
              <a:rPr lang="ja-JP" altLang="en-US" dirty="0">
                <a:latin typeface="+mn-ea"/>
              </a:rPr>
              <a:t>情報通信システム）の中核となる技術で用いられる半導体の関連技術等を対象とします。具体的には、研究開発計画に記載された開発テーマの開発対象をご参照ください。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の急激な高まりが予想されており、●●（半導体等）が必要とされている。そこで●●の課題解決を目的に、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161924" y="837760"/>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a:t>
            </a:r>
            <a:r>
              <a:rPr lang="ja-JP" altLang="en-US" sz="1400" dirty="0">
                <a:solidFill>
                  <a:srgbClr val="FF0000"/>
                </a:solidFill>
                <a:latin typeface="+mn-ea"/>
              </a:rPr>
              <a:t>自己負担</a:t>
            </a:r>
            <a:r>
              <a:rPr lang="ja-JP" altLang="en-US" sz="1400" dirty="0">
                <a:solidFill>
                  <a:srgbClr val="0070C0"/>
                </a:solidFill>
                <a:latin typeface="+mn-ea"/>
              </a:rPr>
              <a:t>）</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29" name="正方形/長方形 252"/>
          <p:cNvSpPr>
            <a:spLocks noChangeArrowheads="1"/>
          </p:cNvSpPr>
          <p:nvPr/>
        </p:nvSpPr>
        <p:spPr bwMode="auto">
          <a:xfrm>
            <a:off x="102616" y="5301208"/>
            <a:ext cx="8729615" cy="1092607"/>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FF0000"/>
                </a:solidFill>
                <a:latin typeface="+mn-ea"/>
              </a:rPr>
              <a:t>（注）</a:t>
            </a:r>
            <a:endParaRPr lang="en-US" altLang="ja-JP" sz="1200" dirty="0">
              <a:solidFill>
                <a:srgbClr val="FF0000"/>
              </a:solidFill>
              <a:latin typeface="+mn-ea"/>
            </a:endParaRPr>
          </a:p>
          <a:p>
            <a:pPr>
              <a:spcBef>
                <a:spcPts val="600"/>
              </a:spcBef>
            </a:pPr>
            <a:r>
              <a:rPr lang="ja-JP" altLang="en-US" sz="1200" dirty="0">
                <a:solidFill>
                  <a:srgbClr val="FF0000"/>
                </a:solidFill>
                <a:latin typeface="+mn-ea"/>
              </a:rPr>
              <a:t>・研究開発計画で設定した予算規模を超える研究開発費が必要となる場合であって、予算規模を超える費用 を自己負担することを実施者が採択時に誓約することを前提として採択された場合は、当該実施者の自己負担による開発項目についても記載ください。（原則として、政府予算により実施する開発項目と、自己負担による開発項目は、「開発項目」あるいは「サブ開発項目単位」で切り分けて記載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研究開発責任者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3022"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0899"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29358"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24" name="Text Box 17"/>
          <p:cNvSpPr txBox="1">
            <a:spLocks noChangeArrowheads="1"/>
          </p:cNvSpPr>
          <p:nvPr/>
        </p:nvSpPr>
        <p:spPr bwMode="auto">
          <a:xfrm>
            <a:off x="2344574"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Ａ大学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○○評価技術</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1" name="Line 9"/>
          <p:cNvSpPr>
            <a:spLocks noChangeShapeType="1"/>
          </p:cNvSpPr>
          <p:nvPr/>
        </p:nvSpPr>
        <p:spPr bwMode="auto">
          <a:xfrm>
            <a:off x="2344573"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2576859" y="5498272"/>
            <a:ext cx="612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2051419"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833893"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024080" y="806655"/>
            <a:ext cx="730250" cy="300082"/>
          </a:xfrm>
          <a:prstGeom prst="rect">
            <a:avLst/>
          </a:prstGeom>
          <a:noFill/>
        </p:spPr>
        <p:txBody>
          <a:bodyPr wrap="square" rtlCol="0">
            <a:spAutoFit/>
          </a:bodyPr>
          <a:lstStyle/>
          <a:p>
            <a:r>
              <a:rPr lang="en-US" altLang="ja-JP" sz="1350" dirty="0">
                <a:solidFill>
                  <a:prstClr val="black"/>
                </a:solidFill>
              </a:rPr>
              <a:t>2022.4</a:t>
            </a:r>
            <a:endParaRPr lang="ja-JP" altLang="en-US" sz="1350" dirty="0">
              <a:solidFill>
                <a:prstClr val="black"/>
              </a:solidFill>
            </a:endParaRPr>
          </a:p>
        </p:txBody>
      </p:sp>
      <p:sp>
        <p:nvSpPr>
          <p:cNvPr id="9" name="テキスト ボックス 8"/>
          <p:cNvSpPr txBox="1"/>
          <p:nvPr/>
        </p:nvSpPr>
        <p:spPr>
          <a:xfrm>
            <a:off x="1691680" y="806242"/>
            <a:ext cx="812746" cy="300082"/>
          </a:xfrm>
          <a:prstGeom prst="rect">
            <a:avLst/>
          </a:prstGeom>
          <a:noFill/>
        </p:spPr>
        <p:txBody>
          <a:bodyPr wrap="square" rtlCol="0">
            <a:spAutoFit/>
          </a:bodyPr>
          <a:lstStyle/>
          <a:p>
            <a:r>
              <a:rPr lang="en-US" altLang="ja-JP" sz="1350" dirty="0">
                <a:solidFill>
                  <a:prstClr val="black"/>
                </a:solidFill>
              </a:rPr>
              <a:t>2021.5</a:t>
            </a:r>
            <a:endParaRPr lang="ja-JP" altLang="en-US" sz="1350" dirty="0">
              <a:solidFill>
                <a:prstClr val="black"/>
              </a:solidFill>
            </a:endParaRPr>
          </a:p>
        </p:txBody>
      </p:sp>
      <p:sp>
        <p:nvSpPr>
          <p:cNvPr id="10" name="右矢印 9"/>
          <p:cNvSpPr/>
          <p:nvPr/>
        </p:nvSpPr>
        <p:spPr>
          <a:xfrm>
            <a:off x="2051419" y="1886362"/>
            <a:ext cx="2016224"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kumimoji="1" lang="ja-JP" altLang="en-US" dirty="0"/>
              <a:t>事業項目①</a:t>
            </a:r>
          </a:p>
        </p:txBody>
      </p:sp>
      <p:sp>
        <p:nvSpPr>
          <p:cNvPr id="12" name="右矢印 11"/>
          <p:cNvSpPr/>
          <p:nvPr/>
        </p:nvSpPr>
        <p:spPr>
          <a:xfrm>
            <a:off x="2867547"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kumimoji="1" lang="ja-JP" altLang="en-US" dirty="0"/>
              <a:t>事業項目②</a:t>
            </a:r>
          </a:p>
        </p:txBody>
      </p:sp>
      <p:sp>
        <p:nvSpPr>
          <p:cNvPr id="14" name="右矢印 13"/>
          <p:cNvSpPr/>
          <p:nvPr/>
        </p:nvSpPr>
        <p:spPr>
          <a:xfrm>
            <a:off x="4067643" y="4151843"/>
            <a:ext cx="2757158"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kumimoji="1" lang="ja-JP" altLang="en-US" dirty="0"/>
              <a:t>事業項目③</a:t>
            </a:r>
          </a:p>
        </p:txBody>
      </p:sp>
      <p:sp>
        <p:nvSpPr>
          <p:cNvPr id="16" name="テキスト ボックス 15"/>
          <p:cNvSpPr txBox="1"/>
          <p:nvPr/>
        </p:nvSpPr>
        <p:spPr>
          <a:xfrm>
            <a:off x="6905261" y="5368618"/>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17" name="右矢印 16"/>
          <p:cNvSpPr/>
          <p:nvPr/>
        </p:nvSpPr>
        <p:spPr>
          <a:xfrm>
            <a:off x="2070469" y="5257331"/>
            <a:ext cx="4763424"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テキスト ボックス 17"/>
          <p:cNvSpPr txBox="1"/>
          <p:nvPr/>
        </p:nvSpPr>
        <p:spPr>
          <a:xfrm>
            <a:off x="179512" y="5491097"/>
            <a:ext cx="2478156" cy="615553"/>
          </a:xfrm>
          <a:prstGeom prst="rect">
            <a:avLst/>
          </a:prstGeom>
          <a:noFill/>
        </p:spPr>
        <p:txBody>
          <a:bodyPr wrap="square" rtlCol="0">
            <a:spAutoFit/>
          </a:bodyPr>
          <a:lstStyle/>
          <a:p>
            <a:r>
              <a:rPr kumimoji="1" lang="ja-JP" altLang="en-US" dirty="0"/>
              <a:t>事業項目④</a:t>
            </a:r>
            <a:endParaRPr kumimoji="1" lang="en-US" altLang="ja-JP" dirty="0"/>
          </a:p>
          <a:p>
            <a:r>
              <a:rPr lang="ja-JP" altLang="en-US" sz="1600" dirty="0"/>
              <a:t>（自己負担）</a:t>
            </a:r>
            <a:endParaRPr kumimoji="1" lang="ja-JP" altLang="en-US" sz="1600" dirty="0"/>
          </a:p>
        </p:txBody>
      </p:sp>
      <p:sp>
        <p:nvSpPr>
          <p:cNvPr id="19" name="テキスト ボックス 18"/>
          <p:cNvSpPr txBox="1"/>
          <p:nvPr/>
        </p:nvSpPr>
        <p:spPr>
          <a:xfrm>
            <a:off x="6099610" y="207569"/>
            <a:ext cx="28841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p:txBody>
      </p:sp>
      <p:cxnSp>
        <p:nvCxnSpPr>
          <p:cNvPr id="20" name="直線コネクタ 19"/>
          <p:cNvCxnSpPr/>
          <p:nvPr/>
        </p:nvCxnSpPr>
        <p:spPr>
          <a:xfrm>
            <a:off x="3480444" y="1595012"/>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890419" y="1595012"/>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6403329"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4520207" y="822785"/>
            <a:ext cx="730250" cy="300082"/>
          </a:xfrm>
          <a:prstGeom prst="rect">
            <a:avLst/>
          </a:prstGeom>
          <a:noFill/>
        </p:spPr>
        <p:txBody>
          <a:bodyPr wrap="square" rtlCol="0">
            <a:spAutoFit/>
          </a:bodyPr>
          <a:lstStyle/>
          <a:p>
            <a:r>
              <a:rPr lang="en-US" altLang="ja-JP" sz="1350" dirty="0">
                <a:solidFill>
                  <a:prstClr val="black"/>
                </a:solidFill>
              </a:rPr>
              <a:t>2023.4</a:t>
            </a:r>
            <a:endParaRPr lang="ja-JP" altLang="en-US" sz="1350" dirty="0">
              <a:solidFill>
                <a:prstClr val="black"/>
              </a:solidFill>
            </a:endParaRPr>
          </a:p>
        </p:txBody>
      </p:sp>
      <p:sp>
        <p:nvSpPr>
          <p:cNvPr id="25" name="テキスト ボックス 24"/>
          <p:cNvSpPr txBox="1"/>
          <p:nvPr/>
        </p:nvSpPr>
        <p:spPr>
          <a:xfrm>
            <a:off x="1895847" y="1197775"/>
            <a:ext cx="952651" cy="276999"/>
          </a:xfrm>
          <a:prstGeom prst="rect">
            <a:avLst/>
          </a:prstGeom>
          <a:noFill/>
        </p:spPr>
        <p:txBody>
          <a:bodyPr wrap="square" rtlCol="0">
            <a:spAutoFit/>
          </a:bodyPr>
          <a:lstStyle/>
          <a:p>
            <a:r>
              <a:rPr lang="ja-JP" altLang="en-US" sz="1200" dirty="0">
                <a:solidFill>
                  <a:srgbClr val="0000FF"/>
                </a:solidFill>
              </a:rPr>
              <a:t>◆開始</a:t>
            </a:r>
          </a:p>
        </p:txBody>
      </p:sp>
      <p:sp>
        <p:nvSpPr>
          <p:cNvPr id="26" name="テキスト ボックス 25"/>
          <p:cNvSpPr txBox="1"/>
          <p:nvPr/>
        </p:nvSpPr>
        <p:spPr>
          <a:xfrm>
            <a:off x="6348044" y="1169137"/>
            <a:ext cx="1175413" cy="307777"/>
          </a:xfrm>
          <a:prstGeom prst="rect">
            <a:avLst/>
          </a:prstGeom>
          <a:noFill/>
        </p:spPr>
        <p:txBody>
          <a:bodyPr wrap="square" rtlCol="0">
            <a:spAutoFit/>
          </a:bodyPr>
          <a:lstStyle/>
          <a:p>
            <a:r>
              <a:rPr lang="ja-JP" altLang="en-US" sz="1400" dirty="0">
                <a:solidFill>
                  <a:srgbClr val="0000FF"/>
                </a:solidFill>
              </a:rPr>
              <a:t>◆事業終了</a:t>
            </a:r>
          </a:p>
        </p:txBody>
      </p:sp>
      <p:sp>
        <p:nvSpPr>
          <p:cNvPr id="27" name="テキスト ボックス 26"/>
          <p:cNvSpPr txBox="1"/>
          <p:nvPr/>
        </p:nvSpPr>
        <p:spPr>
          <a:xfrm>
            <a:off x="179212" y="6481674"/>
            <a:ext cx="6533957" cy="307777"/>
          </a:xfrm>
          <a:prstGeom prst="rect">
            <a:avLst/>
          </a:prstGeom>
          <a:noFill/>
        </p:spPr>
        <p:txBody>
          <a:bodyPr wrap="square" rtlCol="0">
            <a:spAutoFit/>
          </a:bodyPr>
          <a:lstStyle/>
          <a:p>
            <a:r>
              <a:rPr lang="en-US" altLang="ja-JP" sz="1400" dirty="0">
                <a:solidFill>
                  <a:srgbClr val="0000FF"/>
                </a:solidFill>
              </a:rPr>
              <a:t>※</a:t>
            </a:r>
            <a:r>
              <a:rPr lang="ja-JP" altLang="en-US" sz="1400" dirty="0">
                <a:solidFill>
                  <a:srgbClr val="0000FF"/>
                </a:solidFill>
              </a:rPr>
              <a:t>自己開発投資による項目も含めて事業全体のスケジュールを記載して下さい。</a:t>
            </a:r>
          </a:p>
        </p:txBody>
      </p:sp>
      <p:sp>
        <p:nvSpPr>
          <p:cNvPr id="28"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29" name="テキスト ボックス 28"/>
          <p:cNvSpPr txBox="1"/>
          <p:nvPr/>
        </p:nvSpPr>
        <p:spPr>
          <a:xfrm>
            <a:off x="5982919" y="846806"/>
            <a:ext cx="730250" cy="300082"/>
          </a:xfrm>
          <a:prstGeom prst="rect">
            <a:avLst/>
          </a:prstGeom>
          <a:noFill/>
        </p:spPr>
        <p:txBody>
          <a:bodyPr wrap="square" rtlCol="0">
            <a:spAutoFit/>
          </a:bodyPr>
          <a:lstStyle/>
          <a:p>
            <a:r>
              <a:rPr lang="en-US" altLang="ja-JP" sz="1350" dirty="0">
                <a:solidFill>
                  <a:prstClr val="black"/>
                </a:solidFill>
              </a:rPr>
              <a:t>2024.4</a:t>
            </a:r>
            <a:endParaRPr lang="ja-JP" altLang="en-US" sz="1350" dirty="0">
              <a:solidFill>
                <a:prstClr val="black"/>
              </a:solidFill>
            </a:endParaRPr>
          </a:p>
        </p:txBody>
      </p:sp>
      <p:cxnSp>
        <p:nvCxnSpPr>
          <p:cNvPr id="30" name="直線矢印コネクタ 29"/>
          <p:cNvCxnSpPr>
            <a:stCxn id="10" idx="3"/>
          </p:cNvCxnSpPr>
          <p:nvPr/>
        </p:nvCxnSpPr>
        <p:spPr>
          <a:xfrm>
            <a:off x="4067643"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6944683" y="4306912"/>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2" name="テキスト ボックス 31">
            <a:extLst>
              <a:ext uri="{FF2B5EF4-FFF2-40B4-BE49-F238E27FC236}">
                <a16:creationId xmlns:a16="http://schemas.microsoft.com/office/drawing/2014/main" id="{4C5149F6-A4B3-411F-99F1-B1D9D5349739}"/>
              </a:ext>
            </a:extLst>
          </p:cNvPr>
          <p:cNvSpPr txBox="1"/>
          <p:nvPr/>
        </p:nvSpPr>
        <p:spPr>
          <a:xfrm>
            <a:off x="6540136" y="844754"/>
            <a:ext cx="730250" cy="300082"/>
          </a:xfrm>
          <a:prstGeom prst="rect">
            <a:avLst/>
          </a:prstGeom>
          <a:noFill/>
        </p:spPr>
        <p:txBody>
          <a:bodyPr wrap="square" rtlCol="0">
            <a:spAutoFit/>
          </a:bodyPr>
          <a:lstStyle/>
          <a:p>
            <a:r>
              <a:rPr lang="en-US" altLang="ja-JP" sz="1350" dirty="0">
                <a:solidFill>
                  <a:prstClr val="black"/>
                </a:solidFill>
              </a:rPr>
              <a:t>2024.5</a:t>
            </a:r>
            <a:endParaRPr lang="ja-JP" altLang="en-US" sz="1350" dirty="0">
              <a:solidFill>
                <a:prstClr val="black"/>
              </a:solidFill>
            </a:endParaRPr>
          </a:p>
        </p:txBody>
      </p:sp>
      <p:sp>
        <p:nvSpPr>
          <p:cNvPr id="33" name="テキスト ボックス 32">
            <a:extLst>
              <a:ext uri="{FF2B5EF4-FFF2-40B4-BE49-F238E27FC236}">
                <a16:creationId xmlns:a16="http://schemas.microsoft.com/office/drawing/2014/main" id="{B723A7E1-1A40-4F31-AF08-C1439DA144A5}"/>
              </a:ext>
            </a:extLst>
          </p:cNvPr>
          <p:cNvSpPr txBox="1"/>
          <p:nvPr/>
        </p:nvSpPr>
        <p:spPr>
          <a:xfrm>
            <a:off x="3658718" y="1155548"/>
            <a:ext cx="1175412" cy="646331"/>
          </a:xfrm>
          <a:prstGeom prst="rect">
            <a:avLst/>
          </a:prstGeom>
          <a:noFill/>
        </p:spPr>
        <p:txBody>
          <a:bodyPr wrap="square" rtlCol="0">
            <a:spAutoFit/>
          </a:bodyPr>
          <a:lstStyle/>
          <a:p>
            <a:r>
              <a:rPr lang="ja-JP" altLang="en-US" sz="1200" dirty="0">
                <a:solidFill>
                  <a:srgbClr val="0000FF"/>
                </a:solidFill>
              </a:rPr>
              <a:t>◆ステージ</a:t>
            </a:r>
            <a:endParaRPr lang="en-US" altLang="ja-JP" sz="1200" dirty="0">
              <a:solidFill>
                <a:srgbClr val="0000FF"/>
              </a:solidFill>
            </a:endParaRPr>
          </a:p>
          <a:p>
            <a:r>
              <a:rPr lang="ja-JP" altLang="en-US" sz="1200" dirty="0">
                <a:solidFill>
                  <a:srgbClr val="0000FF"/>
                </a:solidFill>
              </a:rPr>
              <a:t>ゲート審査</a:t>
            </a:r>
            <a:endParaRPr lang="en-US" altLang="ja-JP" sz="1200" dirty="0">
              <a:solidFill>
                <a:srgbClr val="0000FF"/>
              </a:solidFill>
            </a:endParaRPr>
          </a:p>
          <a:p>
            <a:r>
              <a:rPr lang="ja-JP" altLang="en-US" sz="1200" dirty="0">
                <a:solidFill>
                  <a:srgbClr val="0000FF"/>
                </a:solidFill>
              </a:rPr>
              <a:t>（１．５年後</a:t>
            </a:r>
            <a:r>
              <a:rPr lang="ja-JP" altLang="en-US" sz="1050" dirty="0">
                <a:solidFill>
                  <a:srgbClr val="0000FF"/>
                </a:solidFill>
              </a:rPr>
              <a:t>）</a:t>
            </a:r>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p:txBody>
      </p:sp>
      <p:sp>
        <p:nvSpPr>
          <p:cNvPr id="4" name="テキスト ボックス 21"/>
          <p:cNvSpPr txBox="1">
            <a:spLocks noChangeArrowheads="1"/>
          </p:cNvSpPr>
          <p:nvPr/>
        </p:nvSpPr>
        <p:spPr bwMode="auto">
          <a:xfrm>
            <a:off x="179512" y="1374341"/>
            <a:ext cx="6840760"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r>
              <a:rPr lang="en-US" altLang="ja-JP" sz="1600" dirty="0">
                <a:latin typeface="+mn-ea"/>
                <a:cs typeface="Times New Roman" pitchFamily="18" charset="0"/>
              </a:rPr>
              <a:t>※</a:t>
            </a:r>
            <a:r>
              <a:rPr lang="ja-JP" altLang="en-US" sz="1600" dirty="0">
                <a:latin typeface="+mn-ea"/>
                <a:cs typeface="Times New Roman" pitchFamily="18" charset="0"/>
              </a:rPr>
              <a:t>３年間の提案の場合、事業開始から１．５年経過時点）</a:t>
            </a:r>
            <a:endParaRPr lang="en-US" altLang="ja-JP" sz="1600" dirty="0">
              <a:latin typeface="+mn-ea"/>
            </a:endParaRPr>
          </a:p>
        </p:txBody>
      </p:sp>
      <p:sp>
        <p:nvSpPr>
          <p:cNvPr id="5" name="テキスト ボックス 21"/>
          <p:cNvSpPr txBox="1">
            <a:spLocks noChangeArrowheads="1"/>
          </p:cNvSpPr>
          <p:nvPr/>
        </p:nvSpPr>
        <p:spPr bwMode="auto">
          <a:xfrm>
            <a:off x="179512" y="3666033"/>
            <a:ext cx="6408712"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r>
              <a:rPr lang="en-US" altLang="ja-JP" sz="1600" dirty="0">
                <a:latin typeface="+mn-ea"/>
                <a:cs typeface="Times New Roman" pitchFamily="18" charset="0"/>
              </a:rPr>
              <a:t> ※</a:t>
            </a:r>
            <a:r>
              <a:rPr lang="ja-JP" altLang="en-US" sz="1600" dirty="0">
                <a:latin typeface="+mn-ea"/>
                <a:cs typeface="Times New Roman" pitchFamily="18" charset="0"/>
              </a:rPr>
              <a:t>３年間の提案の場合、事業開始から３年経過時点）</a:t>
            </a:r>
            <a:endParaRPr lang="en-US" altLang="ja-JP" sz="1600" dirty="0">
              <a:latin typeface="+mn-ea"/>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7</a:t>
            </a:fld>
            <a:endParaRPr lang="en-US" altLang="ja-JP" dirty="0">
              <a:solidFill>
                <a:schemeClr val="tx1"/>
              </a:solidFill>
              <a:latin typeface="+mn-ea"/>
              <a:cs typeface="メイリオ"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677416684"/>
              </p:ext>
            </p:extLst>
          </p:nvPr>
        </p:nvGraphicFramePr>
        <p:xfrm>
          <a:off x="278344" y="1809802"/>
          <a:ext cx="8470120" cy="152171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52171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提案事業の</a:t>
                      </a:r>
                      <a:r>
                        <a:rPr lang="zh-TW" altLang="en-US" sz="1100" spc="10" dirty="0">
                          <a:effectLst/>
                        </a:rPr>
                        <a:t>性能</a:t>
                      </a:r>
                      <a:r>
                        <a:rPr lang="ja-JP" altLang="en-US" sz="1100" spc="10" dirty="0">
                          <a:effectLst/>
                        </a:rPr>
                        <a:t>目標</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a:t>
                      </a:r>
                      <a:r>
                        <a:rPr lang="ja-JP" altLang="ja-JP" sz="1100" spc="10" dirty="0">
                          <a:effectLst/>
                        </a:rPr>
                        <a:t>○○○○○○○○○○○○○○</a:t>
                      </a:r>
                      <a:r>
                        <a:rPr lang="ja-JP" sz="1100" spc="10" dirty="0">
                          <a:effectLst/>
                        </a:rPr>
                        <a:t>○○</a:t>
                      </a:r>
                      <a:r>
                        <a:rPr lang="ja-JP" altLang="ja-JP" sz="1100" spc="10" dirty="0">
                          <a:effectLst/>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916593219"/>
              </p:ext>
            </p:extLst>
          </p:nvPr>
        </p:nvGraphicFramePr>
        <p:xfrm>
          <a:off x="278344" y="4061478"/>
          <a:ext cx="8470120" cy="2471538"/>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41147">
                <a:tc>
                  <a:txBody>
                    <a:bodyPr/>
                    <a:lstStyle/>
                    <a:p>
                      <a:pPr algn="just" latinLnBrk="1">
                        <a:lnSpc>
                          <a:spcPts val="1580"/>
                        </a:lnSpc>
                        <a:spcAft>
                          <a:spcPts val="0"/>
                        </a:spcAft>
                      </a:pP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（参考）</a:t>
                      </a:r>
                    </a:p>
                    <a:p>
                      <a:pPr algn="just" latinLnBrk="1">
                        <a:lnSpc>
                          <a:spcPts val="1580"/>
                        </a:lnSpc>
                        <a:spcAft>
                          <a:spcPts val="0"/>
                        </a:spcAft>
                      </a:pP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研究開発計画中の最終目標</a:t>
                      </a: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100" spc="10" dirty="0">
                          <a:effectLst/>
                        </a:rPr>
                        <a:t>研究開発終了時点において、実用化を前提とした研究開発への移行に向けた根拠データの取得等により、技術の確立の見通しを付けること。</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1530391">
                <a:tc>
                  <a:txBody>
                    <a:bodyPr/>
                    <a:lstStyle/>
                    <a:p>
                      <a:pPr algn="just" latinLnBrk="1">
                        <a:lnSpc>
                          <a:spcPts val="1580"/>
                        </a:lnSpc>
                        <a:spcAft>
                          <a:spcPts val="0"/>
                        </a:spcAft>
                      </a:pPr>
                      <a:r>
                        <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提案事業の</a:t>
                      </a:r>
                      <a:r>
                        <a:rPr kumimoji="1" lang="ja-JP" altLang="en-US"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最終目標</a:t>
                      </a:r>
                      <a:endParaRPr kumimoji="1" lang="ja-JP" sz="1100" kern="1200" spc="1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rPr>
                        <a:t>○○○○○○○○○○○○○○○○○○○○○○○○○○○○○○○○○○○○○○○○○○○○○○○○○○○○○○○○○○○○○○○…</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1855014519"/>
              </p:ext>
            </p:extLst>
          </p:nvPr>
        </p:nvGraphicFramePr>
        <p:xfrm>
          <a:off x="418083" y="1474308"/>
          <a:ext cx="8143873" cy="4215702"/>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549275">
                  <a:extLst>
                    <a:ext uri="{9D8B030D-6E8A-4147-A177-3AD203B41FA5}">
                      <a16:colId xmlns:a16="http://schemas.microsoft.com/office/drawing/2014/main" val="825099589"/>
                    </a:ext>
                  </a:extLst>
                </a:gridCol>
                <a:gridCol w="583406">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rPr>
                        <a:t>技術名称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技術</a:t>
                      </a:r>
                      <a:endParaRPr lang="ja-JP" sz="1050" kern="100">
                        <a:effectLst/>
                      </a:endParaRPr>
                    </a:p>
                    <a:p>
                      <a:pPr algn="ctr">
                        <a:lnSpc>
                          <a:spcPts val="1000"/>
                        </a:lnSpc>
                        <a:spcAft>
                          <a:spcPts val="0"/>
                        </a:spcAft>
                      </a:pPr>
                      <a:r>
                        <a:rPr lang="ja-JP" sz="1000" kern="100" spc="60">
                          <a:effectLst/>
                        </a:rPr>
                        <a:t>保有者</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年月</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性能①</a:t>
                      </a:r>
                      <a:endParaRPr lang="ja-JP" sz="1050" kern="100" dirty="0">
                        <a:effectLst/>
                      </a:endParaRPr>
                    </a:p>
                    <a:p>
                      <a:pPr algn="ctr">
                        <a:lnSpc>
                          <a:spcPts val="1200"/>
                        </a:lnSpc>
                        <a:spcAft>
                          <a:spcPts val="0"/>
                        </a:spcAft>
                      </a:pPr>
                      <a:r>
                        <a:rPr lang="ja-JP" sz="1000" kern="100" spc="60" dirty="0">
                          <a:effectLst/>
                        </a:rPr>
                        <a:t>（○○）</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性能②</a:t>
                      </a:r>
                      <a:endParaRPr lang="ja-JP" sz="1050" kern="100">
                        <a:effectLst/>
                      </a:endParaRPr>
                    </a:p>
                    <a:p>
                      <a:pPr algn="ctr">
                        <a:lnSpc>
                          <a:spcPts val="1000"/>
                        </a:lnSpc>
                        <a:spcAft>
                          <a:spcPts val="0"/>
                        </a:spcAft>
                      </a:pPr>
                      <a:r>
                        <a:rPr lang="ja-JP" sz="1000" kern="100" spc="60">
                          <a:effectLst/>
                        </a:rPr>
                        <a:t>（○○）</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品質・機能等の強み</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コスト</a:t>
                      </a:r>
                      <a:r>
                        <a:rPr lang="en-US" sz="1000" kern="100" spc="60" dirty="0">
                          <a:effectLst/>
                        </a:rPr>
                        <a:t>(/y)</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全体市場規模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rPr>
                        <a:t>獲得市場規模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市場シェア</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rPr>
                        <a:t>総合評価（</a:t>
                      </a:r>
                      <a:r>
                        <a:rPr lang="en-US" sz="1000" kern="100" spc="60" dirty="0">
                          <a:effectLst/>
                        </a:rPr>
                        <a:t>LD</a:t>
                      </a:r>
                      <a:r>
                        <a:rPr lang="ja-JP" sz="1000" kern="100" spc="60" dirty="0" err="1">
                          <a:effectLst/>
                        </a:rPr>
                        <a:t>、</a:t>
                      </a:r>
                      <a:r>
                        <a:rPr lang="en-US" sz="1000" kern="100" spc="60" dirty="0">
                          <a:effectLst/>
                        </a:rPr>
                        <a:t>DH</a:t>
                      </a:r>
                      <a:r>
                        <a:rPr lang="ja-JP" sz="1000" kern="100" spc="60" dirty="0" err="1">
                          <a:effectLst/>
                        </a:rPr>
                        <a:t>、</a:t>
                      </a:r>
                      <a:r>
                        <a:rPr lang="en-US" sz="1000" kern="100" spc="60" dirty="0">
                          <a:effectLst/>
                        </a:rPr>
                        <a:t>RA</a:t>
                      </a:r>
                      <a:r>
                        <a:rPr lang="ja-JP" sz="1000" kern="100" spc="60" dirty="0">
                          <a:effectLst/>
                        </a:rPr>
                        <a:t>）</a:t>
                      </a:r>
                      <a:r>
                        <a:rPr lang="en-US" altLang="ja-JP" sz="1000" kern="100" spc="60" dirty="0">
                          <a:solidFill>
                            <a:srgbClr val="0070C0"/>
                          </a:solidFill>
                          <a:effectLst/>
                        </a:rPr>
                        <a:t>※</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rPr>
                        <a:t>提案技術</a:t>
                      </a:r>
                      <a:endParaRPr lang="ja-JP" sz="1050" kern="100" dirty="0">
                        <a:effectLst/>
                      </a:endParaRPr>
                    </a:p>
                    <a:p>
                      <a:pPr algn="ctr">
                        <a:lnSpc>
                          <a:spcPts val="1200"/>
                        </a:lnSpc>
                        <a:spcAft>
                          <a:spcPts val="0"/>
                        </a:spcAft>
                      </a:pPr>
                      <a:r>
                        <a:rPr lang="ja-JP" sz="1000" kern="100" spc="60" dirty="0">
                          <a:effectLst/>
                        </a:rPr>
                        <a:t>（技術の名称）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本技術（現状）</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2021/</a:t>
                      </a:r>
                      <a:r>
                        <a:rPr lang="en-US" altLang="ja-JP" sz="900" kern="100" spc="60" dirty="0">
                          <a:effectLst/>
                        </a:rPr>
                        <a:t>4</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本技術</a:t>
                      </a:r>
                      <a:r>
                        <a:rPr lang="en-US" sz="900" kern="100" spc="60" dirty="0">
                          <a:effectLst/>
                        </a:rPr>
                        <a:t>(</a:t>
                      </a: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a:effectLst/>
                        </a:rPr>
                        <a:t>A</a:t>
                      </a:r>
                      <a:r>
                        <a:rPr lang="ja-JP" sz="1000" kern="100" spc="60">
                          <a:effectLst/>
                        </a:rPr>
                        <a:t>社〇〇技術（競合技術の名称）</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2021/</a:t>
                      </a:r>
                      <a:r>
                        <a:rPr lang="en-US" altLang="ja-JP" sz="900" kern="100" spc="60" dirty="0">
                          <a:effectLst/>
                        </a:rPr>
                        <a:t>4</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dirty="0">
                          <a:effectLst/>
                        </a:rPr>
                        <a:t>本技術（事業終了時）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a:effectLst/>
                        </a:rPr>
                        <a:t>C</a:t>
                      </a:r>
                      <a:r>
                        <a:rPr lang="ja-JP" sz="1000" kern="100" spc="60">
                          <a:effectLst/>
                        </a:rPr>
                        <a:t>社〇〇技術（既存技術）</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200"/>
                        </a:lnSpc>
                        <a:spcAft>
                          <a:spcPts val="0"/>
                        </a:spcAft>
                      </a:pPr>
                      <a:r>
                        <a:rPr lang="ja-JP" sz="900" kern="100" spc="60">
                          <a:effectLst/>
                        </a:rPr>
                        <a:t>本技術（現状）</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2021/</a:t>
                      </a:r>
                      <a:r>
                        <a:rPr lang="en-US" altLang="ja-JP" sz="900" kern="100" spc="60" dirty="0">
                          <a:effectLst/>
                        </a:rPr>
                        <a:t>4</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本技術（事業終了時）</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本技術（実用化時点）</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just">
                        <a:lnSpc>
                          <a:spcPts val="1200"/>
                        </a:lnSpc>
                        <a:spcAft>
                          <a:spcPts val="0"/>
                        </a:spcAft>
                      </a:pPr>
                      <a:r>
                        <a:rPr lang="ja-JP" sz="900" kern="100" spc="60">
                          <a:effectLst/>
                        </a:rPr>
                        <a:t>成果普及段階</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7161349"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７．研究開発成果の実用化・事業</a:t>
            </a:r>
            <a:r>
              <a:rPr lang="ja-JP" altLang="en-US" sz="2800" dirty="0">
                <a:latin typeface="+mn-ea"/>
              </a:rPr>
              <a:t>化の見通し</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015044"/>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・別添４（事業化計画書）のうち、２．項について要約して簡潔に記載ください。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210826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実用化・事業化計画に対する申請者内におけるコミットメントの状況</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3241</Words>
  <Application>Microsoft Office PowerPoint</Application>
  <PresentationFormat>画面に合わせる (4:3)</PresentationFormat>
  <Paragraphs>372</Paragraphs>
  <Slides>13</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13</vt:i4>
      </vt:variant>
    </vt:vector>
  </HeadingPairs>
  <TitlesOfParts>
    <vt:vector size="21" baseType="lpstr">
      <vt:lpstr>ＭＳ Ｐゴシック</vt:lpstr>
      <vt:lpstr>ＭＳ 明朝</vt:lpstr>
      <vt:lpstr>新細明體</vt:lpstr>
      <vt:lpstr>TmsRmn</vt:lpstr>
      <vt:lpstr>Arial</vt:lpstr>
      <vt:lpstr>Calibri</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７．研究開発成果の実用化・事業化の見通し</vt:lpstr>
      <vt:lpstr>PowerPoint プレゼンテーション</vt:lpstr>
      <vt:lpstr>（機関名：（株）〇〇〇〇）</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2021-02-15T04:23:48Z</dcterms:created>
  <dcterms:modified xsi:type="dcterms:W3CDTF">2021-02-15T04:24:09Z</dcterms:modified>
</cp:coreProperties>
</file>