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 id="2147483660" r:id="rId2"/>
  </p:sldMasterIdLst>
  <p:notesMasterIdLst>
    <p:notesMasterId r:id="rId15"/>
  </p:notesMasterIdLst>
  <p:sldIdLst>
    <p:sldId id="262" r:id="rId3"/>
    <p:sldId id="263" r:id="rId4"/>
    <p:sldId id="282" r:id="rId5"/>
    <p:sldId id="264" r:id="rId6"/>
    <p:sldId id="287" r:id="rId7"/>
    <p:sldId id="284" r:id="rId8"/>
    <p:sldId id="266" r:id="rId9"/>
    <p:sldId id="276" r:id="rId10"/>
    <p:sldId id="268" r:id="rId11"/>
    <p:sldId id="281" r:id="rId12"/>
    <p:sldId id="279" r:id="rId13"/>
    <p:sldId id="285" r:id="rId1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60" autoAdjust="0"/>
    <p:restoredTop sz="94333" autoAdjust="0"/>
  </p:normalViewPr>
  <p:slideViewPr>
    <p:cSldViewPr>
      <p:cViewPr varScale="1">
        <p:scale>
          <a:sx n="107" d="100"/>
          <a:sy n="107" d="100"/>
        </p:scale>
        <p:origin x="1824"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F6BF0FAD-9AF7-4A9D-BEB9-225BC2693DA8}" type="datetimeFigureOut">
              <a:rPr kumimoji="1" lang="ja-JP" altLang="en-US" smtClean="0"/>
              <a:t>2021/3/4</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FEFA6D4-6023-4B1B-8C1D-D45244087E36}" type="slidenum">
              <a:rPr kumimoji="1" lang="ja-JP" altLang="en-US" smtClean="0"/>
              <a:t>‹#›</a:t>
            </a:fld>
            <a:endParaRPr kumimoji="1" lang="ja-JP" altLang="en-US"/>
          </a:p>
        </p:txBody>
      </p:sp>
    </p:spTree>
    <p:extLst>
      <p:ext uri="{BB962C8B-B14F-4D97-AF65-F5344CB8AC3E}">
        <p14:creationId xmlns:p14="http://schemas.microsoft.com/office/powerpoint/2010/main" val="718074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1</a:t>
            </a:fld>
            <a:endParaRPr kumimoji="1" lang="ja-JP" altLang="en-US"/>
          </a:p>
        </p:txBody>
      </p:sp>
    </p:spTree>
    <p:extLst>
      <p:ext uri="{BB962C8B-B14F-4D97-AF65-F5344CB8AC3E}">
        <p14:creationId xmlns:p14="http://schemas.microsoft.com/office/powerpoint/2010/main" val="3020358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4</a:t>
            </a:fld>
            <a:endParaRPr kumimoji="1" lang="ja-JP" altLang="en-US"/>
          </a:p>
        </p:txBody>
      </p:sp>
    </p:spTree>
    <p:extLst>
      <p:ext uri="{BB962C8B-B14F-4D97-AF65-F5344CB8AC3E}">
        <p14:creationId xmlns:p14="http://schemas.microsoft.com/office/powerpoint/2010/main" val="4197448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5</a:t>
            </a:fld>
            <a:endParaRPr kumimoji="1" lang="ja-JP" altLang="en-US"/>
          </a:p>
        </p:txBody>
      </p:sp>
    </p:spTree>
    <p:extLst>
      <p:ext uri="{BB962C8B-B14F-4D97-AF65-F5344CB8AC3E}">
        <p14:creationId xmlns:p14="http://schemas.microsoft.com/office/powerpoint/2010/main" val="1964256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11</a:t>
            </a:fld>
            <a:endParaRPr kumimoji="1" lang="ja-JP" altLang="en-US"/>
          </a:p>
        </p:txBody>
      </p:sp>
    </p:spTree>
    <p:extLst>
      <p:ext uri="{BB962C8B-B14F-4D97-AF65-F5344CB8AC3E}">
        <p14:creationId xmlns:p14="http://schemas.microsoft.com/office/powerpoint/2010/main" val="2026024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A01BB77-1A64-4D60-87DC-7C4E658AC710}" type="datetime1">
              <a:rPr kumimoji="1" lang="ja-JP" altLang="en-US" smtClean="0"/>
              <a:t>2021/3/4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195868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636A183-0D8A-49D9-A104-C16C6879464F}" type="datetime1">
              <a:rPr kumimoji="1" lang="ja-JP" altLang="en-US" smtClean="0"/>
              <a:t>2021/3/4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3453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BACE27-9625-4F4A-9259-7358C29885FF}" type="datetime1">
              <a:rPr kumimoji="1" lang="ja-JP" altLang="en-US" smtClean="0"/>
              <a:t>2021/3/4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87659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EC79168-CB5B-4374-A348-2E1163812682}" type="datetime1">
              <a:rPr lang="ja-JP" altLang="en-US" smtClean="0">
                <a:solidFill>
                  <a:prstClr val="black">
                    <a:tint val="75000"/>
                  </a:prstClr>
                </a:solidFill>
              </a:rPr>
              <a:t>2021/3/4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66512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68C1BE1-3280-4510-BF00-7FF076A605AD}" type="datetime1">
              <a:rPr lang="ja-JP" altLang="en-US" smtClean="0">
                <a:solidFill>
                  <a:prstClr val="black">
                    <a:tint val="75000"/>
                  </a:prstClr>
                </a:solidFill>
              </a:rPr>
              <a:t>2021/3/4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8016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0897CF4-74A9-4CCE-8614-237DB87CE342}" type="datetime1">
              <a:rPr lang="ja-JP" altLang="en-US" smtClean="0">
                <a:solidFill>
                  <a:prstClr val="black">
                    <a:tint val="75000"/>
                  </a:prstClr>
                </a:solidFill>
              </a:rPr>
              <a:t>2021/3/4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80109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FCCE91E-4EA0-406E-8130-B7BBD3A69A6B}" type="datetime1">
              <a:rPr lang="ja-JP" altLang="en-US" smtClean="0">
                <a:solidFill>
                  <a:prstClr val="black">
                    <a:tint val="75000"/>
                  </a:prstClr>
                </a:solidFill>
              </a:rPr>
              <a:t>2021/3/4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25441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5DFDC65-3B18-4704-8252-D73E3BCD3F57}" type="datetime1">
              <a:rPr lang="ja-JP" altLang="en-US" smtClean="0">
                <a:solidFill>
                  <a:prstClr val="black">
                    <a:tint val="75000"/>
                  </a:prstClr>
                </a:solidFill>
              </a:rPr>
              <a:t>2021/3/4</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19239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2A4749C-E5B7-4FC1-9625-A818EDC733C8}" type="datetime1">
              <a:rPr lang="ja-JP" altLang="en-US" smtClean="0">
                <a:solidFill>
                  <a:prstClr val="black">
                    <a:tint val="75000"/>
                  </a:prstClr>
                </a:solidFill>
              </a:rPr>
              <a:t>2021/3/4</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4882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13BCBBF-DD15-4D56-8BFE-2F33897DE5EA}" type="datetime1">
              <a:rPr lang="ja-JP" altLang="en-US" smtClean="0">
                <a:solidFill>
                  <a:prstClr val="black">
                    <a:tint val="75000"/>
                  </a:prstClr>
                </a:solidFill>
              </a:rPr>
              <a:t>2021/3/4</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038080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8E71AC-1582-476C-86E3-5E603C5EAD0B}" type="datetime1">
              <a:rPr lang="ja-JP" altLang="en-US" smtClean="0">
                <a:solidFill>
                  <a:prstClr val="black">
                    <a:tint val="75000"/>
                  </a:prstClr>
                </a:solidFill>
              </a:rPr>
              <a:t>2021/3/4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70393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DA288C-48D2-4447-8C19-B08718002019}" type="datetime1">
              <a:rPr kumimoji="1" lang="ja-JP" altLang="en-US" smtClean="0"/>
              <a:t>2021/3/4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123623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284AAD4-CF21-4B50-A5AE-C1E679E9C817}" type="datetime1">
              <a:rPr lang="ja-JP" altLang="en-US" smtClean="0">
                <a:solidFill>
                  <a:prstClr val="black">
                    <a:tint val="75000"/>
                  </a:prstClr>
                </a:solidFill>
              </a:rPr>
              <a:t>2021/3/4</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10079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D4A7D95-89FC-49A0-B883-9BEE18D29AB4}" type="datetime1">
              <a:rPr lang="ja-JP" altLang="en-US" smtClean="0">
                <a:solidFill>
                  <a:prstClr val="black">
                    <a:tint val="75000"/>
                  </a:prstClr>
                </a:solidFill>
              </a:rPr>
              <a:t>2021/3/4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69915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3E50A68-E383-4C65-A9B9-4DEC9A40178D}" type="datetime1">
              <a:rPr lang="ja-JP" altLang="en-US" smtClean="0">
                <a:solidFill>
                  <a:prstClr val="black">
                    <a:tint val="75000"/>
                  </a:prstClr>
                </a:solidFill>
              </a:rPr>
              <a:t>2021/3/4</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95586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E7AF755-6966-4C99-B3D4-F0C6909E1CD9}" type="datetime1">
              <a:rPr kumimoji="1" lang="ja-JP" altLang="en-US" smtClean="0"/>
              <a:t>2021/3/4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7765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3672FA-5072-453A-86DE-7C548D3A38C3}" type="datetime1">
              <a:rPr kumimoji="1" lang="ja-JP" altLang="en-US" smtClean="0"/>
              <a:t>2021/3/4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6455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B3E9A00-F75A-42EF-A396-4527E1E6ACBD}" type="datetime1">
              <a:rPr kumimoji="1" lang="ja-JP" altLang="en-US" smtClean="0"/>
              <a:t>2021/3/4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47735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27E3516-9103-4F32-AA4F-BA59AF9D8203}" type="datetime1">
              <a:rPr kumimoji="1" lang="ja-JP" altLang="en-US" smtClean="0"/>
              <a:t>2021/3/4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9503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A20B79F-4EF2-436D-A3CF-AD7F05A1CEF4}" type="datetime1">
              <a:rPr kumimoji="1" lang="ja-JP" altLang="en-US" smtClean="0"/>
              <a:t>2021/3/4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46232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1FFEF3E-E685-481C-A7A8-1EDB0E8ED266}" type="datetime1">
              <a:rPr kumimoji="1" lang="ja-JP" altLang="en-US" smtClean="0"/>
              <a:t>2021/3/4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051437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B049A80-68FA-409F-8CFC-D4C4E7A69377}" type="datetime1">
              <a:rPr kumimoji="1" lang="ja-JP" altLang="en-US" smtClean="0"/>
              <a:t>2021/3/4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371698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37D7C3-F938-4DB8-A3E1-C9C8C3255262}" type="datetime1">
              <a:rPr kumimoji="1" lang="ja-JP" altLang="en-US" smtClean="0"/>
              <a:t>2021/3/4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10400" y="6482292"/>
            <a:ext cx="21336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D8A5D70-00BF-43D1-9518-0183EFEF9A82}" type="slidenum">
              <a:rPr lang="ja-JP" altLang="en-US" smtClean="0"/>
              <a:pPr/>
              <a:t>‹#›</a:t>
            </a:fld>
            <a:endParaRPr lang="ja-JP" altLang="en-US"/>
          </a:p>
        </p:txBody>
      </p:sp>
    </p:spTree>
    <p:extLst>
      <p:ext uri="{BB962C8B-B14F-4D97-AF65-F5344CB8AC3E}">
        <p14:creationId xmlns:p14="http://schemas.microsoft.com/office/powerpoint/2010/main" val="3038503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3B9F7F-676E-439C-9E88-EF3A1CD2DE53}" type="datetime1">
              <a:rPr lang="ja-JP" altLang="en-US" smtClean="0">
                <a:solidFill>
                  <a:prstClr val="black">
                    <a:tint val="75000"/>
                  </a:prstClr>
                </a:solidFill>
              </a:rPr>
              <a:t>2021/3/4</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10400" y="6490758"/>
            <a:ext cx="21336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90212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23528" y="1190478"/>
            <a:ext cx="7772400" cy="2403698"/>
          </a:xfrm>
        </p:spPr>
        <p:txBody>
          <a:bodyPr>
            <a:normAutofit fontScale="90000"/>
          </a:bodyPr>
          <a:lstStyle/>
          <a:p>
            <a:br>
              <a:rPr lang="en-US" altLang="ja-JP" b="1" dirty="0">
                <a:latin typeface="+mn-ea"/>
                <a:ea typeface="+mn-ea"/>
              </a:rPr>
            </a:br>
            <a:br>
              <a:rPr lang="en-US" altLang="ja-JP" b="1" dirty="0">
                <a:latin typeface="+mn-ea"/>
                <a:ea typeface="+mn-ea"/>
              </a:rPr>
            </a:br>
            <a:r>
              <a:rPr lang="ja-JP" altLang="en-US" b="1" dirty="0">
                <a:latin typeface="+mn-ea"/>
                <a:ea typeface="+mn-ea"/>
              </a:rPr>
              <a:t>○○○○の研究開発</a:t>
            </a:r>
            <a:br>
              <a:rPr lang="en-US" altLang="ja-JP" b="1" dirty="0">
                <a:latin typeface="+mn-ea"/>
                <a:ea typeface="+mn-ea"/>
              </a:rPr>
            </a:br>
            <a:r>
              <a:rPr lang="ja-JP" altLang="en-US" b="1" dirty="0">
                <a:latin typeface="+mn-ea"/>
                <a:ea typeface="+mn-ea"/>
              </a:rPr>
              <a:t>（提案事業の名称記載）</a:t>
            </a:r>
            <a:endParaRPr kumimoji="1" lang="ja-JP" altLang="en-US" dirty="0">
              <a:latin typeface="+mn-ea"/>
              <a:ea typeface="+mn-ea"/>
            </a:endParaRPr>
          </a:p>
        </p:txBody>
      </p:sp>
      <p:sp>
        <p:nvSpPr>
          <p:cNvPr id="3" name="サブタイトル 2"/>
          <p:cNvSpPr>
            <a:spLocks noGrp="1"/>
          </p:cNvSpPr>
          <p:nvPr>
            <p:ph type="subTitle" idx="1"/>
          </p:nvPr>
        </p:nvSpPr>
        <p:spPr>
          <a:xfrm>
            <a:off x="1140582" y="3933056"/>
            <a:ext cx="6400800" cy="1534832"/>
          </a:xfrm>
        </p:spPr>
        <p:txBody>
          <a:bodyPr>
            <a:normAutofit fontScale="77500" lnSpcReduction="20000"/>
          </a:bodyPr>
          <a:lstStyle/>
          <a:p>
            <a:pPr algn="l"/>
            <a:r>
              <a:rPr kumimoji="1" lang="ja-JP" altLang="en-US" sz="2400" dirty="0">
                <a:latin typeface="+mn-ea"/>
              </a:rPr>
              <a:t>提案者　 　：</a:t>
            </a:r>
            <a:r>
              <a:rPr lang="ja-JP" altLang="en-US" sz="2400" dirty="0">
                <a:latin typeface="+mn-ea"/>
              </a:rPr>
              <a:t>〇〇〇〇、〇〇〇〇、〇〇〇〇・・・</a:t>
            </a:r>
            <a:endParaRPr lang="en-US" altLang="ja-JP" sz="2400" dirty="0">
              <a:latin typeface="+mn-ea"/>
            </a:endParaRPr>
          </a:p>
          <a:p>
            <a:pPr algn="l"/>
            <a:endParaRPr kumimoji="1" lang="en-US" altLang="ja-JP" sz="2400" dirty="0">
              <a:latin typeface="+mn-ea"/>
            </a:endParaRPr>
          </a:p>
          <a:p>
            <a:pPr algn="l"/>
            <a:r>
              <a:rPr kumimoji="1" lang="ja-JP" altLang="en-US" sz="2400" dirty="0">
                <a:latin typeface="+mn-ea"/>
              </a:rPr>
              <a:t>実施期間 　：○年間（</a:t>
            </a:r>
            <a:r>
              <a:rPr lang="ja-JP" altLang="en-US" sz="2400" dirty="0">
                <a:latin typeface="+mn-ea"/>
              </a:rPr>
              <a:t>２０２１～２０●●年度）</a:t>
            </a:r>
            <a:endParaRPr kumimoji="1" lang="en-US" altLang="ja-JP" sz="2400" dirty="0">
              <a:latin typeface="+mn-ea"/>
            </a:endParaRPr>
          </a:p>
          <a:p>
            <a:pPr algn="l"/>
            <a:endParaRPr lang="en-US" altLang="ja-JP" sz="2400" dirty="0">
              <a:latin typeface="+mn-ea"/>
            </a:endParaRPr>
          </a:p>
          <a:p>
            <a:pPr algn="l"/>
            <a:r>
              <a:rPr kumimoji="1" lang="ja-JP" altLang="en-US" sz="2400" dirty="0">
                <a:latin typeface="+mn-ea"/>
              </a:rPr>
              <a:t>提案予算額：○○○百万円</a:t>
            </a:r>
          </a:p>
        </p:txBody>
      </p:sp>
      <p:sp>
        <p:nvSpPr>
          <p:cNvPr id="6" name="テキスト ボックス 5"/>
          <p:cNvSpPr txBox="1"/>
          <p:nvPr/>
        </p:nvSpPr>
        <p:spPr>
          <a:xfrm>
            <a:off x="6372200" y="4010729"/>
            <a:ext cx="2712381" cy="120032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提案される企業、大学、研究機関等の名称を記載してください。</a:t>
            </a:r>
            <a:endParaRPr lang="en-US" altLang="ja-JP" dirty="0">
              <a:latin typeface="+mn-ea"/>
            </a:endParaRPr>
          </a:p>
          <a:p>
            <a:r>
              <a:rPr lang="ja-JP" altLang="en-US" dirty="0">
                <a:latin typeface="+mn-ea"/>
              </a:rPr>
              <a:t>共同提案の場合、代表機関を一番左に記述し、共同提案者を続けて併記してください。委託先、共同実施先はその旨明示の上、記載ください。</a:t>
            </a:r>
            <a:endParaRPr lang="en-US" altLang="ja-JP" dirty="0">
              <a:latin typeface="+mn-ea"/>
            </a:endParaRPr>
          </a:p>
        </p:txBody>
      </p:sp>
      <p:sp>
        <p:nvSpPr>
          <p:cNvPr id="9" name="テキスト ボックス 8"/>
          <p:cNvSpPr txBox="1"/>
          <p:nvPr/>
        </p:nvSpPr>
        <p:spPr>
          <a:xfrm>
            <a:off x="2585889" y="32087"/>
            <a:ext cx="6558111" cy="242630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dirty="0">
                <a:latin typeface="+mn-ea"/>
              </a:rPr>
              <a:t>本様式に従い、提案する研究開発の説明資料を作成してください。</a:t>
            </a:r>
            <a:r>
              <a:rPr lang="ja-JP" altLang="en-US" b="1" u="sng" dirty="0">
                <a:latin typeface="+mn-ea"/>
              </a:rPr>
              <a:t>様式中の項目や注意書きで指定する内容を参考にして作成ください。構成（順番）や体裁等は変更頂いて結構です。</a:t>
            </a:r>
            <a:endParaRPr lang="en-US" altLang="ja-JP" b="1" u="sng" dirty="0">
              <a:latin typeface="+mn-ea"/>
            </a:endParaRPr>
          </a:p>
          <a:p>
            <a:pPr marL="171450" indent="-171450">
              <a:lnSpc>
                <a:spcPts val="1300"/>
              </a:lnSpc>
              <a:buFont typeface="Arial" panose="020B0604020202020204" pitchFamily="34" charset="0"/>
              <a:buChar char="•"/>
            </a:pPr>
            <a:r>
              <a:rPr lang="ja-JP" altLang="en-US" dirty="0">
                <a:latin typeface="+mn-ea"/>
              </a:rPr>
              <a:t>提案書の概要となるように作成ください。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必要に応じ、コアとなる技術に関する説明資料や本様式の各項目に係る補足説明資料等、参考資料を追加頂くことは可能です。</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記載の内容が判読しやすい字体とし、大きさは</a:t>
            </a:r>
            <a:r>
              <a:rPr lang="en-US" altLang="ja-JP" dirty="0">
                <a:latin typeface="+mn-ea"/>
              </a:rPr>
              <a:t>12</a:t>
            </a:r>
            <a:r>
              <a:rPr lang="ja-JP" altLang="en-US" dirty="0">
                <a:latin typeface="+mn-ea"/>
              </a:rPr>
              <a:t>ポイント以上を基本としてください。</a:t>
            </a:r>
          </a:p>
          <a:p>
            <a:pPr marL="171450" indent="-171450">
              <a:lnSpc>
                <a:spcPts val="1300"/>
              </a:lnSpc>
              <a:buFont typeface="Arial" panose="020B0604020202020204" pitchFamily="34" charset="0"/>
              <a:buChar char="•"/>
            </a:pPr>
            <a:r>
              <a:rPr lang="ja-JP" altLang="en-US" dirty="0">
                <a:latin typeface="+mn-ea"/>
              </a:rPr>
              <a:t>積極的に図、写真、グラフ等を使用して、簡潔にわかりやすく説明するようにしてください。</a:t>
            </a:r>
          </a:p>
          <a:p>
            <a:pPr marL="171450" indent="-171450">
              <a:lnSpc>
                <a:spcPts val="1300"/>
              </a:lnSpc>
              <a:buFont typeface="Arial" panose="020B0604020202020204" pitchFamily="34" charset="0"/>
              <a:buChar char="•"/>
            </a:pPr>
            <a:r>
              <a:rPr lang="ja-JP" altLang="en-US" dirty="0">
                <a:latin typeface="+mn-ea"/>
              </a:rPr>
              <a:t>原則、</a:t>
            </a:r>
            <a:r>
              <a:rPr lang="en-US" altLang="ja-JP" dirty="0">
                <a:latin typeface="+mn-ea"/>
              </a:rPr>
              <a:t>15</a:t>
            </a:r>
            <a:r>
              <a:rPr lang="ja-JP" altLang="en-US" dirty="0">
                <a:latin typeface="+mn-ea"/>
              </a:rPr>
              <a:t>頁程度（予算額・内訳に係る資料は除き、表紙、参考資料等の挿込スライドを含む頁数）でまとめてください。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青字の説明書きを参考に記載してください。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作成時は説明書きを削除してください。項目は、削除・追加しないでください。</a:t>
            </a:r>
            <a:endParaRPr lang="en-US" altLang="ja-JP" b="1" u="sng" dirty="0">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概要資料作成後、</a:t>
            </a:r>
            <a:r>
              <a:rPr lang="en-US" altLang="ja-JP" b="1" u="sng" dirty="0">
                <a:solidFill>
                  <a:srgbClr val="FFFF00"/>
                </a:solidFill>
                <a:latin typeface="+mn-ea"/>
              </a:rPr>
              <a:t>[</a:t>
            </a:r>
            <a:r>
              <a:rPr lang="ja-JP" altLang="en-US" b="1" u="sng" dirty="0">
                <a:solidFill>
                  <a:srgbClr val="FFFF00"/>
                </a:solidFill>
                <a:latin typeface="+mn-ea"/>
              </a:rPr>
              <a:t>スライドショー</a:t>
            </a:r>
            <a:r>
              <a:rPr lang="en-US" altLang="ja-JP" b="1" u="sng" dirty="0">
                <a:solidFill>
                  <a:srgbClr val="FFFF00"/>
                </a:solidFill>
                <a:latin typeface="+mn-ea"/>
              </a:rPr>
              <a:t>] </a:t>
            </a:r>
            <a:r>
              <a:rPr lang="ja-JP" altLang="en-US" b="1" u="sng" dirty="0">
                <a:solidFill>
                  <a:srgbClr val="FFFF00"/>
                </a:solidFill>
                <a:latin typeface="+mn-ea"/>
              </a:rPr>
              <a:t>タブ </a:t>
            </a:r>
            <a:r>
              <a:rPr lang="en-US" altLang="ja-JP" b="1" u="sng" dirty="0">
                <a:solidFill>
                  <a:srgbClr val="FFFF00"/>
                </a:solidFill>
                <a:latin typeface="+mn-ea"/>
              </a:rPr>
              <a:t>-&gt; [</a:t>
            </a:r>
            <a:r>
              <a:rPr lang="ja-JP" altLang="en-US" b="1" u="sng" dirty="0">
                <a:solidFill>
                  <a:srgbClr val="FFFF00"/>
                </a:solidFill>
                <a:latin typeface="+mn-ea"/>
              </a:rPr>
              <a:t>スライドショーの記録</a:t>
            </a:r>
            <a:r>
              <a:rPr lang="en-US" altLang="ja-JP" b="1" u="sng" dirty="0">
                <a:solidFill>
                  <a:srgbClr val="FFFF00"/>
                </a:solidFill>
                <a:latin typeface="+mn-ea"/>
              </a:rPr>
              <a:t>]</a:t>
            </a:r>
            <a:r>
              <a:rPr lang="ja-JP" altLang="en-US" b="1" u="sng" dirty="0">
                <a:solidFill>
                  <a:srgbClr val="FFFF00"/>
                </a:solidFill>
                <a:latin typeface="+mn-ea"/>
              </a:rPr>
              <a:t>から各ページのナレーションを追加してください（</a:t>
            </a:r>
            <a:r>
              <a:rPr lang="en-US" altLang="ja-JP" b="1" u="sng" dirty="0">
                <a:solidFill>
                  <a:srgbClr val="FFFF00"/>
                </a:solidFill>
                <a:latin typeface="+mn-ea"/>
              </a:rPr>
              <a:t>P.12</a:t>
            </a:r>
            <a:r>
              <a:rPr lang="ja-JP" altLang="en-US" b="1" u="sng" dirty="0">
                <a:solidFill>
                  <a:srgbClr val="FFFF00"/>
                </a:solidFill>
                <a:latin typeface="+mn-ea"/>
              </a:rPr>
              <a:t>のナレーション追加について確認ください）。</a:t>
            </a:r>
            <a:endParaRPr lang="en-US" altLang="ja-JP" b="1" u="sng" dirty="0">
              <a:solidFill>
                <a:srgbClr val="FFFF00"/>
              </a:solidFill>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ナレーションの時間は</a:t>
            </a:r>
            <a:r>
              <a:rPr lang="en-US" altLang="ja-JP" b="1" u="sng" dirty="0">
                <a:solidFill>
                  <a:srgbClr val="FFFF00"/>
                </a:solidFill>
                <a:latin typeface="+mn-ea"/>
              </a:rPr>
              <a:t>15</a:t>
            </a:r>
            <a:r>
              <a:rPr lang="ja-JP" altLang="en-US" b="1" u="sng" dirty="0">
                <a:solidFill>
                  <a:srgbClr val="FFFF00"/>
                </a:solidFill>
                <a:latin typeface="+mn-ea"/>
              </a:rPr>
              <a:t>～</a:t>
            </a:r>
            <a:r>
              <a:rPr lang="en-US" altLang="ja-JP" b="1" u="sng" dirty="0">
                <a:solidFill>
                  <a:srgbClr val="FFFF00"/>
                </a:solidFill>
                <a:latin typeface="+mn-ea"/>
              </a:rPr>
              <a:t>30</a:t>
            </a:r>
            <a:r>
              <a:rPr lang="ja-JP" altLang="en-US" b="1" u="sng" dirty="0">
                <a:solidFill>
                  <a:srgbClr val="FFFF00"/>
                </a:solidFill>
                <a:latin typeface="+mn-ea"/>
              </a:rPr>
              <a:t>分程度としてください。</a:t>
            </a:r>
          </a:p>
        </p:txBody>
      </p:sp>
      <p:sp>
        <p:nvSpPr>
          <p:cNvPr id="8" name="テキスト ボックス 7"/>
          <p:cNvSpPr txBox="1"/>
          <p:nvPr/>
        </p:nvSpPr>
        <p:spPr>
          <a:xfrm>
            <a:off x="150936" y="477240"/>
            <a:ext cx="1620957" cy="307777"/>
          </a:xfrm>
          <a:prstGeom prst="rect">
            <a:avLst/>
          </a:prstGeom>
          <a:noFill/>
          <a:ln>
            <a:noFill/>
          </a:ln>
        </p:spPr>
        <p:txBody>
          <a:bodyPr wrap="none" rtlCol="0">
            <a:spAutoFit/>
          </a:bodyPr>
          <a:lstStyle/>
          <a:p>
            <a:r>
              <a:rPr kumimoji="1" lang="ja-JP" altLang="en-US" sz="1400" u="sng" dirty="0">
                <a:latin typeface="+mn-ea"/>
              </a:rPr>
              <a:t>提案概要説明資料</a:t>
            </a:r>
          </a:p>
        </p:txBody>
      </p:sp>
      <p:sp>
        <p:nvSpPr>
          <p:cNvPr id="15" name="テキスト ボックス 14"/>
          <p:cNvSpPr txBox="1"/>
          <p:nvPr/>
        </p:nvSpPr>
        <p:spPr>
          <a:xfrm>
            <a:off x="179512" y="168895"/>
            <a:ext cx="667170" cy="307777"/>
          </a:xfrm>
          <a:prstGeom prst="rect">
            <a:avLst/>
          </a:prstGeom>
          <a:noFill/>
          <a:ln>
            <a:solidFill>
              <a:schemeClr val="tx1"/>
            </a:solidFill>
          </a:ln>
        </p:spPr>
        <p:txBody>
          <a:bodyPr wrap="none" rtlCol="0">
            <a:spAutoFit/>
          </a:bodyPr>
          <a:lstStyle/>
          <a:p>
            <a:r>
              <a:rPr kumimoji="1" lang="ja-JP" altLang="en-US" sz="1400" dirty="0">
                <a:latin typeface="+mn-ea"/>
              </a:rPr>
              <a:t>別添３</a:t>
            </a:r>
          </a:p>
        </p:txBody>
      </p:sp>
      <p:cxnSp>
        <p:nvCxnSpPr>
          <p:cNvPr id="18" name="直線コネクタ 17"/>
          <p:cNvCxnSpPr/>
          <p:nvPr/>
        </p:nvCxnSpPr>
        <p:spPr>
          <a:xfrm flipH="1">
            <a:off x="2897746" y="631128"/>
            <a:ext cx="18070" cy="51452"/>
          </a:xfrm>
          <a:prstGeom prst="line">
            <a:avLst/>
          </a:prstGeom>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88288" y="5676385"/>
            <a:ext cx="8762921"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（提案全体に係る留意点）</a:t>
            </a:r>
            <a:endParaRPr lang="en-US" altLang="ja-JP" dirty="0">
              <a:latin typeface="+mn-ea"/>
            </a:endParaRPr>
          </a:p>
          <a:p>
            <a:r>
              <a:rPr lang="ja-JP" altLang="en-US" dirty="0">
                <a:latin typeface="+mn-ea"/>
              </a:rPr>
              <a:t>・成果最大化に向けて、①ユーザーのニーズ把握（研究開発成果を海外に広く展開する観点から、国外ユーザーとの意見交換や当該ユーザーによる評価を重点的に実施）及び②研究開発期間中の製品化の促進（研究開発期間中に製品化の見込みが得られたものについては、開発期間中であっても研究開発の内容から一部を切り出し、早期の製品化）の点を積極的にご検討ください。</a:t>
            </a:r>
            <a:endParaRPr lang="en-US" altLang="zh-TW" dirty="0">
              <a:latin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911637589"/>
              </p:ext>
            </p:extLst>
          </p:nvPr>
        </p:nvGraphicFramePr>
        <p:xfrm>
          <a:off x="215517" y="1364050"/>
          <a:ext cx="8712966" cy="5452296"/>
        </p:xfrm>
        <a:graphic>
          <a:graphicData uri="http://schemas.openxmlformats.org/drawingml/2006/table">
            <a:tbl>
              <a:tblPr firstRow="1" bandRow="1">
                <a:tableStyleId>{5C22544A-7EE6-4342-B048-85BDC9FD1C3A}</a:tableStyleId>
              </a:tblPr>
              <a:tblGrid>
                <a:gridCol w="288029">
                  <a:extLst>
                    <a:ext uri="{9D8B030D-6E8A-4147-A177-3AD203B41FA5}">
                      <a16:colId xmlns:a16="http://schemas.microsoft.com/office/drawing/2014/main" val="20000"/>
                    </a:ext>
                  </a:extLst>
                </a:gridCol>
                <a:gridCol w="1296145">
                  <a:extLst>
                    <a:ext uri="{9D8B030D-6E8A-4147-A177-3AD203B41FA5}">
                      <a16:colId xmlns:a16="http://schemas.microsoft.com/office/drawing/2014/main" val="3903547067"/>
                    </a:ext>
                  </a:extLst>
                </a:gridCol>
                <a:gridCol w="1080120">
                  <a:extLst>
                    <a:ext uri="{9D8B030D-6E8A-4147-A177-3AD203B41FA5}">
                      <a16:colId xmlns:a16="http://schemas.microsoft.com/office/drawing/2014/main" val="20003"/>
                    </a:ext>
                  </a:extLst>
                </a:gridCol>
                <a:gridCol w="1008112">
                  <a:extLst>
                    <a:ext uri="{9D8B030D-6E8A-4147-A177-3AD203B41FA5}">
                      <a16:colId xmlns:a16="http://schemas.microsoft.com/office/drawing/2014/main" val="2607585754"/>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932572701"/>
                    </a:ext>
                  </a:extLst>
                </a:gridCol>
                <a:gridCol w="100811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6"/>
                    </a:ext>
                  </a:extLst>
                </a:gridCol>
                <a:gridCol w="1008112">
                  <a:extLst>
                    <a:ext uri="{9D8B030D-6E8A-4147-A177-3AD203B41FA5}">
                      <a16:colId xmlns:a16="http://schemas.microsoft.com/office/drawing/2014/main" val="20007"/>
                    </a:ext>
                  </a:extLst>
                </a:gridCol>
              </a:tblGrid>
              <a:tr h="670299">
                <a:tc gridSpan="2">
                  <a:txBody>
                    <a:bodyPr/>
                    <a:lstStyle/>
                    <a:p>
                      <a:endParaRPr kumimoji="1" lang="ja-JP" altLang="en-US" dirty="0"/>
                    </a:p>
                  </a:txBody>
                  <a:tcPr/>
                </a:tc>
                <a:tc hMerge="1">
                  <a:txBody>
                    <a:bodyPr/>
                    <a:lstStyle/>
                    <a:p>
                      <a:endParaRPr kumimoji="1" lang="ja-JP" altLang="en-US"/>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600" dirty="0">
                          <a:latin typeface="+mn-ea"/>
                          <a:ea typeface="+mn-ea"/>
                        </a:rPr>
                        <a:t>2021</a:t>
                      </a:r>
                      <a:r>
                        <a:rPr kumimoji="1" lang="ja-JP" altLang="en-US" sz="1600" dirty="0">
                          <a:latin typeface="+mn-ea"/>
                          <a:ea typeface="+mn-ea"/>
                        </a:rPr>
                        <a:t>年度</a:t>
                      </a:r>
                    </a:p>
                  </a:txBody>
                  <a:tcPr anchor="ctr"/>
                </a:tc>
                <a:tc>
                  <a:txBody>
                    <a:bodyPr/>
                    <a:lstStyle/>
                    <a:p>
                      <a:pPr algn="ctr"/>
                      <a:r>
                        <a:rPr kumimoji="1" lang="en-US" altLang="ja-JP" sz="1600" dirty="0">
                          <a:latin typeface="+mn-ea"/>
                          <a:ea typeface="+mn-ea"/>
                        </a:rPr>
                        <a:t>2022</a:t>
                      </a:r>
                      <a:r>
                        <a:rPr kumimoji="1" lang="ja-JP" altLang="en-US" sz="1600" dirty="0">
                          <a:latin typeface="+mn-ea"/>
                          <a:ea typeface="+mn-ea"/>
                        </a:rPr>
                        <a:t>年度</a:t>
                      </a:r>
                    </a:p>
                  </a:txBody>
                  <a:tcPr anchor="ctr"/>
                </a:tc>
                <a:tc>
                  <a:txBody>
                    <a:bodyPr/>
                    <a:lstStyle/>
                    <a:p>
                      <a:pPr algn="ctr"/>
                      <a:r>
                        <a:rPr kumimoji="1" lang="en-US" altLang="ja-JP" sz="1600" dirty="0">
                          <a:latin typeface="+mn-ea"/>
                          <a:ea typeface="+mn-ea"/>
                        </a:rPr>
                        <a:t>2023</a:t>
                      </a:r>
                      <a:r>
                        <a:rPr kumimoji="1" lang="ja-JP" altLang="en-US" sz="1600" dirty="0">
                          <a:latin typeface="+mn-ea"/>
                          <a:ea typeface="+mn-ea"/>
                        </a:rPr>
                        <a:t>年度</a:t>
                      </a:r>
                    </a:p>
                  </a:txBody>
                  <a:tcPr anchor="ctr"/>
                </a:tc>
                <a:tc>
                  <a:txBody>
                    <a:bodyPr/>
                    <a:lstStyle/>
                    <a:p>
                      <a:pPr algn="ctr"/>
                      <a:r>
                        <a:rPr kumimoji="1" lang="en-US" altLang="ja-JP" sz="1600" dirty="0">
                          <a:latin typeface="+mn-ea"/>
                          <a:ea typeface="+mn-ea"/>
                        </a:rPr>
                        <a:t>2024</a:t>
                      </a:r>
                      <a:r>
                        <a:rPr kumimoji="1" lang="ja-JP" altLang="en-US" sz="1600" dirty="0">
                          <a:latin typeface="+mn-ea"/>
                          <a:ea typeface="+mn-ea"/>
                        </a:rPr>
                        <a:t>年度</a:t>
                      </a:r>
                    </a:p>
                  </a:txBody>
                  <a:tcPr anchor="ctr"/>
                </a:tc>
                <a:tc>
                  <a:txBody>
                    <a:bodyPr/>
                    <a:lstStyle/>
                    <a:p>
                      <a:pPr algn="ctr"/>
                      <a:r>
                        <a:rPr kumimoji="1" lang="en-US" altLang="ja-JP" sz="1600" dirty="0">
                          <a:latin typeface="+mn-ea"/>
                          <a:ea typeface="+mn-ea"/>
                        </a:rPr>
                        <a:t>2025</a:t>
                      </a:r>
                      <a:r>
                        <a:rPr kumimoji="1" lang="ja-JP" altLang="en-US" sz="1600" dirty="0">
                          <a:latin typeface="+mn-ea"/>
                          <a:ea typeface="+mn-ea"/>
                        </a:rPr>
                        <a:t>年度</a:t>
                      </a:r>
                    </a:p>
                  </a:txBody>
                  <a:tcPr anchor="ctr"/>
                </a:tc>
                <a:tc>
                  <a:txBody>
                    <a:bodyPr/>
                    <a:lstStyle/>
                    <a:p>
                      <a:pPr algn="ctr"/>
                      <a:r>
                        <a:rPr kumimoji="1" lang="en-US" altLang="ja-JP" sz="1600" dirty="0">
                          <a:latin typeface="+mn-ea"/>
                          <a:ea typeface="+mn-ea"/>
                        </a:rPr>
                        <a:t>2026</a:t>
                      </a:r>
                      <a:r>
                        <a:rPr kumimoji="1" lang="ja-JP" altLang="en-US" sz="1600" dirty="0">
                          <a:latin typeface="+mn-ea"/>
                          <a:ea typeface="+mn-ea"/>
                        </a:rPr>
                        <a:t>年度</a:t>
                      </a:r>
                    </a:p>
                  </a:txBody>
                  <a:tcPr anchor="ctr"/>
                </a:tc>
                <a:extLst>
                  <a:ext uri="{0D108BD9-81ED-4DB2-BD59-A6C34878D82A}">
                    <a16:rowId xmlns:a16="http://schemas.microsoft.com/office/drawing/2014/main" val="10000"/>
                  </a:ext>
                </a:extLst>
              </a:tr>
              <a:tr h="616944">
                <a:tc gridSpan="2">
                  <a:txBody>
                    <a:bodyPr/>
                    <a:lstStyle/>
                    <a:p>
                      <a:r>
                        <a:rPr kumimoji="1" lang="ja-JP" altLang="en-US" dirty="0"/>
                        <a:t>（株）〇〇〇〇</a:t>
                      </a:r>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61694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（株）〇〇〇〇</a:t>
                      </a:r>
                    </a:p>
                  </a:txBody>
                  <a:tcP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706125">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うち委託：</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〇〇〇</a:t>
                      </a:r>
                      <a:endParaRPr kumimoji="1" lang="en-US" altLang="ja-JP" dirty="0"/>
                    </a:p>
                  </a:txBody>
                  <a:tcP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39391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うち共同研究：</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〇〇〇</a:t>
                      </a:r>
                      <a:endParaRPr kumimoji="1" lang="en-US" altLang="ja-JP" dirty="0"/>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2932056463"/>
                  </a:ext>
                </a:extLst>
              </a:tr>
              <a:tr h="616944">
                <a:tc>
                  <a:txBody>
                    <a:bodyPr/>
                    <a:lstStyle/>
                    <a:p>
                      <a:endParaRPr kumimoji="1" lang="ja-JP" altLang="en-US" dirty="0"/>
                    </a:p>
                  </a:txBody>
                  <a:tcPr/>
                </a:tc>
                <a:tc>
                  <a:txBody>
                    <a:bodyPr/>
                    <a:lstStyle/>
                    <a:p>
                      <a:r>
                        <a:rPr kumimoji="1" lang="ja-JP" altLang="en-US" sz="1400" dirty="0"/>
                        <a:t>うち公共性・公益性があると考える共同研究</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10"/>
                  </a:ext>
                </a:extLst>
              </a:tr>
              <a:tr h="616944">
                <a:tc gridSpan="2">
                  <a:txBody>
                    <a:bodyPr/>
                    <a:lstStyle/>
                    <a:p>
                      <a:r>
                        <a:rPr kumimoji="1" lang="ja-JP" altLang="en-US" dirty="0"/>
                        <a:t>合計</a:t>
                      </a:r>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4067105279"/>
                  </a:ext>
                </a:extLst>
              </a:tr>
              <a:tr h="616944">
                <a:tc gridSpan="2">
                  <a:txBody>
                    <a:bodyPr/>
                    <a:lstStyle/>
                    <a:p>
                      <a:r>
                        <a:rPr kumimoji="1" lang="ja-JP" altLang="en-US" dirty="0"/>
                        <a:t>助成金（</a:t>
                      </a:r>
                      <a:r>
                        <a:rPr kumimoji="1" lang="en-US" altLang="ja-JP" dirty="0"/>
                        <a:t>NEDO</a:t>
                      </a:r>
                      <a:r>
                        <a:rPr kumimoji="1" lang="ja-JP" altLang="en-US" dirty="0"/>
                        <a:t>負担分）の額</a:t>
                      </a:r>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572540454"/>
                  </a:ext>
                </a:extLst>
              </a:tr>
            </a:tbl>
          </a:graphicData>
        </a:graphic>
      </p:graphicFrame>
      <p:sp>
        <p:nvSpPr>
          <p:cNvPr id="5" name="テキスト ボックス 4"/>
          <p:cNvSpPr txBox="1"/>
          <p:nvPr/>
        </p:nvSpPr>
        <p:spPr>
          <a:xfrm>
            <a:off x="323528" y="836712"/>
            <a:ext cx="3024336" cy="369332"/>
          </a:xfrm>
          <a:prstGeom prst="rect">
            <a:avLst/>
          </a:prstGeom>
          <a:noFill/>
        </p:spPr>
        <p:txBody>
          <a:bodyPr wrap="square" rtlCol="0">
            <a:spAutoFit/>
          </a:bodyPr>
          <a:lstStyle/>
          <a:p>
            <a:r>
              <a:rPr kumimoji="1" lang="ja-JP" altLang="en-US" dirty="0"/>
              <a:t>予算総額：　〇〇〇百万円</a:t>
            </a:r>
          </a:p>
        </p:txBody>
      </p:sp>
      <p:sp>
        <p:nvSpPr>
          <p:cNvPr id="7" name="テキスト ボックス 6"/>
          <p:cNvSpPr txBox="1"/>
          <p:nvPr/>
        </p:nvSpPr>
        <p:spPr>
          <a:xfrm>
            <a:off x="7452320" y="1000074"/>
            <a:ext cx="1800200" cy="369332"/>
          </a:xfrm>
          <a:prstGeom prst="rect">
            <a:avLst/>
          </a:prstGeom>
          <a:noFill/>
        </p:spPr>
        <p:txBody>
          <a:bodyPr wrap="square" rtlCol="0">
            <a:spAutoFit/>
          </a:bodyPr>
          <a:lstStyle/>
          <a:p>
            <a:r>
              <a:rPr kumimoji="1" lang="ja-JP" altLang="en-US" dirty="0"/>
              <a:t>（単位）百万円</a:t>
            </a:r>
          </a:p>
        </p:txBody>
      </p:sp>
      <p:sp>
        <p:nvSpPr>
          <p:cNvPr id="10" name="タイトル 1"/>
          <p:cNvSpPr txBox="1">
            <a:spLocks/>
          </p:cNvSpPr>
          <p:nvPr/>
        </p:nvSpPr>
        <p:spPr>
          <a:xfrm>
            <a:off x="107504" y="116632"/>
            <a:ext cx="5256583" cy="562074"/>
          </a:xfrm>
          <a:prstGeom prst="rect">
            <a:avLst/>
          </a:prstGeom>
        </p:spPr>
        <p:style>
          <a:lnRef idx="0">
            <a:schemeClr val="accent5"/>
          </a:lnRef>
          <a:fillRef idx="3">
            <a:schemeClr val="accent5"/>
          </a:fillRef>
          <a:effectRef idx="3">
            <a:schemeClr val="accent5"/>
          </a:effectRef>
          <a:fontRef idx="minor">
            <a:schemeClr val="lt1"/>
          </a:fontRef>
        </p:style>
        <p:txBody>
          <a:bodyP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８．予算額と内訳（全期間総括表）　</a:t>
            </a:r>
          </a:p>
        </p:txBody>
      </p:sp>
      <p:sp>
        <p:nvSpPr>
          <p:cNvPr id="2" name="スライド番号プレースホルダー 1"/>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10</a:t>
            </a:fld>
            <a:endParaRPr lang="ja-JP" altLang="en-US">
              <a:solidFill>
                <a:prstClr val="black">
                  <a:tint val="75000"/>
                </a:prstClr>
              </a:solidFill>
            </a:endParaRPr>
          </a:p>
        </p:txBody>
      </p:sp>
      <p:sp>
        <p:nvSpPr>
          <p:cNvPr id="8" name="テキスト ボックス 7">
            <a:extLst>
              <a:ext uri="{FF2B5EF4-FFF2-40B4-BE49-F238E27FC236}">
                <a16:creationId xmlns:a16="http://schemas.microsoft.com/office/drawing/2014/main" id="{1345E3F3-B80F-4904-A7D9-949847A26B33}"/>
              </a:ext>
            </a:extLst>
          </p:cNvPr>
          <p:cNvSpPr txBox="1"/>
          <p:nvPr/>
        </p:nvSpPr>
        <p:spPr>
          <a:xfrm>
            <a:off x="5076056" y="683538"/>
            <a:ext cx="3367251"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・事業年数により欄を増減してください。</a:t>
            </a:r>
            <a:endParaRPr lang="en-US" altLang="ja-JP" sz="1200" i="1" dirty="0">
              <a:solidFill>
                <a:prstClr val="white"/>
              </a:solidFill>
              <a:latin typeface="+mn-ea"/>
            </a:endParaRPr>
          </a:p>
        </p:txBody>
      </p:sp>
    </p:spTree>
    <p:extLst>
      <p:ext uri="{BB962C8B-B14F-4D97-AF65-F5344CB8AC3E}">
        <p14:creationId xmlns:p14="http://schemas.microsoft.com/office/powerpoint/2010/main" val="2229680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355976" y="-83623"/>
            <a:ext cx="4106070" cy="920335"/>
          </a:xfrm>
        </p:spPr>
        <p:txBody>
          <a:bodyPr>
            <a:normAutofit/>
          </a:bodyPr>
          <a:lstStyle/>
          <a:p>
            <a:pPr algn="l"/>
            <a:r>
              <a:rPr kumimoji="1" lang="ja-JP" altLang="en-US" sz="2400" dirty="0"/>
              <a:t>（機関名：〇〇〇〇）</a:t>
            </a:r>
          </a:p>
        </p:txBody>
      </p:sp>
      <p:graphicFrame>
        <p:nvGraphicFramePr>
          <p:cNvPr id="4" name="表 3"/>
          <p:cNvGraphicFramePr>
            <a:graphicFrameLocks noGrp="1"/>
          </p:cNvGraphicFramePr>
          <p:nvPr>
            <p:extLst>
              <p:ext uri="{D42A27DB-BD31-4B8C-83A1-F6EECF244321}">
                <p14:modId xmlns:p14="http://schemas.microsoft.com/office/powerpoint/2010/main" val="917498986"/>
              </p:ext>
            </p:extLst>
          </p:nvPr>
        </p:nvGraphicFramePr>
        <p:xfrm>
          <a:off x="251524" y="1403568"/>
          <a:ext cx="8568949" cy="4588526"/>
        </p:xfrm>
        <a:graphic>
          <a:graphicData uri="http://schemas.openxmlformats.org/drawingml/2006/table">
            <a:tbl>
              <a:tblPr firstRow="1" bandRow="1">
                <a:tableStyleId>{5C22544A-7EE6-4342-B048-85BDC9FD1C3A}</a:tableStyleId>
              </a:tblPr>
              <a:tblGrid>
                <a:gridCol w="2123013">
                  <a:extLst>
                    <a:ext uri="{9D8B030D-6E8A-4147-A177-3AD203B41FA5}">
                      <a16:colId xmlns:a16="http://schemas.microsoft.com/office/drawing/2014/main" val="20000"/>
                    </a:ext>
                  </a:extLst>
                </a:gridCol>
                <a:gridCol w="920848">
                  <a:extLst>
                    <a:ext uri="{9D8B030D-6E8A-4147-A177-3AD203B41FA5}">
                      <a16:colId xmlns:a16="http://schemas.microsoft.com/office/drawing/2014/main" val="20002"/>
                    </a:ext>
                  </a:extLst>
                </a:gridCol>
                <a:gridCol w="920848">
                  <a:extLst>
                    <a:ext uri="{9D8B030D-6E8A-4147-A177-3AD203B41FA5}">
                      <a16:colId xmlns:a16="http://schemas.microsoft.com/office/drawing/2014/main" val="20001"/>
                    </a:ext>
                  </a:extLst>
                </a:gridCol>
                <a:gridCol w="920848">
                  <a:extLst>
                    <a:ext uri="{9D8B030D-6E8A-4147-A177-3AD203B41FA5}">
                      <a16:colId xmlns:a16="http://schemas.microsoft.com/office/drawing/2014/main" val="3634264514"/>
                    </a:ext>
                  </a:extLst>
                </a:gridCol>
                <a:gridCol w="920848">
                  <a:extLst>
                    <a:ext uri="{9D8B030D-6E8A-4147-A177-3AD203B41FA5}">
                      <a16:colId xmlns:a16="http://schemas.microsoft.com/office/drawing/2014/main" val="932572701"/>
                    </a:ext>
                  </a:extLst>
                </a:gridCol>
                <a:gridCol w="920848">
                  <a:extLst>
                    <a:ext uri="{9D8B030D-6E8A-4147-A177-3AD203B41FA5}">
                      <a16:colId xmlns:a16="http://schemas.microsoft.com/office/drawing/2014/main" val="3703819195"/>
                    </a:ext>
                  </a:extLst>
                </a:gridCol>
                <a:gridCol w="920848">
                  <a:extLst>
                    <a:ext uri="{9D8B030D-6E8A-4147-A177-3AD203B41FA5}">
                      <a16:colId xmlns:a16="http://schemas.microsoft.com/office/drawing/2014/main" val="20006"/>
                    </a:ext>
                  </a:extLst>
                </a:gridCol>
                <a:gridCol w="920848">
                  <a:extLst>
                    <a:ext uri="{9D8B030D-6E8A-4147-A177-3AD203B41FA5}">
                      <a16:colId xmlns:a16="http://schemas.microsoft.com/office/drawing/2014/main" val="20007"/>
                    </a:ext>
                  </a:extLst>
                </a:gridCol>
              </a:tblGrid>
              <a:tr h="471778">
                <a:tc>
                  <a:txBody>
                    <a:bodyPr/>
                    <a:lstStyle/>
                    <a:p>
                      <a:endParaRPr kumimoji="1" lang="ja-JP" altLang="en-US" dirty="0"/>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400" dirty="0">
                          <a:latin typeface="+mn-ea"/>
                          <a:ea typeface="+mn-ea"/>
                        </a:rPr>
                        <a:t>2021</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2022</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2023</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2024</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2025</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2026</a:t>
                      </a:r>
                      <a:r>
                        <a:rPr kumimoji="1" lang="ja-JP" altLang="en-US" sz="1400" dirty="0">
                          <a:latin typeface="+mn-ea"/>
                          <a:ea typeface="+mn-ea"/>
                        </a:rPr>
                        <a:t>年度</a:t>
                      </a:r>
                    </a:p>
                  </a:txBody>
                  <a:tcPr anchor="ctr"/>
                </a:tc>
                <a:extLst>
                  <a:ext uri="{0D108BD9-81ED-4DB2-BD59-A6C34878D82A}">
                    <a16:rowId xmlns:a16="http://schemas.microsoft.com/office/drawing/2014/main" val="10000"/>
                  </a:ext>
                </a:extLst>
              </a:tr>
              <a:tr h="471778">
                <a:tc>
                  <a:txBody>
                    <a:bodyPr/>
                    <a:lstStyle/>
                    <a:p>
                      <a:r>
                        <a:rPr kumimoji="1" lang="ja-JP" altLang="en-US" dirty="0"/>
                        <a:t>機械装置費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471778">
                <a:tc>
                  <a:txBody>
                    <a:bodyPr/>
                    <a:lstStyle/>
                    <a:p>
                      <a:r>
                        <a:rPr kumimoji="1" lang="ja-JP" altLang="en-US" dirty="0"/>
                        <a:t>労務費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471778">
                <a:tc>
                  <a:txBody>
                    <a:bodyPr/>
                    <a:lstStyle/>
                    <a:p>
                      <a:r>
                        <a:rPr kumimoji="1" lang="ja-JP" altLang="en-US" dirty="0"/>
                        <a:t>消耗品費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3"/>
                  </a:ext>
                </a:extLst>
              </a:tr>
              <a:tr h="471778">
                <a:tc>
                  <a:txBody>
                    <a:bodyPr/>
                    <a:lstStyle/>
                    <a:p>
                      <a:r>
                        <a:rPr kumimoji="1" lang="ja-JP" altLang="en-US" dirty="0"/>
                        <a:t>旅費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471778">
                <a:tc>
                  <a:txBody>
                    <a:bodyPr/>
                    <a:lstStyle/>
                    <a:p>
                      <a:r>
                        <a:rPr kumimoji="1" lang="ja-JP" altLang="en-US" dirty="0"/>
                        <a:t>外注費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5"/>
                  </a:ext>
                </a:extLst>
              </a:tr>
              <a:tr h="471778">
                <a:tc>
                  <a:txBody>
                    <a:bodyPr/>
                    <a:lstStyle/>
                    <a:p>
                      <a:r>
                        <a:rPr kumimoji="1" lang="ja-JP" altLang="en-US" dirty="0"/>
                        <a:t>諸経費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a:p>
                  </a:txBody>
                  <a:tcPr/>
                </a:tc>
                <a:extLst>
                  <a:ext uri="{0D108BD9-81ED-4DB2-BD59-A6C34878D82A}">
                    <a16:rowId xmlns:a16="http://schemas.microsoft.com/office/drawing/2014/main" val="10006"/>
                  </a:ext>
                </a:extLst>
              </a:tr>
              <a:tr h="814302">
                <a:tc>
                  <a:txBody>
                    <a:bodyPr/>
                    <a:lstStyle/>
                    <a:p>
                      <a:r>
                        <a:rPr kumimoji="1" lang="ja-JP" altLang="en-US" dirty="0"/>
                        <a:t>委託費・共同研究費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9"/>
                  </a:ext>
                </a:extLst>
              </a:tr>
              <a:tr h="471778">
                <a:tc>
                  <a:txBody>
                    <a:bodyPr/>
                    <a:lstStyle/>
                    <a:p>
                      <a:r>
                        <a:rPr kumimoji="1" lang="ja-JP" altLang="en-US" dirty="0"/>
                        <a:t>合計</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10"/>
                  </a:ext>
                </a:extLst>
              </a:tr>
            </a:tbl>
          </a:graphicData>
        </a:graphic>
      </p:graphicFrame>
      <p:sp>
        <p:nvSpPr>
          <p:cNvPr id="6" name="テキスト ボックス 5"/>
          <p:cNvSpPr txBox="1"/>
          <p:nvPr/>
        </p:nvSpPr>
        <p:spPr>
          <a:xfrm>
            <a:off x="7351744" y="986578"/>
            <a:ext cx="1800200" cy="369332"/>
          </a:xfrm>
          <a:prstGeom prst="rect">
            <a:avLst/>
          </a:prstGeom>
          <a:noFill/>
        </p:spPr>
        <p:txBody>
          <a:bodyPr wrap="square" rtlCol="0">
            <a:spAutoFit/>
          </a:bodyPr>
          <a:lstStyle/>
          <a:p>
            <a:r>
              <a:rPr kumimoji="1" lang="ja-JP" altLang="en-US" dirty="0"/>
              <a:t>（単位）百万円</a:t>
            </a:r>
          </a:p>
        </p:txBody>
      </p:sp>
      <p:sp>
        <p:nvSpPr>
          <p:cNvPr id="10" name="タイトル 1"/>
          <p:cNvSpPr txBox="1">
            <a:spLocks/>
          </p:cNvSpPr>
          <p:nvPr/>
        </p:nvSpPr>
        <p:spPr>
          <a:xfrm>
            <a:off x="107505" y="116632"/>
            <a:ext cx="4176463" cy="562074"/>
          </a:xfrm>
          <a:prstGeom prst="rect">
            <a:avLst/>
          </a:prstGeom>
        </p:spPr>
        <p:style>
          <a:lnRef idx="0">
            <a:schemeClr val="accent5"/>
          </a:lnRef>
          <a:fillRef idx="3">
            <a:schemeClr val="accent5"/>
          </a:fillRef>
          <a:effectRef idx="3">
            <a:schemeClr val="accent5"/>
          </a:effectRef>
          <a:fontRef idx="minor">
            <a:schemeClr val="lt1"/>
          </a:fontRef>
        </p:style>
        <p:txBody>
          <a:bodyP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８．予算額と内訳（機関別）</a:t>
            </a:r>
          </a:p>
        </p:txBody>
      </p:sp>
      <p:sp>
        <p:nvSpPr>
          <p:cNvPr id="3" name="正方形/長方形 2"/>
          <p:cNvSpPr/>
          <p:nvPr/>
        </p:nvSpPr>
        <p:spPr>
          <a:xfrm>
            <a:off x="251524" y="953509"/>
            <a:ext cx="1800493" cy="369332"/>
          </a:xfrm>
          <a:prstGeom prst="rect">
            <a:avLst/>
          </a:prstGeom>
        </p:spPr>
        <p:txBody>
          <a:bodyPr wrap="none">
            <a:spAutoFit/>
          </a:bodyPr>
          <a:lstStyle/>
          <a:p>
            <a:r>
              <a:rPr lang="en-US" altLang="ja-JP" dirty="0"/>
              <a:t>【</a:t>
            </a:r>
            <a:r>
              <a:rPr lang="ja-JP" altLang="en-US" dirty="0"/>
              <a:t>助成対象費用</a:t>
            </a:r>
            <a:r>
              <a:rPr lang="en-US" altLang="ja-JP" dirty="0"/>
              <a:t>】</a:t>
            </a:r>
            <a:endParaRPr lang="ja-JP" altLang="en-US" dirty="0"/>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11</a:t>
            </a:fld>
            <a:endParaRPr lang="ja-JP" altLang="en-US" dirty="0">
              <a:solidFill>
                <a:prstClr val="black">
                  <a:tint val="75000"/>
                </a:prstClr>
              </a:solidFill>
            </a:endParaRPr>
          </a:p>
        </p:txBody>
      </p:sp>
      <p:sp>
        <p:nvSpPr>
          <p:cNvPr id="8" name="正方形/長方形 7"/>
          <p:cNvSpPr/>
          <p:nvPr/>
        </p:nvSpPr>
        <p:spPr>
          <a:xfrm>
            <a:off x="251524" y="6017256"/>
            <a:ext cx="7324441" cy="738664"/>
          </a:xfrm>
          <a:prstGeom prst="rect">
            <a:avLst/>
          </a:prstGeom>
        </p:spPr>
        <p:txBody>
          <a:bodyPr wrap="none">
            <a:spAutoFit/>
          </a:bodyPr>
          <a:lstStyle/>
          <a:p>
            <a:r>
              <a:rPr lang="en-US" altLang="ja-JP" sz="1400" dirty="0"/>
              <a:t>※</a:t>
            </a:r>
            <a:r>
              <a:rPr lang="ja-JP" altLang="en-US" sz="1400" dirty="0"/>
              <a:t>学術機関等に対する</a:t>
            </a:r>
            <a:r>
              <a:rPr lang="en-US" altLang="ja-JP" sz="1400" dirty="0"/>
              <a:t>IV.</a:t>
            </a:r>
            <a:r>
              <a:rPr lang="ja-JP" altLang="en-US" sz="1400" dirty="0"/>
              <a:t>委託費・共同研究費の場合は「間接経費」の積算が可能です。</a:t>
            </a:r>
            <a:endParaRPr lang="en-US" altLang="ja-JP" sz="1400" dirty="0"/>
          </a:p>
          <a:p>
            <a:r>
              <a:rPr lang="ja-JP" altLang="en-US" sz="1400" dirty="0"/>
              <a:t>　 間接経費を積算に含める場合は上の表に“行”を追加して記載ください。</a:t>
            </a:r>
            <a:endParaRPr lang="en-US" altLang="ja-JP" sz="1400" dirty="0"/>
          </a:p>
          <a:p>
            <a:r>
              <a:rPr lang="en-US" altLang="ja-JP" sz="1400" dirty="0"/>
              <a:t>※</a:t>
            </a:r>
            <a:r>
              <a:rPr lang="ja-JP" altLang="en-US" sz="1400" dirty="0"/>
              <a:t>学術機関等に対する共同研究は、補助率（</a:t>
            </a:r>
            <a:r>
              <a:rPr lang="en-US" altLang="ja-JP" sz="1400" dirty="0"/>
              <a:t>1/2</a:t>
            </a:r>
            <a:r>
              <a:rPr lang="ja-JP" altLang="en-US" sz="1400" dirty="0"/>
              <a:t>）によらず、定額助成とすることが可能です。</a:t>
            </a:r>
          </a:p>
        </p:txBody>
      </p:sp>
      <p:sp>
        <p:nvSpPr>
          <p:cNvPr id="9" name="テキスト ボックス 8">
            <a:extLst>
              <a:ext uri="{FF2B5EF4-FFF2-40B4-BE49-F238E27FC236}">
                <a16:creationId xmlns:a16="http://schemas.microsoft.com/office/drawing/2014/main" id="{18386F16-10BE-49D9-BC8E-B756037B8C09}"/>
              </a:ext>
            </a:extLst>
          </p:cNvPr>
          <p:cNvSpPr txBox="1"/>
          <p:nvPr/>
        </p:nvSpPr>
        <p:spPr>
          <a:xfrm>
            <a:off x="4572000" y="684417"/>
            <a:ext cx="3367251"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・事業年数により欄を増減してください。</a:t>
            </a:r>
            <a:endParaRPr lang="en-US" altLang="ja-JP" sz="1200" i="1" dirty="0">
              <a:solidFill>
                <a:prstClr val="white"/>
              </a:solidFill>
              <a:latin typeface="+mn-ea"/>
            </a:endParaRPr>
          </a:p>
        </p:txBody>
      </p:sp>
    </p:spTree>
    <p:extLst>
      <p:ext uri="{BB962C8B-B14F-4D97-AF65-F5344CB8AC3E}">
        <p14:creationId xmlns:p14="http://schemas.microsoft.com/office/powerpoint/2010/main" val="4101315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12</a:t>
            </a:fld>
            <a:endParaRPr lang="ja-JP" altLang="en-US">
              <a:solidFill>
                <a:prstClr val="black">
                  <a:tint val="75000"/>
                </a:prstClr>
              </a:solidFill>
            </a:endParaRPr>
          </a:p>
        </p:txBody>
      </p:sp>
      <p:sp>
        <p:nvSpPr>
          <p:cNvPr id="5" name="タイトル 1"/>
          <p:cNvSpPr txBox="1">
            <a:spLocks/>
          </p:cNvSpPr>
          <p:nvPr/>
        </p:nvSpPr>
        <p:spPr>
          <a:xfrm>
            <a:off x="107505" y="116632"/>
            <a:ext cx="5688631" cy="562074"/>
          </a:xfrm>
          <a:prstGeom prst="rect">
            <a:avLst/>
          </a:prstGeom>
        </p:spPr>
        <p:style>
          <a:lnRef idx="0">
            <a:schemeClr val="accent5"/>
          </a:lnRef>
          <a:fillRef idx="3">
            <a:schemeClr val="accent5"/>
          </a:fillRef>
          <a:effectRef idx="3">
            <a:schemeClr val="accent5"/>
          </a:effectRef>
          <a:fontRef idx="minor">
            <a:schemeClr val="lt1"/>
          </a:fontRef>
        </p:style>
        <p:txBody>
          <a:bodyP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参考）ナレーションの追加について</a:t>
            </a:r>
          </a:p>
        </p:txBody>
      </p:sp>
      <p:sp>
        <p:nvSpPr>
          <p:cNvPr id="7" name="正方形/長方形 6"/>
          <p:cNvSpPr/>
          <p:nvPr/>
        </p:nvSpPr>
        <p:spPr>
          <a:xfrm>
            <a:off x="241739" y="782395"/>
            <a:ext cx="8568952" cy="702389"/>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en-US" altLang="ja-JP" dirty="0">
                <a:solidFill>
                  <a:schemeClr val="tx1"/>
                </a:solidFill>
              </a:rPr>
              <a:t>[ </a:t>
            </a:r>
            <a:r>
              <a:rPr kumimoji="1" lang="ja-JP" altLang="en-US" dirty="0">
                <a:solidFill>
                  <a:schemeClr val="tx1"/>
                </a:solidFill>
              </a:rPr>
              <a:t>スライドショー</a:t>
            </a:r>
            <a:r>
              <a:rPr kumimoji="1" lang="en-US" altLang="ja-JP" dirty="0">
                <a:solidFill>
                  <a:schemeClr val="tx1"/>
                </a:solidFill>
              </a:rPr>
              <a:t>] </a:t>
            </a:r>
            <a:r>
              <a:rPr kumimoji="1" lang="ja-JP" altLang="en-US" dirty="0">
                <a:solidFill>
                  <a:schemeClr val="tx1"/>
                </a:solidFill>
              </a:rPr>
              <a:t>タブをクリックし、</a:t>
            </a:r>
            <a:r>
              <a:rPr kumimoji="1" lang="en-US" altLang="ja-JP" dirty="0">
                <a:solidFill>
                  <a:schemeClr val="tx1"/>
                </a:solidFill>
              </a:rPr>
              <a:t>[</a:t>
            </a:r>
            <a:r>
              <a:rPr kumimoji="1" lang="ja-JP" altLang="en-US" dirty="0">
                <a:solidFill>
                  <a:schemeClr val="tx1"/>
                </a:solidFill>
              </a:rPr>
              <a:t>スライドショーの記録</a:t>
            </a:r>
            <a:r>
              <a:rPr kumimoji="1" lang="en-US" altLang="ja-JP" dirty="0">
                <a:solidFill>
                  <a:schemeClr val="tx1"/>
                </a:solidFill>
              </a:rPr>
              <a:t>]</a:t>
            </a:r>
            <a:r>
              <a:rPr kumimoji="1" lang="ja-JP" altLang="en-US" dirty="0">
                <a:solidFill>
                  <a:schemeClr val="tx1"/>
                </a:solidFill>
              </a:rPr>
              <a:t>を選択してください。</a:t>
            </a:r>
            <a:endParaRPr kumimoji="1" lang="en-US" altLang="ja-JP" dirty="0">
              <a:solidFill>
                <a:schemeClr val="tx1"/>
              </a:solidFill>
            </a:endParaRPr>
          </a:p>
          <a:p>
            <a:pPr marL="285750" indent="-285750">
              <a:buFont typeface="Arial" panose="020B0604020202020204" pitchFamily="34" charset="0"/>
              <a:buChar char="•"/>
            </a:pPr>
            <a:r>
              <a:rPr lang="ja-JP" altLang="en-US" dirty="0">
                <a:solidFill>
                  <a:schemeClr val="tx1"/>
                </a:solidFill>
              </a:rPr>
              <a:t>その後、</a:t>
            </a:r>
            <a:r>
              <a:rPr lang="en-US" altLang="ja-JP" dirty="0">
                <a:solidFill>
                  <a:schemeClr val="tx1"/>
                </a:solidFill>
              </a:rPr>
              <a:t>[ </a:t>
            </a:r>
            <a:r>
              <a:rPr lang="ja-JP" altLang="en-US" dirty="0">
                <a:solidFill>
                  <a:schemeClr val="tx1"/>
                </a:solidFill>
              </a:rPr>
              <a:t>先導から録音を開始</a:t>
            </a:r>
            <a:r>
              <a:rPr lang="en-US" altLang="ja-JP" dirty="0">
                <a:solidFill>
                  <a:schemeClr val="tx1"/>
                </a:solidFill>
              </a:rPr>
              <a:t>] </a:t>
            </a:r>
            <a:r>
              <a:rPr lang="ja-JP" altLang="en-US" dirty="0">
                <a:solidFill>
                  <a:schemeClr val="tx1"/>
                </a:solidFill>
              </a:rPr>
              <a:t>をクリックしてください。</a:t>
            </a:r>
            <a:endParaRPr kumimoji="1" lang="ja-JP" altLang="en-US" dirty="0">
              <a:solidFill>
                <a:schemeClr val="tx1"/>
              </a:solidFill>
            </a:endParaRPr>
          </a:p>
        </p:txBody>
      </p:sp>
      <p:pic>
        <p:nvPicPr>
          <p:cNvPr id="8" name="図 7"/>
          <p:cNvPicPr>
            <a:picLocks noChangeAspect="1"/>
          </p:cNvPicPr>
          <p:nvPr/>
        </p:nvPicPr>
        <p:blipFill>
          <a:blip r:embed="rId2"/>
          <a:stretch>
            <a:fillRect/>
          </a:stretch>
        </p:blipFill>
        <p:spPr>
          <a:xfrm>
            <a:off x="514350" y="1646684"/>
            <a:ext cx="7562850" cy="1638300"/>
          </a:xfrm>
          <a:prstGeom prst="rect">
            <a:avLst/>
          </a:prstGeom>
        </p:spPr>
      </p:pic>
      <p:sp>
        <p:nvSpPr>
          <p:cNvPr id="9" name="角丸四角形 8"/>
          <p:cNvSpPr/>
          <p:nvPr/>
        </p:nvSpPr>
        <p:spPr>
          <a:xfrm>
            <a:off x="2915816" y="1646684"/>
            <a:ext cx="792088" cy="21602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3563887" y="1876370"/>
            <a:ext cx="731887" cy="706417"/>
          </a:xfrm>
          <a:prstGeom prst="roundRect">
            <a:avLst>
              <a:gd name="adj" fmla="val 457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3559129" y="2581786"/>
            <a:ext cx="2232249" cy="24359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p:nvPicPr>
        <p:blipFill>
          <a:blip r:embed="rId3"/>
          <a:stretch>
            <a:fillRect/>
          </a:stretch>
        </p:blipFill>
        <p:spPr>
          <a:xfrm>
            <a:off x="2915816" y="4265435"/>
            <a:ext cx="2486025" cy="1314450"/>
          </a:xfrm>
          <a:prstGeom prst="rect">
            <a:avLst/>
          </a:prstGeom>
        </p:spPr>
      </p:pic>
      <p:sp>
        <p:nvSpPr>
          <p:cNvPr id="13" name="正方形/長方形 12"/>
          <p:cNvSpPr/>
          <p:nvPr/>
        </p:nvSpPr>
        <p:spPr>
          <a:xfrm>
            <a:off x="241739" y="3446884"/>
            <a:ext cx="8568952" cy="79208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en-US" altLang="ja-JP" dirty="0">
                <a:solidFill>
                  <a:schemeClr val="tx1"/>
                </a:solidFill>
              </a:rPr>
              <a:t>[</a:t>
            </a:r>
            <a:r>
              <a:rPr kumimoji="1" lang="ja-JP" altLang="en-US" dirty="0">
                <a:solidFill>
                  <a:schemeClr val="tx1"/>
                </a:solidFill>
              </a:rPr>
              <a:t>スライドとアニメーションのタイミング</a:t>
            </a:r>
            <a:r>
              <a:rPr kumimoji="1" lang="en-US" altLang="ja-JP" dirty="0">
                <a:solidFill>
                  <a:schemeClr val="tx1"/>
                </a:solidFill>
              </a:rPr>
              <a:t>] </a:t>
            </a:r>
            <a:r>
              <a:rPr kumimoji="1" lang="ja-JP" altLang="en-US" dirty="0">
                <a:solidFill>
                  <a:schemeClr val="tx1"/>
                </a:solidFill>
              </a:rPr>
              <a:t>と </a:t>
            </a:r>
            <a:r>
              <a:rPr kumimoji="1" lang="en-US" altLang="ja-JP" dirty="0">
                <a:solidFill>
                  <a:schemeClr val="tx1"/>
                </a:solidFill>
              </a:rPr>
              <a:t>[</a:t>
            </a:r>
            <a:r>
              <a:rPr kumimoji="1" lang="ja-JP" altLang="en-US" dirty="0">
                <a:solidFill>
                  <a:schemeClr val="tx1"/>
                </a:solidFill>
              </a:rPr>
              <a:t>ナレーション、インク、レーザーポインター</a:t>
            </a:r>
            <a:r>
              <a:rPr kumimoji="1" lang="en-US" altLang="ja-JP" dirty="0">
                <a:solidFill>
                  <a:schemeClr val="tx1"/>
                </a:solidFill>
              </a:rPr>
              <a:t>]</a:t>
            </a:r>
            <a:r>
              <a:rPr kumimoji="1" lang="ja-JP" altLang="en-US" dirty="0">
                <a:solidFill>
                  <a:schemeClr val="tx1"/>
                </a:solidFill>
              </a:rPr>
              <a:t>にチェックが入っていることを確認</a:t>
            </a:r>
            <a:r>
              <a:rPr lang="ja-JP" altLang="en-US" dirty="0">
                <a:solidFill>
                  <a:schemeClr val="tx1"/>
                </a:solidFill>
              </a:rPr>
              <a:t>し、</a:t>
            </a:r>
            <a:r>
              <a:rPr lang="en-US" altLang="ja-JP" dirty="0">
                <a:solidFill>
                  <a:schemeClr val="tx1"/>
                </a:solidFill>
              </a:rPr>
              <a:t>[</a:t>
            </a:r>
            <a:r>
              <a:rPr lang="ja-JP" altLang="en-US" dirty="0">
                <a:solidFill>
                  <a:schemeClr val="tx1"/>
                </a:solidFill>
              </a:rPr>
              <a:t>記録の開始</a:t>
            </a:r>
            <a:r>
              <a:rPr lang="en-US" altLang="ja-JP" dirty="0">
                <a:solidFill>
                  <a:schemeClr val="tx1"/>
                </a:solidFill>
              </a:rPr>
              <a:t>]</a:t>
            </a:r>
            <a:r>
              <a:rPr lang="ja-JP" altLang="en-US" dirty="0">
                <a:solidFill>
                  <a:schemeClr val="tx1"/>
                </a:solidFill>
              </a:rPr>
              <a:t>をクリックして開始してください。</a:t>
            </a:r>
            <a:endParaRPr kumimoji="1" lang="ja-JP" altLang="en-US" dirty="0">
              <a:solidFill>
                <a:schemeClr val="tx1"/>
              </a:solidFill>
            </a:endParaRPr>
          </a:p>
        </p:txBody>
      </p:sp>
      <p:sp>
        <p:nvSpPr>
          <p:cNvPr id="15" name="正方形/長方形 14"/>
          <p:cNvSpPr/>
          <p:nvPr/>
        </p:nvSpPr>
        <p:spPr>
          <a:xfrm>
            <a:off x="241739" y="5725569"/>
            <a:ext cx="8568952" cy="79208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ja-JP" altLang="en-US" dirty="0">
                <a:solidFill>
                  <a:schemeClr val="tx1"/>
                </a:solidFill>
              </a:rPr>
              <a:t>記録終了後にファイルを保存し、スライド切替のタイミングで適切に音声が入っているか最終確認をお願いします。</a:t>
            </a:r>
          </a:p>
        </p:txBody>
      </p:sp>
      <p:sp>
        <p:nvSpPr>
          <p:cNvPr id="16" name="テキスト ボックス 15"/>
          <p:cNvSpPr txBox="1"/>
          <p:nvPr/>
        </p:nvSpPr>
        <p:spPr>
          <a:xfrm>
            <a:off x="4917666" y="6546362"/>
            <a:ext cx="3866764" cy="253916"/>
          </a:xfrm>
          <a:prstGeom prst="rect">
            <a:avLst/>
          </a:prstGeom>
          <a:noFill/>
        </p:spPr>
        <p:txBody>
          <a:bodyPr wrap="none" rtlCol="0">
            <a:spAutoFit/>
          </a:bodyPr>
          <a:lstStyle/>
          <a:p>
            <a:r>
              <a:rPr kumimoji="1" lang="en-US" altLang="ja-JP" sz="1050" dirty="0"/>
              <a:t>※</a:t>
            </a:r>
            <a:r>
              <a:rPr kumimoji="1" lang="ja-JP" altLang="en-US" sz="1050" dirty="0"/>
              <a:t>）</a:t>
            </a:r>
            <a:r>
              <a:rPr kumimoji="1" lang="en-US" altLang="ja-JP" sz="1050" dirty="0"/>
              <a:t>Power</a:t>
            </a:r>
            <a:r>
              <a:rPr kumimoji="1" lang="ja-JP" altLang="en-US" sz="1050" dirty="0"/>
              <a:t> </a:t>
            </a:r>
            <a:r>
              <a:rPr kumimoji="1" lang="en-US" altLang="ja-JP" sz="1050" dirty="0"/>
              <a:t>Point</a:t>
            </a:r>
            <a:r>
              <a:rPr kumimoji="1" lang="ja-JP" altLang="en-US" sz="1050" dirty="0"/>
              <a:t>のバージョンにより表示が異なる場合があります。</a:t>
            </a:r>
          </a:p>
        </p:txBody>
      </p:sp>
    </p:spTree>
    <p:extLst>
      <p:ext uri="{BB962C8B-B14F-4D97-AF65-F5344CB8AC3E}">
        <p14:creationId xmlns:p14="http://schemas.microsoft.com/office/powerpoint/2010/main" val="2229119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１．提案の概要（１）</a:t>
            </a:r>
            <a:endParaRPr kumimoji="1" lang="ja-JP" altLang="en-US" sz="2800" dirty="0">
              <a:latin typeface="+mn-ea"/>
            </a:endParaRPr>
          </a:p>
        </p:txBody>
      </p:sp>
      <p:sp>
        <p:nvSpPr>
          <p:cNvPr id="6" name="テキスト ボックス 5"/>
          <p:cNvSpPr txBox="1"/>
          <p:nvPr/>
        </p:nvSpPr>
        <p:spPr>
          <a:xfrm>
            <a:off x="3683946" y="2276872"/>
            <a:ext cx="5184896"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提案技術に係る研究開発の産業・社会ニーズ等の背景、必要性、技術開発課題、解決方法、産業社会への波及効果等の概要を簡潔に記載ください。</a:t>
            </a:r>
          </a:p>
          <a:p>
            <a:r>
              <a:rPr lang="ja-JP" altLang="en-US" dirty="0">
                <a:latin typeface="+mn-ea"/>
              </a:rPr>
              <a:t>・国内にない先端性を持つ半導体及びその周辺部材の製造技術開発を対象とします。</a:t>
            </a:r>
          </a:p>
        </p:txBody>
      </p:sp>
      <p:sp>
        <p:nvSpPr>
          <p:cNvPr id="9" name="正方形/長方形 8"/>
          <p:cNvSpPr/>
          <p:nvPr/>
        </p:nvSpPr>
        <p:spPr>
          <a:xfrm>
            <a:off x="107777" y="997815"/>
            <a:ext cx="8869237" cy="5506173"/>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
        <p:nvSpPr>
          <p:cNvPr id="10" name="正方形/長方形 9"/>
          <p:cNvSpPr/>
          <p:nvPr/>
        </p:nvSpPr>
        <p:spPr>
          <a:xfrm>
            <a:off x="106313" y="781791"/>
            <a:ext cx="1657376"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事業概要</a:t>
            </a:r>
          </a:p>
        </p:txBody>
      </p:sp>
      <p:sp>
        <p:nvSpPr>
          <p:cNvPr id="11" name="正方形/長方形 252"/>
          <p:cNvSpPr>
            <a:spLocks noChangeArrowheads="1"/>
          </p:cNvSpPr>
          <p:nvPr/>
        </p:nvSpPr>
        <p:spPr bwMode="auto">
          <a:xfrm>
            <a:off x="107504" y="1164252"/>
            <a:ext cx="8869510" cy="830997"/>
          </a:xfrm>
          <a:prstGeom prst="rect">
            <a:avLst/>
          </a:prstGeom>
          <a:noFill/>
          <a:ln w="9525">
            <a:noFill/>
            <a:miter lim="800000"/>
            <a:headEnd/>
            <a:tailEnd/>
          </a:ln>
        </p:spPr>
        <p:txBody>
          <a:bodyPr wrap="square">
            <a:spAutoFit/>
          </a:bodyPr>
          <a:lstStyle/>
          <a:p>
            <a:r>
              <a:rPr lang="ja-JP" altLang="en-US" sz="1200" dirty="0">
                <a:latin typeface="+mn-ea"/>
              </a:rPr>
              <a:t>　</a:t>
            </a:r>
            <a:r>
              <a:rPr lang="ja-JP" altLang="en-US" sz="1200" dirty="0">
                <a:solidFill>
                  <a:srgbClr val="0070C0"/>
                </a:solidFill>
              </a:rPr>
              <a:t>現在、日本国内には、ポスト５Ｇを含む情報通信システム等において必要となる先端的なロジック半導体等（以下、「先端半導体」）の製造能力が無く、供給安定性等の観点で脆弱な状況にある。特に、●●の急激な高まりが予想されており、●●が必要とされている。そこで●●の課題解決を目的に、●●（手法）を用いて、●●に関する技術開発を行う。当該技術を●●に展開（社会実装）し、●●●という事業をすることを想定する。</a:t>
            </a:r>
            <a:endParaRPr lang="en-US" altLang="ja-JP" sz="1200" dirty="0">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2</a:t>
            </a:fld>
            <a:endParaRPr kumimoji="1" lang="ja-JP"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１．提案の概要（２）</a:t>
            </a:r>
            <a:endParaRPr kumimoji="1" lang="ja-JP" altLang="en-US" sz="2800" dirty="0">
              <a:latin typeface="+mn-ea"/>
            </a:endParaRPr>
          </a:p>
        </p:txBody>
      </p:sp>
      <p:sp>
        <p:nvSpPr>
          <p:cNvPr id="5" name="正方形/長方形 4"/>
          <p:cNvSpPr/>
          <p:nvPr/>
        </p:nvSpPr>
        <p:spPr>
          <a:xfrm>
            <a:off x="107504" y="980728"/>
            <a:ext cx="8856712" cy="5501564"/>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
        <p:nvSpPr>
          <p:cNvPr id="7" name="テキスト ボックス 6"/>
          <p:cNvSpPr txBox="1"/>
          <p:nvPr/>
        </p:nvSpPr>
        <p:spPr>
          <a:xfrm>
            <a:off x="4161924" y="837760"/>
            <a:ext cx="4694087"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・提案事業の概要に係る説明図を記載ください。研究開発の概要に加え、技術開発の成果がどのように将来的に社会実装され、産業社会の革新をもたらすかに係るイメージも併せて記載ください。</a:t>
            </a:r>
            <a:endParaRPr lang="en-US" altLang="ja-JP" sz="1200" i="1" dirty="0">
              <a:solidFill>
                <a:schemeClr val="bg1"/>
              </a:solidFill>
              <a:latin typeface="+mn-ea"/>
            </a:endParaRPr>
          </a:p>
          <a:p>
            <a:r>
              <a:rPr lang="ja-JP" altLang="en-US" sz="1200" i="1" dirty="0">
                <a:solidFill>
                  <a:schemeClr val="bg1"/>
                </a:solidFill>
                <a:latin typeface="+mn-ea"/>
              </a:rPr>
              <a:t>・提案者が保有するコア技術の特徴、強み等について、併せて記載ください。</a:t>
            </a:r>
            <a:endParaRPr lang="en-US" altLang="ja-JP" sz="1200" i="1" dirty="0">
              <a:solidFill>
                <a:schemeClr val="bg1"/>
              </a:solidFill>
              <a:latin typeface="+mn-ea"/>
            </a:endParaRPr>
          </a:p>
        </p:txBody>
      </p:sp>
      <p:sp>
        <p:nvSpPr>
          <p:cNvPr id="8" name="正方形/長方形 7"/>
          <p:cNvSpPr/>
          <p:nvPr/>
        </p:nvSpPr>
        <p:spPr>
          <a:xfrm>
            <a:off x="82221" y="850100"/>
            <a:ext cx="1947638" cy="334907"/>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提案事業の概要説明図</a:t>
            </a: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3</a:t>
            </a:fld>
            <a:endParaRPr kumimoji="1" lang="ja-JP" altLang="en-US"/>
          </a:p>
        </p:txBody>
      </p:sp>
    </p:spTree>
    <p:extLst>
      <p:ext uri="{BB962C8B-B14F-4D97-AF65-F5344CB8AC3E}">
        <p14:creationId xmlns:p14="http://schemas.microsoft.com/office/powerpoint/2010/main" val="4291121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30396" y="158609"/>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kumimoji="1" lang="ja-JP" altLang="en-US" sz="2800" dirty="0">
                <a:latin typeface="+mn-ea"/>
              </a:rPr>
              <a:t>２．事業内容</a:t>
            </a:r>
          </a:p>
        </p:txBody>
      </p:sp>
      <p:sp>
        <p:nvSpPr>
          <p:cNvPr id="5" name="正方形/長方形 4"/>
          <p:cNvSpPr/>
          <p:nvPr/>
        </p:nvSpPr>
        <p:spPr>
          <a:xfrm>
            <a:off x="75307" y="814128"/>
            <a:ext cx="8856712" cy="5703699"/>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
        <p:nvSpPr>
          <p:cNvPr id="11" name="テキスト ボックス 21"/>
          <p:cNvSpPr txBox="1">
            <a:spLocks noChangeArrowheads="1"/>
          </p:cNvSpPr>
          <p:nvPr/>
        </p:nvSpPr>
        <p:spPr bwMode="auto">
          <a:xfrm>
            <a:off x="147043" y="863066"/>
            <a:ext cx="8712968" cy="2893100"/>
          </a:xfrm>
          <a:prstGeom prst="rect">
            <a:avLst/>
          </a:prstGeom>
          <a:noFill/>
          <a:ln w="9525">
            <a:noFill/>
            <a:miter lim="800000"/>
            <a:headEnd/>
            <a:tailEnd/>
          </a:ln>
        </p:spPr>
        <p:txBody>
          <a:bodyPr wrap="square">
            <a:spAutoFit/>
          </a:bodyPr>
          <a:lstStyle/>
          <a:p>
            <a:r>
              <a:rPr lang="ja-JP" altLang="en-US" sz="1400" dirty="0">
                <a:solidFill>
                  <a:srgbClr val="0070C0"/>
                </a:solidFill>
                <a:latin typeface="+mn-ea"/>
                <a:cs typeface="Times New Roman" pitchFamily="18" charset="0"/>
              </a:rPr>
              <a:t>事業項目①　●●の開発</a:t>
            </a:r>
            <a:endParaRPr lang="ja-JP" altLang="ja-JP" sz="1400" u="sng"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cs typeface="Times New Roman" pitchFamily="18" charset="0"/>
              </a:rPr>
              <a:t>事業項目②　</a:t>
            </a:r>
            <a:r>
              <a:rPr lang="ja-JP" altLang="en-US" sz="1400" dirty="0">
                <a:solidFill>
                  <a:srgbClr val="0070C0"/>
                </a:solidFill>
                <a:latin typeface="+mn-ea"/>
              </a:rPr>
              <a:t>●●の開発</a:t>
            </a:r>
            <a:endParaRPr lang="en-US" altLang="ja-JP" sz="1400"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cs typeface="Times New Roman" pitchFamily="18" charset="0"/>
              </a:rPr>
              <a:t>事業項目③　</a:t>
            </a:r>
            <a:r>
              <a:rPr lang="ja-JP" altLang="en-US" sz="1400" dirty="0">
                <a:solidFill>
                  <a:srgbClr val="0070C0"/>
                </a:solidFill>
                <a:latin typeface="+mn-ea"/>
              </a:rPr>
              <a:t>●●の開発</a:t>
            </a:r>
            <a:endParaRPr lang="en-US" altLang="ja-JP" sz="1400"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endParaRPr lang="en-US" altLang="ja-JP" sz="1400" dirty="0">
              <a:solidFill>
                <a:srgbClr val="0070C0"/>
              </a:solidFill>
              <a:latin typeface="+mn-ea"/>
            </a:endParaRPr>
          </a:p>
        </p:txBody>
      </p:sp>
      <p:sp>
        <p:nvSpPr>
          <p:cNvPr id="12" name="テキスト ボックス 11"/>
          <p:cNvSpPr txBox="1"/>
          <p:nvPr/>
        </p:nvSpPr>
        <p:spPr>
          <a:xfrm>
            <a:off x="4382717" y="54626"/>
            <a:ext cx="4621038" cy="138499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・研究開発の内容について、</a:t>
            </a:r>
            <a:r>
              <a:rPr lang="ja-JP" altLang="en-US" sz="1200" i="1" dirty="0">
                <a:solidFill>
                  <a:schemeClr val="bg1"/>
                </a:solidFill>
                <a:latin typeface="+mn-ea"/>
              </a:rPr>
              <a:t>本提案において特に解決すべき課題、課題解決の突破口として考える要素、解決のアプローチ等について、適宜「図表」などを挿入しつつ、わかりやすく示してください。</a:t>
            </a:r>
            <a:endParaRPr kumimoji="1" lang="en-US" altLang="ja-JP" sz="1200" i="1" dirty="0">
              <a:solidFill>
                <a:schemeClr val="bg1"/>
              </a:solidFill>
              <a:latin typeface="+mn-ea"/>
            </a:endParaRPr>
          </a:p>
          <a:p>
            <a:r>
              <a:rPr kumimoji="1" lang="ja-JP" altLang="en-US" sz="1200" i="1" dirty="0">
                <a:solidFill>
                  <a:schemeClr val="bg1"/>
                </a:solidFill>
                <a:latin typeface="+mn-ea"/>
              </a:rPr>
              <a:t>・専門用語はなるべく使わず、平易な文章を心がけ、必要に応じ、注釈を付す等、分かりやすく記載下さい</a:t>
            </a:r>
            <a:r>
              <a:rPr lang="ja-JP" altLang="en-US" sz="1200" i="1" dirty="0">
                <a:solidFill>
                  <a:schemeClr val="bg1"/>
                </a:solidFill>
                <a:latin typeface="+mn-ea"/>
              </a:rPr>
              <a:t>。</a:t>
            </a:r>
            <a:endParaRPr lang="en-US" altLang="ja-JP" sz="1200" i="1" dirty="0">
              <a:solidFill>
                <a:schemeClr val="bg1"/>
              </a:solidFill>
              <a:latin typeface="+mn-ea"/>
            </a:endParaRPr>
          </a:p>
          <a:p>
            <a:r>
              <a:rPr lang="ja-JP" altLang="en-US" sz="1200" i="1" dirty="0">
                <a:solidFill>
                  <a:schemeClr val="bg1"/>
                </a:solidFill>
                <a:latin typeface="+mn-ea"/>
              </a:rPr>
              <a:t>・学術機関等との共同研究のうち公共性・公益性があると考える研究開発については、事業項目内にその旨と理由を記載してください。</a:t>
            </a:r>
            <a:endParaRPr lang="en-US" altLang="ja-JP" sz="1200" i="1" dirty="0">
              <a:solidFill>
                <a:schemeClr val="bg1"/>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4</a:t>
            </a:fld>
            <a:endParaRPr kumimoji="1"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1792" y="116632"/>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３．研究開発</a:t>
            </a:r>
            <a:r>
              <a:rPr kumimoji="1" lang="ja-JP" altLang="en-US" sz="2800" dirty="0">
                <a:latin typeface="+mn-ea"/>
              </a:rPr>
              <a:t>の体制</a:t>
            </a:r>
          </a:p>
        </p:txBody>
      </p:sp>
      <p:sp>
        <p:nvSpPr>
          <p:cNvPr id="7" name="テキスト ボックス 6"/>
          <p:cNvSpPr txBox="1"/>
          <p:nvPr/>
        </p:nvSpPr>
        <p:spPr>
          <a:xfrm>
            <a:off x="4427984" y="116632"/>
            <a:ext cx="4536504"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・提案する研究開発を実施する体制とそれぞれの役割を下図のように記載してください（提案書に記載する実施体制の転記あるいは簡略化したもので構いません）</a:t>
            </a:r>
            <a:endParaRPr lang="en-US" altLang="ja-JP" dirty="0">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5</a:t>
            </a:fld>
            <a:endParaRPr kumimoji="1" lang="ja-JP" altLang="en-US" dirty="0"/>
          </a:p>
        </p:txBody>
      </p:sp>
      <p:grpSp>
        <p:nvGrpSpPr>
          <p:cNvPr id="30" name="Group 2734"/>
          <p:cNvGrpSpPr>
            <a:grpSpLocks/>
          </p:cNvGrpSpPr>
          <p:nvPr/>
        </p:nvGrpSpPr>
        <p:grpSpPr bwMode="auto">
          <a:xfrm>
            <a:off x="1115616" y="1869302"/>
            <a:ext cx="6696744" cy="4007970"/>
            <a:chOff x="4636" y="9861"/>
            <a:chExt cx="6368" cy="3735"/>
          </a:xfrm>
        </p:grpSpPr>
        <p:sp>
          <p:nvSpPr>
            <p:cNvPr id="31" name="Text Box 914"/>
            <p:cNvSpPr txBox="1">
              <a:spLocks noChangeArrowheads="1"/>
            </p:cNvSpPr>
            <p:nvPr/>
          </p:nvSpPr>
          <p:spPr bwMode="auto">
            <a:xfrm>
              <a:off x="4636" y="10341"/>
              <a:ext cx="2608" cy="1191"/>
            </a:xfrm>
            <a:prstGeom prst="rect">
              <a:avLst/>
            </a:prstGeom>
            <a:solidFill>
              <a:srgbClr val="FFFFFF"/>
            </a:solidFill>
            <a:ln w="6350">
              <a:solidFill>
                <a:srgbClr val="000000"/>
              </a:solidFill>
              <a:miter lim="800000"/>
              <a:headEnd/>
              <a:tailEnd/>
            </a:ln>
          </p:spPr>
          <p:txBody>
            <a:bodyPr rot="0" vert="horz" wrap="square" lIns="0" tIns="144000" rIns="0" bIns="144000" anchor="ctr" anchorCtr="0" upright="1">
              <a:noAutofit/>
            </a:bodyPr>
            <a:lstStyle/>
            <a:p>
              <a:pPr algn="ctr">
                <a:spcAft>
                  <a:spcPts val="0"/>
                </a:spcAft>
              </a:pPr>
              <a:r>
                <a:rPr lang="ja-JP" sz="1050" kern="100" dirty="0">
                  <a:effectLst/>
                  <a:latin typeface="TmsRmn"/>
                  <a:ea typeface="ＭＳ 明朝" panose="02020609040205080304" pitchFamily="17" charset="-128"/>
                  <a:cs typeface="Times New Roman" panose="02020603050405020304" pitchFamily="18" charset="0"/>
                </a:rPr>
                <a:t>○○○株式会社</a:t>
              </a:r>
            </a:p>
          </p:txBody>
        </p:sp>
        <p:sp>
          <p:nvSpPr>
            <p:cNvPr id="32" name="AutoShape 907"/>
            <p:cNvSpPr>
              <a:spLocks/>
            </p:cNvSpPr>
            <p:nvPr/>
          </p:nvSpPr>
          <p:spPr bwMode="auto">
            <a:xfrm>
              <a:off x="7262" y="10221"/>
              <a:ext cx="1134" cy="1417"/>
            </a:xfrm>
            <a:prstGeom prst="leftBrace">
              <a:avLst>
                <a:gd name="adj1" fmla="val 0"/>
                <a:gd name="adj2" fmla="val 50000"/>
              </a:avLst>
            </a:pr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endParaRPr lang="ja-JP" altLang="en-US"/>
            </a:p>
          </p:txBody>
        </p:sp>
        <p:sp>
          <p:nvSpPr>
            <p:cNvPr id="33" name="Text Box 908"/>
            <p:cNvSpPr txBox="1">
              <a:spLocks noChangeArrowheads="1"/>
            </p:cNvSpPr>
            <p:nvPr/>
          </p:nvSpPr>
          <p:spPr bwMode="auto">
            <a:xfrm>
              <a:off x="8577" y="10584"/>
              <a:ext cx="207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ctr">
                <a:spcAft>
                  <a:spcPts val="0"/>
                </a:spcAft>
              </a:pPr>
              <a:r>
                <a:rPr lang="ja-JP" sz="1050" kern="100">
                  <a:effectLst/>
                  <a:latin typeface="TmsRmn"/>
                  <a:ea typeface="ＭＳ 明朝" panose="02020609040205080304" pitchFamily="17" charset="-128"/>
                  <a:cs typeface="Times New Roman" panose="02020603050405020304" pitchFamily="18" charset="0"/>
                </a:rPr>
                <a:t>（○○○○を委託）</a:t>
              </a:r>
            </a:p>
          </p:txBody>
        </p:sp>
        <p:sp>
          <p:nvSpPr>
            <p:cNvPr id="35" name="Text Box 909"/>
            <p:cNvSpPr txBox="1">
              <a:spLocks noChangeArrowheads="1"/>
            </p:cNvSpPr>
            <p:nvPr/>
          </p:nvSpPr>
          <p:spPr bwMode="auto">
            <a:xfrm>
              <a:off x="8666" y="12081"/>
              <a:ext cx="207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ctr">
                <a:spcAft>
                  <a:spcPts val="0"/>
                </a:spcAft>
              </a:pPr>
              <a:r>
                <a:rPr lang="ja-JP" sz="1050" kern="100">
                  <a:effectLst/>
                  <a:latin typeface="TmsRmn"/>
                  <a:ea typeface="ＭＳ 明朝" panose="02020609040205080304" pitchFamily="17" charset="-128"/>
                  <a:cs typeface="Times New Roman" panose="02020603050405020304" pitchFamily="18" charset="0"/>
                </a:rPr>
                <a:t>（○○○○を委託）</a:t>
              </a:r>
            </a:p>
          </p:txBody>
        </p:sp>
        <p:sp>
          <p:nvSpPr>
            <p:cNvPr id="36" name="Text Box 910"/>
            <p:cNvSpPr txBox="1">
              <a:spLocks noChangeArrowheads="1"/>
            </p:cNvSpPr>
            <p:nvPr/>
          </p:nvSpPr>
          <p:spPr bwMode="auto">
            <a:xfrm>
              <a:off x="5002" y="13296"/>
              <a:ext cx="226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just">
                <a:spcAft>
                  <a:spcPts val="0"/>
                </a:spcAft>
              </a:pPr>
              <a:r>
                <a:rPr lang="ja-JP" sz="1050" kern="100">
                  <a:effectLst/>
                  <a:latin typeface="TmsRmn"/>
                  <a:ea typeface="ＭＳ 明朝" panose="02020609040205080304" pitchFamily="17" charset="-128"/>
                  <a:cs typeface="Times New Roman" panose="02020603050405020304" pitchFamily="18" charset="0"/>
                </a:rPr>
                <a:t>（○○○を共同研究）</a:t>
              </a:r>
            </a:p>
          </p:txBody>
        </p:sp>
        <p:cxnSp>
          <p:nvCxnSpPr>
            <p:cNvPr id="37" name="Line 911"/>
            <p:cNvCxnSpPr>
              <a:cxnSpLocks noChangeShapeType="1"/>
            </p:cNvCxnSpPr>
            <p:nvPr/>
          </p:nvCxnSpPr>
          <p:spPr bwMode="auto">
            <a:xfrm>
              <a:off x="5940" y="11556"/>
              <a:ext cx="0" cy="964"/>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cxnSp>
        <p:sp>
          <p:nvSpPr>
            <p:cNvPr id="38" name="Text Box 912"/>
            <p:cNvSpPr txBox="1">
              <a:spLocks noChangeArrowheads="1"/>
            </p:cNvSpPr>
            <p:nvPr/>
          </p:nvSpPr>
          <p:spPr bwMode="auto">
            <a:xfrm>
              <a:off x="8396" y="9861"/>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algn="ctr">
                <a:spcAft>
                  <a:spcPts val="0"/>
                </a:spcAft>
              </a:pPr>
              <a:r>
                <a:rPr lang="ja-JP" sz="1050" kern="100">
                  <a:effectLst/>
                  <a:latin typeface="TmsRmn"/>
                  <a:ea typeface="ＭＳ 明朝" panose="02020609040205080304" pitchFamily="17" charset="-128"/>
                  <a:cs typeface="Times New Roman" panose="02020603050405020304" pitchFamily="18" charset="0"/>
                </a:rPr>
                <a:t>△△△株式会社</a:t>
              </a:r>
            </a:p>
          </p:txBody>
        </p:sp>
        <p:sp>
          <p:nvSpPr>
            <p:cNvPr id="39" name="Text Box 913"/>
            <p:cNvSpPr txBox="1">
              <a:spLocks noChangeArrowheads="1"/>
            </p:cNvSpPr>
            <p:nvPr/>
          </p:nvSpPr>
          <p:spPr bwMode="auto">
            <a:xfrm>
              <a:off x="8396" y="11301"/>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indent="133350" algn="just">
                <a:spcAft>
                  <a:spcPts val="0"/>
                </a:spcAft>
              </a:pPr>
              <a:r>
                <a:rPr lang="ja-JP" sz="1050" kern="100">
                  <a:effectLst/>
                  <a:latin typeface="TmsRmn"/>
                  <a:ea typeface="ＭＳ 明朝" panose="02020609040205080304" pitchFamily="17" charset="-128"/>
                  <a:cs typeface="Times New Roman" panose="02020603050405020304" pitchFamily="18" charset="0"/>
                </a:rPr>
                <a:t>国立大学法人□□□大学</a:t>
              </a:r>
            </a:p>
          </p:txBody>
        </p:sp>
        <p:sp>
          <p:nvSpPr>
            <p:cNvPr id="40" name="Text Box 915"/>
            <p:cNvSpPr txBox="1">
              <a:spLocks noChangeArrowheads="1"/>
            </p:cNvSpPr>
            <p:nvPr/>
          </p:nvSpPr>
          <p:spPr bwMode="auto">
            <a:xfrm>
              <a:off x="4636" y="12526"/>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algn="ctr">
                <a:spcAft>
                  <a:spcPts val="0"/>
                </a:spcAft>
              </a:pPr>
              <a:r>
                <a:rPr lang="ja-JP" sz="1000" kern="0">
                  <a:effectLst/>
                  <a:latin typeface="TmsRmn"/>
                  <a:ea typeface="ＭＳ Ｐ明朝" panose="02020600040205080304" pitchFamily="18" charset="-128"/>
                  <a:cs typeface="Times New Roman" panose="02020603050405020304" pitchFamily="18" charset="0"/>
                </a:rPr>
                <a:t>国立研究開発法人▽▽▽</a:t>
              </a:r>
              <a:endParaRPr lang="ja-JP" sz="1050" kern="100">
                <a:effectLst/>
                <a:latin typeface="TmsRmn"/>
                <a:ea typeface="ＭＳ 明朝" panose="02020609040205080304" pitchFamily="17" charset="-128"/>
                <a:cs typeface="Times New Roman" panose="02020603050405020304" pitchFamily="18" charset="0"/>
              </a:endParaRPr>
            </a:p>
          </p:txBody>
        </p:sp>
      </p:grpSp>
      <p:sp>
        <p:nvSpPr>
          <p:cNvPr id="42" name="Text Box 10"/>
          <p:cNvSpPr txBox="1">
            <a:spLocks noChangeArrowheads="1"/>
          </p:cNvSpPr>
          <p:nvPr/>
        </p:nvSpPr>
        <p:spPr bwMode="auto">
          <a:xfrm>
            <a:off x="1118178" y="1956116"/>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助成先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4" name="Text Box 10"/>
          <p:cNvSpPr txBox="1">
            <a:spLocks noChangeArrowheads="1"/>
          </p:cNvSpPr>
          <p:nvPr/>
        </p:nvSpPr>
        <p:spPr bwMode="auto">
          <a:xfrm>
            <a:off x="1085439" y="4387748"/>
            <a:ext cx="1089819" cy="225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共同研究先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7" name="Text Box 10"/>
          <p:cNvSpPr txBox="1">
            <a:spLocks noChangeArrowheads="1"/>
          </p:cNvSpPr>
          <p:nvPr/>
        </p:nvSpPr>
        <p:spPr bwMode="auto">
          <a:xfrm>
            <a:off x="4604848" y="1494607"/>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委託先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Tree>
    <p:extLst>
      <p:ext uri="{BB962C8B-B14F-4D97-AF65-F5344CB8AC3E}">
        <p14:creationId xmlns:p14="http://schemas.microsoft.com/office/powerpoint/2010/main" val="4271847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6</a:t>
            </a:fld>
            <a:endParaRPr kumimoji="1" lang="ja-JP" altLang="en-US"/>
          </a:p>
        </p:txBody>
      </p:sp>
      <p:cxnSp>
        <p:nvCxnSpPr>
          <p:cNvPr id="5" name="直線コネクタ 4"/>
          <p:cNvCxnSpPr/>
          <p:nvPr/>
        </p:nvCxnSpPr>
        <p:spPr>
          <a:xfrm>
            <a:off x="1517243" y="1123246"/>
            <a:ext cx="655478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2051419"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6833893" y="1610283"/>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2650760" y="801042"/>
            <a:ext cx="730250" cy="300082"/>
          </a:xfrm>
          <a:prstGeom prst="rect">
            <a:avLst/>
          </a:prstGeom>
          <a:noFill/>
        </p:spPr>
        <p:txBody>
          <a:bodyPr wrap="square" rtlCol="0">
            <a:spAutoFit/>
          </a:bodyPr>
          <a:lstStyle/>
          <a:p>
            <a:r>
              <a:rPr lang="en-US" altLang="ja-JP" sz="1350" dirty="0">
                <a:solidFill>
                  <a:prstClr val="black"/>
                </a:solidFill>
              </a:rPr>
              <a:t>2022.7</a:t>
            </a:r>
            <a:endParaRPr lang="ja-JP" altLang="en-US" sz="1350" dirty="0">
              <a:solidFill>
                <a:prstClr val="black"/>
              </a:solidFill>
            </a:endParaRPr>
          </a:p>
        </p:txBody>
      </p:sp>
      <p:sp>
        <p:nvSpPr>
          <p:cNvPr id="9" name="テキスト ボックス 8"/>
          <p:cNvSpPr txBox="1"/>
          <p:nvPr/>
        </p:nvSpPr>
        <p:spPr>
          <a:xfrm>
            <a:off x="1758798" y="801102"/>
            <a:ext cx="812746" cy="300082"/>
          </a:xfrm>
          <a:prstGeom prst="rect">
            <a:avLst/>
          </a:prstGeom>
          <a:noFill/>
        </p:spPr>
        <p:txBody>
          <a:bodyPr wrap="square" rtlCol="0">
            <a:spAutoFit/>
          </a:bodyPr>
          <a:lstStyle/>
          <a:p>
            <a:r>
              <a:rPr lang="en-US" altLang="ja-JP" sz="1350" dirty="0">
                <a:solidFill>
                  <a:prstClr val="black"/>
                </a:solidFill>
              </a:rPr>
              <a:t>2021.7</a:t>
            </a:r>
            <a:endParaRPr lang="ja-JP" altLang="en-US" sz="1350" dirty="0">
              <a:solidFill>
                <a:prstClr val="black"/>
              </a:solidFill>
            </a:endParaRPr>
          </a:p>
        </p:txBody>
      </p:sp>
      <p:sp>
        <p:nvSpPr>
          <p:cNvPr id="10" name="右矢印 9"/>
          <p:cNvSpPr/>
          <p:nvPr/>
        </p:nvSpPr>
        <p:spPr>
          <a:xfrm>
            <a:off x="2267744" y="1886362"/>
            <a:ext cx="2062106"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11" name="テキスト ボックス 10"/>
          <p:cNvSpPr txBox="1"/>
          <p:nvPr/>
        </p:nvSpPr>
        <p:spPr>
          <a:xfrm>
            <a:off x="179512" y="2141224"/>
            <a:ext cx="2478156" cy="369332"/>
          </a:xfrm>
          <a:prstGeom prst="rect">
            <a:avLst/>
          </a:prstGeom>
          <a:noFill/>
        </p:spPr>
        <p:txBody>
          <a:bodyPr wrap="square" rtlCol="0" anchor="ctr">
            <a:spAutoFit/>
          </a:bodyPr>
          <a:lstStyle/>
          <a:p>
            <a:r>
              <a:rPr lang="ja-JP" altLang="en-US" dirty="0"/>
              <a:t>事業</a:t>
            </a:r>
            <a:r>
              <a:rPr kumimoji="1" lang="ja-JP" altLang="en-US" dirty="0"/>
              <a:t>項目①</a:t>
            </a:r>
          </a:p>
        </p:txBody>
      </p:sp>
      <p:sp>
        <p:nvSpPr>
          <p:cNvPr id="12" name="右矢印 11"/>
          <p:cNvSpPr/>
          <p:nvPr/>
        </p:nvSpPr>
        <p:spPr>
          <a:xfrm>
            <a:off x="3155881" y="3019007"/>
            <a:ext cx="1200095"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13" name="テキスト ボックス 12"/>
          <p:cNvSpPr txBox="1"/>
          <p:nvPr/>
        </p:nvSpPr>
        <p:spPr>
          <a:xfrm>
            <a:off x="179512" y="3285935"/>
            <a:ext cx="2478156" cy="369332"/>
          </a:xfrm>
          <a:prstGeom prst="rect">
            <a:avLst/>
          </a:prstGeom>
          <a:noFill/>
        </p:spPr>
        <p:txBody>
          <a:bodyPr wrap="square" rtlCol="0">
            <a:spAutoFit/>
          </a:bodyPr>
          <a:lstStyle/>
          <a:p>
            <a:r>
              <a:rPr lang="ja-JP" altLang="en-US" dirty="0"/>
              <a:t>事業</a:t>
            </a:r>
            <a:r>
              <a:rPr kumimoji="1" lang="ja-JP" altLang="en-US" dirty="0"/>
              <a:t>項目②</a:t>
            </a:r>
          </a:p>
        </p:txBody>
      </p:sp>
      <p:sp>
        <p:nvSpPr>
          <p:cNvPr id="14" name="右矢印 13"/>
          <p:cNvSpPr/>
          <p:nvPr/>
        </p:nvSpPr>
        <p:spPr>
          <a:xfrm>
            <a:off x="4329533" y="4151843"/>
            <a:ext cx="2762747" cy="8720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テキスト ボックス 14"/>
          <p:cNvSpPr txBox="1"/>
          <p:nvPr/>
        </p:nvSpPr>
        <p:spPr>
          <a:xfrm>
            <a:off x="179512" y="4482589"/>
            <a:ext cx="2478156" cy="369332"/>
          </a:xfrm>
          <a:prstGeom prst="rect">
            <a:avLst/>
          </a:prstGeom>
          <a:noFill/>
        </p:spPr>
        <p:txBody>
          <a:bodyPr wrap="square" rtlCol="0">
            <a:spAutoFit/>
          </a:bodyPr>
          <a:lstStyle/>
          <a:p>
            <a:r>
              <a:rPr lang="ja-JP" altLang="en-US"/>
              <a:t>事業</a:t>
            </a:r>
            <a:r>
              <a:rPr kumimoji="1" lang="ja-JP" altLang="en-US"/>
              <a:t>項目</a:t>
            </a:r>
            <a:r>
              <a:rPr kumimoji="1" lang="ja-JP" altLang="en-US" dirty="0"/>
              <a:t>③</a:t>
            </a:r>
          </a:p>
        </p:txBody>
      </p:sp>
      <p:sp>
        <p:nvSpPr>
          <p:cNvPr id="19" name="テキスト ボックス 18"/>
          <p:cNvSpPr txBox="1"/>
          <p:nvPr/>
        </p:nvSpPr>
        <p:spPr>
          <a:xfrm>
            <a:off x="5531325" y="146250"/>
            <a:ext cx="347077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・研究開発の全体スケジュールを記載ください。</a:t>
            </a:r>
            <a:endParaRPr lang="en-US" altLang="ja-JP" sz="1200" i="1" dirty="0">
              <a:solidFill>
                <a:schemeClr val="bg1"/>
              </a:solidFill>
              <a:latin typeface="+mn-ea"/>
            </a:endParaRPr>
          </a:p>
          <a:p>
            <a:r>
              <a:rPr lang="ja-JP" altLang="en-US" sz="1200" i="1" dirty="0">
                <a:solidFill>
                  <a:schemeClr val="bg1"/>
                </a:solidFill>
                <a:latin typeface="+mn-ea"/>
              </a:rPr>
              <a:t>・事業年数によりスケジュール表を調整してください。</a:t>
            </a:r>
            <a:endParaRPr lang="en-US" altLang="ja-JP" sz="1200" i="1" dirty="0">
              <a:solidFill>
                <a:schemeClr val="bg1"/>
              </a:solidFill>
              <a:latin typeface="+mn-ea"/>
            </a:endParaRPr>
          </a:p>
        </p:txBody>
      </p:sp>
      <p:cxnSp>
        <p:nvCxnSpPr>
          <p:cNvPr id="20" name="直線コネクタ 19"/>
          <p:cNvCxnSpPr/>
          <p:nvPr/>
        </p:nvCxnSpPr>
        <p:spPr>
          <a:xfrm>
            <a:off x="3007914" y="1600475"/>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3964409"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4920904"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3599284" y="796771"/>
            <a:ext cx="730250" cy="300082"/>
          </a:xfrm>
          <a:prstGeom prst="rect">
            <a:avLst/>
          </a:prstGeom>
          <a:noFill/>
        </p:spPr>
        <p:txBody>
          <a:bodyPr wrap="square" rtlCol="0">
            <a:spAutoFit/>
          </a:bodyPr>
          <a:lstStyle/>
          <a:p>
            <a:r>
              <a:rPr lang="en-US" altLang="ja-JP" sz="1350" dirty="0">
                <a:solidFill>
                  <a:prstClr val="black"/>
                </a:solidFill>
              </a:rPr>
              <a:t>2023.7</a:t>
            </a:r>
            <a:endParaRPr lang="ja-JP" altLang="en-US" sz="1350" dirty="0">
              <a:solidFill>
                <a:prstClr val="black"/>
              </a:solidFill>
            </a:endParaRPr>
          </a:p>
        </p:txBody>
      </p:sp>
      <p:sp>
        <p:nvSpPr>
          <p:cNvPr id="24" name="テキスト ボックス 23"/>
          <p:cNvSpPr txBox="1"/>
          <p:nvPr/>
        </p:nvSpPr>
        <p:spPr>
          <a:xfrm>
            <a:off x="5453662" y="779942"/>
            <a:ext cx="934906" cy="300082"/>
          </a:xfrm>
          <a:prstGeom prst="rect">
            <a:avLst/>
          </a:prstGeom>
          <a:noFill/>
        </p:spPr>
        <p:txBody>
          <a:bodyPr wrap="square" rtlCol="0">
            <a:spAutoFit/>
          </a:bodyPr>
          <a:lstStyle/>
          <a:p>
            <a:r>
              <a:rPr lang="en-US" altLang="ja-JP" sz="1350" dirty="0">
                <a:solidFill>
                  <a:prstClr val="black"/>
                </a:solidFill>
              </a:rPr>
              <a:t>2025.7</a:t>
            </a:r>
            <a:endParaRPr lang="ja-JP" altLang="en-US" sz="1350" dirty="0">
              <a:solidFill>
                <a:prstClr val="black"/>
              </a:solidFill>
            </a:endParaRPr>
          </a:p>
        </p:txBody>
      </p:sp>
      <p:sp>
        <p:nvSpPr>
          <p:cNvPr id="25" name="テキスト ボックス 24"/>
          <p:cNvSpPr txBox="1"/>
          <p:nvPr/>
        </p:nvSpPr>
        <p:spPr>
          <a:xfrm>
            <a:off x="2126937" y="1201307"/>
            <a:ext cx="952651" cy="276999"/>
          </a:xfrm>
          <a:prstGeom prst="rect">
            <a:avLst/>
          </a:prstGeom>
          <a:noFill/>
        </p:spPr>
        <p:txBody>
          <a:bodyPr wrap="square" rtlCol="0">
            <a:spAutoFit/>
          </a:bodyPr>
          <a:lstStyle/>
          <a:p>
            <a:r>
              <a:rPr lang="ja-JP" altLang="en-US" sz="1200" dirty="0">
                <a:solidFill>
                  <a:srgbClr val="0000FF"/>
                </a:solidFill>
              </a:rPr>
              <a:t>◆開始</a:t>
            </a:r>
          </a:p>
        </p:txBody>
      </p:sp>
      <p:sp>
        <p:nvSpPr>
          <p:cNvPr id="26" name="テキスト ボックス 25"/>
          <p:cNvSpPr txBox="1"/>
          <p:nvPr/>
        </p:nvSpPr>
        <p:spPr>
          <a:xfrm>
            <a:off x="6996987" y="1170529"/>
            <a:ext cx="1175413" cy="307777"/>
          </a:xfrm>
          <a:prstGeom prst="rect">
            <a:avLst/>
          </a:prstGeom>
          <a:noFill/>
        </p:spPr>
        <p:txBody>
          <a:bodyPr wrap="square" rtlCol="0">
            <a:spAutoFit/>
          </a:bodyPr>
          <a:lstStyle/>
          <a:p>
            <a:r>
              <a:rPr lang="ja-JP" altLang="en-US" sz="1400" dirty="0">
                <a:solidFill>
                  <a:srgbClr val="0000FF"/>
                </a:solidFill>
              </a:rPr>
              <a:t>◆事業終了</a:t>
            </a:r>
          </a:p>
        </p:txBody>
      </p:sp>
      <p:sp>
        <p:nvSpPr>
          <p:cNvPr id="28" name="タイトル 1"/>
          <p:cNvSpPr txBox="1">
            <a:spLocks/>
          </p:cNvSpPr>
          <p:nvPr/>
        </p:nvSpPr>
        <p:spPr>
          <a:xfrm>
            <a:off x="116247" y="103320"/>
            <a:ext cx="4546082"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４．研究開発のスケジュール</a:t>
            </a:r>
          </a:p>
        </p:txBody>
      </p:sp>
      <p:sp>
        <p:nvSpPr>
          <p:cNvPr id="29" name="テキスト ボックス 28"/>
          <p:cNvSpPr txBox="1"/>
          <p:nvPr/>
        </p:nvSpPr>
        <p:spPr>
          <a:xfrm>
            <a:off x="4565304" y="779363"/>
            <a:ext cx="730250" cy="300082"/>
          </a:xfrm>
          <a:prstGeom prst="rect">
            <a:avLst/>
          </a:prstGeom>
          <a:noFill/>
        </p:spPr>
        <p:txBody>
          <a:bodyPr wrap="square" rtlCol="0">
            <a:spAutoFit/>
          </a:bodyPr>
          <a:lstStyle/>
          <a:p>
            <a:r>
              <a:rPr lang="en-US" altLang="ja-JP" sz="1350" dirty="0">
                <a:solidFill>
                  <a:prstClr val="black"/>
                </a:solidFill>
              </a:rPr>
              <a:t>2024.7</a:t>
            </a:r>
            <a:endParaRPr lang="ja-JP" altLang="en-US" sz="1350" dirty="0">
              <a:solidFill>
                <a:prstClr val="black"/>
              </a:solidFill>
            </a:endParaRPr>
          </a:p>
        </p:txBody>
      </p:sp>
      <p:cxnSp>
        <p:nvCxnSpPr>
          <p:cNvPr id="30" name="直線矢印コネクタ 29"/>
          <p:cNvCxnSpPr>
            <a:stCxn id="10" idx="3"/>
          </p:cNvCxnSpPr>
          <p:nvPr/>
        </p:nvCxnSpPr>
        <p:spPr>
          <a:xfrm>
            <a:off x="4329850" y="2343787"/>
            <a:ext cx="0" cy="1949309"/>
          </a:xfrm>
          <a:prstGeom prst="straightConnector1">
            <a:avLst/>
          </a:prstGeom>
          <a:ln w="19050">
            <a:prstDash val="dash"/>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7212960" y="4293096"/>
            <a:ext cx="1789142" cy="646331"/>
          </a:xfrm>
          <a:prstGeom prst="rect">
            <a:avLst/>
          </a:prstGeom>
          <a:noFill/>
        </p:spPr>
        <p:txBody>
          <a:bodyPr wrap="square" rtlCol="0">
            <a:spAutoFit/>
          </a:bodyPr>
          <a:lstStyle/>
          <a:p>
            <a:r>
              <a:rPr lang="ja-JP" altLang="en-US" dirty="0"/>
              <a:t>目標：～～～～を達成</a:t>
            </a:r>
            <a:endParaRPr kumimoji="1" lang="ja-JP" altLang="en-US" dirty="0"/>
          </a:p>
        </p:txBody>
      </p:sp>
      <p:cxnSp>
        <p:nvCxnSpPr>
          <p:cNvPr id="32" name="直線コネクタ 31"/>
          <p:cNvCxnSpPr/>
          <p:nvPr/>
        </p:nvCxnSpPr>
        <p:spPr>
          <a:xfrm>
            <a:off x="5877399" y="1607707"/>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6435776" y="795191"/>
            <a:ext cx="934906" cy="300082"/>
          </a:xfrm>
          <a:prstGeom prst="rect">
            <a:avLst/>
          </a:prstGeom>
          <a:noFill/>
        </p:spPr>
        <p:txBody>
          <a:bodyPr wrap="square" rtlCol="0">
            <a:spAutoFit/>
          </a:bodyPr>
          <a:lstStyle/>
          <a:p>
            <a:r>
              <a:rPr lang="en-US" altLang="ja-JP" sz="1350" dirty="0">
                <a:solidFill>
                  <a:prstClr val="black"/>
                </a:solidFill>
              </a:rPr>
              <a:t>2026.7</a:t>
            </a:r>
            <a:endParaRPr lang="ja-JP" altLang="en-US" sz="1350" dirty="0">
              <a:solidFill>
                <a:prstClr val="black"/>
              </a:solidFill>
            </a:endParaRPr>
          </a:p>
        </p:txBody>
      </p:sp>
      <p:sp>
        <p:nvSpPr>
          <p:cNvPr id="34" name="テキスト ボックス 33"/>
          <p:cNvSpPr txBox="1"/>
          <p:nvPr/>
        </p:nvSpPr>
        <p:spPr>
          <a:xfrm>
            <a:off x="4484893" y="3150453"/>
            <a:ext cx="1789142" cy="646331"/>
          </a:xfrm>
          <a:prstGeom prst="rect">
            <a:avLst/>
          </a:prstGeom>
          <a:noFill/>
        </p:spPr>
        <p:txBody>
          <a:bodyPr wrap="square" rtlCol="0">
            <a:spAutoFit/>
          </a:bodyPr>
          <a:lstStyle/>
          <a:p>
            <a:r>
              <a:rPr lang="ja-JP" altLang="en-US" dirty="0"/>
              <a:t>目標：～～～～を達成</a:t>
            </a:r>
            <a:endParaRPr kumimoji="1" lang="ja-JP" altLang="en-US" dirty="0"/>
          </a:p>
        </p:txBody>
      </p:sp>
      <p:sp>
        <p:nvSpPr>
          <p:cNvPr id="35" name="テキスト ボックス 34"/>
          <p:cNvSpPr txBox="1"/>
          <p:nvPr/>
        </p:nvSpPr>
        <p:spPr>
          <a:xfrm>
            <a:off x="4447243" y="2019662"/>
            <a:ext cx="1789142" cy="646331"/>
          </a:xfrm>
          <a:prstGeom prst="rect">
            <a:avLst/>
          </a:prstGeom>
          <a:noFill/>
        </p:spPr>
        <p:txBody>
          <a:bodyPr wrap="square" rtlCol="0">
            <a:spAutoFit/>
          </a:bodyPr>
          <a:lstStyle/>
          <a:p>
            <a:r>
              <a:rPr lang="ja-JP" altLang="en-US" dirty="0"/>
              <a:t>目標：～～～～を達成</a:t>
            </a:r>
            <a:endParaRPr kumimoji="1" lang="ja-JP" altLang="en-US" dirty="0"/>
          </a:p>
        </p:txBody>
      </p:sp>
    </p:spTree>
    <p:extLst>
      <p:ext uri="{BB962C8B-B14F-4D97-AF65-F5344CB8AC3E}">
        <p14:creationId xmlns:p14="http://schemas.microsoft.com/office/powerpoint/2010/main" val="3370902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746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kumimoji="1" lang="ja-JP" altLang="en-US" sz="2800" dirty="0">
                <a:latin typeface="+mn-ea"/>
              </a:rPr>
              <a:t>５．研究開発の目標</a:t>
            </a:r>
          </a:p>
        </p:txBody>
      </p:sp>
      <p:sp>
        <p:nvSpPr>
          <p:cNvPr id="6" name="テキスト ボックス 5"/>
          <p:cNvSpPr txBox="1"/>
          <p:nvPr/>
        </p:nvSpPr>
        <p:spPr>
          <a:xfrm>
            <a:off x="4518895" y="300932"/>
            <a:ext cx="4536504" cy="138499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・提案する研究開発の目標を中間時点と最終時点について具体的かつ定量的に記載してください（極力、目標仕様等の具体的な数値を記載してください）。</a:t>
            </a:r>
            <a:endParaRPr lang="en-US" altLang="ja-JP" dirty="0">
              <a:latin typeface="+mn-ea"/>
            </a:endParaRPr>
          </a:p>
          <a:p>
            <a:r>
              <a:rPr lang="ja-JP" altLang="en-US" dirty="0">
                <a:latin typeface="+mn-ea"/>
              </a:rPr>
              <a:t>・目標を一つにまとめることが出来ない場合は、いくつかのカテゴリーに分けて記載頂いても結構です。</a:t>
            </a:r>
            <a:endParaRPr lang="en-US" altLang="ja-JP" dirty="0">
              <a:latin typeface="+mn-ea"/>
            </a:endParaRPr>
          </a:p>
          <a:p>
            <a:r>
              <a:rPr lang="ja-JP" altLang="en-US" dirty="0">
                <a:latin typeface="+mn-ea"/>
              </a:rPr>
              <a:t>・研究開発計画における開発目標との合致、対応状況も記載してください。</a:t>
            </a:r>
            <a:endParaRPr lang="en-US" altLang="ja-JP" dirty="0">
              <a:latin typeface="+mn-ea"/>
            </a:endParaRPr>
          </a:p>
        </p:txBody>
      </p:sp>
      <p:sp>
        <p:nvSpPr>
          <p:cNvPr id="4" name="テキスト ボックス 21"/>
          <p:cNvSpPr txBox="1">
            <a:spLocks noChangeArrowheads="1"/>
          </p:cNvSpPr>
          <p:nvPr/>
        </p:nvSpPr>
        <p:spPr bwMode="auto">
          <a:xfrm>
            <a:off x="179512" y="1734381"/>
            <a:ext cx="8712968" cy="338554"/>
          </a:xfrm>
          <a:prstGeom prst="rect">
            <a:avLst/>
          </a:prstGeom>
          <a:noFill/>
          <a:ln w="9525">
            <a:noFill/>
            <a:miter lim="800000"/>
            <a:headEnd/>
            <a:tailEnd/>
          </a:ln>
        </p:spPr>
        <p:txBody>
          <a:bodyPr wrap="square">
            <a:spAutoFit/>
          </a:bodyPr>
          <a:lstStyle/>
          <a:p>
            <a:r>
              <a:rPr lang="ja-JP" altLang="ja-JP" sz="1600" dirty="0">
                <a:latin typeface="+mn-ea"/>
                <a:cs typeface="Times New Roman" pitchFamily="18" charset="0"/>
              </a:rPr>
              <a:t>①</a:t>
            </a:r>
            <a:r>
              <a:rPr lang="ja-JP" altLang="en-US" sz="1600" dirty="0">
                <a:latin typeface="+mn-ea"/>
                <a:cs typeface="Times New Roman" pitchFamily="18" charset="0"/>
              </a:rPr>
              <a:t>中間目標（</a:t>
            </a:r>
            <a:r>
              <a:rPr lang="en-US" altLang="ja-JP" sz="1600" dirty="0">
                <a:latin typeface="+mn-ea"/>
                <a:cs typeface="Times New Roman" pitchFamily="18" charset="0"/>
              </a:rPr>
              <a:t>※</a:t>
            </a:r>
            <a:r>
              <a:rPr lang="ja-JP" altLang="en-US" sz="1600" dirty="0">
                <a:latin typeface="+mn-ea"/>
                <a:cs typeface="Times New Roman" pitchFamily="18" charset="0"/>
              </a:rPr>
              <a:t>５年間の提案の場合は事業開始から２．５年後</a:t>
            </a:r>
            <a:r>
              <a:rPr lang="ja-JP" altLang="en-US" sz="1600" dirty="0">
                <a:latin typeface="+mn-ea"/>
              </a:rPr>
              <a:t>）</a:t>
            </a:r>
            <a:endParaRPr lang="en-US" altLang="ja-JP" sz="1600" dirty="0">
              <a:latin typeface="+mn-ea"/>
            </a:endParaRPr>
          </a:p>
        </p:txBody>
      </p:sp>
      <p:sp>
        <p:nvSpPr>
          <p:cNvPr id="5" name="テキスト ボックス 21"/>
          <p:cNvSpPr txBox="1">
            <a:spLocks noChangeArrowheads="1"/>
          </p:cNvSpPr>
          <p:nvPr/>
        </p:nvSpPr>
        <p:spPr bwMode="auto">
          <a:xfrm>
            <a:off x="179512" y="3791128"/>
            <a:ext cx="8614136" cy="338554"/>
          </a:xfrm>
          <a:prstGeom prst="rect">
            <a:avLst/>
          </a:prstGeom>
          <a:noFill/>
          <a:ln w="9525">
            <a:noFill/>
            <a:miter lim="800000"/>
            <a:headEnd/>
            <a:tailEnd/>
          </a:ln>
        </p:spPr>
        <p:txBody>
          <a:bodyPr wrap="square">
            <a:spAutoFit/>
          </a:bodyPr>
          <a:lstStyle/>
          <a:p>
            <a:r>
              <a:rPr lang="ja-JP" altLang="en-US" sz="1600" dirty="0">
                <a:latin typeface="+mn-ea"/>
                <a:cs typeface="Times New Roman" pitchFamily="18" charset="0"/>
              </a:rPr>
              <a:t>②最終目標（</a:t>
            </a:r>
            <a:r>
              <a:rPr lang="en-US" altLang="ja-JP" sz="1600" dirty="0">
                <a:latin typeface="+mn-ea"/>
                <a:cs typeface="Times New Roman" pitchFamily="18" charset="0"/>
              </a:rPr>
              <a:t>※</a:t>
            </a:r>
            <a:r>
              <a:rPr lang="ja-JP" altLang="en-US" sz="1600" dirty="0">
                <a:latin typeface="+mn-ea"/>
                <a:cs typeface="Times New Roman" pitchFamily="18" charset="0"/>
              </a:rPr>
              <a:t>５年間の提案の場合は事業開始から５年後</a:t>
            </a:r>
            <a:r>
              <a:rPr lang="ja-JP" altLang="en-US" sz="1600" dirty="0">
                <a:latin typeface="+mn-ea"/>
              </a:rPr>
              <a:t>）</a:t>
            </a:r>
            <a:endParaRPr lang="en-US" altLang="ja-JP" sz="1600" dirty="0">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1777535413"/>
              </p:ext>
            </p:extLst>
          </p:nvPr>
        </p:nvGraphicFramePr>
        <p:xfrm>
          <a:off x="323528" y="2367610"/>
          <a:ext cx="8470120" cy="1262560"/>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1262560">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en-US" sz="1200" spc="10" dirty="0">
                          <a:effectLst/>
                        </a:rPr>
                        <a:t>中間目標</a:t>
                      </a:r>
                      <a:endParaRPr lang="ja-JP" altLang="ja-JP" sz="12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200" spc="10" dirty="0">
                          <a:effectLst/>
                        </a:rPr>
                        <a:t>○○○○○</a:t>
                      </a:r>
                      <a:r>
                        <a:rPr lang="ja-JP" altLang="ja-JP" sz="1200" spc="10" dirty="0">
                          <a:effectLst/>
                        </a:rPr>
                        <a:t>○○○○○○○○○○○○○○</a:t>
                      </a:r>
                      <a:r>
                        <a:rPr lang="ja-JP" sz="1200" spc="10" dirty="0">
                          <a:effectLst/>
                        </a:rPr>
                        <a:t>○○</a:t>
                      </a:r>
                      <a:r>
                        <a:rPr lang="ja-JP" altLang="ja-JP" sz="1200" spc="10" dirty="0">
                          <a:effectLst/>
                        </a:rPr>
                        <a:t>○○○○○○○○○○○○○○○○○○○○○○○○○○○○○○○○○○○○○○○○○○…</a:t>
                      </a:r>
                      <a:endParaRPr lang="ja-JP" sz="12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14" name="テキスト ボックス 21"/>
          <p:cNvSpPr txBox="1">
            <a:spLocks noChangeArrowheads="1"/>
          </p:cNvSpPr>
          <p:nvPr/>
        </p:nvSpPr>
        <p:spPr bwMode="auto">
          <a:xfrm>
            <a:off x="179512" y="1399870"/>
            <a:ext cx="2664296" cy="338554"/>
          </a:xfrm>
          <a:prstGeom prst="rect">
            <a:avLst/>
          </a:prstGeom>
          <a:noFill/>
          <a:ln w="9525">
            <a:noFill/>
            <a:miter lim="800000"/>
            <a:headEnd/>
            <a:tailEnd/>
          </a:ln>
        </p:spPr>
        <p:txBody>
          <a:bodyPr wrap="square">
            <a:spAutoFit/>
          </a:bodyPr>
          <a:lstStyle/>
          <a:p>
            <a:r>
              <a:rPr lang="en-US" altLang="ja-JP" sz="1600" dirty="0">
                <a:latin typeface="+mn-ea"/>
                <a:cs typeface="Times New Roman" pitchFamily="18" charset="0"/>
              </a:rPr>
              <a:t>【</a:t>
            </a:r>
            <a:r>
              <a:rPr lang="ja-JP" altLang="en-US" sz="1600" dirty="0">
                <a:latin typeface="+mn-ea"/>
                <a:cs typeface="Times New Roman" pitchFamily="18" charset="0"/>
              </a:rPr>
              <a:t>目標</a:t>
            </a:r>
            <a:r>
              <a:rPr lang="en-US" altLang="ja-JP" sz="1600" dirty="0">
                <a:latin typeface="+mn-ea"/>
                <a:cs typeface="Times New Roman" pitchFamily="18" charset="0"/>
              </a:rPr>
              <a:t>】</a:t>
            </a:r>
            <a:endParaRPr lang="en-US" altLang="ja-JP" sz="1600" dirty="0">
              <a:latin typeface="+mn-ea"/>
            </a:endParaRPr>
          </a:p>
        </p:txBody>
      </p:sp>
      <p:graphicFrame>
        <p:nvGraphicFramePr>
          <p:cNvPr id="18" name="表 17"/>
          <p:cNvGraphicFramePr>
            <a:graphicFrameLocks noGrp="1"/>
          </p:cNvGraphicFramePr>
          <p:nvPr>
            <p:extLst>
              <p:ext uri="{D42A27DB-BD31-4B8C-83A1-F6EECF244321}">
                <p14:modId xmlns:p14="http://schemas.microsoft.com/office/powerpoint/2010/main" val="2857025166"/>
              </p:ext>
            </p:extLst>
          </p:nvPr>
        </p:nvGraphicFramePr>
        <p:xfrm>
          <a:off x="323528" y="4424357"/>
          <a:ext cx="8470120" cy="2082730"/>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904387">
                <a:tc>
                  <a:txBody>
                    <a:bodyPr/>
                    <a:lstStyle/>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研究開発中の最終目標</a:t>
                      </a:r>
                      <a:endParaRPr kumimoji="1" lang="ja-JP" sz="12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en-US" sz="1200" spc="10" dirty="0">
                          <a:effectLst/>
                          <a:latin typeface="+mn-ea"/>
                          <a:ea typeface="+mn-ea"/>
                        </a:rPr>
                        <a:t>先端半導体実装技術（</a:t>
                      </a:r>
                      <a:r>
                        <a:rPr lang="en-US" altLang="ja-JP" sz="1200" spc="10" dirty="0">
                          <a:effectLst/>
                          <a:latin typeface="+mn-ea"/>
                          <a:ea typeface="+mn-ea"/>
                        </a:rPr>
                        <a:t>5nm </a:t>
                      </a:r>
                      <a:r>
                        <a:rPr lang="ja-JP" altLang="en-US" sz="1200" spc="10" dirty="0">
                          <a:effectLst/>
                          <a:latin typeface="+mn-ea"/>
                          <a:ea typeface="+mn-ea"/>
                        </a:rPr>
                        <a:t>ノード以降）において求められる基本性能を具備する基盤技術を開発し、３次元実装に係る実工場ラインへの適用を見据えて、実用性の評価・検証をすること。（部材・材料、製造装置としての検証であり</a:t>
                      </a:r>
                      <a:r>
                        <a:rPr lang="ja-JP" altLang="en-US" sz="1200" spc="10">
                          <a:effectLst/>
                          <a:latin typeface="+mn-ea"/>
                          <a:ea typeface="+mn-ea"/>
                        </a:rPr>
                        <a:t>、先端</a:t>
                      </a:r>
                      <a:r>
                        <a:rPr lang="ja-JP" altLang="en-US" sz="1200" spc="10" dirty="0">
                          <a:effectLst/>
                          <a:latin typeface="+mn-ea"/>
                          <a:ea typeface="+mn-ea"/>
                        </a:rPr>
                        <a:t>半導体の実工場ラインでの検証までは必須としない。）</a:t>
                      </a:r>
                      <a:endParaRPr lang="en-US" altLang="ja-JP" sz="1200" spc="10" dirty="0">
                        <a:effectLst/>
                        <a:latin typeface="+mn-ea"/>
                        <a:ea typeface="+mn-ea"/>
                      </a:endParaRPr>
                    </a:p>
                  </a:txBody>
                  <a:tcPr marL="68580" marR="68580" marT="0" marB="0"/>
                </a:tc>
                <a:extLst>
                  <a:ext uri="{0D108BD9-81ED-4DB2-BD59-A6C34878D82A}">
                    <a16:rowId xmlns:a16="http://schemas.microsoft.com/office/drawing/2014/main" val="668968387"/>
                  </a:ext>
                </a:extLst>
              </a:tr>
              <a:tr h="1178343">
                <a:tc>
                  <a:txBody>
                    <a:bodyPr/>
                    <a:lstStyle/>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最終目標</a:t>
                      </a:r>
                      <a:endParaRPr kumimoji="1" lang="ja-JP" sz="12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200" spc="10" dirty="0">
                          <a:effectLst/>
                          <a:latin typeface="+mn-ea"/>
                          <a:ea typeface="+mn-ea"/>
                        </a:rPr>
                        <a:t>○○○○○○○○○○○○○○○○○○○○○○○○○○○○○○○○○○○○○○○○○○○○○○○○○○○○○○○○○○○○○○○…</a:t>
                      </a:r>
                      <a:endParaRPr lang="ja-JP" altLang="ja-JP" sz="1200" spc="10" dirty="0">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7</a:t>
            </a:fld>
            <a:endParaRPr kumimoji="1"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746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kumimoji="1" lang="ja-JP" altLang="en-US" sz="2800" dirty="0">
                <a:latin typeface="+mn-ea"/>
              </a:rPr>
              <a:t>６．技術のベンチマーク</a:t>
            </a:r>
          </a:p>
        </p:txBody>
      </p:sp>
      <p:sp>
        <p:nvSpPr>
          <p:cNvPr id="22" name="Text Box 10"/>
          <p:cNvSpPr txBox="1">
            <a:spLocks noChangeArrowheads="1"/>
          </p:cNvSpPr>
          <p:nvPr/>
        </p:nvSpPr>
        <p:spPr bwMode="auto">
          <a:xfrm>
            <a:off x="328718" y="6533016"/>
            <a:ext cx="3257709" cy="227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just" eaLnBrk="0" fontAlgn="base" hangingPunct="0">
              <a:spcBef>
                <a:spcPct val="0"/>
              </a:spcBef>
              <a:spcAft>
                <a:spcPct val="0"/>
              </a:spcAft>
            </a:pPr>
            <a:r>
              <a:rPr kumimoji="0" lang="en-US" altLang="ja-JP" sz="1050" dirty="0">
                <a:solidFill>
                  <a:srgbClr val="0070C0"/>
                </a:solidFill>
                <a:latin typeface="+mn-ea"/>
              </a:rPr>
              <a:t>※RA</a:t>
            </a:r>
            <a:r>
              <a:rPr kumimoji="0" lang="ja-JP" altLang="en-US" sz="1050" dirty="0">
                <a:solidFill>
                  <a:srgbClr val="0070C0"/>
                </a:solidFill>
                <a:latin typeface="+mn-ea"/>
              </a:rPr>
              <a:t>（</a:t>
            </a:r>
            <a:r>
              <a:rPr kumimoji="0" lang="en-US" altLang="ja-JP" sz="1050" dirty="0">
                <a:solidFill>
                  <a:srgbClr val="0070C0"/>
                </a:solidFill>
                <a:latin typeface="+mn-ea"/>
              </a:rPr>
              <a:t>Run After</a:t>
            </a:r>
            <a:r>
              <a:rPr kumimoji="0" lang="ja-JP" altLang="en-US" sz="1050" dirty="0">
                <a:solidFill>
                  <a:srgbClr val="0070C0"/>
                </a:solidFill>
                <a:latin typeface="+mn-ea"/>
              </a:rPr>
              <a:t>）、</a:t>
            </a:r>
            <a:r>
              <a:rPr kumimoji="0" lang="en-US" altLang="ja-JP" sz="1050" dirty="0">
                <a:solidFill>
                  <a:srgbClr val="0070C0"/>
                </a:solidFill>
                <a:latin typeface="+mn-ea"/>
              </a:rPr>
              <a:t>DH</a:t>
            </a:r>
            <a:r>
              <a:rPr kumimoji="0" lang="ja-JP" altLang="en-US" sz="1050" dirty="0">
                <a:solidFill>
                  <a:srgbClr val="0070C0"/>
                </a:solidFill>
                <a:latin typeface="+mn-ea"/>
              </a:rPr>
              <a:t>（</a:t>
            </a:r>
            <a:r>
              <a:rPr kumimoji="0" lang="en-US" altLang="ja-JP" sz="1050" dirty="0">
                <a:solidFill>
                  <a:srgbClr val="0070C0"/>
                </a:solidFill>
                <a:latin typeface="+mn-ea"/>
              </a:rPr>
              <a:t>Dead Heat</a:t>
            </a:r>
            <a:r>
              <a:rPr kumimoji="0" lang="ja-JP" altLang="en-US" sz="1050" dirty="0">
                <a:solidFill>
                  <a:srgbClr val="0070C0"/>
                </a:solidFill>
                <a:latin typeface="+mn-ea"/>
              </a:rPr>
              <a:t>）、</a:t>
            </a:r>
            <a:r>
              <a:rPr kumimoji="0" lang="en-US" altLang="ja-JP" sz="1050" dirty="0">
                <a:solidFill>
                  <a:srgbClr val="0070C0"/>
                </a:solidFill>
                <a:latin typeface="+mn-ea"/>
              </a:rPr>
              <a:t>LD</a:t>
            </a:r>
            <a:r>
              <a:rPr kumimoji="0" lang="ja-JP" altLang="en-US" sz="1050" dirty="0">
                <a:solidFill>
                  <a:srgbClr val="0070C0"/>
                </a:solidFill>
                <a:latin typeface="+mn-ea"/>
              </a:rPr>
              <a:t>（</a:t>
            </a:r>
            <a:r>
              <a:rPr kumimoji="0" lang="en-US" altLang="ja-JP" sz="1050" dirty="0">
                <a:solidFill>
                  <a:srgbClr val="0070C0"/>
                </a:solidFill>
                <a:latin typeface="+mn-ea"/>
              </a:rPr>
              <a:t>Leading</a:t>
            </a:r>
            <a:r>
              <a:rPr kumimoji="0" lang="ja-JP" altLang="en-US" sz="1050" dirty="0">
                <a:solidFill>
                  <a:srgbClr val="0070C0"/>
                </a:solidFill>
                <a:latin typeface="+mn-ea"/>
              </a:rPr>
              <a:t>）</a:t>
            </a:r>
          </a:p>
        </p:txBody>
      </p:sp>
      <p:graphicFrame>
        <p:nvGraphicFramePr>
          <p:cNvPr id="4" name="表 3"/>
          <p:cNvGraphicFramePr>
            <a:graphicFrameLocks noGrp="1"/>
          </p:cNvGraphicFramePr>
          <p:nvPr>
            <p:extLst>
              <p:ext uri="{D42A27DB-BD31-4B8C-83A1-F6EECF244321}">
                <p14:modId xmlns:p14="http://schemas.microsoft.com/office/powerpoint/2010/main" val="3475439728"/>
              </p:ext>
            </p:extLst>
          </p:nvPr>
        </p:nvGraphicFramePr>
        <p:xfrm>
          <a:off x="474650" y="1074027"/>
          <a:ext cx="8088797" cy="5408265"/>
        </p:xfrm>
        <a:graphic>
          <a:graphicData uri="http://schemas.openxmlformats.org/drawingml/2006/table">
            <a:tbl>
              <a:tblPr>
                <a:tableStyleId>{5C22544A-7EE6-4342-B048-85BDC9FD1C3A}</a:tableStyleId>
              </a:tblPr>
              <a:tblGrid>
                <a:gridCol w="1131476">
                  <a:extLst>
                    <a:ext uri="{9D8B030D-6E8A-4147-A177-3AD203B41FA5}">
                      <a16:colId xmlns:a16="http://schemas.microsoft.com/office/drawing/2014/main" val="2803489474"/>
                    </a:ext>
                  </a:extLst>
                </a:gridCol>
                <a:gridCol w="1820855">
                  <a:extLst>
                    <a:ext uri="{9D8B030D-6E8A-4147-A177-3AD203B41FA5}">
                      <a16:colId xmlns:a16="http://schemas.microsoft.com/office/drawing/2014/main" val="118530061"/>
                    </a:ext>
                  </a:extLst>
                </a:gridCol>
                <a:gridCol w="767241">
                  <a:extLst>
                    <a:ext uri="{9D8B030D-6E8A-4147-A177-3AD203B41FA5}">
                      <a16:colId xmlns:a16="http://schemas.microsoft.com/office/drawing/2014/main" val="825099589"/>
                    </a:ext>
                  </a:extLst>
                </a:gridCol>
                <a:gridCol w="624175">
                  <a:extLst>
                    <a:ext uri="{9D8B030D-6E8A-4147-A177-3AD203B41FA5}">
                      <a16:colId xmlns:a16="http://schemas.microsoft.com/office/drawing/2014/main" val="3395987384"/>
                    </a:ext>
                  </a:extLst>
                </a:gridCol>
                <a:gridCol w="624175">
                  <a:extLst>
                    <a:ext uri="{9D8B030D-6E8A-4147-A177-3AD203B41FA5}">
                      <a16:colId xmlns:a16="http://schemas.microsoft.com/office/drawing/2014/main" val="2007639533"/>
                    </a:ext>
                  </a:extLst>
                </a:gridCol>
                <a:gridCol w="624175">
                  <a:extLst>
                    <a:ext uri="{9D8B030D-6E8A-4147-A177-3AD203B41FA5}">
                      <a16:colId xmlns:a16="http://schemas.microsoft.com/office/drawing/2014/main" val="3611286997"/>
                    </a:ext>
                  </a:extLst>
                </a:gridCol>
                <a:gridCol w="624175">
                  <a:extLst>
                    <a:ext uri="{9D8B030D-6E8A-4147-A177-3AD203B41FA5}">
                      <a16:colId xmlns:a16="http://schemas.microsoft.com/office/drawing/2014/main" val="1824946101"/>
                    </a:ext>
                  </a:extLst>
                </a:gridCol>
                <a:gridCol w="624175">
                  <a:extLst>
                    <a:ext uri="{9D8B030D-6E8A-4147-A177-3AD203B41FA5}">
                      <a16:colId xmlns:a16="http://schemas.microsoft.com/office/drawing/2014/main" val="2426479071"/>
                    </a:ext>
                  </a:extLst>
                </a:gridCol>
                <a:gridCol w="624175">
                  <a:extLst>
                    <a:ext uri="{9D8B030D-6E8A-4147-A177-3AD203B41FA5}">
                      <a16:colId xmlns:a16="http://schemas.microsoft.com/office/drawing/2014/main" val="3815965121"/>
                    </a:ext>
                  </a:extLst>
                </a:gridCol>
                <a:gridCol w="624175">
                  <a:extLst>
                    <a:ext uri="{9D8B030D-6E8A-4147-A177-3AD203B41FA5}">
                      <a16:colId xmlns:a16="http://schemas.microsoft.com/office/drawing/2014/main" val="3699482611"/>
                    </a:ext>
                  </a:extLst>
                </a:gridCol>
              </a:tblGrid>
              <a:tr h="872805">
                <a:tc>
                  <a:txBody>
                    <a:bodyPr/>
                    <a:lstStyle/>
                    <a:p>
                      <a:pPr algn="ctr">
                        <a:lnSpc>
                          <a:spcPct val="100000"/>
                        </a:lnSpc>
                        <a:spcAft>
                          <a:spcPts val="0"/>
                        </a:spcAft>
                      </a:pPr>
                      <a:r>
                        <a:rPr lang="ja-JP" sz="1200" kern="100" spc="60" dirty="0">
                          <a:effectLst/>
                        </a:rPr>
                        <a:t>技術名称</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技術</a:t>
                      </a:r>
                      <a:endParaRPr lang="ja-JP" sz="1200" kern="100" dirty="0">
                        <a:effectLst/>
                      </a:endParaRPr>
                    </a:p>
                    <a:p>
                      <a:pPr algn="ctr">
                        <a:lnSpc>
                          <a:spcPct val="100000"/>
                        </a:lnSpc>
                        <a:spcAft>
                          <a:spcPts val="0"/>
                        </a:spcAft>
                      </a:pPr>
                      <a:r>
                        <a:rPr lang="ja-JP" sz="1200" kern="100" spc="60" dirty="0">
                          <a:effectLst/>
                        </a:rPr>
                        <a:t>保有者</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年月</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性能①</a:t>
                      </a:r>
                      <a:endParaRPr lang="ja-JP" sz="1200" kern="100" dirty="0">
                        <a:effectLst/>
                      </a:endParaRPr>
                    </a:p>
                    <a:p>
                      <a:pPr algn="ctr">
                        <a:lnSpc>
                          <a:spcPct val="100000"/>
                        </a:lnSpc>
                        <a:spcAft>
                          <a:spcPts val="0"/>
                        </a:spcAft>
                      </a:pPr>
                      <a:r>
                        <a:rPr lang="ja-JP" sz="1200" kern="100" spc="60" dirty="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性能②</a:t>
                      </a:r>
                      <a:endParaRPr lang="ja-JP" sz="1200" kern="100" dirty="0">
                        <a:effectLst/>
                      </a:endParaRPr>
                    </a:p>
                    <a:p>
                      <a:pPr algn="ctr">
                        <a:lnSpc>
                          <a:spcPct val="100000"/>
                        </a:lnSpc>
                        <a:spcAft>
                          <a:spcPts val="0"/>
                        </a:spcAft>
                      </a:pPr>
                      <a:r>
                        <a:rPr lang="ja-JP" sz="1200" kern="100" spc="60" dirty="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コスト</a:t>
                      </a:r>
                      <a:r>
                        <a:rPr lang="en-US" sz="1200" kern="100" spc="60" dirty="0">
                          <a:effectLst/>
                        </a:rPr>
                        <a:t>(/y)</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市場</a:t>
                      </a:r>
                      <a:endParaRPr lang="en-US" altLang="ja-JP" sz="1200" kern="100" spc="60" dirty="0">
                        <a:effectLst/>
                      </a:endParaRPr>
                    </a:p>
                    <a:p>
                      <a:pPr algn="ctr">
                        <a:lnSpc>
                          <a:spcPct val="100000"/>
                        </a:lnSpc>
                        <a:spcAft>
                          <a:spcPts val="0"/>
                        </a:spcAft>
                      </a:pPr>
                      <a:r>
                        <a:rPr lang="ja-JP" sz="1200" kern="100" spc="60" dirty="0">
                          <a:effectLst/>
                        </a:rPr>
                        <a:t>規模</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ja-JP" sz="1200" kern="100" spc="60" dirty="0">
                          <a:effectLst/>
                        </a:rPr>
                        <a:t>獲得市場規模</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シェア</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総合評価（</a:t>
                      </a:r>
                      <a:r>
                        <a:rPr lang="en-US" sz="1200" kern="100" spc="60" dirty="0">
                          <a:effectLst/>
                        </a:rPr>
                        <a:t>LD</a:t>
                      </a:r>
                      <a:r>
                        <a:rPr lang="ja-JP" sz="1200" kern="100" spc="60" dirty="0" err="1">
                          <a:effectLst/>
                        </a:rPr>
                        <a:t>、</a:t>
                      </a:r>
                      <a:r>
                        <a:rPr lang="en-US" sz="1200" kern="100" spc="60" dirty="0">
                          <a:effectLst/>
                        </a:rPr>
                        <a:t>DH</a:t>
                      </a:r>
                      <a:r>
                        <a:rPr lang="ja-JP" sz="1200" kern="100" spc="60" dirty="0" err="1">
                          <a:effectLst/>
                        </a:rPr>
                        <a:t>、</a:t>
                      </a:r>
                      <a:r>
                        <a:rPr lang="en-US" sz="1200" kern="100" spc="60" dirty="0">
                          <a:effectLst/>
                        </a:rPr>
                        <a:t>RA</a:t>
                      </a:r>
                      <a:r>
                        <a:rPr lang="ja-JP" sz="1200" kern="100" spc="60" dirty="0">
                          <a:effectLst/>
                        </a:rPr>
                        <a:t>）</a:t>
                      </a:r>
                      <a:r>
                        <a:rPr lang="en-US" altLang="ja-JP" sz="1200" kern="100" spc="60" dirty="0">
                          <a:solidFill>
                            <a:srgbClr val="0070C0"/>
                          </a:solidFill>
                          <a:effectLst/>
                        </a:rPr>
                        <a:t>※</a:t>
                      </a:r>
                      <a:endParaRPr lang="ja-JP" sz="1200" kern="100" dirty="0">
                        <a:solidFill>
                          <a:srgbClr val="0070C0"/>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88651217"/>
                  </a:ext>
                </a:extLst>
              </a:tr>
              <a:tr h="377955">
                <a:tc rowSpan="4">
                  <a:txBody>
                    <a:bodyPr/>
                    <a:lstStyle/>
                    <a:p>
                      <a:pPr algn="ctr">
                        <a:lnSpc>
                          <a:spcPts val="1200"/>
                        </a:lnSpc>
                        <a:spcAft>
                          <a:spcPts val="0"/>
                        </a:spcAft>
                      </a:pPr>
                      <a:r>
                        <a:rPr lang="ja-JP" sz="1200" kern="100" spc="60" dirty="0">
                          <a:effectLst/>
                        </a:rPr>
                        <a:t>提案技術</a:t>
                      </a:r>
                      <a:endParaRPr lang="ja-JP" sz="1200" kern="100" dirty="0">
                        <a:effectLst/>
                      </a:endParaRPr>
                    </a:p>
                    <a:p>
                      <a:pPr algn="ctr">
                        <a:lnSpc>
                          <a:spcPts val="1200"/>
                        </a:lnSpc>
                        <a:spcAft>
                          <a:spcPts val="0"/>
                        </a:spcAft>
                      </a:pPr>
                      <a:r>
                        <a:rPr lang="ja-JP" sz="1200" kern="100" spc="60" dirty="0">
                          <a:effectLst/>
                        </a:rPr>
                        <a:t>（名称）</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2021/</a:t>
                      </a:r>
                      <a:r>
                        <a:rPr lang="en-US" altLang="ja-JP" sz="1200" kern="100" spc="60" dirty="0">
                          <a:effectLst/>
                        </a:rPr>
                        <a:t>4</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860276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a:t>
                      </a:r>
                      <a:r>
                        <a:rPr lang="en-US" sz="1200" kern="100" spc="60" dirty="0">
                          <a:effectLst/>
                        </a:rPr>
                        <a:t>(</a:t>
                      </a:r>
                      <a:r>
                        <a:rPr lang="ja-JP" sz="1200" kern="100" spc="60" dirty="0">
                          <a:effectLst/>
                        </a:rPr>
                        <a:t>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1063112"/>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a:t>
                      </a:r>
                      <a:r>
                        <a:rPr lang="en-US" sz="1200" kern="100" spc="60" dirty="0">
                          <a:effectLst/>
                        </a:rPr>
                        <a:t>(</a:t>
                      </a:r>
                      <a:r>
                        <a:rPr lang="ja-JP" sz="1200" kern="100" spc="60" dirty="0">
                          <a:effectLst/>
                        </a:rPr>
                        <a:t>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1889480"/>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8912868"/>
                  </a:ext>
                </a:extLst>
              </a:tr>
              <a:tr h="377955">
                <a:tc rowSpan="4">
                  <a:txBody>
                    <a:bodyPr/>
                    <a:lstStyle/>
                    <a:p>
                      <a:pPr algn="just">
                        <a:lnSpc>
                          <a:spcPts val="1200"/>
                        </a:lnSpc>
                        <a:spcAft>
                          <a:spcPts val="0"/>
                        </a:spcAft>
                      </a:pPr>
                      <a:r>
                        <a:rPr lang="en-US" sz="1200" kern="100" spc="60" dirty="0">
                          <a:effectLst/>
                        </a:rPr>
                        <a:t>A</a:t>
                      </a:r>
                      <a:r>
                        <a:rPr lang="ja-JP" sz="1200" kern="100" spc="60" dirty="0">
                          <a:effectLst/>
                        </a:rPr>
                        <a:t>社</a:t>
                      </a:r>
                      <a:endParaRPr lang="en-US" altLang="ja-JP" sz="1200" kern="100" spc="60" dirty="0">
                        <a:effectLst/>
                      </a:endParaRPr>
                    </a:p>
                    <a:p>
                      <a:pPr algn="just">
                        <a:lnSpc>
                          <a:spcPts val="1200"/>
                        </a:lnSpc>
                        <a:spcAft>
                          <a:spcPts val="0"/>
                        </a:spcAft>
                      </a:pPr>
                      <a:r>
                        <a:rPr lang="ja-JP" sz="1200" kern="100" spc="60" dirty="0">
                          <a:effectLst/>
                        </a:rPr>
                        <a:t>（競合技術の名称）</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2021/</a:t>
                      </a:r>
                      <a:r>
                        <a:rPr lang="en-US" altLang="ja-JP" sz="1200" kern="100" spc="60" dirty="0">
                          <a:effectLst/>
                        </a:rPr>
                        <a:t>4</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5833917"/>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661007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6133152"/>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3915625"/>
                  </a:ext>
                </a:extLst>
              </a:tr>
              <a:tr h="377955">
                <a:tc rowSpan="4">
                  <a:txBody>
                    <a:bodyPr/>
                    <a:lstStyle/>
                    <a:p>
                      <a:pPr algn="just">
                        <a:lnSpc>
                          <a:spcPts val="1200"/>
                        </a:lnSpc>
                        <a:spcAft>
                          <a:spcPts val="0"/>
                        </a:spcAft>
                      </a:pPr>
                      <a:r>
                        <a:rPr lang="en-US" altLang="ja-JP" sz="1200" kern="100" spc="60" dirty="0">
                          <a:effectLst/>
                        </a:rPr>
                        <a:t>B</a:t>
                      </a:r>
                      <a:r>
                        <a:rPr lang="ja-JP" sz="1200" kern="100" spc="60" dirty="0">
                          <a:effectLst/>
                        </a:rPr>
                        <a:t>社</a:t>
                      </a:r>
                      <a:endParaRPr lang="en-US" altLang="ja-JP" sz="1200" kern="100" spc="60" dirty="0">
                        <a:effectLst/>
                      </a:endParaRPr>
                    </a:p>
                    <a:p>
                      <a:pPr algn="just">
                        <a:lnSpc>
                          <a:spcPts val="1200"/>
                        </a:lnSpc>
                        <a:spcAft>
                          <a:spcPts val="0"/>
                        </a:spcAft>
                      </a:pPr>
                      <a:r>
                        <a:rPr lang="ja-JP" sz="1200" kern="100" spc="60" dirty="0">
                          <a:effectLst/>
                        </a:rPr>
                        <a:t>（既存技術）</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2021/</a:t>
                      </a:r>
                      <a:r>
                        <a:rPr lang="en-US" altLang="ja-JP" sz="1200" kern="100" spc="60" dirty="0">
                          <a:effectLst/>
                        </a:rPr>
                        <a:t>4</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003859"/>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3269900"/>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98925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7610761"/>
                  </a:ext>
                </a:extLst>
              </a:tr>
            </a:tbl>
          </a:graphicData>
        </a:graphic>
      </p:graphicFrame>
      <p:sp>
        <p:nvSpPr>
          <p:cNvPr id="6" name="テキスト ボックス 5"/>
          <p:cNvSpPr txBox="1"/>
          <p:nvPr/>
        </p:nvSpPr>
        <p:spPr>
          <a:xfrm>
            <a:off x="4519049" y="116632"/>
            <a:ext cx="4536504"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prstClr val="white"/>
                </a:solidFill>
                <a:latin typeface="ＭＳ Ｐゴシック" panose="020B0600070205080204" pitchFamily="50" charset="-128"/>
              </a:rPr>
              <a:t>・本研究開発の目標が国内外の既存技術の性能や競争相手の性能と比較して優位であることを客観性のある数値で説明する等により、上記目標の妥当性を明示してください。</a:t>
            </a:r>
            <a:endParaRPr lang="en-US" altLang="ja-JP" dirty="0">
              <a:solidFill>
                <a:prstClr val="white"/>
              </a:solidFill>
              <a:latin typeface="ＭＳ Ｐゴシック" panose="020B0600070205080204" pitchFamily="50" charset="-128"/>
            </a:endParaRPr>
          </a:p>
          <a:p>
            <a:r>
              <a:rPr lang="ja-JP" altLang="en-US" dirty="0">
                <a:solidFill>
                  <a:prstClr val="white"/>
                </a:solidFill>
                <a:latin typeface="ＭＳ Ｐゴシック" panose="020B0600070205080204" pitchFamily="50" charset="-128"/>
              </a:rPr>
              <a:t>・一例として以下の表を載せておりますが、別の図や表を活用してベンチマークを表現頂いても結構です。</a:t>
            </a:r>
            <a:endParaRPr lang="en-US" altLang="ja-JP" dirty="0">
              <a:solidFill>
                <a:prstClr val="white"/>
              </a:solidFill>
              <a:latin typeface="ＭＳ Ｐゴシック" panose="020B0600070205080204" pitchFamily="50" charset="-128"/>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8</a:t>
            </a:fld>
            <a:endParaRPr kumimoji="1" lang="ja-JP" altLang="en-US"/>
          </a:p>
        </p:txBody>
      </p:sp>
    </p:spTree>
    <p:extLst>
      <p:ext uri="{BB962C8B-B14F-4D97-AF65-F5344CB8AC3E}">
        <p14:creationId xmlns:p14="http://schemas.microsoft.com/office/powerpoint/2010/main" val="4055479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8963" y="185167"/>
            <a:ext cx="6873317"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７</a:t>
            </a:r>
            <a:r>
              <a:rPr kumimoji="1" lang="ja-JP" altLang="en-US" sz="2800" dirty="0">
                <a:latin typeface="+mn-ea"/>
              </a:rPr>
              <a:t>．研究開発成果の実用化・事業</a:t>
            </a:r>
            <a:r>
              <a:rPr lang="ja-JP" altLang="en-US" sz="2800" dirty="0">
                <a:latin typeface="+mn-ea"/>
              </a:rPr>
              <a:t>化の見通し</a:t>
            </a:r>
            <a:endParaRPr kumimoji="1" lang="ja-JP" altLang="en-US" sz="2800" dirty="0">
              <a:latin typeface="+mn-ea"/>
            </a:endParaRPr>
          </a:p>
        </p:txBody>
      </p:sp>
      <p:sp>
        <p:nvSpPr>
          <p:cNvPr id="8" name="正方形/長方形 7"/>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0" name="正方形/長方形 252"/>
          <p:cNvSpPr>
            <a:spLocks noChangeArrowheads="1"/>
          </p:cNvSpPr>
          <p:nvPr/>
        </p:nvSpPr>
        <p:spPr bwMode="auto">
          <a:xfrm>
            <a:off x="218963" y="1096693"/>
            <a:ext cx="4135620" cy="3416320"/>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3333CC"/>
                </a:solidFill>
                <a:latin typeface="+mn-ea"/>
              </a:rPr>
              <a:t>（１</a:t>
            </a:r>
            <a:r>
              <a:rPr lang="en-US" altLang="ja-JP" sz="1200" dirty="0">
                <a:solidFill>
                  <a:srgbClr val="3333CC"/>
                </a:solidFill>
                <a:latin typeface="+mn-ea"/>
              </a:rPr>
              <a:t>)</a:t>
            </a:r>
            <a:r>
              <a:rPr lang="ja-JP" altLang="en-US" sz="1200" dirty="0">
                <a:solidFill>
                  <a:srgbClr val="3333CC"/>
                </a:solidFill>
                <a:latin typeface="+mn-ea"/>
              </a:rPr>
              <a:t>実用化・事業化を行う製品・サービス等の概要</a:t>
            </a: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r>
              <a:rPr lang="ja-JP" altLang="en-US" sz="1200" dirty="0">
                <a:solidFill>
                  <a:srgbClr val="3333CC"/>
                </a:solidFill>
                <a:latin typeface="+mn-ea"/>
              </a:rPr>
              <a:t>（２）実用化・事業化への取組み</a:t>
            </a: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p:txBody>
      </p:sp>
      <p:sp>
        <p:nvSpPr>
          <p:cNvPr id="11" name="テキスト ボックス 10"/>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・添付資料２（事業化計画書）のうち、１．項について要約して簡潔に記載ください。</a:t>
            </a:r>
            <a:endParaRPr lang="en-US" altLang="ja-JP" sz="1200" i="1" dirty="0">
              <a:solidFill>
                <a:prstClr val="white"/>
              </a:solidFill>
              <a:latin typeface="+mn-ea"/>
            </a:endParaRPr>
          </a:p>
        </p:txBody>
      </p:sp>
      <p:sp>
        <p:nvSpPr>
          <p:cNvPr id="13" name="テキスト ボックス 12"/>
          <p:cNvSpPr txBox="1"/>
          <p:nvPr/>
        </p:nvSpPr>
        <p:spPr>
          <a:xfrm>
            <a:off x="4205001" y="3615407"/>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・添付資料２（事業化計画書）のうち、２．項について要約して簡潔に記載ください。</a:t>
            </a:r>
            <a:endParaRPr lang="en-US" altLang="ja-JP" sz="1200" i="1" dirty="0">
              <a:solidFill>
                <a:prstClr val="white"/>
              </a:solidFill>
              <a:latin typeface="+mn-ea"/>
            </a:endParaRPr>
          </a:p>
        </p:txBody>
      </p:sp>
      <p:sp>
        <p:nvSpPr>
          <p:cNvPr id="14" name="正方形/長方形 252"/>
          <p:cNvSpPr>
            <a:spLocks noChangeArrowheads="1"/>
          </p:cNvSpPr>
          <p:nvPr/>
        </p:nvSpPr>
        <p:spPr bwMode="auto">
          <a:xfrm>
            <a:off x="358138" y="1556792"/>
            <a:ext cx="8318318" cy="1954381"/>
          </a:xfrm>
          <a:prstGeom prst="rect">
            <a:avLst/>
          </a:prstGeom>
          <a:noFill/>
          <a:ln w="9525">
            <a:noFill/>
            <a:miter lim="800000"/>
            <a:headEnd/>
            <a:tailEnd/>
          </a:ln>
        </p:spPr>
        <p:txBody>
          <a:bodyPr wrap="square">
            <a:spAutoFit/>
          </a:bodyPr>
          <a:lstStyle/>
          <a:p>
            <a:pPr>
              <a:spcBef>
                <a:spcPts val="600"/>
              </a:spcBef>
            </a:pPr>
            <a:r>
              <a:rPr lang="en-US" altLang="ja-JP" sz="1200" dirty="0">
                <a:solidFill>
                  <a:srgbClr val="3333CC"/>
                </a:solidFill>
                <a:latin typeface="+mn-ea"/>
              </a:rPr>
              <a:t>(</a:t>
            </a:r>
            <a:r>
              <a:rPr lang="ja-JP" altLang="en-US" sz="1200" dirty="0">
                <a:solidFill>
                  <a:srgbClr val="3333CC"/>
                </a:solidFill>
                <a:latin typeface="+mn-ea"/>
              </a:rPr>
              <a:t>内容）</a:t>
            </a:r>
          </a:p>
          <a:p>
            <a:pPr>
              <a:spcBef>
                <a:spcPts val="600"/>
              </a:spcBef>
            </a:pPr>
            <a:r>
              <a:rPr lang="ja-JP" altLang="en-US" sz="1200" dirty="0">
                <a:solidFill>
                  <a:srgbClr val="3333CC"/>
                </a:solidFill>
                <a:latin typeface="+mn-ea"/>
              </a:rPr>
              <a:t>　研究開発の成果が、製品・サービスへどのように反映されるか記載してください。</a:t>
            </a:r>
            <a:endParaRPr lang="en-US" altLang="ja-JP" sz="1200" dirty="0">
              <a:solidFill>
                <a:srgbClr val="3333CC"/>
              </a:solidFill>
              <a:latin typeface="+mn-ea"/>
            </a:endParaRPr>
          </a:p>
          <a:p>
            <a:pPr>
              <a:spcBef>
                <a:spcPts val="600"/>
              </a:spcBef>
            </a:pPr>
            <a:r>
              <a:rPr lang="ja-JP" altLang="en-US" sz="1200" dirty="0">
                <a:solidFill>
                  <a:srgbClr val="3333CC"/>
                </a:solidFill>
                <a:latin typeface="+mn-ea"/>
              </a:rPr>
              <a:t>（製作・実施等の制約）</a:t>
            </a:r>
            <a:endParaRPr lang="en-US" altLang="ja-JP" sz="1200" dirty="0">
              <a:solidFill>
                <a:srgbClr val="3333CC"/>
              </a:solidFill>
              <a:latin typeface="+mn-ea"/>
            </a:endParaRPr>
          </a:p>
          <a:p>
            <a:pPr>
              <a:spcBef>
                <a:spcPts val="600"/>
              </a:spcBef>
            </a:pPr>
            <a:r>
              <a:rPr lang="ja-JP" altLang="en-US" sz="1200" dirty="0">
                <a:solidFill>
                  <a:srgbClr val="3333CC"/>
                </a:solidFill>
                <a:latin typeface="+mn-ea"/>
              </a:rPr>
              <a:t>　必須となる材料等の調達先（国、企業、産地等）や制約等、サプライチェーン上の立ち位置等を記載してください。</a:t>
            </a:r>
          </a:p>
          <a:p>
            <a:pPr>
              <a:spcBef>
                <a:spcPts val="600"/>
              </a:spcBef>
            </a:pPr>
            <a:r>
              <a:rPr lang="en-US" altLang="ja-JP" sz="1200" dirty="0">
                <a:solidFill>
                  <a:srgbClr val="3333CC"/>
                </a:solidFill>
                <a:latin typeface="+mn-ea"/>
              </a:rPr>
              <a:t>(</a:t>
            </a:r>
            <a:r>
              <a:rPr lang="ja-JP" altLang="en-US" sz="1200" dirty="0">
                <a:solidFill>
                  <a:srgbClr val="3333CC"/>
                </a:solidFill>
                <a:latin typeface="+mn-ea"/>
              </a:rPr>
              <a:t>用途（販売予定先））</a:t>
            </a:r>
          </a:p>
          <a:p>
            <a:pPr>
              <a:spcBef>
                <a:spcPts val="600"/>
              </a:spcBef>
            </a:pPr>
            <a:r>
              <a:rPr lang="ja-JP" altLang="en-US" sz="1200" dirty="0">
                <a:solidFill>
                  <a:srgbClr val="3333CC"/>
                </a:solidFill>
                <a:latin typeface="+mn-ea"/>
              </a:rPr>
              <a:t>　当該製品・サービスの想定される販売ルート、販売先等を記載してください。この販売先以外の分野等で利用できる場合は、それについても記載してください。また、自らが実用化・事業化するのではない場合には、どの様な形で製品・サービスが実用化されることを想定しているのかについて記載願います。ライセンスビジネスも構想している場合は、併せて記載下さい。</a:t>
            </a:r>
          </a:p>
        </p:txBody>
      </p:sp>
      <p:sp>
        <p:nvSpPr>
          <p:cNvPr id="16" name="正方形/長方形 252"/>
          <p:cNvSpPr>
            <a:spLocks noChangeArrowheads="1"/>
          </p:cNvSpPr>
          <p:nvPr/>
        </p:nvSpPr>
        <p:spPr bwMode="auto">
          <a:xfrm>
            <a:off x="358138" y="4115123"/>
            <a:ext cx="8318318" cy="158504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3333CC"/>
                </a:solidFill>
                <a:latin typeface="+mn-ea"/>
              </a:rPr>
              <a:t>実用化・事業化を考えるに至った経緯（動機）</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事業として成功すると考える理由</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実用化・事業化のスケジュール</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endParaRPr lang="en-US" altLang="ja-JP" sz="1200" dirty="0">
              <a:solidFill>
                <a:srgbClr val="3333CC"/>
              </a:solidFill>
              <a:latin typeface="+mn-ea"/>
            </a:endParaRPr>
          </a:p>
          <a:p>
            <a:pPr>
              <a:spcBef>
                <a:spcPts val="600"/>
              </a:spcBef>
            </a:pPr>
            <a:r>
              <a:rPr lang="en-US" altLang="ja-JP" sz="1200" dirty="0">
                <a:solidFill>
                  <a:srgbClr val="3333CC"/>
                </a:solidFill>
                <a:latin typeface="+mn-ea"/>
              </a:rPr>
              <a:t>※</a:t>
            </a:r>
            <a:r>
              <a:rPr lang="ja-JP" altLang="en-US" sz="1200" dirty="0">
                <a:solidFill>
                  <a:srgbClr val="3333CC"/>
                </a:solidFill>
                <a:latin typeface="+mn-ea"/>
              </a:rPr>
              <a:t>記載することが期待される内容の詳細は様式第</a:t>
            </a:r>
            <a:r>
              <a:rPr lang="en-US" altLang="ja-JP" sz="1200" dirty="0">
                <a:solidFill>
                  <a:srgbClr val="3333CC"/>
                </a:solidFill>
                <a:latin typeface="+mn-ea"/>
              </a:rPr>
              <a:t>1</a:t>
            </a:r>
            <a:r>
              <a:rPr lang="ja-JP" altLang="en-US" sz="1200" dirty="0">
                <a:solidFill>
                  <a:srgbClr val="3333CC"/>
                </a:solidFill>
                <a:latin typeface="+mn-ea"/>
              </a:rPr>
              <a:t>の添付資料２（事業化計画書）をご参照ください。</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endParaRPr lang="ja-JP" altLang="en-US" sz="1200" dirty="0">
              <a:solidFill>
                <a:srgbClr val="3333CC"/>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9</a:t>
            </a:fld>
            <a:endParaRPr kumimoji="1" lang="ja-JP" altLang="en-US"/>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2756</Words>
  <Application>Microsoft Office PowerPoint</Application>
  <PresentationFormat>画面に合わせる (4:3)</PresentationFormat>
  <Paragraphs>306</Paragraphs>
  <Slides>12</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12</vt:i4>
      </vt:variant>
    </vt:vector>
  </HeadingPairs>
  <TitlesOfParts>
    <vt:vector size="20" baseType="lpstr">
      <vt:lpstr>ＭＳ Ｐゴシック</vt:lpstr>
      <vt:lpstr>ＭＳ 明朝</vt:lpstr>
      <vt:lpstr>新細明體</vt:lpstr>
      <vt:lpstr>TmsRmn</vt:lpstr>
      <vt:lpstr>Arial</vt:lpstr>
      <vt:lpstr>Calibri</vt:lpstr>
      <vt:lpstr>Office ​​テーマ</vt:lpstr>
      <vt:lpstr>1_Office ​​テーマ</vt:lpstr>
      <vt:lpstr>  ○○○○の研究開発 （提案事業の名称記載）</vt:lpstr>
      <vt:lpstr>１．提案の概要（１）</vt:lpstr>
      <vt:lpstr>１．提案の概要（２）</vt:lpstr>
      <vt:lpstr>２．事業内容</vt:lpstr>
      <vt:lpstr>３．研究開発の体制</vt:lpstr>
      <vt:lpstr>PowerPoint プレゼンテーション</vt:lpstr>
      <vt:lpstr>５．研究開発の目標</vt:lpstr>
      <vt:lpstr>６．技術のベンチマーク</vt:lpstr>
      <vt:lpstr>７．研究開発成果の実用化・事業化の見通し</vt:lpstr>
      <vt:lpstr>PowerPoint プレゼンテーション</vt:lpstr>
      <vt:lpstr>（機関名：〇〇〇〇）</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2021-03-04T04:25:39Z</dcterms:created>
  <dcterms:modified xsi:type="dcterms:W3CDTF">2021-03-04T04:25:49Z</dcterms:modified>
</cp:coreProperties>
</file>