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9"/>
  </p:notesMasterIdLst>
  <p:sldIdLst>
    <p:sldId id="262" r:id="rId2"/>
    <p:sldId id="263" r:id="rId3"/>
    <p:sldId id="264" r:id="rId4"/>
    <p:sldId id="266" r:id="rId5"/>
    <p:sldId id="269" r:id="rId6"/>
    <p:sldId id="271" r:id="rId7"/>
    <p:sldId id="268"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5" d="100"/>
          <a:sy n="125" d="100"/>
        </p:scale>
        <p:origin x="84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242F766-F3D5-4D60-A923-2555C7DFA534}" type="datetimeFigureOut">
              <a:rPr kumimoji="1" lang="ja-JP" altLang="en-US" smtClean="0"/>
              <a:t>2021/3/11</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5B8F454-B155-4B05-B90D-609CAA5441CD}" type="slidenum">
              <a:rPr kumimoji="1" lang="ja-JP" altLang="en-US" smtClean="0"/>
              <a:t>‹#›</a:t>
            </a:fld>
            <a:endParaRPr kumimoji="1" lang="ja-JP" altLang="en-US"/>
          </a:p>
        </p:txBody>
      </p:sp>
    </p:spTree>
    <p:extLst>
      <p:ext uri="{BB962C8B-B14F-4D97-AF65-F5344CB8AC3E}">
        <p14:creationId xmlns:p14="http://schemas.microsoft.com/office/powerpoint/2010/main" val="18564102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B8F454-B155-4B05-B90D-609CAA5441CD}" type="slidenum">
              <a:rPr kumimoji="1" lang="ja-JP" altLang="en-US" smtClean="0"/>
              <a:t>3</a:t>
            </a:fld>
            <a:endParaRPr kumimoji="1" lang="ja-JP" altLang="en-US"/>
          </a:p>
        </p:txBody>
      </p:sp>
    </p:spTree>
    <p:extLst>
      <p:ext uri="{BB962C8B-B14F-4D97-AF65-F5344CB8AC3E}">
        <p14:creationId xmlns:p14="http://schemas.microsoft.com/office/powerpoint/2010/main" val="41906890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B8F454-B155-4B05-B90D-609CAA5441CD}" type="slidenum">
              <a:rPr kumimoji="1" lang="ja-JP" altLang="en-US" smtClean="0"/>
              <a:t>5</a:t>
            </a:fld>
            <a:endParaRPr kumimoji="1" lang="ja-JP" altLang="en-US"/>
          </a:p>
        </p:txBody>
      </p:sp>
    </p:spTree>
    <p:extLst>
      <p:ext uri="{BB962C8B-B14F-4D97-AF65-F5344CB8AC3E}">
        <p14:creationId xmlns:p14="http://schemas.microsoft.com/office/powerpoint/2010/main" val="968739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2021/3/11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195868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2021/3/11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3453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2021/3/11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87659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2021/3/11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12362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2021/3/11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7765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2021/3/11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6455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1257EDD-F118-48BA-9665-6966C160534D}" type="datetimeFigureOut">
              <a:rPr kumimoji="1" lang="ja-JP" altLang="en-US" smtClean="0"/>
              <a:pPr/>
              <a:t>2021/3/11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47735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1257EDD-F118-48BA-9665-6966C160534D}" type="datetimeFigureOut">
              <a:rPr kumimoji="1" lang="ja-JP" altLang="en-US" smtClean="0"/>
              <a:pPr/>
              <a:t>2021/3/11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9503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1257EDD-F118-48BA-9665-6966C160534D}" type="datetimeFigureOut">
              <a:rPr kumimoji="1" lang="ja-JP" altLang="en-US" smtClean="0"/>
              <a:pPr/>
              <a:t>2021/3/11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46232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2021/3/11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05143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2021/3/11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371698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257EDD-F118-48BA-9665-6966C160534D}" type="datetimeFigureOut">
              <a:rPr kumimoji="1" lang="ja-JP" altLang="en-US" smtClean="0"/>
              <a:pPr/>
              <a:t>2021/3/11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03850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7504" y="1618347"/>
            <a:ext cx="8668257" cy="2403698"/>
          </a:xfrm>
        </p:spPr>
        <p:txBody>
          <a:bodyPr>
            <a:noAutofit/>
          </a:bodyPr>
          <a:lstStyle/>
          <a:p>
            <a:pPr algn="l"/>
            <a:r>
              <a:rPr lang="ja-JP" altLang="en-US" sz="1600" b="1" dirty="0">
                <a:latin typeface="Meiryo UI" panose="020B0604030504040204" pitchFamily="50" charset="-128"/>
                <a:ea typeface="Meiryo UI" panose="020B0604030504040204" pitchFamily="50" charset="-128"/>
                <a:cs typeface="Meiryo UI" panose="020B0604030504040204" pitchFamily="50" charset="-128"/>
              </a:rPr>
              <a:t>「人工知能活用による革新的リモート技術開発」</a:t>
            </a:r>
            <a:br>
              <a:rPr lang="en-US" altLang="ja-JP" sz="1600" b="1" dirty="0">
                <a:latin typeface="Meiryo UI" panose="020B0604030504040204" pitchFamily="50" charset="-128"/>
                <a:ea typeface="Meiryo UI" panose="020B0604030504040204" pitchFamily="50" charset="-128"/>
                <a:cs typeface="Meiryo UI" panose="020B0604030504040204" pitchFamily="50" charset="-128"/>
              </a:rPr>
            </a:br>
            <a:br>
              <a:rPr lang="en-US" altLang="ja-JP" sz="1600" b="1" dirty="0">
                <a:latin typeface="Meiryo UI" panose="020B0604030504040204" pitchFamily="50" charset="-128"/>
                <a:ea typeface="Meiryo UI" panose="020B0604030504040204" pitchFamily="50" charset="-128"/>
                <a:cs typeface="Meiryo UI" panose="020B0604030504040204" pitchFamily="50" charset="-128"/>
              </a:rPr>
            </a:b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□状態推定</a:t>
            </a: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AI</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システムの基盤技術開発　　</a:t>
            </a:r>
            <a:br>
              <a:rPr lang="ja-JP" altLang="en-US" sz="1600" b="1" dirty="0">
                <a:latin typeface="Meiryo UI" panose="020B0604030504040204" pitchFamily="50" charset="-128"/>
                <a:ea typeface="Meiryo UI" panose="020B0604030504040204" pitchFamily="50" charset="-128"/>
                <a:cs typeface="Meiryo UI" panose="020B0604030504040204" pitchFamily="50" charset="-128"/>
              </a:rPr>
            </a:b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□高度な</a:t>
            </a: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XR</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により状態を提示する</a:t>
            </a: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AI</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システムの基盤技術開発</a:t>
            </a:r>
            <a:br>
              <a:rPr lang="ja-JP" altLang="en-US" sz="1600" b="1" dirty="0">
                <a:latin typeface="Meiryo UI" panose="020B0604030504040204" pitchFamily="50" charset="-128"/>
                <a:ea typeface="Meiryo UI" panose="020B0604030504040204" pitchFamily="50" charset="-128"/>
                <a:cs typeface="Meiryo UI" panose="020B0604030504040204" pitchFamily="50" charset="-128"/>
              </a:rPr>
            </a:b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br>
              <a:rPr lang="ja-JP" altLang="en-US" sz="1600" b="1" dirty="0">
                <a:latin typeface="Meiryo UI" panose="020B0604030504040204" pitchFamily="50" charset="-128"/>
                <a:ea typeface="Meiryo UI" panose="020B0604030504040204" pitchFamily="50" charset="-128"/>
                <a:cs typeface="Meiryo UI" panose="020B0604030504040204" pitchFamily="50" charset="-128"/>
              </a:rPr>
            </a:br>
            <a:br>
              <a:rPr lang="ja-JP" altLang="en-US" sz="1600" b="1" dirty="0">
                <a:latin typeface="Meiryo UI" panose="020B0604030504040204" pitchFamily="50" charset="-128"/>
                <a:ea typeface="Meiryo UI" panose="020B0604030504040204" pitchFamily="50" charset="-128"/>
                <a:cs typeface="Meiryo UI" panose="020B0604030504040204" pitchFamily="50" charset="-128"/>
              </a:rPr>
            </a:br>
            <a:br>
              <a:rPr lang="en-US" altLang="ja-JP" sz="1600" b="1" dirty="0">
                <a:latin typeface="Meiryo UI" panose="020B0604030504040204" pitchFamily="50" charset="-128"/>
                <a:ea typeface="Meiryo UI" panose="020B0604030504040204" pitchFamily="50" charset="-128"/>
                <a:cs typeface="Meiryo UI" panose="020B0604030504040204" pitchFamily="50" charset="-128"/>
              </a:rPr>
            </a:br>
            <a:br>
              <a:rPr lang="en-US" altLang="ja-JP" sz="1600" b="1" dirty="0">
                <a:latin typeface="Meiryo UI" panose="020B0604030504040204" pitchFamily="50" charset="-128"/>
                <a:ea typeface="Meiryo UI" panose="020B0604030504040204" pitchFamily="50" charset="-128"/>
                <a:cs typeface="Meiryo UI" panose="020B0604030504040204" pitchFamily="50" charset="-128"/>
              </a:rPr>
            </a:b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「○○○○○（テーマ名／タイトルを記載）」</a:t>
            </a:r>
          </a:p>
        </p:txBody>
      </p:sp>
      <p:sp>
        <p:nvSpPr>
          <p:cNvPr id="3" name="サブタイトル 2"/>
          <p:cNvSpPr>
            <a:spLocks noGrp="1"/>
          </p:cNvSpPr>
          <p:nvPr>
            <p:ph type="subTitle" idx="1"/>
          </p:nvPr>
        </p:nvSpPr>
        <p:spPr>
          <a:xfrm>
            <a:off x="1403648" y="5013176"/>
            <a:ext cx="6400800" cy="1129680"/>
          </a:xfrm>
        </p:spPr>
        <p:txBody>
          <a:bodyPr>
            <a:normAutofit/>
          </a:bodyPr>
          <a:lstStyle/>
          <a:p>
            <a:r>
              <a:rPr kumimoji="1" lang="ja-JP" altLang="en-US" sz="3600" dirty="0"/>
              <a:t>〇〇〇〇</a:t>
            </a:r>
          </a:p>
        </p:txBody>
      </p:sp>
      <p:sp>
        <p:nvSpPr>
          <p:cNvPr id="6" name="テキスト ボックス 5"/>
          <p:cNvSpPr txBox="1"/>
          <p:nvPr/>
        </p:nvSpPr>
        <p:spPr>
          <a:xfrm>
            <a:off x="4795504" y="5550331"/>
            <a:ext cx="4231021" cy="830997"/>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kumimoji="1" lang="ja-JP" altLang="en-US" sz="1200" i="1" dirty="0">
                <a:solidFill>
                  <a:srgbClr val="0000FF"/>
                </a:solidFill>
              </a:rPr>
              <a:t>提案される大学・企業名を記載してください</a:t>
            </a:r>
            <a:endParaRPr kumimoji="1" lang="en-US" altLang="ja-JP" sz="1200" i="1" dirty="0">
              <a:solidFill>
                <a:srgbClr val="0000FF"/>
              </a:solidFill>
            </a:endParaRPr>
          </a:p>
          <a:p>
            <a:pPr marL="87313" indent="-87313">
              <a:buFont typeface="Arial" pitchFamily="34" charset="0"/>
              <a:buChar char="•"/>
            </a:pPr>
            <a:r>
              <a:rPr lang="ja-JP" altLang="en-US" sz="1200" i="1" dirty="0">
                <a:solidFill>
                  <a:srgbClr val="0000FF"/>
                </a:solidFill>
              </a:rPr>
              <a:t>共同提案の場合、代表機関を一番上に記述し、共同提案者を下に併記してください（再委託先、共同実施先は記載不要です）</a:t>
            </a:r>
            <a:endParaRPr kumimoji="1" lang="ja-JP" altLang="en-US" sz="1200" i="1" dirty="0">
              <a:solidFill>
                <a:srgbClr val="0000FF"/>
              </a:solidFill>
            </a:endParaRPr>
          </a:p>
        </p:txBody>
      </p:sp>
      <p:sp>
        <p:nvSpPr>
          <p:cNvPr id="9" name="テキスト ボックス 8"/>
          <p:cNvSpPr txBox="1"/>
          <p:nvPr/>
        </p:nvSpPr>
        <p:spPr>
          <a:xfrm>
            <a:off x="3941379" y="149731"/>
            <a:ext cx="5085146" cy="1200329"/>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lang="ja-JP" altLang="en-US" sz="1200" i="1" dirty="0">
                <a:solidFill>
                  <a:srgbClr val="0000FF"/>
                </a:solidFill>
              </a:rPr>
              <a:t>本フォーマットに従い、提案する研究開発の説明資料を作成してください</a:t>
            </a:r>
            <a:endParaRPr lang="en-US" altLang="ja-JP" sz="1200" i="1" dirty="0">
              <a:solidFill>
                <a:srgbClr val="0000FF"/>
              </a:solidFill>
            </a:endParaRPr>
          </a:p>
          <a:p>
            <a:pPr marL="87313" indent="-87313">
              <a:buFont typeface="Arial" pitchFamily="34" charset="0"/>
              <a:buChar char="•"/>
            </a:pPr>
            <a:r>
              <a:rPr lang="ja-JP" altLang="en-US" sz="1200" i="1" dirty="0">
                <a:solidFill>
                  <a:srgbClr val="0000FF"/>
                </a:solidFill>
              </a:rPr>
              <a:t>採択審査委員会におけるヒアリング審査において、本資料を用いた説明を依頼する場合がございます</a:t>
            </a:r>
            <a:endParaRPr lang="en-US" altLang="ja-JP" sz="1200" i="1" dirty="0">
              <a:solidFill>
                <a:srgbClr val="0000FF"/>
              </a:solidFill>
            </a:endParaRPr>
          </a:p>
          <a:p>
            <a:pPr marL="87313" indent="-87313">
              <a:buFont typeface="Arial" pitchFamily="34" charset="0"/>
              <a:buChar char="•"/>
            </a:pPr>
            <a:r>
              <a:rPr lang="ja-JP" altLang="en-US" sz="1200" i="1" dirty="0">
                <a:solidFill>
                  <a:srgbClr val="0000FF"/>
                </a:solidFill>
              </a:rPr>
              <a:t>青字の説明書きを参考に記載してください</a:t>
            </a:r>
            <a:endParaRPr lang="en-US" altLang="ja-JP" sz="1200" i="1" dirty="0">
              <a:solidFill>
                <a:srgbClr val="0000FF"/>
              </a:solidFill>
            </a:endParaRPr>
          </a:p>
          <a:p>
            <a:pPr marL="87313" indent="-87313">
              <a:buFont typeface="Arial" pitchFamily="34" charset="0"/>
              <a:buChar char="•"/>
            </a:pPr>
            <a:r>
              <a:rPr lang="ja-JP" altLang="en-US" sz="1200" i="1" dirty="0">
                <a:solidFill>
                  <a:srgbClr val="0000FF"/>
                </a:solidFill>
              </a:rPr>
              <a:t>特に記載がない限り、ページは極力追加しないでください</a:t>
            </a:r>
            <a:endParaRPr lang="en-US" altLang="ja-JP" sz="1200" i="1" dirty="0">
              <a:solidFill>
                <a:srgbClr val="0000FF"/>
              </a:solidFill>
            </a:endParaRPr>
          </a:p>
          <a:p>
            <a:pPr marL="87313" indent="-87313">
              <a:buFont typeface="Arial" pitchFamily="34" charset="0"/>
              <a:buChar char="•"/>
            </a:pPr>
            <a:r>
              <a:rPr kumimoji="1" lang="ja-JP" altLang="en-US" sz="1200" i="1" dirty="0">
                <a:solidFill>
                  <a:srgbClr val="0000FF"/>
                </a:solidFill>
              </a:rPr>
              <a:t>作成時は説明書きを削除してください</a:t>
            </a:r>
          </a:p>
        </p:txBody>
      </p:sp>
      <p:sp>
        <p:nvSpPr>
          <p:cNvPr id="10" name="テキスト ボックス 9"/>
          <p:cNvSpPr txBox="1"/>
          <p:nvPr/>
        </p:nvSpPr>
        <p:spPr>
          <a:xfrm>
            <a:off x="395536" y="260648"/>
            <a:ext cx="813043" cy="307777"/>
          </a:xfrm>
          <a:prstGeom prst="rect">
            <a:avLst/>
          </a:prstGeom>
          <a:noFill/>
          <a:ln>
            <a:noFill/>
          </a:ln>
        </p:spPr>
        <p:txBody>
          <a:bodyPr wrap="none" rtlCol="0">
            <a:spAutoFit/>
          </a:bodyPr>
          <a:lstStyle/>
          <a:p>
            <a:r>
              <a:rPr kumimoji="1" lang="ja-JP" altLang="en-US" sz="1400" dirty="0">
                <a:latin typeface="+mn-ea"/>
              </a:rPr>
              <a:t>（別添</a:t>
            </a:r>
            <a:r>
              <a:rPr kumimoji="1" lang="en-US" altLang="ja-JP" sz="1400" dirty="0">
                <a:latin typeface="+mn-ea"/>
              </a:rPr>
              <a:t>5</a:t>
            </a:r>
            <a:r>
              <a:rPr kumimoji="1" lang="ja-JP" altLang="en-US" sz="1400" dirty="0">
                <a:latin typeface="+mn-ea"/>
              </a:rPr>
              <a:t>）</a:t>
            </a:r>
          </a:p>
        </p:txBody>
      </p:sp>
      <p:sp>
        <p:nvSpPr>
          <p:cNvPr id="8" name="テキスト ボックス 7"/>
          <p:cNvSpPr txBox="1"/>
          <p:nvPr/>
        </p:nvSpPr>
        <p:spPr>
          <a:xfrm>
            <a:off x="1115616" y="260648"/>
            <a:ext cx="2114681" cy="307777"/>
          </a:xfrm>
          <a:prstGeom prst="rect">
            <a:avLst/>
          </a:prstGeom>
          <a:noFill/>
          <a:ln>
            <a:noFill/>
          </a:ln>
        </p:spPr>
        <p:txBody>
          <a:bodyPr wrap="none" rtlCol="0">
            <a:spAutoFit/>
          </a:bodyPr>
          <a:lstStyle/>
          <a:p>
            <a:r>
              <a:rPr kumimoji="1" lang="ja-JP" altLang="en-US" sz="1400" u="sng" dirty="0">
                <a:latin typeface="+mn-ea"/>
              </a:rPr>
              <a:t>研究開発テーマ説明資料</a:t>
            </a:r>
          </a:p>
        </p:txBody>
      </p:sp>
      <p:sp>
        <p:nvSpPr>
          <p:cNvPr id="11"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12" name="テキスト ボックス 11"/>
          <p:cNvSpPr txBox="1"/>
          <p:nvPr/>
        </p:nvSpPr>
        <p:spPr>
          <a:xfrm>
            <a:off x="4192303" y="2992528"/>
            <a:ext cx="4567522" cy="276999"/>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lang="ja-JP" altLang="en-US" sz="1200" i="1" dirty="0">
                <a:solidFill>
                  <a:srgbClr val="0000FF"/>
                </a:solidFill>
              </a:rPr>
              <a:t>記載した分類のいずれか選択し、他を消去してください</a:t>
            </a:r>
          </a:p>
        </p:txBody>
      </p:sp>
      <p:sp>
        <p:nvSpPr>
          <p:cNvPr id="13" name="テキスト ボックス 12"/>
          <p:cNvSpPr txBox="1"/>
          <p:nvPr/>
        </p:nvSpPr>
        <p:spPr>
          <a:xfrm>
            <a:off x="467544" y="528935"/>
            <a:ext cx="633507" cy="307777"/>
          </a:xfrm>
          <a:prstGeom prst="rect">
            <a:avLst/>
          </a:prstGeom>
          <a:noFill/>
          <a:ln>
            <a:solidFill>
              <a:schemeClr val="tx1"/>
            </a:solidFill>
          </a:ln>
        </p:spPr>
        <p:txBody>
          <a:bodyPr wrap="none" rtlCol="0">
            <a:spAutoFit/>
          </a:bodyPr>
          <a:lstStyle/>
          <a:p>
            <a:r>
              <a:rPr kumimoji="1" lang="ja-JP" altLang="en-US" sz="1400" dirty="0">
                <a:latin typeface="+mn-ea"/>
              </a:rPr>
              <a:t>様式</a:t>
            </a:r>
            <a:r>
              <a:rPr kumimoji="1" lang="en-US" altLang="ja-JP" sz="1400" dirty="0">
                <a:latin typeface="+mn-ea"/>
              </a:rPr>
              <a:t>8</a:t>
            </a:r>
            <a:endParaRPr kumimoji="1" lang="ja-JP" altLang="en-US" sz="1400" dirty="0">
              <a:latin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研究開発の背景・狙い</a:t>
            </a:r>
          </a:p>
        </p:txBody>
      </p:sp>
      <p:sp>
        <p:nvSpPr>
          <p:cNvPr id="6" name="テキスト ボックス 5"/>
          <p:cNvSpPr txBox="1"/>
          <p:nvPr/>
        </p:nvSpPr>
        <p:spPr>
          <a:xfrm>
            <a:off x="1547664" y="2132856"/>
            <a:ext cx="6480720" cy="338554"/>
          </a:xfrm>
          <a:prstGeom prst="rect">
            <a:avLst/>
          </a:prstGeom>
          <a:solidFill>
            <a:schemeClr val="tx2">
              <a:lumMod val="20000"/>
              <a:lumOff val="80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lang="ja-JP" altLang="en-US" sz="1600" b="1" i="1" dirty="0">
                <a:solidFill>
                  <a:srgbClr val="0000FF"/>
                </a:solidFill>
                <a:latin typeface="+mn-ea"/>
              </a:rPr>
              <a:t>提案する研究開発の背景、課題、ベンチマーク、狙いを記載してください</a:t>
            </a:r>
            <a:endParaRPr lang="en-US" altLang="ja-JP" sz="1600" b="1" i="1" dirty="0">
              <a:solidFill>
                <a:srgbClr val="0000FF"/>
              </a:solidFill>
              <a:latin typeface="+mn-ea"/>
            </a:endParaRP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2</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21" name="テキスト ボックス 20"/>
          <p:cNvSpPr txBox="1"/>
          <p:nvPr/>
        </p:nvSpPr>
        <p:spPr>
          <a:xfrm>
            <a:off x="827584" y="6021287"/>
            <a:ext cx="7665541" cy="369332"/>
          </a:xfrm>
          <a:prstGeom prst="rect">
            <a:avLst/>
          </a:prstGeom>
          <a:solidFill>
            <a:srgbClr val="0070C0"/>
          </a:solidFill>
        </p:spPr>
        <p:txBody>
          <a:bodyPr wrap="square" rtlCol="0">
            <a:spAutoFit/>
          </a:bodyPr>
          <a:lstStyle/>
          <a:p>
            <a:pPr algn="ctr"/>
            <a:r>
              <a:rPr kumimoji="1" lang="ja-JP" altLang="en-US" dirty="0">
                <a:solidFill>
                  <a:schemeClr val="bg1"/>
                </a:solidFill>
              </a:rPr>
              <a:t>（この欄に狙い・革新性を</a:t>
            </a:r>
            <a:r>
              <a:rPr lang="ja-JP" altLang="en-US" dirty="0">
                <a:solidFill>
                  <a:schemeClr val="bg1"/>
                </a:solidFill>
              </a:rPr>
              <a:t>簡潔</a:t>
            </a:r>
            <a:r>
              <a:rPr kumimoji="1" lang="ja-JP" altLang="en-US" dirty="0">
                <a:solidFill>
                  <a:schemeClr val="bg1"/>
                </a:solidFill>
              </a:rPr>
              <a:t>に主張してください）</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研究開発の内容</a:t>
            </a:r>
          </a:p>
        </p:txBody>
      </p:sp>
      <p:sp>
        <p:nvSpPr>
          <p:cNvPr id="6" name="テキスト ボックス 5"/>
          <p:cNvSpPr txBox="1"/>
          <p:nvPr/>
        </p:nvSpPr>
        <p:spPr>
          <a:xfrm>
            <a:off x="1889528" y="2955322"/>
            <a:ext cx="5829684" cy="830997"/>
          </a:xfrm>
          <a:prstGeom prst="rect">
            <a:avLst/>
          </a:prstGeom>
          <a:solidFill>
            <a:schemeClr val="tx2">
              <a:lumMod val="20000"/>
              <a:lumOff val="80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r>
              <a:rPr lang="ja-JP" altLang="en-US" sz="1600" b="1" i="1" dirty="0">
                <a:solidFill>
                  <a:srgbClr val="0000FF"/>
                </a:solidFill>
                <a:latin typeface="+mn-ea"/>
              </a:rPr>
              <a:t>・提案する研究開発の内容をこのシートに簡潔に記載してください</a:t>
            </a:r>
            <a:endParaRPr lang="en-US" altLang="ja-JP" sz="1600" b="1" i="1" dirty="0">
              <a:solidFill>
                <a:srgbClr val="0000FF"/>
              </a:solidFill>
              <a:latin typeface="+mn-ea"/>
            </a:endParaRPr>
          </a:p>
          <a:p>
            <a:pPr marL="87313" indent="-87313"/>
            <a:r>
              <a:rPr kumimoji="1" lang="ja-JP" altLang="en-US" sz="1600" b="1" i="1" dirty="0">
                <a:solidFill>
                  <a:srgbClr val="0000FF"/>
                </a:solidFill>
                <a:latin typeface="+mn-ea"/>
              </a:rPr>
              <a:t>・適宜図表などを用いて、技術課題の具体的な解決手法をわかりやすく示してください</a:t>
            </a:r>
            <a:endParaRPr kumimoji="1" lang="en-US" altLang="ja-JP" sz="1600" b="1" i="1" dirty="0">
              <a:solidFill>
                <a:srgbClr val="0000FF"/>
              </a:solidFill>
              <a:latin typeface="+mn-ea"/>
            </a:endParaRP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3</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5" name="テキスト ボックス 4"/>
          <p:cNvSpPr txBox="1"/>
          <p:nvPr/>
        </p:nvSpPr>
        <p:spPr>
          <a:xfrm>
            <a:off x="971600" y="6021289"/>
            <a:ext cx="7665541" cy="369332"/>
          </a:xfrm>
          <a:prstGeom prst="rect">
            <a:avLst/>
          </a:prstGeom>
          <a:solidFill>
            <a:srgbClr val="0070C0"/>
          </a:solidFill>
        </p:spPr>
        <p:txBody>
          <a:bodyPr wrap="square" rtlCol="0">
            <a:spAutoFit/>
          </a:bodyPr>
          <a:lstStyle/>
          <a:p>
            <a:pPr algn="ctr"/>
            <a:r>
              <a:rPr kumimoji="1" lang="ja-JP" altLang="en-US" dirty="0">
                <a:solidFill>
                  <a:schemeClr val="bg1"/>
                </a:solidFill>
              </a:rPr>
              <a:t>（この欄に上記研究開発の重点ポイントを具体的かつ</a:t>
            </a:r>
            <a:r>
              <a:rPr lang="ja-JP" altLang="en-US" dirty="0">
                <a:solidFill>
                  <a:schemeClr val="bg1"/>
                </a:solidFill>
              </a:rPr>
              <a:t>簡潔</a:t>
            </a:r>
            <a:r>
              <a:rPr kumimoji="1" lang="ja-JP" altLang="en-US" dirty="0">
                <a:solidFill>
                  <a:schemeClr val="bg1"/>
                </a:solidFill>
              </a:rPr>
              <a:t>に記載してください）</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研究開発の目標</a:t>
            </a:r>
          </a:p>
        </p:txBody>
      </p:sp>
      <p:sp>
        <p:nvSpPr>
          <p:cNvPr id="6" name="テキスト ボックス 5"/>
          <p:cNvSpPr txBox="1"/>
          <p:nvPr/>
        </p:nvSpPr>
        <p:spPr>
          <a:xfrm>
            <a:off x="1547664" y="2644170"/>
            <a:ext cx="6380366" cy="1323439"/>
          </a:xfrm>
          <a:prstGeom prst="rect">
            <a:avLst/>
          </a:prstGeom>
          <a:solidFill>
            <a:schemeClr val="tx2">
              <a:lumMod val="20000"/>
              <a:lumOff val="80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lang="ja-JP" altLang="en-US" sz="1600" b="1" i="1" dirty="0">
                <a:solidFill>
                  <a:srgbClr val="0000FF"/>
                </a:solidFill>
                <a:latin typeface="+mn-ea"/>
              </a:rPr>
              <a:t>提案する研究開発の目標を具体的に記載してください</a:t>
            </a:r>
            <a:endParaRPr lang="en-US" altLang="ja-JP" sz="1600" b="1" i="1" dirty="0">
              <a:solidFill>
                <a:srgbClr val="0000FF"/>
              </a:solidFill>
              <a:latin typeface="+mn-ea"/>
            </a:endParaRPr>
          </a:p>
          <a:p>
            <a:pPr marL="87313" indent="-87313">
              <a:buFont typeface="Arial" pitchFamily="34" charset="0"/>
              <a:buChar char="•"/>
            </a:pPr>
            <a:r>
              <a:rPr lang="ja-JP" altLang="en-US" sz="1600" b="1" i="1" dirty="0">
                <a:solidFill>
                  <a:srgbClr val="0000FF"/>
                </a:solidFill>
                <a:latin typeface="+mn-ea"/>
              </a:rPr>
              <a:t>研究開発の目標については</a:t>
            </a:r>
            <a:r>
              <a:rPr lang="ja-JP" altLang="ja-JP" sz="1600" b="1" i="1" dirty="0">
                <a:solidFill>
                  <a:srgbClr val="0000FF"/>
                </a:solidFill>
                <a:latin typeface="+mn-ea"/>
              </a:rPr>
              <a:t>、当該事業と関連する技術の進展や社会状況の変化に留意し、解決すべき課題を中心に記載すること等を検討してください。また簡潔に目標の設定理由を記載してください。</a:t>
            </a:r>
            <a:endParaRPr lang="en-US" altLang="ja-JP" sz="1600" b="1" i="1" dirty="0">
              <a:solidFill>
                <a:srgbClr val="0000FF"/>
              </a:solidFill>
              <a:latin typeface="+mn-ea"/>
            </a:endParaRPr>
          </a:p>
          <a:p>
            <a:pPr marL="87313" indent="-87313">
              <a:buFont typeface="Arial" pitchFamily="34" charset="0"/>
              <a:buChar char="•"/>
            </a:pPr>
            <a:r>
              <a:rPr lang="ja-JP" altLang="en-US" sz="1600" b="1" i="1" dirty="0">
                <a:solidFill>
                  <a:srgbClr val="0000FF"/>
                </a:solidFill>
                <a:latin typeface="+mn-ea"/>
              </a:rPr>
              <a:t>適宜、表などを活用してわかりやすく記載してください</a:t>
            </a:r>
            <a:endParaRPr lang="en-US" altLang="ja-JP" sz="1600" b="1" i="1" dirty="0">
              <a:solidFill>
                <a:srgbClr val="0000FF"/>
              </a:solidFill>
              <a:latin typeface="+mn-ea"/>
            </a:endParaRPr>
          </a:p>
        </p:txBody>
      </p:sp>
      <p:sp>
        <p:nvSpPr>
          <p:cNvPr id="9"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4</a:t>
            </a:fld>
            <a:endParaRPr lang="en-US" altLang="ja-JP" dirty="0">
              <a:solidFill>
                <a:schemeClr val="tx1"/>
              </a:solidFill>
              <a:latin typeface="メイリオ" pitchFamily="50" charset="-128"/>
              <a:ea typeface="メイリオ" pitchFamily="50" charset="-128"/>
              <a:cs typeface="メイリオ" pitchFamily="50"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実施体制・役割</a:t>
            </a:r>
          </a:p>
        </p:txBody>
      </p:sp>
      <p:sp>
        <p:nvSpPr>
          <p:cNvPr id="7" name="テキスト ボックス 6"/>
          <p:cNvSpPr txBox="1"/>
          <p:nvPr/>
        </p:nvSpPr>
        <p:spPr>
          <a:xfrm>
            <a:off x="4355976" y="274638"/>
            <a:ext cx="4536504" cy="646331"/>
          </a:xfrm>
          <a:prstGeom prst="rect">
            <a:avLst/>
          </a:prstGeom>
          <a:solidFill>
            <a:schemeClr val="tx2">
              <a:lumMod val="20000"/>
              <a:lumOff val="80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r>
              <a:rPr lang="ja-JP" altLang="en-US" sz="1200" i="1" dirty="0">
                <a:solidFill>
                  <a:srgbClr val="0000FF"/>
                </a:solidFill>
              </a:rPr>
              <a:t>・提案する研究開発を実施する体制とそれぞれの役割を下図のように記載してください（提案書に記載する実施体制の転記あるいは簡略化したもので構いません）</a:t>
            </a:r>
            <a:endParaRPr lang="en-US" altLang="ja-JP" sz="1200" i="1" dirty="0">
              <a:solidFill>
                <a:srgbClr val="0000FF"/>
              </a:solidFill>
            </a:endParaRPr>
          </a:p>
        </p:txBody>
      </p:sp>
      <p:sp>
        <p:nvSpPr>
          <p:cNvPr id="31"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5</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Text Box 38"/>
          <p:cNvSpPr txBox="1">
            <a:spLocks noChangeArrowheads="1"/>
          </p:cNvSpPr>
          <p:nvPr/>
        </p:nvSpPr>
        <p:spPr bwMode="auto">
          <a:xfrm>
            <a:off x="3677582" y="1555801"/>
            <a:ext cx="1784350" cy="2730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ＮＥＤＯ</a:t>
            </a:r>
            <a:endParaRPr kumimoji="0" lang="ja-JP" altLang="ja-JP" sz="1100" b="0" i="0" u="none" strike="noStrike" cap="none" normalizeH="0" baseline="0">
              <a:ln>
                <a:noFill/>
              </a:ln>
              <a:solidFill>
                <a:schemeClr val="tx1"/>
              </a:solidFill>
              <a:effectLst/>
              <a:latin typeface="Arial" panose="020B0604020202020204" pitchFamily="34" charset="0"/>
            </a:endParaRPr>
          </a:p>
        </p:txBody>
      </p:sp>
      <p:sp>
        <p:nvSpPr>
          <p:cNvPr id="4" name="Text Box 37"/>
          <p:cNvSpPr txBox="1">
            <a:spLocks noChangeArrowheads="1"/>
          </p:cNvSpPr>
          <p:nvPr/>
        </p:nvSpPr>
        <p:spPr bwMode="auto">
          <a:xfrm>
            <a:off x="6311161" y="1422397"/>
            <a:ext cx="1614488" cy="912812"/>
          </a:xfrm>
          <a:prstGeom prst="rect">
            <a:avLst/>
          </a:prstGeom>
          <a:solidFill>
            <a:srgbClr val="FFFFFF"/>
          </a:solidFill>
          <a:ln w="9525">
            <a:solidFill>
              <a:srgbClr val="000000"/>
            </a:solidFill>
            <a:miter lim="800000"/>
            <a:headEnd/>
            <a:tailEnd/>
          </a:ln>
        </p:spPr>
        <p:txBody>
          <a:bodyPr vert="horz" wrap="square" lIns="91440" tIns="34920" rIns="91440" bIns="349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研究開発責任者</a:t>
            </a:r>
            <a:endParaRPr kumimoji="0" lang="ja-JP" altLang="ja-JP"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・所属</a:t>
            </a:r>
            <a:r>
              <a:rPr kumimoji="0" lang="ja-JP" altLang="ja-JP" sz="1100" b="0" i="0" u="sng"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kumimoji="0" lang="ja-JP" altLang="ja-JP"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・役職名</a:t>
            </a:r>
            <a:r>
              <a:rPr kumimoji="0" lang="ja-JP" altLang="ja-JP" sz="1100" b="0" i="0" u="sng"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kumimoji="0" lang="ja-JP" altLang="ja-JP"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・氏名</a:t>
            </a:r>
            <a:r>
              <a:rPr kumimoji="0" lang="ja-JP" altLang="ja-JP" sz="1100" b="0" i="0" u="sng"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kumimoji="0" lang="ja-JP" altLang="ja-JP" sz="1100" b="0" i="0" u="none" strike="noStrike" cap="none" normalizeH="0" baseline="0" dirty="0">
              <a:ln>
                <a:noFill/>
              </a:ln>
              <a:solidFill>
                <a:schemeClr val="tx1"/>
              </a:solidFill>
              <a:effectLst/>
              <a:latin typeface="Arial" panose="020B0604020202020204" pitchFamily="34" charset="0"/>
            </a:endParaRPr>
          </a:p>
        </p:txBody>
      </p:sp>
      <p:sp>
        <p:nvSpPr>
          <p:cNvPr id="5" name="Text Box 50"/>
          <p:cNvSpPr txBox="1">
            <a:spLocks noChangeArrowheads="1"/>
          </p:cNvSpPr>
          <p:nvPr/>
        </p:nvSpPr>
        <p:spPr bwMode="auto">
          <a:xfrm>
            <a:off x="1547664" y="3144836"/>
            <a:ext cx="1730375" cy="127933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○○研究所</a:t>
            </a:r>
            <a:endParaRPr kumimoji="0" lang="ja-JP" altLang="ja-JP"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・研究実施場所：</a:t>
            </a:r>
            <a:endParaRPr kumimoji="0" lang="ja-JP" altLang="ja-JP"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○○センター（</a:t>
            </a:r>
            <a:r>
              <a:rPr kumimoji="0" lang="ja-JP" altLang="en-US" sz="1100" dirty="0">
                <a:latin typeface="ＭＳ 明朝" panose="02020609040205080304" pitchFamily="17" charset="-128"/>
                <a:ea typeface="ＭＳ 明朝" panose="02020609040205080304" pitchFamily="17" charset="-128"/>
                <a:cs typeface="Times New Roman" panose="02020603050405020304" pitchFamily="18" charset="0"/>
              </a:rPr>
              <a:t>東京都江東区</a:t>
            </a:r>
            <a:r>
              <a:rPr kumimoji="0" lang="ja-JP"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a:t>
            </a:r>
            <a:endParaRPr kumimoji="0" lang="ja-JP" altLang="ja-JP"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・研究</a:t>
            </a:r>
            <a:r>
              <a:rPr kumimoji="0" lang="ja-JP" altLang="en-US"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開発</a:t>
            </a:r>
            <a:r>
              <a:rPr kumimoji="0" lang="ja-JP"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項目：○○評価技術</a:t>
            </a:r>
            <a:endParaRPr kumimoji="0" lang="ja-JP" altLang="ja-JP"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100" b="0" i="0" u="none" strike="noStrike" cap="none" normalizeH="0" baseline="0" dirty="0">
              <a:ln>
                <a:noFill/>
              </a:ln>
              <a:solidFill>
                <a:schemeClr val="tx1"/>
              </a:solidFill>
              <a:effectLst/>
              <a:latin typeface="Arial" panose="020B0604020202020204" pitchFamily="34" charset="0"/>
            </a:endParaRPr>
          </a:p>
        </p:txBody>
      </p:sp>
      <p:sp>
        <p:nvSpPr>
          <p:cNvPr id="6" name="Text Box 51"/>
          <p:cNvSpPr txBox="1">
            <a:spLocks noChangeArrowheads="1"/>
          </p:cNvSpPr>
          <p:nvPr/>
        </p:nvSpPr>
        <p:spPr bwMode="auto">
          <a:xfrm>
            <a:off x="3576786" y="3158167"/>
            <a:ext cx="2336466" cy="235906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○○技術研究組合</a:t>
            </a:r>
            <a:endParaRPr kumimoji="0" lang="ja-JP" altLang="ja-JP"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・研究実施場所：</a:t>
            </a:r>
            <a:endParaRPr kumimoji="0" lang="ja-JP" altLang="ja-JP"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○○センター（</a:t>
            </a:r>
            <a:r>
              <a:rPr kumimoji="0" lang="ja-JP" altLang="en-US" sz="1100" dirty="0">
                <a:latin typeface="ＭＳ 明朝" panose="02020609040205080304" pitchFamily="17" charset="-128"/>
                <a:ea typeface="ＭＳ 明朝" panose="02020609040205080304" pitchFamily="17" charset="-128"/>
                <a:cs typeface="Times New Roman" panose="02020603050405020304" pitchFamily="18" charset="0"/>
              </a:rPr>
              <a:t>茨城県</a:t>
            </a:r>
            <a:r>
              <a:rPr kumimoji="0" lang="ja-JP"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つくば</a:t>
            </a:r>
            <a:r>
              <a:rPr kumimoji="0" lang="ja-JP" altLang="en-US"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市</a:t>
            </a:r>
            <a:r>
              <a:rPr kumimoji="0" lang="ja-JP"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a:t>
            </a:r>
            <a:endParaRPr kumimoji="0" lang="ja-JP" altLang="ja-JP"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・研究</a:t>
            </a:r>
            <a:r>
              <a:rPr kumimoji="0" lang="ja-JP" altLang="en-US"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開発</a:t>
            </a:r>
            <a:r>
              <a:rPr kumimoji="0" lang="ja-JP"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項目：</a:t>
            </a:r>
            <a:endParaRPr kumimoji="0" lang="ja-JP" altLang="ja-JP"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○○技術の開発、企業６社（企業名記入）</a:t>
            </a:r>
            <a:endParaRPr kumimoji="0" lang="en-US"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【共同</a:t>
            </a:r>
            <a:r>
              <a:rPr kumimoji="0" lang="ja-JP" altLang="en-US" sz="1100" dirty="0">
                <a:latin typeface="Century" panose="02040604050505020304" pitchFamily="18" charset="0"/>
                <a:ea typeface="ＭＳ 明朝" panose="02020609040205080304" pitchFamily="17" charset="-128"/>
                <a:cs typeface="Times New Roman" panose="02020603050405020304" pitchFamily="18" charset="0"/>
              </a:rPr>
              <a:t>実施</a:t>
            </a:r>
            <a:r>
              <a:rPr kumimoji="0" lang="ja-JP" altLang="ja-JP" sz="1100" b="0" i="0" u="none" strike="noStrike" cap="none" normalizeH="0" baseline="0" dirty="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a:t>
            </a:r>
            <a:endParaRPr kumimoji="0" lang="ja-JP" altLang="ja-JP"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Ａ大学</a:t>
            </a:r>
            <a:endParaRPr kumimoji="0" lang="ja-JP" altLang="ja-JP"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・研究実施場所：</a:t>
            </a:r>
            <a:endParaRPr kumimoji="0" lang="ja-JP" altLang="ja-JP" sz="1100" b="0" i="0" u="none" strike="noStrike" cap="none" normalizeH="0" baseline="0" dirty="0">
              <a:ln>
                <a:noFill/>
              </a:ln>
              <a:solidFill>
                <a:schemeClr val="tx1"/>
              </a:solidFill>
              <a:effectLst/>
            </a:endParaRPr>
          </a:p>
          <a:p>
            <a:pPr lvl="0" eaLnBrk="0" fontAlgn="base" hangingPunct="0">
              <a:spcBef>
                <a:spcPct val="0"/>
              </a:spcBef>
              <a:spcAft>
                <a:spcPct val="0"/>
              </a:spcAft>
            </a:pPr>
            <a:r>
              <a:rPr kumimoji="0" lang="ja-JP"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○研究室</a:t>
            </a:r>
            <a:r>
              <a:rPr kumimoji="0" lang="ja-JP" altLang="en-US" sz="1100" dirty="0">
                <a:latin typeface="ＭＳ 明朝" panose="02020609040205080304" pitchFamily="17" charset="-128"/>
                <a:ea typeface="ＭＳ 明朝" panose="02020609040205080304" pitchFamily="17" charset="-128"/>
                <a:cs typeface="Times New Roman" panose="02020603050405020304" pitchFamily="18" charset="0"/>
              </a:rPr>
              <a:t>（茨城県つくば市）</a:t>
            </a: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・研究項目：</a:t>
            </a:r>
            <a:endParaRPr kumimoji="0" lang="ja-JP" altLang="ja-JP"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○○評価技術</a:t>
            </a:r>
            <a:endParaRPr kumimoji="0" lang="ja-JP" altLang="ja-JP"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100" b="0" i="0" u="none" strike="noStrike" cap="none" normalizeH="0" baseline="0" dirty="0">
              <a:ln>
                <a:noFill/>
              </a:ln>
              <a:solidFill>
                <a:schemeClr val="tx1"/>
              </a:solidFill>
              <a:effectLst/>
              <a:latin typeface="Arial" panose="020B0604020202020204" pitchFamily="34" charset="0"/>
            </a:endParaRPr>
          </a:p>
        </p:txBody>
      </p:sp>
      <p:sp>
        <p:nvSpPr>
          <p:cNvPr id="8" name="Text Box 47"/>
          <p:cNvSpPr txBox="1">
            <a:spLocks noChangeArrowheads="1"/>
          </p:cNvSpPr>
          <p:nvPr/>
        </p:nvSpPr>
        <p:spPr bwMode="auto">
          <a:xfrm>
            <a:off x="6135281" y="3170945"/>
            <a:ext cx="1874391" cy="12260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○○株式会社</a:t>
            </a:r>
            <a:r>
              <a:rPr kumimoji="0" lang="ja-JP" altLang="en-US"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（中小企業）</a:t>
            </a:r>
            <a:endParaRPr kumimoji="0" lang="ja-JP" altLang="ja-JP"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・研究実施場所：</a:t>
            </a:r>
            <a:endParaRPr kumimoji="0" lang="ja-JP" altLang="ja-JP"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○○センター（大阪</a:t>
            </a:r>
            <a:r>
              <a:rPr kumimoji="0" lang="ja-JP" altLang="en-US"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府吹田市</a:t>
            </a:r>
            <a:r>
              <a:rPr kumimoji="0" lang="ja-JP"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a:t>
            </a:r>
            <a:endParaRPr kumimoji="0" lang="ja-JP" altLang="ja-JP"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・研究</a:t>
            </a:r>
            <a:r>
              <a:rPr kumimoji="0" lang="ja-JP" altLang="en-US"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開発</a:t>
            </a:r>
            <a:r>
              <a:rPr kumimoji="0" lang="ja-JP"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項目：</a:t>
            </a:r>
            <a:endParaRPr kumimoji="0" lang="ja-JP" altLang="ja-JP"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○○技術実証</a:t>
            </a:r>
            <a:endParaRPr kumimoji="0" lang="ja-JP" altLang="ja-JP"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100" b="0" i="0" u="none" strike="noStrike" cap="none" normalizeH="0" baseline="0" dirty="0">
              <a:ln>
                <a:noFill/>
              </a:ln>
              <a:solidFill>
                <a:schemeClr val="tx1"/>
              </a:solidFill>
              <a:effectLst/>
              <a:latin typeface="Arial" panose="020B0604020202020204" pitchFamily="34" charset="0"/>
            </a:endParaRPr>
          </a:p>
        </p:txBody>
      </p:sp>
      <p:sp>
        <p:nvSpPr>
          <p:cNvPr id="9" name="Line 48"/>
          <p:cNvSpPr>
            <a:spLocks noChangeShapeType="1"/>
          </p:cNvSpPr>
          <p:nvPr/>
        </p:nvSpPr>
        <p:spPr bwMode="auto">
          <a:xfrm>
            <a:off x="3771245" y="4291625"/>
            <a:ext cx="1730375" cy="0"/>
          </a:xfrm>
          <a:prstGeom prst="line">
            <a:avLst/>
          </a:prstGeom>
          <a:noFill/>
          <a:ln w="9525">
            <a:solidFill>
              <a:srgbClr val="000000"/>
            </a:solidFill>
            <a:prstDash val="dash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100"/>
          </a:p>
        </p:txBody>
      </p:sp>
      <p:sp>
        <p:nvSpPr>
          <p:cNvPr id="10" name="Rectangle 43"/>
          <p:cNvSpPr>
            <a:spLocks noChangeArrowheads="1"/>
          </p:cNvSpPr>
          <p:nvPr/>
        </p:nvSpPr>
        <p:spPr bwMode="auto">
          <a:xfrm>
            <a:off x="1248917" y="2629588"/>
            <a:ext cx="6923484" cy="3014545"/>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sz="1100"/>
          </a:p>
        </p:txBody>
      </p:sp>
      <p:sp>
        <p:nvSpPr>
          <p:cNvPr id="11" name="Text Box 52"/>
          <p:cNvSpPr txBox="1">
            <a:spLocks noChangeArrowheads="1"/>
          </p:cNvSpPr>
          <p:nvPr/>
        </p:nvSpPr>
        <p:spPr bwMode="auto">
          <a:xfrm>
            <a:off x="3468438" y="5945351"/>
            <a:ext cx="2306637" cy="78723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eaLnBrk="0" fontAlgn="base" hangingPunct="0">
              <a:spcBef>
                <a:spcPct val="0"/>
              </a:spcBef>
              <a:spcAft>
                <a:spcPct val="0"/>
              </a:spcAft>
            </a:pPr>
            <a:r>
              <a:rPr kumimoji="0" lang="ja-JP"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○○大学</a:t>
            </a:r>
            <a:r>
              <a:rPr kumimoji="0" lang="ja-JP" altLang="en-US" sz="1100" dirty="0">
                <a:latin typeface="ＭＳ 明朝" panose="02020609040205080304" pitchFamily="17" charset="-128"/>
                <a:ea typeface="ＭＳ 明朝" panose="02020609040205080304" pitchFamily="17" charset="-128"/>
                <a:cs typeface="Times New Roman" panose="02020603050405020304" pitchFamily="18" charset="0"/>
              </a:rPr>
              <a:t>（茨城県つくば市）</a:t>
            </a: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△△技術</a:t>
            </a:r>
            <a:endParaRPr kumimoji="0" lang="ja-JP" altLang="ja-JP" sz="1100" b="0" i="0" u="none" strike="noStrike" cap="none" normalizeH="0" baseline="0" dirty="0">
              <a:ln>
                <a:noFill/>
              </a:ln>
              <a:solidFill>
                <a:schemeClr val="tx1"/>
              </a:solidFill>
              <a:effectLst/>
            </a:endParaRPr>
          </a:p>
          <a:p>
            <a:pPr lvl="0" eaLnBrk="0" fontAlgn="base" hangingPunct="0">
              <a:spcBef>
                <a:spcPct val="0"/>
              </a:spcBef>
              <a:spcAft>
                <a:spcPct val="0"/>
              </a:spcAft>
            </a:pPr>
            <a:r>
              <a:rPr kumimoji="0" lang="ja-JP"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○○大学</a:t>
            </a:r>
            <a:r>
              <a:rPr kumimoji="0" lang="ja-JP" altLang="en-US" sz="1100" dirty="0">
                <a:latin typeface="ＭＳ 明朝" panose="02020609040205080304" pitchFamily="17" charset="-128"/>
                <a:ea typeface="ＭＳ 明朝" panose="02020609040205080304" pitchFamily="17" charset="-128"/>
                <a:cs typeface="Times New Roman" panose="02020603050405020304" pitchFamily="18" charset="0"/>
              </a:rPr>
              <a:t>（茨城県つくば市）</a:t>
            </a:r>
            <a:endParaRPr kumimoji="0" lang="ja-JP" altLang="ja-JP"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＊＊技術</a:t>
            </a:r>
            <a:endParaRPr kumimoji="0" lang="ja-JP" altLang="ja-JP"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100" b="0" i="0" u="none" strike="noStrike" cap="none" normalizeH="0" baseline="0" dirty="0">
              <a:ln>
                <a:noFill/>
              </a:ln>
              <a:solidFill>
                <a:schemeClr val="tx1"/>
              </a:solidFill>
              <a:effectLst/>
              <a:latin typeface="Arial" panose="020B0604020202020204" pitchFamily="34" charset="0"/>
            </a:endParaRPr>
          </a:p>
        </p:txBody>
      </p:sp>
      <p:sp>
        <p:nvSpPr>
          <p:cNvPr id="12" name="Line 49"/>
          <p:cNvSpPr>
            <a:spLocks noChangeShapeType="1"/>
          </p:cNvSpPr>
          <p:nvPr/>
        </p:nvSpPr>
        <p:spPr bwMode="auto">
          <a:xfrm>
            <a:off x="4621757" y="5517232"/>
            <a:ext cx="0" cy="41116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100"/>
          </a:p>
        </p:txBody>
      </p:sp>
      <p:sp>
        <p:nvSpPr>
          <p:cNvPr id="13" name="Line 40"/>
          <p:cNvSpPr>
            <a:spLocks noChangeShapeType="1"/>
          </p:cNvSpPr>
          <p:nvPr/>
        </p:nvSpPr>
        <p:spPr bwMode="auto">
          <a:xfrm flipH="1">
            <a:off x="4571345" y="1817499"/>
            <a:ext cx="0" cy="132733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100"/>
          </a:p>
        </p:txBody>
      </p:sp>
      <p:sp>
        <p:nvSpPr>
          <p:cNvPr id="14" name="Line 44"/>
          <p:cNvSpPr>
            <a:spLocks noChangeShapeType="1"/>
          </p:cNvSpPr>
          <p:nvPr/>
        </p:nvSpPr>
        <p:spPr bwMode="auto">
          <a:xfrm>
            <a:off x="2418888" y="2924944"/>
            <a:ext cx="4684132"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100"/>
          </a:p>
        </p:txBody>
      </p:sp>
      <p:sp>
        <p:nvSpPr>
          <p:cNvPr id="15" name="Line 46"/>
          <p:cNvSpPr>
            <a:spLocks noChangeShapeType="1"/>
          </p:cNvSpPr>
          <p:nvPr/>
        </p:nvSpPr>
        <p:spPr bwMode="auto">
          <a:xfrm flipH="1">
            <a:off x="2415574" y="2939170"/>
            <a:ext cx="3175" cy="231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100"/>
          </a:p>
        </p:txBody>
      </p:sp>
      <p:sp>
        <p:nvSpPr>
          <p:cNvPr id="18" name="Line 45"/>
          <p:cNvSpPr>
            <a:spLocks noChangeShapeType="1"/>
          </p:cNvSpPr>
          <p:nvPr/>
        </p:nvSpPr>
        <p:spPr bwMode="auto">
          <a:xfrm flipH="1">
            <a:off x="7103020" y="2939170"/>
            <a:ext cx="0" cy="231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100"/>
          </a:p>
        </p:txBody>
      </p:sp>
      <p:sp>
        <p:nvSpPr>
          <p:cNvPr id="33" name="Line 39"/>
          <p:cNvSpPr>
            <a:spLocks noChangeShapeType="1"/>
          </p:cNvSpPr>
          <p:nvPr/>
        </p:nvSpPr>
        <p:spPr bwMode="auto">
          <a:xfrm>
            <a:off x="5461931" y="1692326"/>
            <a:ext cx="849229"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100"/>
          </a:p>
        </p:txBody>
      </p:sp>
      <p:sp>
        <p:nvSpPr>
          <p:cNvPr id="34" name="Line 42"/>
          <p:cNvSpPr>
            <a:spLocks noChangeShapeType="1"/>
          </p:cNvSpPr>
          <p:nvPr/>
        </p:nvSpPr>
        <p:spPr bwMode="auto">
          <a:xfrm>
            <a:off x="4553475" y="2246850"/>
            <a:ext cx="1741403" cy="0"/>
          </a:xfrm>
          <a:prstGeom prst="line">
            <a:avLst/>
          </a:prstGeom>
          <a:noFill/>
          <a:ln w="9525">
            <a:solidFill>
              <a:srgbClr val="000000"/>
            </a:solidFill>
            <a:prstDash val="lg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100"/>
          </a:p>
        </p:txBody>
      </p:sp>
      <p:sp>
        <p:nvSpPr>
          <p:cNvPr id="35" name="Text Box 41"/>
          <p:cNvSpPr txBox="1">
            <a:spLocks noChangeArrowheads="1"/>
          </p:cNvSpPr>
          <p:nvPr/>
        </p:nvSpPr>
        <p:spPr bwMode="auto">
          <a:xfrm>
            <a:off x="5420575" y="1903239"/>
            <a:ext cx="93512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指示・協議</a:t>
            </a:r>
            <a:endParaRPr kumimoji="0" lang="ja-JP" altLang="ja-JP" sz="1100" b="0" i="0" u="none" strike="noStrike" cap="none" normalizeH="0" baseline="0" dirty="0">
              <a:ln>
                <a:noFill/>
              </a:ln>
              <a:solidFill>
                <a:schemeClr val="tx1"/>
              </a:solidFill>
              <a:effectLst/>
              <a:latin typeface="Arial" panose="020B0604020202020204" pitchFamily="34" charset="0"/>
            </a:endParaRPr>
          </a:p>
        </p:txBody>
      </p:sp>
      <p:sp>
        <p:nvSpPr>
          <p:cNvPr id="36" name="Rectangle 17"/>
          <p:cNvSpPr>
            <a:spLocks noChangeArrowheads="1"/>
          </p:cNvSpPr>
          <p:nvPr/>
        </p:nvSpPr>
        <p:spPr bwMode="auto">
          <a:xfrm>
            <a:off x="1665833" y="84307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7" name="Rectangle 21"/>
          <p:cNvSpPr>
            <a:spLocks noChangeArrowheads="1"/>
          </p:cNvSpPr>
          <p:nvPr/>
        </p:nvSpPr>
        <p:spPr bwMode="auto">
          <a:xfrm>
            <a:off x="2334171" y="13002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800" b="0" i="0" u="none" strike="noStrike" cap="none" normalizeH="0" baseline="0">
                <a:ln>
                  <a:noFill/>
                </a:ln>
                <a:solidFill>
                  <a:schemeClr val="tx1"/>
                </a:solidFill>
                <a:effectLst/>
                <a:latin typeface="Arial" panose="020B0604020202020204" pitchFamily="34" charset="0"/>
              </a:rPr>
            </a:br>
            <a:endParaRPr kumimoji="0" lang="ja-JP" altLang="ja-JP"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40" name="Rectangle 28"/>
          <p:cNvSpPr>
            <a:spLocks noChangeArrowheads="1"/>
          </p:cNvSpPr>
          <p:nvPr/>
        </p:nvSpPr>
        <p:spPr bwMode="auto">
          <a:xfrm>
            <a:off x="2334171" y="13002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41" name="テキスト ボックス 40"/>
          <p:cNvSpPr txBox="1"/>
          <p:nvPr/>
        </p:nvSpPr>
        <p:spPr>
          <a:xfrm>
            <a:off x="4048090" y="2283379"/>
            <a:ext cx="466794" cy="261610"/>
          </a:xfrm>
          <a:prstGeom prst="rect">
            <a:avLst/>
          </a:prstGeom>
          <a:noFill/>
        </p:spPr>
        <p:txBody>
          <a:bodyPr wrap="none" rtlCol="0">
            <a:spAutoFit/>
          </a:bodyPr>
          <a:lstStyle/>
          <a:p>
            <a:r>
              <a:rPr kumimoji="1" lang="ja-JP" altLang="en-US" sz="1100" dirty="0"/>
              <a:t>委託</a:t>
            </a:r>
          </a:p>
        </p:txBody>
      </p:sp>
      <p:sp>
        <p:nvSpPr>
          <p:cNvPr id="42" name="テキスト ボックス 41"/>
          <p:cNvSpPr txBox="1"/>
          <p:nvPr/>
        </p:nvSpPr>
        <p:spPr>
          <a:xfrm>
            <a:off x="3829405" y="5687670"/>
            <a:ext cx="607859" cy="261610"/>
          </a:xfrm>
          <a:prstGeom prst="rect">
            <a:avLst/>
          </a:prstGeom>
          <a:noFill/>
        </p:spPr>
        <p:txBody>
          <a:bodyPr wrap="none" rtlCol="0">
            <a:spAutoFit/>
          </a:bodyPr>
          <a:lstStyle/>
          <a:p>
            <a:r>
              <a:rPr kumimoji="1" lang="ja-JP" altLang="en-US" sz="1100" dirty="0"/>
              <a:t>再委託</a:t>
            </a:r>
          </a:p>
        </p:txBody>
      </p:sp>
      <p:sp>
        <p:nvSpPr>
          <p:cNvPr id="27" name="Text Box 47"/>
          <p:cNvSpPr txBox="1">
            <a:spLocks noChangeArrowheads="1"/>
          </p:cNvSpPr>
          <p:nvPr/>
        </p:nvSpPr>
        <p:spPr bwMode="auto">
          <a:xfrm>
            <a:off x="6135281" y="6042903"/>
            <a:ext cx="2037119" cy="461085"/>
          </a:xfrm>
          <a:prstGeom prst="rect">
            <a:avLst/>
          </a:prstGeom>
          <a:solidFill>
            <a:srgbClr val="FFFFFF"/>
          </a:solidFill>
          <a:ln w="9525">
            <a:solidFill>
              <a:srgbClr val="000000"/>
            </a:solidFill>
            <a:prstDash val="dash"/>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顧客企業　（</a:t>
            </a:r>
            <a:r>
              <a:rPr kumimoji="0" lang="ja-JP"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○○株式会社</a:t>
            </a:r>
            <a:r>
              <a:rPr kumimoji="0" lang="ja-JP" altLang="en-US"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a:t>
            </a:r>
            <a:endParaRPr kumimoji="0" lang="ja-JP" altLang="ja-JP"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a:t>
            </a:r>
            <a:r>
              <a:rPr kumimoji="0" lang="ja-JP" altLang="en-US" sz="1100" dirty="0">
                <a:latin typeface="ＭＳ 明朝" panose="02020609040205080304" pitchFamily="17" charset="-128"/>
                <a:ea typeface="ＭＳ 明朝" panose="02020609040205080304" pitchFamily="17" charset="-128"/>
                <a:cs typeface="Times New Roman" panose="02020603050405020304" pitchFamily="18" charset="0"/>
              </a:rPr>
              <a:t>要求抽出に協力</a:t>
            </a:r>
            <a:endParaRPr kumimoji="0" lang="en-US"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p:txBody>
      </p:sp>
      <p:cxnSp>
        <p:nvCxnSpPr>
          <p:cNvPr id="19" name="直線コネクタ 18"/>
          <p:cNvCxnSpPr>
            <a:stCxn id="8" idx="2"/>
            <a:endCxn id="27" idx="0"/>
          </p:cNvCxnSpPr>
          <p:nvPr/>
        </p:nvCxnSpPr>
        <p:spPr>
          <a:xfrm>
            <a:off x="7072477" y="4396977"/>
            <a:ext cx="0" cy="164592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515737982"/>
              </p:ext>
            </p:extLst>
          </p:nvPr>
        </p:nvGraphicFramePr>
        <p:xfrm>
          <a:off x="323532" y="1844824"/>
          <a:ext cx="8064893" cy="4464496"/>
        </p:xfrm>
        <a:graphic>
          <a:graphicData uri="http://schemas.openxmlformats.org/drawingml/2006/table">
            <a:tbl>
              <a:tblPr>
                <a:tableStyleId>{5940675A-B579-460E-94D1-54222C63F5DA}</a:tableStyleId>
              </a:tblPr>
              <a:tblGrid>
                <a:gridCol w="2199513">
                  <a:extLst>
                    <a:ext uri="{9D8B030D-6E8A-4147-A177-3AD203B41FA5}">
                      <a16:colId xmlns:a16="http://schemas.microsoft.com/office/drawing/2014/main" val="20000"/>
                    </a:ext>
                  </a:extLst>
                </a:gridCol>
                <a:gridCol w="1466345">
                  <a:extLst>
                    <a:ext uri="{9D8B030D-6E8A-4147-A177-3AD203B41FA5}">
                      <a16:colId xmlns:a16="http://schemas.microsoft.com/office/drawing/2014/main" val="20001"/>
                    </a:ext>
                  </a:extLst>
                </a:gridCol>
                <a:gridCol w="1466345">
                  <a:extLst>
                    <a:ext uri="{9D8B030D-6E8A-4147-A177-3AD203B41FA5}">
                      <a16:colId xmlns:a16="http://schemas.microsoft.com/office/drawing/2014/main" val="20002"/>
                    </a:ext>
                  </a:extLst>
                </a:gridCol>
                <a:gridCol w="1466345">
                  <a:extLst>
                    <a:ext uri="{9D8B030D-6E8A-4147-A177-3AD203B41FA5}">
                      <a16:colId xmlns:a16="http://schemas.microsoft.com/office/drawing/2014/main" val="20003"/>
                    </a:ext>
                  </a:extLst>
                </a:gridCol>
                <a:gridCol w="1466345">
                  <a:extLst>
                    <a:ext uri="{9D8B030D-6E8A-4147-A177-3AD203B41FA5}">
                      <a16:colId xmlns:a16="http://schemas.microsoft.com/office/drawing/2014/main" val="20004"/>
                    </a:ext>
                  </a:extLst>
                </a:gridCol>
              </a:tblGrid>
              <a:tr h="745837">
                <a:tc>
                  <a:txBody>
                    <a:bodyPr/>
                    <a:lstStyle/>
                    <a:p>
                      <a:pPr algn="ctr" fontAlgn="ctr"/>
                      <a:endParaRPr lang="en-US" sz="1600" b="0" i="0" u="none" strike="noStrike" dirty="0">
                        <a:solidFill>
                          <a:srgbClr val="000000"/>
                        </a:solidFill>
                        <a:latin typeface="ＭＳ Ｐゴシック"/>
                      </a:endParaRPr>
                    </a:p>
                  </a:txBody>
                  <a:tcPr marL="0" marR="0" marT="0" marB="0" anchor="ctr"/>
                </a:tc>
                <a:tc>
                  <a:txBody>
                    <a:bodyPr/>
                    <a:lstStyle/>
                    <a:p>
                      <a:pPr algn="ctr" fontAlgn="ctr"/>
                      <a:r>
                        <a:rPr lang="en-US" altLang="ja-JP" sz="1600" u="none" strike="noStrike" dirty="0"/>
                        <a:t>2021</a:t>
                      </a:r>
                      <a:r>
                        <a:rPr lang="ja-JP" altLang="en-US" sz="1600" u="none" strike="noStrike" dirty="0"/>
                        <a:t>年度</a:t>
                      </a:r>
                      <a:endParaRPr lang="en-US" sz="1600" u="none" strike="noStrike" dirty="0"/>
                    </a:p>
                  </a:txBody>
                  <a:tcPr marL="0" marR="0" marT="0" marB="0" anchor="ctr"/>
                </a:tc>
                <a:tc>
                  <a:txBody>
                    <a:bodyPr/>
                    <a:lstStyle/>
                    <a:p>
                      <a:pPr algn="ctr" fontAlgn="ctr"/>
                      <a:r>
                        <a:rPr lang="en-US" altLang="ja-JP" sz="1600" u="none" strike="noStrike" dirty="0"/>
                        <a:t>2022</a:t>
                      </a:r>
                      <a:r>
                        <a:rPr lang="ja-JP" altLang="en-US" sz="1600" u="none" strike="noStrike" dirty="0"/>
                        <a:t>年度</a:t>
                      </a:r>
                      <a:endParaRPr lang="en-US" sz="1600" u="none" strike="noStrike" dirty="0"/>
                    </a:p>
                  </a:txBody>
                  <a:tcPr marL="0" marR="0" marT="0" marB="0" anchor="ctr"/>
                </a:tc>
                <a:tc>
                  <a:txBody>
                    <a:bodyPr/>
                    <a:lstStyle/>
                    <a:p>
                      <a:pPr algn="ctr" fontAlgn="ctr"/>
                      <a:r>
                        <a:rPr lang="en-US" altLang="ja-JP" sz="1600" u="none" strike="noStrike" dirty="0"/>
                        <a:t>2023</a:t>
                      </a:r>
                      <a:r>
                        <a:rPr lang="ja-JP" altLang="en-US" sz="1600" u="none" strike="noStrike" dirty="0"/>
                        <a:t>年度</a:t>
                      </a:r>
                      <a:endParaRPr lang="en-US" sz="1600" b="1" i="0" u="none" strike="noStrike" dirty="0">
                        <a:solidFill>
                          <a:srgbClr val="000000"/>
                        </a:solidFill>
                        <a:latin typeface="ＭＳ Ｐゴシック"/>
                      </a:endParaRPr>
                    </a:p>
                  </a:txBody>
                  <a:tcPr marL="0" marR="0" marT="0" marB="0" anchor="ctr"/>
                </a:tc>
                <a:tc>
                  <a:txBody>
                    <a:bodyPr/>
                    <a:lstStyle/>
                    <a:p>
                      <a:pPr algn="ctr" fontAlgn="ctr"/>
                      <a:r>
                        <a:rPr lang="en-US" altLang="ja-JP" sz="1600" u="none" strike="noStrike" dirty="0"/>
                        <a:t>2024</a:t>
                      </a:r>
                      <a:r>
                        <a:rPr lang="ja-JP" altLang="en-US" sz="1600" u="none" strike="noStrike"/>
                        <a:t>年度</a:t>
                      </a:r>
                      <a:endParaRPr lang="en-US" sz="1600" b="1" i="0" u="none" strike="noStrike" dirty="0">
                        <a:solidFill>
                          <a:srgbClr val="000000"/>
                        </a:solidFill>
                        <a:latin typeface="ＭＳ Ｐゴシック"/>
                      </a:endParaRPr>
                    </a:p>
                  </a:txBody>
                  <a:tcPr marL="0" marR="0" marT="0" marB="0" anchor="ctr"/>
                </a:tc>
                <a:extLst>
                  <a:ext uri="{0D108BD9-81ED-4DB2-BD59-A6C34878D82A}">
                    <a16:rowId xmlns:a16="http://schemas.microsoft.com/office/drawing/2014/main" val="10000"/>
                  </a:ext>
                </a:extLst>
              </a:tr>
              <a:tr h="985631">
                <a:tc>
                  <a:txBody>
                    <a:bodyPr/>
                    <a:lstStyle/>
                    <a:p>
                      <a:pPr algn="ctr" fontAlgn="ctr"/>
                      <a:r>
                        <a:rPr lang="ja-JP" altLang="en-US" sz="1600" b="0" i="0" u="none" strike="noStrike" dirty="0">
                          <a:solidFill>
                            <a:srgbClr val="0000FF"/>
                          </a:solidFill>
                          <a:latin typeface="ＭＳ Ｐゴシック"/>
                        </a:rPr>
                        <a:t>●●の開発</a:t>
                      </a:r>
                      <a:endParaRPr lang="en-US" altLang="ja-JP" sz="1600" b="0" i="0" u="none" strike="noStrike" dirty="0">
                        <a:solidFill>
                          <a:srgbClr val="0000FF"/>
                        </a:solidFill>
                        <a:latin typeface="ＭＳ Ｐゴシック"/>
                      </a:endParaRPr>
                    </a:p>
                    <a:p>
                      <a:pPr algn="ctr" fontAlgn="ctr"/>
                      <a:r>
                        <a:rPr lang="ja-JP" altLang="en-US" sz="1600" b="0" i="0" u="none" strike="noStrike" dirty="0">
                          <a:solidFill>
                            <a:srgbClr val="0000FF"/>
                          </a:solidFill>
                          <a:latin typeface="ＭＳ Ｐゴシック"/>
                        </a:rPr>
                        <a:t>（担当：□□）</a:t>
                      </a:r>
                      <a:endParaRPr lang="en-US" altLang="ja-JP" sz="1600" b="0" i="0" u="none" strike="noStrike" dirty="0">
                        <a:solidFill>
                          <a:srgbClr val="0000FF"/>
                        </a:solidFill>
                        <a:latin typeface="ＭＳ Ｐゴシック"/>
                      </a:endParaRPr>
                    </a:p>
                  </a:txBody>
                  <a:tcPr marL="0" marR="0" marT="0" marB="0" anchor="ctr"/>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nchor="ctr"/>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nchor="ctr"/>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nchor="ctr"/>
                </a:tc>
                <a:extLst>
                  <a:ext uri="{0D108BD9-81ED-4DB2-BD59-A6C34878D82A}">
                    <a16:rowId xmlns:a16="http://schemas.microsoft.com/office/drawing/2014/main" val="10001"/>
                  </a:ext>
                </a:extLst>
              </a:tr>
              <a:tr h="1167236">
                <a:tc>
                  <a:txBody>
                    <a:bodyPr/>
                    <a:lstStyle/>
                    <a:p>
                      <a:pPr algn="ctr" fontAlgn="ctr"/>
                      <a:r>
                        <a:rPr lang="ja-JP" altLang="en-US" sz="1600" b="0" i="0" u="none" strike="noStrike" dirty="0">
                          <a:solidFill>
                            <a:srgbClr val="0000FF"/>
                          </a:solidFill>
                          <a:latin typeface="ＭＳ Ｐゴシック"/>
                        </a:rPr>
                        <a:t>●●の開発</a:t>
                      </a:r>
                      <a:endParaRPr lang="en-US" altLang="ja-JP" sz="1600" b="0" i="0" u="none" strike="noStrike" dirty="0">
                        <a:solidFill>
                          <a:srgbClr val="0000FF"/>
                        </a:solidFill>
                        <a:latin typeface="ＭＳ Ｐゴシック"/>
                      </a:endParaRPr>
                    </a:p>
                    <a:p>
                      <a:pPr algn="ctr" fontAlgn="ctr"/>
                      <a:r>
                        <a:rPr lang="ja-JP" altLang="en-US" sz="1600" b="0" i="0" u="none" strike="noStrike" dirty="0">
                          <a:solidFill>
                            <a:srgbClr val="0000FF"/>
                          </a:solidFill>
                          <a:latin typeface="ＭＳ Ｐゴシック"/>
                        </a:rPr>
                        <a:t>（担当：△△）</a:t>
                      </a: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extLst>
                  <a:ext uri="{0D108BD9-81ED-4DB2-BD59-A6C34878D82A}">
                    <a16:rowId xmlns:a16="http://schemas.microsoft.com/office/drawing/2014/main" val="10002"/>
                  </a:ext>
                </a:extLst>
              </a:tr>
              <a:tr h="821726">
                <a:tc>
                  <a:txBody>
                    <a:bodyPr/>
                    <a:lstStyle/>
                    <a:p>
                      <a:pPr algn="ctr" fontAlgn="ctr"/>
                      <a:r>
                        <a:rPr lang="ja-JP" altLang="en-US" sz="1600" b="0" i="0" u="none" strike="noStrike" dirty="0">
                          <a:solidFill>
                            <a:srgbClr val="0000FF"/>
                          </a:solidFill>
                          <a:latin typeface="ＭＳ Ｐゴシック"/>
                        </a:rPr>
                        <a:t>●●の実証</a:t>
                      </a:r>
                      <a:endParaRPr lang="en-US" altLang="ja-JP" sz="1600" b="0" i="0" u="none" strike="noStrike" dirty="0">
                        <a:solidFill>
                          <a:srgbClr val="0000FF"/>
                        </a:solidFill>
                        <a:latin typeface="ＭＳ Ｐゴシック"/>
                      </a:endParaRPr>
                    </a:p>
                    <a:p>
                      <a:pPr algn="ctr" fontAlgn="ctr"/>
                      <a:r>
                        <a:rPr lang="ja-JP" altLang="en-US" sz="1600" b="0" i="0" u="none" strike="noStrike" dirty="0">
                          <a:solidFill>
                            <a:srgbClr val="0000FF"/>
                          </a:solidFill>
                          <a:latin typeface="ＭＳ Ｐゴシック"/>
                        </a:rPr>
                        <a:t>（担当：△△）</a:t>
                      </a: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extLst>
                  <a:ext uri="{0D108BD9-81ED-4DB2-BD59-A6C34878D82A}">
                    <a16:rowId xmlns:a16="http://schemas.microsoft.com/office/drawing/2014/main" val="10003"/>
                  </a:ext>
                </a:extLst>
              </a:tr>
              <a:tr h="744066">
                <a:tc>
                  <a:txBody>
                    <a:bodyPr/>
                    <a:lstStyle/>
                    <a:p>
                      <a:pPr algn="ctr" fontAlgn="ctr"/>
                      <a:r>
                        <a:rPr lang="ja-JP" altLang="en-US" sz="1600" b="0" i="0" u="none" strike="noStrike" dirty="0">
                          <a:solidFill>
                            <a:srgbClr val="000000"/>
                          </a:solidFill>
                          <a:latin typeface="ＭＳ Ｐゴシック"/>
                        </a:rPr>
                        <a:t>予算</a:t>
                      </a:r>
                      <a:endParaRPr lang="en-US" altLang="ja-JP" sz="1600" b="0" i="0" u="none" strike="noStrike" dirty="0">
                        <a:solidFill>
                          <a:srgbClr val="000000"/>
                        </a:solidFill>
                        <a:latin typeface="ＭＳ Ｐゴシック"/>
                      </a:endParaRPr>
                    </a:p>
                    <a:p>
                      <a:pPr algn="ctr" fontAlgn="ctr"/>
                      <a:r>
                        <a:rPr lang="ja-JP" altLang="en-US" sz="1600" b="0" i="0" u="none" strike="noStrike" dirty="0">
                          <a:solidFill>
                            <a:srgbClr val="000000"/>
                          </a:solidFill>
                          <a:latin typeface="ＭＳ Ｐゴシック"/>
                        </a:rPr>
                        <a:t>（百万円）</a:t>
                      </a:r>
                      <a:endParaRPr lang="en-US" altLang="ja-JP" sz="1600" b="0" i="0" u="none" strike="noStrike" dirty="0">
                        <a:solidFill>
                          <a:srgbClr val="000000"/>
                        </a:solidFill>
                        <a:latin typeface="ＭＳ Ｐゴシック"/>
                      </a:endParaRPr>
                    </a:p>
                  </a:txBody>
                  <a:tcPr marL="0" marR="0" marT="0" marB="0" anchor="ctr"/>
                </a:tc>
                <a:tc>
                  <a:txBody>
                    <a:bodyPr/>
                    <a:lstStyle/>
                    <a:p>
                      <a:pPr algn="ctr" fontAlgn="ctr"/>
                      <a:r>
                        <a:rPr lang="ja-JP" altLang="en-US" sz="1600" b="0" i="0" u="none" strike="noStrike" dirty="0">
                          <a:solidFill>
                            <a:srgbClr val="000000"/>
                          </a:solidFill>
                          <a:latin typeface="ＭＳ Ｐゴシック"/>
                        </a:rPr>
                        <a:t>〇〇</a:t>
                      </a:r>
                      <a:endParaRPr lang="zh-TW" altLang="en-US" sz="1600" b="0" i="0" u="none" strike="noStrike" dirty="0">
                        <a:solidFill>
                          <a:srgbClr val="000000"/>
                        </a:solidFill>
                        <a:latin typeface="ＭＳ Ｐゴシック"/>
                      </a:endParaRPr>
                    </a:p>
                  </a:txBody>
                  <a:tcPr marL="0" marR="0" marT="0" marB="0" anchor="ctr"/>
                </a:tc>
                <a:tc>
                  <a:txBody>
                    <a:bodyPr/>
                    <a:lstStyle/>
                    <a:p>
                      <a:pPr algn="ctr" fontAlgn="ctr"/>
                      <a:r>
                        <a:rPr lang="ja-JP" altLang="en-US" sz="1600" b="0" i="0" u="none" strike="noStrike" dirty="0">
                          <a:solidFill>
                            <a:srgbClr val="000000"/>
                          </a:solidFill>
                          <a:latin typeface="ＭＳ Ｐゴシック"/>
                        </a:rPr>
                        <a:t>〇〇</a:t>
                      </a:r>
                      <a:endParaRPr lang="en-US" altLang="ja-JP" sz="1600" b="0" i="0" u="none" strike="noStrike" dirty="0">
                        <a:solidFill>
                          <a:srgbClr val="000000"/>
                        </a:solidFill>
                        <a:latin typeface="ＭＳ Ｐゴシック"/>
                      </a:endParaRPr>
                    </a:p>
                  </a:txBody>
                  <a:tcPr marL="0" marR="0" marT="0" marB="0" anchor="ctr"/>
                </a:tc>
                <a:tc>
                  <a:txBody>
                    <a:bodyPr/>
                    <a:lstStyle/>
                    <a:p>
                      <a:pPr algn="ctr" fontAlgn="ctr"/>
                      <a:r>
                        <a:rPr lang="ja-JP" altLang="en-US" sz="1600" b="0" i="0" u="none" strike="noStrike" dirty="0">
                          <a:solidFill>
                            <a:srgbClr val="000000"/>
                          </a:solidFill>
                          <a:latin typeface="ＭＳ Ｐゴシック"/>
                        </a:rPr>
                        <a:t>〇〇</a:t>
                      </a: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extLst>
                  <a:ext uri="{0D108BD9-81ED-4DB2-BD59-A6C34878D82A}">
                    <a16:rowId xmlns:a16="http://schemas.microsoft.com/office/drawing/2014/main" val="10004"/>
                  </a:ext>
                </a:extLst>
              </a:tr>
            </a:tbl>
          </a:graphicData>
        </a:graphic>
      </p:graphicFrame>
      <p:sp>
        <p:nvSpPr>
          <p:cNvPr id="17" name="ホームベース 16"/>
          <p:cNvSpPr/>
          <p:nvPr/>
        </p:nvSpPr>
        <p:spPr>
          <a:xfrm>
            <a:off x="4237045" y="3144169"/>
            <a:ext cx="1861365" cy="284831"/>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200" dirty="0">
                <a:solidFill>
                  <a:srgbClr val="0000FF"/>
                </a:solidFill>
              </a:rPr>
              <a:t>●●の市場評価</a:t>
            </a:r>
          </a:p>
        </p:txBody>
      </p:sp>
      <p:sp>
        <p:nvSpPr>
          <p:cNvPr id="25" name="ホームベース 24"/>
          <p:cNvSpPr/>
          <p:nvPr/>
        </p:nvSpPr>
        <p:spPr>
          <a:xfrm>
            <a:off x="5737958" y="3839387"/>
            <a:ext cx="2592287"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●●の開発</a:t>
            </a:r>
          </a:p>
        </p:txBody>
      </p:sp>
      <p:sp>
        <p:nvSpPr>
          <p:cNvPr id="26" name="ホームベース 25"/>
          <p:cNvSpPr/>
          <p:nvPr/>
        </p:nvSpPr>
        <p:spPr>
          <a:xfrm>
            <a:off x="2699791" y="2780928"/>
            <a:ext cx="1440161"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●●の開発</a:t>
            </a:r>
          </a:p>
        </p:txBody>
      </p:sp>
      <p:sp>
        <p:nvSpPr>
          <p:cNvPr id="27" name="ホームベース 26"/>
          <p:cNvSpPr/>
          <p:nvPr/>
        </p:nvSpPr>
        <p:spPr>
          <a:xfrm>
            <a:off x="3577718" y="3839387"/>
            <a:ext cx="2160240"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●●の開発</a:t>
            </a:r>
          </a:p>
        </p:txBody>
      </p:sp>
      <p:sp>
        <p:nvSpPr>
          <p:cNvPr id="18"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6</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19" name="ホームベース 18"/>
          <p:cNvSpPr/>
          <p:nvPr/>
        </p:nvSpPr>
        <p:spPr>
          <a:xfrm>
            <a:off x="6629062" y="4808736"/>
            <a:ext cx="1728794"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●●の開発実証</a:t>
            </a:r>
          </a:p>
        </p:txBody>
      </p:sp>
      <p:sp>
        <p:nvSpPr>
          <p:cNvPr id="15" name="ホームベース 14"/>
          <p:cNvSpPr/>
          <p:nvPr/>
        </p:nvSpPr>
        <p:spPr>
          <a:xfrm>
            <a:off x="4249141" y="2640114"/>
            <a:ext cx="1861365" cy="435247"/>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○○の開発</a:t>
            </a:r>
          </a:p>
        </p:txBody>
      </p:sp>
      <p:sp>
        <p:nvSpPr>
          <p:cNvPr id="16" name="ホームベース 15"/>
          <p:cNvSpPr/>
          <p:nvPr/>
        </p:nvSpPr>
        <p:spPr>
          <a:xfrm>
            <a:off x="6195503" y="3140966"/>
            <a:ext cx="2192922" cy="288033"/>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100" dirty="0">
                <a:solidFill>
                  <a:srgbClr val="0000FF"/>
                </a:solidFill>
              </a:rPr>
              <a:t>○○の市場評価</a:t>
            </a:r>
          </a:p>
        </p:txBody>
      </p:sp>
      <p:sp>
        <p:nvSpPr>
          <p:cNvPr id="20" name="ホームベース 19"/>
          <p:cNvSpPr/>
          <p:nvPr/>
        </p:nvSpPr>
        <p:spPr>
          <a:xfrm>
            <a:off x="6195503" y="2636911"/>
            <a:ext cx="2192922" cy="438450"/>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△の開発</a:t>
            </a:r>
          </a:p>
        </p:txBody>
      </p:sp>
      <p:sp>
        <p:nvSpPr>
          <p:cNvPr id="21" name="タイトル 1"/>
          <p:cNvSpPr txBox="1">
            <a:spLocks/>
          </p:cNvSpPr>
          <p:nvPr/>
        </p:nvSpPr>
        <p:spPr>
          <a:xfrm>
            <a:off x="323528" y="274638"/>
            <a:ext cx="3970784"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t>研究開発スケジュール</a:t>
            </a:r>
          </a:p>
        </p:txBody>
      </p:sp>
      <p:sp>
        <p:nvSpPr>
          <p:cNvPr id="14" name="テキスト ボックス 13">
            <a:extLst>
              <a:ext uri="{FF2B5EF4-FFF2-40B4-BE49-F238E27FC236}">
                <a16:creationId xmlns:a16="http://schemas.microsoft.com/office/drawing/2014/main" id="{5F5AD0F0-CCA8-4D9D-B559-0464AE9739A7}"/>
              </a:ext>
            </a:extLst>
          </p:cNvPr>
          <p:cNvSpPr txBox="1"/>
          <p:nvPr/>
        </p:nvSpPr>
        <p:spPr>
          <a:xfrm>
            <a:off x="4389517" y="247378"/>
            <a:ext cx="4536504" cy="1200329"/>
          </a:xfrm>
          <a:prstGeom prst="rect">
            <a:avLst/>
          </a:prstGeom>
          <a:solidFill>
            <a:schemeClr val="tx2">
              <a:lumMod val="20000"/>
              <a:lumOff val="80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r>
              <a:rPr lang="ja-JP" altLang="en-US" sz="1200" i="1" dirty="0">
                <a:solidFill>
                  <a:srgbClr val="0000FF"/>
                </a:solidFill>
              </a:rPr>
              <a:t>・研究開発のスケジュールを下表のように記載してください</a:t>
            </a:r>
            <a:endParaRPr lang="en-US" altLang="ja-JP" sz="1200" i="1" dirty="0">
              <a:solidFill>
                <a:srgbClr val="0000FF"/>
              </a:solidFill>
            </a:endParaRPr>
          </a:p>
          <a:p>
            <a:pPr marL="87313" indent="-87313"/>
            <a:r>
              <a:rPr lang="ja-JP" altLang="en-US" sz="1200" i="1" dirty="0">
                <a:solidFill>
                  <a:srgbClr val="0000FF"/>
                </a:solidFill>
              </a:rPr>
              <a:t>・研究期間の中間で研究小項目の目標が達成できる計画となっており、研究が完了した技術の市場評価等を行う場合、その旨を明記ください。</a:t>
            </a:r>
            <a:endParaRPr lang="en-US" altLang="ja-JP" sz="1200" i="1" dirty="0">
              <a:solidFill>
                <a:srgbClr val="0000FF"/>
              </a:solidFill>
            </a:endParaRPr>
          </a:p>
          <a:p>
            <a:pPr marL="87313" indent="-87313"/>
            <a:r>
              <a:rPr lang="ja-JP" altLang="en-US" sz="1200" i="1" dirty="0">
                <a:solidFill>
                  <a:srgbClr val="0000FF"/>
                </a:solidFill>
              </a:rPr>
              <a:t>・適宜、行を追加してください</a:t>
            </a:r>
            <a:endParaRPr lang="en-US" altLang="ja-JP" sz="1200" i="1" dirty="0">
              <a:solidFill>
                <a:srgbClr val="0000FF"/>
              </a:solidFill>
            </a:endParaRPr>
          </a:p>
          <a:p>
            <a:pPr marL="87313" indent="-87313"/>
            <a:r>
              <a:rPr lang="ja-JP" altLang="en-US" sz="1200" i="1" dirty="0">
                <a:solidFill>
                  <a:srgbClr val="0000FF"/>
                </a:solidFill>
              </a:rPr>
              <a:t>　（同様の内容であれば下表のフォーマットに限定しません）</a:t>
            </a:r>
            <a:endParaRPr lang="en-US" altLang="ja-JP" sz="1200" i="1" dirty="0">
              <a:solidFill>
                <a:srgbClr val="0000FF"/>
              </a:solidFill>
            </a:endParaRPr>
          </a:p>
        </p:txBody>
      </p:sp>
    </p:spTree>
    <p:extLst>
      <p:ext uri="{BB962C8B-B14F-4D97-AF65-F5344CB8AC3E}">
        <p14:creationId xmlns:p14="http://schemas.microsoft.com/office/powerpoint/2010/main" val="1684887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6048672"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研究開発成果の実用化見込み・効果</a:t>
            </a:r>
          </a:p>
        </p:txBody>
      </p:sp>
      <p:sp>
        <p:nvSpPr>
          <p:cNvPr id="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7</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8" name="テキスト ボックス 7"/>
          <p:cNvSpPr txBox="1"/>
          <p:nvPr/>
        </p:nvSpPr>
        <p:spPr>
          <a:xfrm>
            <a:off x="1007604" y="3259723"/>
            <a:ext cx="7128792" cy="584775"/>
          </a:xfrm>
          <a:prstGeom prst="rect">
            <a:avLst/>
          </a:prstGeom>
          <a:solidFill>
            <a:schemeClr val="tx2">
              <a:lumMod val="20000"/>
              <a:lumOff val="80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r>
              <a:rPr lang="ja-JP" altLang="en-US" sz="1600" b="1" i="1" dirty="0">
                <a:solidFill>
                  <a:srgbClr val="0000FF"/>
                </a:solidFill>
              </a:rPr>
              <a:t>・実用化見込み・戦略、経済的・技術的波及効果、我が国の経済再生への貢献　等を具体的に記載してください</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765</Words>
  <Application>Microsoft Office PowerPoint</Application>
  <PresentationFormat>画面に合わせる (4:3)</PresentationFormat>
  <Paragraphs>107</Paragraphs>
  <Slides>7</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7</vt:i4>
      </vt:variant>
    </vt:vector>
  </HeadingPairs>
  <TitlesOfParts>
    <vt:vector size="16" baseType="lpstr">
      <vt:lpstr>Meiryo UI</vt:lpstr>
      <vt:lpstr>ＭＳ Ｐゴシック</vt:lpstr>
      <vt:lpstr>ＭＳ ゴシック</vt:lpstr>
      <vt:lpstr>ＭＳ 明朝</vt:lpstr>
      <vt:lpstr>メイリオ</vt:lpstr>
      <vt:lpstr>Arial</vt:lpstr>
      <vt:lpstr>Calibri</vt:lpstr>
      <vt:lpstr>Century</vt:lpstr>
      <vt:lpstr>Office ​​テーマ</vt:lpstr>
      <vt:lpstr>「人工知能活用による革新的リモート技術開発」  　□状態推定AIシステムの基盤技術開発　　 　□高度なXRにより状態を提示するAIシステムの基盤技術開発 　    「○○○○○（テーマ名／タイトルを記載）」</vt:lpstr>
      <vt:lpstr>研究開発の背景・狙い</vt:lpstr>
      <vt:lpstr>研究開発の内容</vt:lpstr>
      <vt:lpstr>研究開発の目標</vt:lpstr>
      <vt:lpstr>実施体制・役割</vt:lpstr>
      <vt:lpstr>PowerPoint プレゼンテーション</vt:lpstr>
      <vt:lpstr>研究開発成果の実用化見込み・効果</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2019-03-28T03:36:40Z</dcterms:created>
  <dcterms:modified xsi:type="dcterms:W3CDTF">2021-03-10T21:42:02Z</dcterms:modified>
</cp:coreProperties>
</file>