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2" r:id="rId2"/>
    <p:sldId id="263" r:id="rId3"/>
    <p:sldId id="264" r:id="rId4"/>
    <p:sldId id="266" r:id="rId5"/>
    <p:sldId id="269" r:id="rId6"/>
    <p:sldId id="271" r:id="rId7"/>
    <p:sldId id="268"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84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2021/3/11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3</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96873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618347"/>
            <a:ext cx="8668257" cy="2403698"/>
          </a:xfrm>
        </p:spPr>
        <p:txBody>
          <a:bodyPr>
            <a:noAutofit/>
          </a:body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「人工知能活用による革新的リモート技術開発」</a:t>
            </a:r>
            <a:br>
              <a:rPr lang="en-US" altLang="ja-JP" sz="1600" b="1" dirty="0">
                <a:latin typeface="Meiryo UI" panose="020B0604030504040204" pitchFamily="50" charset="-128"/>
                <a:ea typeface="Meiryo UI" panose="020B0604030504040204" pitchFamily="50" charset="-128"/>
                <a:cs typeface="Meiryo UI" panose="020B0604030504040204" pitchFamily="50" charset="-128"/>
              </a:rPr>
            </a:br>
            <a:br>
              <a:rPr lang="en-US" altLang="ja-JP"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□状態推定</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システムの基盤技術開発　　</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□高度な</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XR</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により状態を提示する</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システムの基盤技術開発</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br>
              <a:rPr lang="en-US" altLang="ja-JP" sz="1600" b="1" dirty="0">
                <a:latin typeface="Meiryo UI" panose="020B0604030504040204" pitchFamily="50" charset="-128"/>
                <a:ea typeface="Meiryo UI" panose="020B0604030504040204" pitchFamily="50" charset="-128"/>
                <a:cs typeface="Meiryo UI" panose="020B0604030504040204" pitchFamily="50" charset="-128"/>
              </a:rPr>
            </a:br>
            <a:br>
              <a:rPr lang="en-US" altLang="ja-JP"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「○○○○○（テーマ名／タイトルを記載）」</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795504" y="5550331"/>
            <a:ext cx="423102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提案される大学・企業名を記載してください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本フォーマットに従い、提案する研究開発の説明資料を作成してください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特に記載がない限り、ページは極力追加しないでください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395536" y="260648"/>
            <a:ext cx="813043" cy="307777"/>
          </a:xfrm>
          <a:prstGeom prst="rect">
            <a:avLst/>
          </a:prstGeom>
          <a:noFill/>
          <a:ln>
            <a:noFill/>
          </a:ln>
        </p:spPr>
        <p:txBody>
          <a:bodyPr wrap="none" rtlCol="0">
            <a:spAutoFit/>
          </a:bodyPr>
          <a:lstStyle/>
          <a:p>
            <a:r>
              <a:rPr kumimoji="1" lang="ja-JP" altLang="en-US" sz="1400" dirty="0">
                <a:latin typeface="+mn-ea"/>
              </a:rPr>
              <a:t>（別添</a:t>
            </a:r>
            <a:r>
              <a:rPr kumimoji="1" lang="en-US" altLang="ja-JP" sz="1400" dirty="0">
                <a:latin typeface="+mn-ea"/>
              </a:rPr>
              <a:t>5</a:t>
            </a:r>
            <a:r>
              <a:rPr kumimoji="1" lang="ja-JP" altLang="en-US" sz="1400" dirty="0">
                <a:latin typeface="+mn-ea"/>
              </a:rPr>
              <a:t>）</a:t>
            </a:r>
          </a:p>
        </p:txBody>
      </p:sp>
      <p:sp>
        <p:nvSpPr>
          <p:cNvPr id="8" name="テキスト ボックス 7"/>
          <p:cNvSpPr txBox="1"/>
          <p:nvPr/>
        </p:nvSpPr>
        <p:spPr>
          <a:xfrm>
            <a:off x="1115616" y="260648"/>
            <a:ext cx="2114681" cy="307777"/>
          </a:xfrm>
          <a:prstGeom prst="rect">
            <a:avLst/>
          </a:prstGeom>
          <a:noFill/>
          <a:ln>
            <a:noFill/>
          </a:ln>
        </p:spPr>
        <p:txBody>
          <a:bodyPr wrap="none" rtlCol="0">
            <a:spAutoFit/>
          </a:bodyPr>
          <a:lstStyle/>
          <a:p>
            <a:r>
              <a:rPr kumimoji="1" lang="ja-JP" altLang="en-US" sz="1400" u="sng" dirty="0">
                <a:latin typeface="+mn-ea"/>
              </a:rPr>
              <a:t>研究開発テーマ説明資料</a:t>
            </a: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192303" y="2992528"/>
            <a:ext cx="4567522"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記載した分類のいずれか選択し、他を消去してください</a:t>
            </a:r>
          </a:p>
        </p:txBody>
      </p:sp>
      <p:sp>
        <p:nvSpPr>
          <p:cNvPr id="13" name="テキスト ボックス 12"/>
          <p:cNvSpPr txBox="1"/>
          <p:nvPr/>
        </p:nvSpPr>
        <p:spPr>
          <a:xfrm>
            <a:off x="467544" y="528935"/>
            <a:ext cx="633507" cy="307777"/>
          </a:xfrm>
          <a:prstGeom prst="rect">
            <a:avLst/>
          </a:prstGeom>
          <a:noFill/>
          <a:ln>
            <a:solidFill>
              <a:schemeClr val="tx1"/>
            </a:solidFill>
          </a:ln>
        </p:spPr>
        <p:txBody>
          <a:bodyPr wrap="none" rtlCol="0">
            <a:spAutoFit/>
          </a:bodyPr>
          <a:lstStyle/>
          <a:p>
            <a:r>
              <a:rPr kumimoji="1" lang="ja-JP" altLang="en-US" sz="1400" dirty="0">
                <a:latin typeface="+mn-ea"/>
              </a:rPr>
              <a:t>様式</a:t>
            </a:r>
            <a:r>
              <a:rPr kumimoji="1" lang="en-US" altLang="ja-JP" sz="1400" dirty="0">
                <a:latin typeface="+mn-ea"/>
              </a:rPr>
              <a:t>8</a:t>
            </a:r>
            <a:endParaRPr kumimoji="1" lang="ja-JP" altLang="en-US" sz="1400" dirty="0">
              <a:latin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研究開発の背景・狙い</a:t>
            </a:r>
          </a:p>
        </p:txBody>
      </p:sp>
      <p:sp>
        <p:nvSpPr>
          <p:cNvPr id="6" name="テキスト ボックス 5"/>
          <p:cNvSpPr txBox="1"/>
          <p:nvPr/>
        </p:nvSpPr>
        <p:spPr>
          <a:xfrm>
            <a:off x="1547664" y="2132856"/>
            <a:ext cx="6480720" cy="338554"/>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i="1" dirty="0">
                <a:solidFill>
                  <a:srgbClr val="0000FF"/>
                </a:solidFill>
                <a:latin typeface="+mn-ea"/>
              </a:rPr>
              <a:t>提案する研究開発の背景、課題、ベンチマーク、狙いを記載してください</a:t>
            </a:r>
            <a:endParaRPr lang="en-US" altLang="ja-JP" sz="1600" b="1" i="1" dirty="0">
              <a:solidFill>
                <a:srgbClr val="0000FF"/>
              </a:solidFill>
              <a:latin typeface="+mn-ea"/>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21" name="テキスト ボックス 20"/>
          <p:cNvSpPr txBox="1"/>
          <p:nvPr/>
        </p:nvSpPr>
        <p:spPr>
          <a:xfrm>
            <a:off x="827584" y="6021287"/>
            <a:ext cx="7665541" cy="369332"/>
          </a:xfrm>
          <a:prstGeom prst="rect">
            <a:avLst/>
          </a:prstGeom>
          <a:solidFill>
            <a:srgbClr val="0070C0"/>
          </a:solidFill>
        </p:spPr>
        <p:txBody>
          <a:bodyPr wrap="square" rtlCol="0">
            <a:spAutoFit/>
          </a:bodyPr>
          <a:lstStyle/>
          <a:p>
            <a:pPr algn="ctr"/>
            <a:r>
              <a:rPr kumimoji="1" lang="ja-JP" altLang="en-US" dirty="0">
                <a:solidFill>
                  <a:schemeClr val="bg1"/>
                </a:solidFill>
              </a:rPr>
              <a:t>（この欄に狙い・革新性を</a:t>
            </a:r>
            <a:r>
              <a:rPr lang="ja-JP" altLang="en-US" dirty="0">
                <a:solidFill>
                  <a:schemeClr val="bg1"/>
                </a:solidFill>
              </a:rPr>
              <a:t>簡潔</a:t>
            </a:r>
            <a:r>
              <a:rPr kumimoji="1" lang="ja-JP" altLang="en-US" dirty="0">
                <a:solidFill>
                  <a:schemeClr val="bg1"/>
                </a:solidFill>
              </a:rPr>
              <a:t>に主張してください）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a:t>
            </a:r>
          </a:p>
        </p:txBody>
      </p:sp>
      <p:sp>
        <p:nvSpPr>
          <p:cNvPr id="6" name="テキスト ボックス 5"/>
          <p:cNvSpPr txBox="1"/>
          <p:nvPr/>
        </p:nvSpPr>
        <p:spPr>
          <a:xfrm>
            <a:off x="1889528" y="2955322"/>
            <a:ext cx="5829684" cy="830997"/>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600" b="1" i="1" dirty="0">
                <a:solidFill>
                  <a:srgbClr val="0000FF"/>
                </a:solidFill>
                <a:latin typeface="+mn-ea"/>
              </a:rPr>
              <a:t>・提案する研究開発の内容をこのシートに簡潔に記載してください</a:t>
            </a:r>
            <a:endParaRPr lang="en-US" altLang="ja-JP" sz="1600" b="1" i="1" dirty="0">
              <a:solidFill>
                <a:srgbClr val="0000FF"/>
              </a:solidFill>
              <a:latin typeface="+mn-ea"/>
            </a:endParaRPr>
          </a:p>
          <a:p>
            <a:pPr marL="87313" indent="-87313"/>
            <a:r>
              <a:rPr kumimoji="1" lang="ja-JP" altLang="en-US" sz="1600" b="1" i="1" dirty="0">
                <a:solidFill>
                  <a:srgbClr val="0000FF"/>
                </a:solidFill>
                <a:latin typeface="+mn-ea"/>
              </a:rPr>
              <a:t>・適宜図表などを用いて、技術課題の具体的な解決手法をわかりやすく示してください</a:t>
            </a:r>
            <a:endParaRPr kumimoji="1" lang="en-US" altLang="ja-JP" sz="1600" b="1" i="1" dirty="0">
              <a:solidFill>
                <a:srgbClr val="0000FF"/>
              </a:solidFill>
              <a:latin typeface="+mn-ea"/>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971600" y="6021289"/>
            <a:ext cx="7665541" cy="369332"/>
          </a:xfrm>
          <a:prstGeom prst="rect">
            <a:avLst/>
          </a:prstGeom>
          <a:solidFill>
            <a:srgbClr val="0070C0"/>
          </a:solidFill>
        </p:spPr>
        <p:txBody>
          <a:bodyPr wrap="square" rtlCol="0">
            <a:spAutoFit/>
          </a:bodyPr>
          <a:lstStyle/>
          <a:p>
            <a:pPr algn="ctr"/>
            <a:r>
              <a:rPr kumimoji="1" lang="ja-JP" altLang="en-US" dirty="0">
                <a:solidFill>
                  <a:schemeClr val="bg1"/>
                </a:solidFill>
              </a:rPr>
              <a:t>（この欄に上記研究開発の重点ポイントを具体的かつ</a:t>
            </a:r>
            <a:r>
              <a:rPr lang="ja-JP" altLang="en-US" dirty="0">
                <a:solidFill>
                  <a:schemeClr val="bg1"/>
                </a:solidFill>
              </a:rPr>
              <a:t>簡潔</a:t>
            </a:r>
            <a:r>
              <a:rPr kumimoji="1" lang="ja-JP" altLang="en-US" dirty="0">
                <a:solidFill>
                  <a:schemeClr val="bg1"/>
                </a:solidFill>
              </a:rPr>
              <a:t>に記載してください）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研究開発の目標</a:t>
            </a:r>
          </a:p>
        </p:txBody>
      </p:sp>
      <p:sp>
        <p:nvSpPr>
          <p:cNvPr id="6" name="テキスト ボックス 5"/>
          <p:cNvSpPr txBox="1"/>
          <p:nvPr/>
        </p:nvSpPr>
        <p:spPr>
          <a:xfrm>
            <a:off x="1547664" y="2644170"/>
            <a:ext cx="6380366" cy="132343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i="1" dirty="0">
                <a:solidFill>
                  <a:srgbClr val="0000FF"/>
                </a:solidFill>
                <a:latin typeface="+mn-ea"/>
              </a:rPr>
              <a:t>提案する研究開発の目標を具体的に記載してください</a:t>
            </a:r>
            <a:endParaRPr lang="en-US" altLang="ja-JP" sz="1600" b="1" i="1" dirty="0">
              <a:solidFill>
                <a:srgbClr val="0000FF"/>
              </a:solidFill>
              <a:latin typeface="+mn-ea"/>
            </a:endParaRPr>
          </a:p>
          <a:p>
            <a:pPr marL="87313" indent="-87313">
              <a:buFont typeface="Arial" pitchFamily="34" charset="0"/>
              <a:buChar char="•"/>
            </a:pPr>
            <a:r>
              <a:rPr lang="ja-JP" altLang="en-US" sz="1600" b="1" i="1" dirty="0">
                <a:solidFill>
                  <a:srgbClr val="0000FF"/>
                </a:solidFill>
                <a:latin typeface="+mn-ea"/>
              </a:rPr>
              <a:t>研究開発の目標については</a:t>
            </a:r>
            <a:r>
              <a:rPr lang="ja-JP" altLang="ja-JP" sz="1600" b="1" i="1" dirty="0">
                <a:solidFill>
                  <a:srgbClr val="0000FF"/>
                </a:solidFill>
                <a:latin typeface="+mn-ea"/>
              </a:rPr>
              <a:t>、当該事業と関連する技術の進展や社会状況の変化に留意し、解決すべき課題を中心に記載すること等を検討してください。また簡潔に目標の設定理由を記載してください。</a:t>
            </a:r>
            <a:endParaRPr lang="en-US" altLang="ja-JP" sz="1600" b="1" i="1" dirty="0">
              <a:solidFill>
                <a:srgbClr val="0000FF"/>
              </a:solidFill>
              <a:latin typeface="+mn-ea"/>
            </a:endParaRPr>
          </a:p>
          <a:p>
            <a:pPr marL="87313" indent="-87313">
              <a:buFont typeface="Arial" pitchFamily="34" charset="0"/>
              <a:buChar char="•"/>
            </a:pPr>
            <a:r>
              <a:rPr lang="ja-JP" altLang="en-US" sz="1600" b="1" i="1" dirty="0">
                <a:solidFill>
                  <a:srgbClr val="0000FF"/>
                </a:solidFill>
                <a:latin typeface="+mn-ea"/>
              </a:rPr>
              <a:t>適宜、表などを活用してわかりやすく記載してください</a:t>
            </a:r>
            <a:endParaRPr lang="en-US" altLang="ja-JP" sz="1600" b="1" i="1" dirty="0">
              <a:solidFill>
                <a:srgbClr val="0000FF"/>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7" name="テキスト ボックス 6"/>
          <p:cNvSpPr txBox="1"/>
          <p:nvPr/>
        </p:nvSpPr>
        <p:spPr>
          <a:xfrm>
            <a:off x="4355976" y="274638"/>
            <a:ext cx="4536504" cy="646331"/>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sz="1200" i="1" dirty="0">
              <a:solidFill>
                <a:srgbClr val="0000FF"/>
              </a:solidFill>
            </a:endParaRP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Text Box 38"/>
          <p:cNvSpPr txBox="1">
            <a:spLocks noChangeArrowheads="1"/>
          </p:cNvSpPr>
          <p:nvPr/>
        </p:nvSpPr>
        <p:spPr bwMode="auto">
          <a:xfrm>
            <a:off x="3677582" y="1555801"/>
            <a:ext cx="1784350" cy="273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ＮＥＤＯ</a:t>
            </a:r>
            <a:endParaRPr kumimoji="0" lang="ja-JP" altLang="ja-JP" sz="1100" b="0" i="0" u="none" strike="noStrike" cap="none" normalizeH="0" baseline="0">
              <a:ln>
                <a:noFill/>
              </a:ln>
              <a:solidFill>
                <a:schemeClr val="tx1"/>
              </a:solidFill>
              <a:effectLst/>
              <a:latin typeface="Arial" panose="020B0604020202020204" pitchFamily="34" charset="0"/>
            </a:endParaRPr>
          </a:p>
        </p:txBody>
      </p:sp>
      <p:sp>
        <p:nvSpPr>
          <p:cNvPr id="4" name="Text Box 37"/>
          <p:cNvSpPr txBox="1">
            <a:spLocks noChangeArrowheads="1"/>
          </p:cNvSpPr>
          <p:nvPr/>
        </p:nvSpPr>
        <p:spPr bwMode="auto">
          <a:xfrm>
            <a:off x="6311161" y="1422397"/>
            <a:ext cx="1614488" cy="91281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研究開発責任者</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・所属</a:t>
            </a:r>
            <a:r>
              <a:rPr kumimoji="0" lang="ja-JP" altLang="ja-JP" sz="1100" b="0" i="0" u="sng"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・役職名</a:t>
            </a:r>
            <a:r>
              <a:rPr kumimoji="0" lang="ja-JP" altLang="ja-JP" sz="1100" b="0" i="0" u="sng"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・氏名</a:t>
            </a:r>
            <a:r>
              <a:rPr kumimoji="0" lang="ja-JP" altLang="ja-JP" sz="1100" b="0" i="0" u="sng"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5" name="Text Box 50"/>
          <p:cNvSpPr txBox="1">
            <a:spLocks noChangeArrowheads="1"/>
          </p:cNvSpPr>
          <p:nvPr/>
        </p:nvSpPr>
        <p:spPr bwMode="auto">
          <a:xfrm>
            <a:off x="1547664" y="3144836"/>
            <a:ext cx="1730375" cy="12793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○○研究所</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東京都江東区</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開発</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項目：○○評価技術</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6" name="Text Box 51"/>
          <p:cNvSpPr txBox="1">
            <a:spLocks noChangeArrowheads="1"/>
          </p:cNvSpPr>
          <p:nvPr/>
        </p:nvSpPr>
        <p:spPr bwMode="auto">
          <a:xfrm>
            <a:off x="3576786" y="3158167"/>
            <a:ext cx="2336466" cy="23590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○○技術研究組合</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つくば</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市</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開発</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項目：</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○○技術の開発、企業６社（企業名記入）</a:t>
            </a:r>
            <a:endParaRPr kumimoji="0" lang="en-US"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【共同</a:t>
            </a:r>
            <a:r>
              <a:rPr kumimoji="0" lang="ja-JP" altLang="en-US" sz="1100" dirty="0">
                <a:latin typeface="Century" panose="02040604050505020304" pitchFamily="18" charset="0"/>
                <a:ea typeface="ＭＳ 明朝" panose="02020609040205080304" pitchFamily="17" charset="-128"/>
                <a:cs typeface="Times New Roman" panose="02020603050405020304" pitchFamily="18" charset="0"/>
              </a:rPr>
              <a:t>実施</a:t>
            </a:r>
            <a:r>
              <a:rPr kumimoji="0" lang="ja-JP" altLang="ja-JP" sz="11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Ａ大学</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a:ln>
                <a:noFill/>
              </a:ln>
              <a:solidFill>
                <a:schemeClr val="tx1"/>
              </a:solidFill>
              <a:effectLst/>
            </a:endParaRPr>
          </a:p>
          <a:p>
            <a:pPr lvl="0" eaLnBrk="0" fontAlgn="base" hangingPunct="0">
              <a:spcBef>
                <a:spcPct val="0"/>
              </a:spcBef>
              <a:spcAft>
                <a:spcPct val="0"/>
              </a:spcAf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○研究室</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（茨城県つくば市）</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○○評価技術</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8" name="Text Box 47"/>
          <p:cNvSpPr txBox="1">
            <a:spLocks noChangeArrowheads="1"/>
          </p:cNvSpPr>
          <p:nvPr/>
        </p:nvSpPr>
        <p:spPr bwMode="auto">
          <a:xfrm>
            <a:off x="6135281" y="3170945"/>
            <a:ext cx="1874391" cy="12260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○○株式会社</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（中小企業）</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○○センター（大阪</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府吹田市</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開発</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項目：</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○○技術実証</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9" name="Line 48"/>
          <p:cNvSpPr>
            <a:spLocks noChangeShapeType="1"/>
          </p:cNvSpPr>
          <p:nvPr/>
        </p:nvSpPr>
        <p:spPr bwMode="auto">
          <a:xfrm>
            <a:off x="3771245" y="4291625"/>
            <a:ext cx="1730375" cy="0"/>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0" name="Rectangle 43"/>
          <p:cNvSpPr>
            <a:spLocks noChangeArrowheads="1"/>
          </p:cNvSpPr>
          <p:nvPr/>
        </p:nvSpPr>
        <p:spPr bwMode="auto">
          <a:xfrm>
            <a:off x="1248917" y="2629588"/>
            <a:ext cx="6923484" cy="301454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1" name="Text Box 52"/>
          <p:cNvSpPr txBox="1">
            <a:spLocks noChangeArrowheads="1"/>
          </p:cNvSpPr>
          <p:nvPr/>
        </p:nvSpPr>
        <p:spPr bwMode="auto">
          <a:xfrm>
            <a:off x="3468438" y="5945351"/>
            <a:ext cx="2306637" cy="7872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○○大学</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（茨城県つくば市）</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a:t>
            </a:r>
            <a:endParaRPr kumimoji="0" lang="ja-JP" altLang="ja-JP" sz="1100" b="0" i="0" u="none" strike="noStrike" cap="none" normalizeH="0" baseline="0" dirty="0">
              <a:ln>
                <a:noFill/>
              </a:ln>
              <a:solidFill>
                <a:schemeClr val="tx1"/>
              </a:solidFill>
              <a:effectLst/>
            </a:endParaRPr>
          </a:p>
          <a:p>
            <a:pPr lvl="0" eaLnBrk="0" fontAlgn="base" hangingPunct="0">
              <a:spcBef>
                <a:spcPct val="0"/>
              </a:spcBef>
              <a:spcAft>
                <a:spcPct val="0"/>
              </a:spcAf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○○大学</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（茨城県つくば市）</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12" name="Line 49"/>
          <p:cNvSpPr>
            <a:spLocks noChangeShapeType="1"/>
          </p:cNvSpPr>
          <p:nvPr/>
        </p:nvSpPr>
        <p:spPr bwMode="auto">
          <a:xfrm>
            <a:off x="4621757" y="5517232"/>
            <a:ext cx="0" cy="4111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3" name="Line 40"/>
          <p:cNvSpPr>
            <a:spLocks noChangeShapeType="1"/>
          </p:cNvSpPr>
          <p:nvPr/>
        </p:nvSpPr>
        <p:spPr bwMode="auto">
          <a:xfrm flipH="1">
            <a:off x="4571345" y="1817499"/>
            <a:ext cx="0" cy="13273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4" name="Line 44"/>
          <p:cNvSpPr>
            <a:spLocks noChangeShapeType="1"/>
          </p:cNvSpPr>
          <p:nvPr/>
        </p:nvSpPr>
        <p:spPr bwMode="auto">
          <a:xfrm>
            <a:off x="2418888" y="2924944"/>
            <a:ext cx="468413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5" name="Line 46"/>
          <p:cNvSpPr>
            <a:spLocks noChangeShapeType="1"/>
          </p:cNvSpPr>
          <p:nvPr/>
        </p:nvSpPr>
        <p:spPr bwMode="auto">
          <a:xfrm flipH="1">
            <a:off x="2415574" y="2939170"/>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8" name="Line 45"/>
          <p:cNvSpPr>
            <a:spLocks noChangeShapeType="1"/>
          </p:cNvSpPr>
          <p:nvPr/>
        </p:nvSpPr>
        <p:spPr bwMode="auto">
          <a:xfrm flipH="1">
            <a:off x="7103020" y="2939170"/>
            <a:ext cx="0"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3" name="Line 39"/>
          <p:cNvSpPr>
            <a:spLocks noChangeShapeType="1"/>
          </p:cNvSpPr>
          <p:nvPr/>
        </p:nvSpPr>
        <p:spPr bwMode="auto">
          <a:xfrm>
            <a:off x="5461931" y="1692326"/>
            <a:ext cx="849229"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4" name="Line 42"/>
          <p:cNvSpPr>
            <a:spLocks noChangeShapeType="1"/>
          </p:cNvSpPr>
          <p:nvPr/>
        </p:nvSpPr>
        <p:spPr bwMode="auto">
          <a:xfrm>
            <a:off x="4553475" y="2246850"/>
            <a:ext cx="1741403"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5" name="Text Box 41"/>
          <p:cNvSpPr txBox="1">
            <a:spLocks noChangeArrowheads="1"/>
          </p:cNvSpPr>
          <p:nvPr/>
        </p:nvSpPr>
        <p:spPr bwMode="auto">
          <a:xfrm>
            <a:off x="5420575" y="1903239"/>
            <a:ext cx="93512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指示・協議</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1" name="テキスト ボックス 40"/>
          <p:cNvSpPr txBox="1"/>
          <p:nvPr/>
        </p:nvSpPr>
        <p:spPr>
          <a:xfrm>
            <a:off x="4048090" y="2283379"/>
            <a:ext cx="466794" cy="261610"/>
          </a:xfrm>
          <a:prstGeom prst="rect">
            <a:avLst/>
          </a:prstGeom>
          <a:noFill/>
        </p:spPr>
        <p:txBody>
          <a:bodyPr wrap="none" rtlCol="0">
            <a:spAutoFit/>
          </a:bodyPr>
          <a:lstStyle/>
          <a:p>
            <a:r>
              <a:rPr kumimoji="1" lang="ja-JP" altLang="en-US" sz="1100" dirty="0"/>
              <a:t>委託</a:t>
            </a:r>
          </a:p>
        </p:txBody>
      </p:sp>
      <p:sp>
        <p:nvSpPr>
          <p:cNvPr id="42" name="テキスト ボックス 41"/>
          <p:cNvSpPr txBox="1"/>
          <p:nvPr/>
        </p:nvSpPr>
        <p:spPr>
          <a:xfrm>
            <a:off x="3829405" y="5687670"/>
            <a:ext cx="607859" cy="261610"/>
          </a:xfrm>
          <a:prstGeom prst="rect">
            <a:avLst/>
          </a:prstGeom>
          <a:noFill/>
        </p:spPr>
        <p:txBody>
          <a:bodyPr wrap="none" rtlCol="0">
            <a:spAutoFit/>
          </a:bodyPr>
          <a:lstStyle/>
          <a:p>
            <a:r>
              <a:rPr kumimoji="1" lang="ja-JP" altLang="en-US" sz="1100" dirty="0"/>
              <a:t>再委託</a:t>
            </a:r>
          </a:p>
        </p:txBody>
      </p:sp>
      <p:sp>
        <p:nvSpPr>
          <p:cNvPr id="27" name="Text Box 47"/>
          <p:cNvSpPr txBox="1">
            <a:spLocks noChangeArrowheads="1"/>
          </p:cNvSpPr>
          <p:nvPr/>
        </p:nvSpPr>
        <p:spPr bwMode="auto">
          <a:xfrm>
            <a:off x="6135281" y="6042903"/>
            <a:ext cx="2037119" cy="461085"/>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顧客企業　（</a:t>
            </a: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○○株式会社</a:t>
            </a:r>
            <a:r>
              <a:rPr kumimoji="0" lang="ja-JP" altLang="en-US"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要求抽出に協力</a:t>
            </a:r>
            <a:endParaRPr kumimoji="0" lang="en-US"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19" name="直線コネクタ 18"/>
          <p:cNvCxnSpPr>
            <a:stCxn id="8" idx="2"/>
            <a:endCxn id="27" idx="0"/>
          </p:cNvCxnSpPr>
          <p:nvPr/>
        </p:nvCxnSpPr>
        <p:spPr>
          <a:xfrm>
            <a:off x="7072477" y="4396977"/>
            <a:ext cx="0" cy="164592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515737982"/>
              </p:ext>
            </p:extLst>
          </p:nvPr>
        </p:nvGraphicFramePr>
        <p:xfrm>
          <a:off x="323532" y="1844824"/>
          <a:ext cx="8064893" cy="4464496"/>
        </p:xfrm>
        <a:graphic>
          <a:graphicData uri="http://schemas.openxmlformats.org/drawingml/2006/table">
            <a:tbl>
              <a:tblPr>
                <a:tableStyleId>{5940675A-B579-460E-94D1-54222C63F5DA}</a:tableStyleId>
              </a:tblPr>
              <a:tblGrid>
                <a:gridCol w="2199513">
                  <a:extLst>
                    <a:ext uri="{9D8B030D-6E8A-4147-A177-3AD203B41FA5}">
                      <a16:colId xmlns:a16="http://schemas.microsoft.com/office/drawing/2014/main" val="20000"/>
                    </a:ext>
                  </a:extLst>
                </a:gridCol>
                <a:gridCol w="1466345">
                  <a:extLst>
                    <a:ext uri="{9D8B030D-6E8A-4147-A177-3AD203B41FA5}">
                      <a16:colId xmlns:a16="http://schemas.microsoft.com/office/drawing/2014/main" val="20001"/>
                    </a:ext>
                  </a:extLst>
                </a:gridCol>
                <a:gridCol w="1466345">
                  <a:extLst>
                    <a:ext uri="{9D8B030D-6E8A-4147-A177-3AD203B41FA5}">
                      <a16:colId xmlns:a16="http://schemas.microsoft.com/office/drawing/2014/main" val="20002"/>
                    </a:ext>
                  </a:extLst>
                </a:gridCol>
                <a:gridCol w="1466345">
                  <a:extLst>
                    <a:ext uri="{9D8B030D-6E8A-4147-A177-3AD203B41FA5}">
                      <a16:colId xmlns:a16="http://schemas.microsoft.com/office/drawing/2014/main" val="20003"/>
                    </a:ext>
                  </a:extLst>
                </a:gridCol>
                <a:gridCol w="1466345">
                  <a:extLst>
                    <a:ext uri="{9D8B030D-6E8A-4147-A177-3AD203B41FA5}">
                      <a16:colId xmlns:a16="http://schemas.microsoft.com/office/drawing/2014/main" val="20004"/>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2021</a:t>
                      </a:r>
                      <a:r>
                        <a:rPr lang="ja-JP" altLang="en-US" sz="1600" u="none" strike="noStrike" dirty="0"/>
                        <a:t>年度</a:t>
                      </a:r>
                      <a:endParaRPr lang="en-US" sz="1600" u="none" strike="noStrike" dirty="0"/>
                    </a:p>
                  </a:txBody>
                  <a:tcPr marL="0" marR="0" marT="0" marB="0" anchor="ctr"/>
                </a:tc>
                <a:tc>
                  <a:txBody>
                    <a:bodyPr/>
                    <a:lstStyle/>
                    <a:p>
                      <a:pPr algn="ctr" fontAlgn="ctr"/>
                      <a:r>
                        <a:rPr lang="en-US" altLang="ja-JP" sz="1600" u="none" strike="noStrike" dirty="0"/>
                        <a:t>2022</a:t>
                      </a:r>
                      <a:r>
                        <a:rPr lang="ja-JP" altLang="en-US" sz="1600" u="none" strike="noStrike" dirty="0"/>
                        <a:t>年度</a:t>
                      </a:r>
                      <a:endParaRPr lang="en-US" sz="1600" u="none" strike="noStrike" dirty="0"/>
                    </a:p>
                  </a:txBody>
                  <a:tcPr marL="0" marR="0" marT="0" marB="0" anchor="ctr"/>
                </a:tc>
                <a:tc>
                  <a:txBody>
                    <a:bodyPr/>
                    <a:lstStyle/>
                    <a:p>
                      <a:pPr algn="ctr" fontAlgn="ctr"/>
                      <a:r>
                        <a:rPr lang="en-US" altLang="ja-JP" sz="1600" u="none" strike="noStrike" dirty="0"/>
                        <a:t>2023</a:t>
                      </a:r>
                      <a:r>
                        <a:rPr lang="ja-JP" altLang="en-US" sz="1600" u="none" strike="noStrike" dirty="0"/>
                        <a:t>年度</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2024</a:t>
                      </a:r>
                      <a:r>
                        <a:rPr lang="ja-JP" altLang="en-US" sz="1600" u="none" strike="noStrike"/>
                        <a:t>年度</a:t>
                      </a:r>
                      <a:endParaRPr lang="en-US" sz="1600" b="1"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17" name="ホームベース 16"/>
          <p:cNvSpPr/>
          <p:nvPr/>
        </p:nvSpPr>
        <p:spPr>
          <a:xfrm>
            <a:off x="4237045" y="3144169"/>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●●の市場評価</a:t>
            </a:r>
          </a:p>
        </p:txBody>
      </p:sp>
      <p:sp>
        <p:nvSpPr>
          <p:cNvPr id="25" name="ホームベース 24"/>
          <p:cNvSpPr/>
          <p:nvPr/>
        </p:nvSpPr>
        <p:spPr>
          <a:xfrm>
            <a:off x="5737958" y="3839387"/>
            <a:ext cx="2592287"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6" name="ホームベース 25"/>
          <p:cNvSpPr/>
          <p:nvPr/>
        </p:nvSpPr>
        <p:spPr>
          <a:xfrm>
            <a:off x="2699791" y="2780928"/>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577718" y="3839387"/>
            <a:ext cx="216024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629062" y="4808736"/>
            <a:ext cx="172879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●●の開発実証</a:t>
            </a:r>
          </a:p>
        </p:txBody>
      </p:sp>
      <p:sp>
        <p:nvSpPr>
          <p:cNvPr id="15" name="ホームベース 14"/>
          <p:cNvSpPr/>
          <p:nvPr/>
        </p:nvSpPr>
        <p:spPr>
          <a:xfrm>
            <a:off x="4249141" y="2640114"/>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6" name="ホームベース 15"/>
          <p:cNvSpPr/>
          <p:nvPr/>
        </p:nvSpPr>
        <p:spPr>
          <a:xfrm>
            <a:off x="6195503" y="3140966"/>
            <a:ext cx="2192922"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a:solidFill>
                  <a:srgbClr val="0000FF"/>
                </a:solidFill>
              </a:rPr>
              <a:t>○○の市場評価</a:t>
            </a:r>
          </a:p>
        </p:txBody>
      </p:sp>
      <p:sp>
        <p:nvSpPr>
          <p:cNvPr id="20" name="ホームベース 19"/>
          <p:cNvSpPr/>
          <p:nvPr/>
        </p:nvSpPr>
        <p:spPr>
          <a:xfrm>
            <a:off x="6195503" y="2636911"/>
            <a:ext cx="2192922" cy="43845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1" name="タイトル 1"/>
          <p:cNvSpPr txBox="1">
            <a:spLocks/>
          </p:cNvSpPr>
          <p:nvPr/>
        </p:nvSpPr>
        <p:spPr>
          <a:xfrm>
            <a:off x="323528" y="2746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t>研究開発スケジュール</a:t>
            </a:r>
          </a:p>
        </p:txBody>
      </p:sp>
      <p:sp>
        <p:nvSpPr>
          <p:cNvPr id="14" name="テキスト ボックス 13">
            <a:extLst>
              <a:ext uri="{FF2B5EF4-FFF2-40B4-BE49-F238E27FC236}">
                <a16:creationId xmlns:a16="http://schemas.microsoft.com/office/drawing/2014/main" id="{5F5AD0F0-CCA8-4D9D-B559-0464AE9739A7}"/>
              </a:ext>
            </a:extLst>
          </p:cNvPr>
          <p:cNvSpPr txBox="1"/>
          <p:nvPr/>
        </p:nvSpPr>
        <p:spPr>
          <a:xfrm>
            <a:off x="4389517" y="247378"/>
            <a:ext cx="4536504" cy="120032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a:solidFill>
                  <a:srgbClr val="0000FF"/>
                </a:solidFill>
              </a:rPr>
              <a:t>・研究開発のスケジュールを下表のように記載してください</a:t>
            </a:r>
            <a:endParaRPr lang="en-US" altLang="ja-JP" sz="1200" i="1" dirty="0">
              <a:solidFill>
                <a:srgbClr val="0000FF"/>
              </a:solidFill>
            </a:endParaRPr>
          </a:p>
          <a:p>
            <a:pPr marL="87313" indent="-87313"/>
            <a:r>
              <a:rPr lang="ja-JP" altLang="en-US" sz="1200" i="1" dirty="0">
                <a:solidFill>
                  <a:srgbClr val="0000FF"/>
                </a:solidFill>
              </a:rPr>
              <a:t>・研究期間の中間で研究小項目の目標が達成できる計画となっており、研究が完了した技術の市場評価等を行う場合、その旨を明記ください。</a:t>
            </a:r>
            <a:endParaRPr lang="en-US" altLang="ja-JP" sz="1200" i="1" dirty="0">
              <a:solidFill>
                <a:srgbClr val="0000FF"/>
              </a:solidFill>
            </a:endParaRPr>
          </a:p>
          <a:p>
            <a:pPr marL="87313" indent="-87313"/>
            <a:r>
              <a:rPr lang="ja-JP" altLang="en-US" sz="1200" i="1" dirty="0">
                <a:solidFill>
                  <a:srgbClr val="0000FF"/>
                </a:solidFill>
              </a:rPr>
              <a:t>・適宜、行を追加してください</a:t>
            </a:r>
            <a:endParaRPr lang="en-US" altLang="ja-JP" sz="1200" i="1" dirty="0">
              <a:solidFill>
                <a:srgbClr val="0000FF"/>
              </a:solidFill>
            </a:endParaRPr>
          </a:p>
          <a:p>
            <a:pPr marL="87313" indent="-87313"/>
            <a:r>
              <a:rPr lang="ja-JP" altLang="en-US" sz="1200" i="1" dirty="0">
                <a:solidFill>
                  <a:srgbClr val="0000FF"/>
                </a:solidFill>
              </a:rPr>
              <a:t>　（同様の内容であれば下表のフォーマットに限定しません）</a:t>
            </a:r>
            <a:endParaRPr lang="en-US" altLang="ja-JP" sz="1200" i="1" dirty="0">
              <a:solidFill>
                <a:srgbClr val="0000FF"/>
              </a:solidFill>
            </a:endParaRPr>
          </a:p>
        </p:txBody>
      </p:sp>
    </p:spTree>
    <p:extLst>
      <p:ext uri="{BB962C8B-B14F-4D97-AF65-F5344CB8AC3E}">
        <p14:creationId xmlns:p14="http://schemas.microsoft.com/office/powerpoint/2010/main" val="1684887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604867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研究開発成果の実用化見込み・効果</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1007604" y="3259723"/>
            <a:ext cx="7128792" cy="584775"/>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600" b="1" i="1" dirty="0">
                <a:solidFill>
                  <a:srgbClr val="0000FF"/>
                </a:solidFill>
              </a:rPr>
              <a:t>・実用化見込み・戦略、経済的・技術的波及効果、我が国の経済再生への貢献　等を具体的に記載してください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765</Words>
  <Application>Microsoft Office PowerPoint</Application>
  <PresentationFormat>画面に合わせる (4:3)</PresentationFormat>
  <Paragraphs>107</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ＭＳ ゴシック</vt:lpstr>
      <vt:lpstr>ＭＳ 明朝</vt:lpstr>
      <vt:lpstr>メイリオ</vt:lpstr>
      <vt:lpstr>Arial</vt:lpstr>
      <vt:lpstr>Calibri</vt:lpstr>
      <vt:lpstr>Century</vt:lpstr>
      <vt:lpstr>Office ​​テーマ</vt:lpstr>
      <vt:lpstr>「人工知能活用による革新的リモート技術開発」  　□状態推定AIシステムの基盤技術開発　　 　□高度なXRにより状態を提示するAIシステムの基盤技術開発 　    「○○○○○（テーマ名／タイトルを記載）」</vt:lpstr>
      <vt:lpstr>研究開発の背景・狙い</vt:lpstr>
      <vt:lpstr>研究開発の内容</vt:lpstr>
      <vt:lpstr>研究開発の目標</vt:lpstr>
      <vt:lpstr>実施体制・役割</vt:lpstr>
      <vt:lpstr>PowerPoint プレゼンテーション</vt:lpstr>
      <vt:lpstr>研究開発成果の実用化見込み・効果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2019-03-28T03:36:40Z</dcterms:created>
  <dcterms:modified xsi:type="dcterms:W3CDTF">2021-03-10T21:42:02Z</dcterms:modified>
</cp:coreProperties>
</file>