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1"/>
  </p:sldMasterIdLst>
  <p:notesMasterIdLst>
    <p:notesMasterId r:id="rId4"/>
  </p:notesMasterIdLst>
  <p:handoutMasterIdLst>
    <p:handoutMasterId r:id="rId5"/>
  </p:handoutMasterIdLst>
  <p:sldIdLst>
    <p:sldId id="301" r:id="rId2"/>
    <p:sldId id="298" r:id="rId3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">
          <p15:clr>
            <a:srgbClr val="A4A3A4"/>
          </p15:clr>
        </p15:guide>
        <p15:guide id="2" orient="horz" pos="4201">
          <p15:clr>
            <a:srgbClr val="A4A3A4"/>
          </p15:clr>
        </p15:guide>
        <p15:guide id="3" pos="6023">
          <p15:clr>
            <a:srgbClr val="A4A3A4"/>
          </p15:clr>
        </p15:guide>
        <p15:guide id="4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FF"/>
    <a:srgbClr val="BFBFBF"/>
    <a:srgbClr val="FFFF99"/>
    <a:srgbClr val="E6B9B8"/>
    <a:srgbClr val="CCECFF"/>
    <a:srgbClr val="CCC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81" autoAdjust="0"/>
    <p:restoredTop sz="98584" autoAdjust="0"/>
  </p:normalViewPr>
  <p:slideViewPr>
    <p:cSldViewPr snapToGrid="0">
      <p:cViewPr varScale="1">
        <p:scale>
          <a:sx n="110" d="100"/>
          <a:sy n="110" d="100"/>
        </p:scale>
        <p:origin x="1980" y="96"/>
      </p:cViewPr>
      <p:guideLst>
        <p:guide orient="horz" pos="51"/>
        <p:guide orient="horz" pos="4201"/>
        <p:guide pos="6023"/>
        <p:guide pos="21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214" y="-114"/>
      </p:cViewPr>
      <p:guideLst>
        <p:guide orient="horz" pos="3130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38241F2-F36C-456B-8CE1-EDBDB4E63283}" type="datetimeFigureOut">
              <a:rPr kumimoji="1" lang="ja-JP" altLang="en-US" smtClean="0"/>
              <a:pPr/>
              <a:t>2021/3/25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4DD4A288-A75E-4FA7-AB2C-E8A30306BE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499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9251E97-E902-4034-96D4-0C725F150322}" type="datetimeFigureOut">
              <a:rPr lang="ja-JP" altLang="en-US"/>
              <a:pPr>
                <a:defRPr/>
              </a:pPr>
              <a:t>2021/3/25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B58AA85-1EE3-4C8D-802D-D25FCA936B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963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82E1D8-B11B-4B25-B309-CF8C8FDCB8A5}" type="slidenum">
              <a:rPr lang="en-US" altLang="ja-JP" smtClean="0">
                <a:solidFill>
                  <a:prstClr val="black"/>
                </a:solidFill>
              </a:rPr>
              <a:pPr/>
              <a:t>1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509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6382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あああああああああ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8448-986C-49CC-90CC-DA55B8B3A9E8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98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あああああああああ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C2EEF-D8AD-47F1-99F1-67609CE879A1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12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あああああああああ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6D331-8DA8-40E1-BA88-9811D3CE95CE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04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あああああああああ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1D6FF-560C-4EAF-BEFD-7C073AED0969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786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あああああああああ</a:t>
            </a: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0142A-3D0B-46DF-BC7D-26205769A84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487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あああああああああ</a:t>
            </a: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F0E07-6A68-44BB-BC41-6776FDD32BE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34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あああああああああ</a:t>
            </a: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9EEF0-78B0-4599-8C98-E3DC18B3FD68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490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74B653C7-A26F-4617-AD4E-F53A73BFC9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5775" y="408695"/>
            <a:ext cx="571239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67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あああああああああ</a:t>
            </a: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CB9E2-4417-46D0-A468-4B19059A03C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9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prstClr val="black"/>
                </a:solidFill>
              </a:rPr>
              <a:t>あああああああああ</a:t>
            </a: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B03F8-8EBD-44F4-82AC-856DD2D53F50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02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56454" y="36603"/>
            <a:ext cx="416261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（様式３－２）提案書要約版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CC01C40-D856-49C2-90D1-27E9A79BDB2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501954" y="6572306"/>
            <a:ext cx="621560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脱炭素社会実現に向けた省エネルギー技術の研究開発・社会実装促進プログラム　</a:t>
            </a:r>
            <a:r>
              <a:rPr lang="en-US" altLang="ja-JP" sz="1050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年度公募様式</a:t>
            </a:r>
          </a:p>
        </p:txBody>
      </p:sp>
    </p:spTree>
    <p:extLst>
      <p:ext uri="{BB962C8B-B14F-4D97-AF65-F5344CB8AC3E}">
        <p14:creationId xmlns:p14="http://schemas.microsoft.com/office/powerpoint/2010/main" val="333594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2" name="Text Box 31"/>
          <p:cNvSpPr txBox="1">
            <a:spLocks noChangeArrowheads="1"/>
          </p:cNvSpPr>
          <p:nvPr/>
        </p:nvSpPr>
        <p:spPr bwMode="auto">
          <a:xfrm>
            <a:off x="933082" y="333759"/>
            <a:ext cx="627581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900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テーマ名：</a:t>
            </a:r>
            <a:r>
              <a:rPr lang="ja-JP" altLang="en-US" sz="900" b="1" u="sng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○○○○○○○○○の開発</a:t>
            </a:r>
            <a:endParaRPr lang="en-US" altLang="ja-JP" sz="900" b="1" u="sng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提案者：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○○○○○株式会社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共同研究・委託先：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○○○○大学、国立研究開発法人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××××</a:t>
            </a:r>
            <a:r>
              <a:rPr lang="ja-JP" altLang="en-US" sz="900" dirty="0" err="1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一般社団法人△△△△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成果普及団体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：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4077050" y="80067"/>
            <a:ext cx="3389152" cy="567633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ja-JP" altLang="en-US" sz="11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簡潔にご記入ください。</a:t>
            </a:r>
            <a:endParaRPr lang="en-US" altLang="ja-JP" sz="1100" b="1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1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文字の大きさはそれぞれ</a:t>
            </a:r>
            <a:r>
              <a:rPr lang="en-US" altLang="ja-JP" sz="11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1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ポイントで作成ください。</a:t>
            </a:r>
            <a:endParaRPr lang="en-US" altLang="ja-JP" sz="1100" b="1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1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青字部分は作成時編集・削除してください。</a:t>
            </a:r>
            <a:endParaRPr lang="en-US" altLang="ja-JP" sz="1100" b="1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060358" y="2578387"/>
            <a:ext cx="4680000" cy="4006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◆技術概要図</a:t>
            </a:r>
            <a:endParaRPr lang="en-US" altLang="ja-JP" sz="900" b="1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テーマの課題・概要がわかる図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写真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表等を入れてください。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23145" y="1074331"/>
            <a:ext cx="4680000" cy="105960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◆事業化の背景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１－１．事業化の背景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および様式３－１と整合性を取って簡潔に記載ください。</a:t>
            </a:r>
            <a:endParaRPr lang="en-US" altLang="ja-JP" sz="9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23145" y="2181548"/>
            <a:ext cx="4680000" cy="9281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◆事業化シナリオ</a:t>
            </a:r>
            <a:endParaRPr lang="en-US" altLang="ja-JP" sz="9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１－３．事業化シナリオ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および様式３－１と整合性を取って簡潔に記載ください。</a:t>
            </a:r>
            <a:endParaRPr lang="en-US" altLang="ja-JP" sz="9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23145" y="3157311"/>
            <a:ext cx="4680000" cy="17418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◆提案技術の内容</a:t>
            </a:r>
            <a:endParaRPr lang="en-US" altLang="ja-JP" sz="9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簡潔に記載ください。</a:t>
            </a:r>
            <a:endParaRPr lang="en-US" altLang="ja-JP" sz="9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１－５．今回提案の技術内容と課題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 err="1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１－６．今回提案技術の独自性、優位性、革新性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および様式３－１と整合性を取って記載ください。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23145" y="4946782"/>
            <a:ext cx="4680000" cy="16379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◆技術開発目標</a:t>
            </a:r>
            <a:endParaRPr lang="en-US" altLang="ja-JP" sz="9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 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１－７．具体的な技術開発項目・内容・目標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および様式３－１と整合性を取って簡潔に記載ください。</a:t>
            </a:r>
            <a:endParaRPr lang="en-US" altLang="ja-JP" sz="9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060358" y="1074330"/>
            <a:ext cx="4680000" cy="68173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◆「重点課題推進スキーム」の対象である説明</a:t>
            </a:r>
          </a:p>
          <a:p>
            <a:pPr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１－２．「重点課題推進スキーム」の対象である説明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および様式３ー１と整合性を取って簡潔に記載ください。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060358" y="1830243"/>
            <a:ext cx="4680000" cy="6739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◆経済的波及効果等</a:t>
            </a:r>
            <a:endParaRPr lang="en-US" altLang="ja-JP" sz="9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１－４．経済的波及効果等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</a:t>
            </a:r>
            <a:r>
              <a:rPr lang="ja-JP" altLang="en-US" sz="90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様式３－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90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整合性を取って簡潔に記載ください。</a:t>
            </a:r>
            <a:endParaRPr lang="en-US" altLang="ja-JP" sz="9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079658" y="653277"/>
            <a:ext cx="2660700" cy="36747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応募タイプ：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重点課題推進スキーム　○年（事業期間）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362766" y="80067"/>
            <a:ext cx="1383106" cy="4348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NEDO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使用欄）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提案番号：</a:t>
            </a:r>
            <a:endParaRPr lang="en-US" altLang="ja-JP" sz="11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6832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 bwMode="auto">
          <a:xfrm>
            <a:off x="6516049" y="4764558"/>
            <a:ext cx="3036409" cy="255389"/>
          </a:xfrm>
          <a:prstGeom prst="round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算出根拠がわかる</a:t>
            </a:r>
            <a:r>
              <a:rPr lang="ja-JP" altLang="en-US" sz="9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ように、できるだけ具体的に</a:t>
            </a:r>
            <a:r>
              <a:rPr kumimoji="1" lang="ja-JP" altLang="en-US" sz="9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表現ください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335589" y="295275"/>
            <a:ext cx="9180000" cy="43770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◆実施体制</a:t>
            </a:r>
            <a:endParaRPr lang="en-US" altLang="ja-JP" sz="9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様式４「３－１．実施体制図」を転記</a:t>
            </a:r>
            <a:endParaRPr lang="en-US" altLang="ja-JP" sz="900" b="1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004899"/>
              </p:ext>
            </p:extLst>
          </p:nvPr>
        </p:nvGraphicFramePr>
        <p:xfrm>
          <a:off x="335588" y="4827593"/>
          <a:ext cx="9180000" cy="1683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9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906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◆省エネルギー効果量：計算根拠（</a:t>
                      </a:r>
                      <a:r>
                        <a:rPr lang="en-US" altLang="ja-JP" sz="9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A</a:t>
                      </a:r>
                      <a:r>
                        <a:rPr lang="ja-JP" altLang="en-US" sz="9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：単位当たりの省エネ量、</a:t>
                      </a:r>
                      <a:r>
                        <a:rPr lang="en-US" altLang="ja-JP" sz="9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B:</a:t>
                      </a:r>
                      <a:r>
                        <a:rPr lang="ja-JP" altLang="en-US" sz="9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市場規模の見通し）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9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06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２０４０年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指標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A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指標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B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0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算出の基になった数値を記載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算出の基になった数値を記載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674">
                <a:tc gridSpan="2">
                  <a:txBody>
                    <a:bodyPr/>
                    <a:lstStyle/>
                    <a:p>
                      <a:pPr algn="l">
                        <a:tabLst>
                          <a:tab pos="2147888" algn="r"/>
                          <a:tab pos="2513013" algn="l"/>
                        </a:tabLst>
                      </a:pP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効果量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]</a:t>
                      </a:r>
                      <a:r>
                        <a:rPr lang="ja-JP" altLang="en-US" sz="900" b="0" dirty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900" dirty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万ｋ</a:t>
                      </a:r>
                      <a:r>
                        <a:rPr kumimoji="1" lang="en-US" altLang="ja-JP" sz="900" dirty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tabLst>
                          <a:tab pos="2147888" algn="r"/>
                          <a:tab pos="2513013" algn="l"/>
                        </a:tabLst>
                      </a:pPr>
                      <a:endParaRPr kumimoji="1" lang="en-US" altLang="ja-JP" sz="900" dirty="0">
                        <a:solidFill>
                          <a:schemeClr val="accent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DC0BF2B8-1872-4893-8975-EDBB48139DB8}"/>
              </a:ext>
            </a:extLst>
          </p:cNvPr>
          <p:cNvCxnSpPr/>
          <p:nvPr/>
        </p:nvCxnSpPr>
        <p:spPr>
          <a:xfrm>
            <a:off x="335588" y="5111015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デザート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sz="1400" b="1" dirty="0" smtClean="0">
            <a:solidFill>
              <a:srgbClr val="FF0000"/>
            </a:solidFill>
            <a:latin typeface="ＭＳ Ｐゴシック" pitchFamily="50" charset="-128"/>
            <a:ea typeface="ＭＳ Ｐゴシック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 bwMode="auto">
        <a:noFill/>
        <a:ln w="9525">
          <a:noFill/>
          <a:miter lim="800000"/>
          <a:headEnd/>
          <a:tailEnd/>
        </a:ln>
      </a:spPr>
      <a:bodyPr wrap="none">
        <a:spAutoFit/>
      </a:bodyPr>
      <a:lstStyle>
        <a:defPPr>
          <a:defRPr sz="1600" dirty="0">
            <a:latin typeface="HGP創英角ｺﾞｼｯｸUB" pitchFamily="50" charset="-128"/>
            <a:ea typeface="HGP創英角ｺﾞｼｯｸUB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373</Words>
  <Application>Microsoft Office PowerPoint</Application>
  <PresentationFormat>A4 210 x 297 mm</PresentationFormat>
  <Paragraphs>37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Tw Cen MT</vt:lpstr>
      <vt:lpstr>1_Office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2019-02-19T04:58:27Z</dcterms:created>
  <dcterms:modified xsi:type="dcterms:W3CDTF">2021-03-25T01:48:41Z</dcterms:modified>
</cp:coreProperties>
</file>