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565" r:id="rId2"/>
    <p:sldId id="430" r:id="rId3"/>
    <p:sldId id="431" r:id="rId4"/>
    <p:sldId id="432" r:id="rId5"/>
    <p:sldId id="558" r:id="rId6"/>
    <p:sldId id="572" r:id="rId7"/>
    <p:sldId id="567" r:id="rId8"/>
    <p:sldId id="569" r:id="rId9"/>
    <p:sldId id="564" r:id="rId10"/>
    <p:sldId id="568" r:id="rId11"/>
    <p:sldId id="559" r:id="rId12"/>
    <p:sldId id="468" r:id="rId13"/>
    <p:sldId id="571" r:id="rId14"/>
    <p:sldId id="566" r:id="rId15"/>
    <p:sldId id="533" r:id="rId16"/>
    <p:sldId id="570" r:id="rId17"/>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84" d="100"/>
          <a:sy n="84" d="100"/>
        </p:scale>
        <p:origin x="10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12</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15</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16</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8</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9</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2103438" cy="341312"/>
          </a:xfrm>
          <a:prstGeom prst="rect">
            <a:avLst/>
          </a:prstGeom>
          <a:noFill/>
          <a:ln w="9525">
            <a:noFill/>
            <a:miter lim="800000"/>
            <a:headEnd/>
            <a:tailEnd/>
          </a:ln>
        </p:spPr>
        <p:txBody>
          <a:bodyPr>
            <a:spAutoFit/>
          </a:bodyPr>
          <a:lstStyle/>
          <a:p>
            <a:r>
              <a:rPr lang="ja-JP" altLang="en-US" dirty="0">
                <a:solidFill>
                  <a:srgbClr val="0070C0"/>
                </a:solidFill>
                <a:latin typeface="ＭＳ Ｐゴシック" pitchFamily="50" charset="-128"/>
              </a:rPr>
              <a:t>フェーズ名／テーマ名</a:t>
            </a:r>
          </a:p>
        </p:txBody>
      </p:sp>
      <p:sp>
        <p:nvSpPr>
          <p:cNvPr id="2" name="テキスト ボックス 1"/>
          <p:cNvSpPr txBox="1"/>
          <p:nvPr userDrawn="1"/>
        </p:nvSpPr>
        <p:spPr>
          <a:xfrm>
            <a:off x="5117444" y="6477000"/>
            <a:ext cx="3807481"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2021</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078313"/>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a:latin typeface="ＭＳ Ｐゴシック" pitchFamily="50" charset="-128"/>
              </a:rPr>
              <a:t>PDF</a:t>
            </a:r>
            <a:r>
              <a:rPr lang="ja-JP" altLang="en-US" sz="1800" dirty="0">
                <a:latin typeface="ＭＳ Ｐゴシック" pitchFamily="50" charset="-128"/>
              </a:rPr>
              <a:t>化して提出してください。</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1700402"/>
            <a:ext cx="8793661"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34483" y="2057728"/>
            <a:ext cx="7675033" cy="34778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は、最初のフェーズについて記載してください。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p>
          <a:p>
            <a:pPr algn="l">
              <a:spcBef>
                <a:spcPts val="0"/>
              </a:spcBef>
            </a:pPr>
            <a:r>
              <a:rPr lang="ja-JP" altLang="en-US" sz="1800" dirty="0">
                <a:solidFill>
                  <a:srgbClr val="0070C0"/>
                </a:solidFill>
                <a:latin typeface="ＭＳ Ｐゴシック" pitchFamily="50" charset="-128"/>
              </a:rPr>
              <a:t>　　　・３・４年事業の場合は、最終目標（３・４年目終了時点）に加え、中間目標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（２年目終了時点）も記述してください。５年事業の場合は、最終目標（５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年目終了時点）に加え、中間目標（３年目終了時点）も記述してください。</a:t>
            </a: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今回提案の技術開発に関係する法人を全て記載してください。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247421" y="3213374"/>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27534516"/>
              </p:ext>
            </p:extLst>
          </p:nvPr>
        </p:nvGraphicFramePr>
        <p:xfrm>
          <a:off x="519280" y="1331913"/>
          <a:ext cx="7888916"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2021FY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a:solidFill>
                            <a:srgbClr val="FFFFFF"/>
                          </a:solidFill>
                          <a:effectLst>
                            <a:outerShdw blurRad="38100" dist="38100" dir="2700000" algn="tl">
                              <a:srgbClr val="000000">
                                <a:alpha val="43137"/>
                              </a:srgbClr>
                            </a:outerShdw>
                          </a:effectLst>
                        </a:rPr>
                        <a:t>2022FY</a:t>
                      </a:r>
                      <a:endParaRPr kumimoji="1" lang="en-US" altLang="ja-JP" sz="1600" dirty="0">
                        <a:solidFill>
                          <a:srgbClr val="FFFFFF"/>
                        </a:solidFill>
                        <a:effectLst>
                          <a:outerShdw blurRad="38100" dist="38100" dir="2700000" algn="tl">
                            <a:srgbClr val="000000">
                              <a:alpha val="43137"/>
                            </a:srgbClr>
                          </a:outerShdw>
                        </a:effectLst>
                      </a:endParaRP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2023</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302607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78935588"/>
              </p:ext>
            </p:extLst>
          </p:nvPr>
        </p:nvGraphicFramePr>
        <p:xfrm>
          <a:off x="205251" y="1331913"/>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2021FY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a:solidFill>
                            <a:srgbClr val="FFFFFF"/>
                          </a:solidFill>
                          <a:effectLst>
                            <a:outerShdw blurRad="38100" dist="38100" dir="2700000" algn="tl">
                              <a:srgbClr val="000000">
                                <a:alpha val="43137"/>
                              </a:srgbClr>
                            </a:outerShdw>
                          </a:effectLst>
                        </a:rPr>
                        <a:t>2025</a:t>
                      </a: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614170"/>
            <a:ext cx="8556757" cy="209288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の５年事業の一例です）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1826629944"/>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4661743"/>
            <a:ext cx="8177476" cy="1723549"/>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dirty="0">
                <a:solidFill>
                  <a:srgbClr val="C00000"/>
                </a:solidFill>
                <a:latin typeface="ＭＳ Ｐゴシック" pitchFamily="50" charset="-128"/>
              </a:rPr>
              <a:t>2040</a:t>
            </a:r>
            <a:r>
              <a:rPr lang="ja-JP" altLang="en-US" b="1" dirty="0">
                <a:solidFill>
                  <a:srgbClr val="C00000"/>
                </a:solidFill>
                <a:latin typeface="ＭＳ Ｐゴシック" pitchFamily="50" charset="-128"/>
              </a:rPr>
              <a:t>年度を超える場合には、効果量、導入量欄に「－」と記載してください。</a:t>
            </a:r>
            <a:endParaRPr lang="en-US" altLang="ja-JP"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u="sng" dirty="0">
                <a:solidFill>
                  <a:srgbClr val="C00000"/>
                </a:solidFill>
                <a:latin typeface="ＭＳ Ｐゴシック" pitchFamily="50" charset="-128"/>
              </a:rPr>
              <a:t>10</a:t>
            </a:r>
            <a:r>
              <a:rPr lang="ja-JP" altLang="en-US" b="1" u="sng" dirty="0">
                <a:solidFill>
                  <a:srgbClr val="C00000"/>
                </a:solidFill>
                <a:latin typeface="ＭＳ Ｐゴシック" pitchFamily="50" charset="-128"/>
              </a:rPr>
              <a:t>万</a:t>
            </a:r>
            <a:r>
              <a:rPr lang="en-US" altLang="ja-JP" b="1" u="sng" dirty="0" err="1">
                <a:solidFill>
                  <a:srgbClr val="C00000"/>
                </a:solidFill>
                <a:latin typeface="ＭＳ Ｐゴシック" pitchFamily="50" charset="-128"/>
              </a:rPr>
              <a:t>kL</a:t>
            </a:r>
            <a:r>
              <a:rPr lang="en-US" altLang="ja-JP" b="1" u="sng" dirty="0">
                <a:solidFill>
                  <a:srgbClr val="C00000"/>
                </a:solidFill>
                <a:latin typeface="ＭＳ Ｐゴシック" pitchFamily="50" charset="-128"/>
              </a:rPr>
              <a:t>/</a:t>
            </a:r>
            <a:r>
              <a:rPr lang="ja-JP" altLang="en-US" b="1" u="sng" dirty="0">
                <a:solidFill>
                  <a:srgbClr val="C00000"/>
                </a:solidFill>
                <a:latin typeface="ＭＳ Ｐゴシック" pitchFamily="50" charset="-128"/>
              </a:rPr>
              <a:t>年に達しない提案</a:t>
            </a:r>
            <a:r>
              <a:rPr lang="ja-JP" altLang="en-US" b="1" dirty="0">
                <a:solidFill>
                  <a:srgbClr val="C00000"/>
                </a:solidFill>
                <a:latin typeface="ＭＳ Ｐゴシック" pitchFamily="50" charset="-128"/>
              </a:rPr>
              <a:t>は 「費用対効果目標量」を記載してください。</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（例）実証開発フェーズでの年間技術開発費の上限が</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億円の場合は「</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年」と記入。</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a:t>
            </a:r>
            <a:r>
              <a:rPr lang="en-US" altLang="ja-JP" b="1" dirty="0">
                <a:solidFill>
                  <a:srgbClr val="C00000"/>
                </a:solidFill>
                <a:latin typeface="ＭＳ Ｐゴシック" pitchFamily="50" charset="-128"/>
              </a:rPr>
              <a:t>10</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年を満たす場合は 「費用対効果目標量」の項目は削除してください。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251375" y="911225"/>
            <a:ext cx="6230071"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461665"/>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ja-JP" altLang="en-US" sz="2800" b="1" dirty="0">
                <a:solidFill>
                  <a:srgbClr val="0070C0"/>
                </a:solidFill>
                <a:latin typeface="ＭＳ Ｐゴシック" pitchFamily="50" charset="-128"/>
              </a:rPr>
              <a:t>△／◇◇開発</a:t>
            </a:r>
            <a:r>
              <a:rPr lang="ja-JP" altLang="en-US" sz="2800" b="1" dirty="0">
                <a:solidFill>
                  <a:schemeClr val="tx1"/>
                </a:solidFill>
                <a:latin typeface="ＭＳ Ｐゴシック" pitchFamily="50" charset="-128"/>
              </a:rPr>
              <a:t>フェーズ</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a:solidFill>
                  <a:srgbClr val="C00000"/>
                </a:solidFill>
                <a:latin typeface="ＭＳ Ｐゴシック" pitchFamily="50" charset="-128"/>
              </a:rPr>
              <a:t>↑フェーズ名等は「スライドマスター」から編集してください。</a:t>
            </a:r>
          </a:p>
        </p:txBody>
      </p:sp>
      <p:sp>
        <p:nvSpPr>
          <p:cNvPr id="6" name="Text Box 8"/>
          <p:cNvSpPr txBox="1">
            <a:spLocks noChangeArrowheads="1"/>
          </p:cNvSpPr>
          <p:nvPr/>
        </p:nvSpPr>
        <p:spPr bwMode="auto">
          <a:xfrm>
            <a:off x="189368" y="3949148"/>
            <a:ext cx="8736687"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提案書に記載した技術開発フェーズ、技術開発テーマ名と一致させてください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048079"/>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318977"/>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673833"/>
            <a:ext cx="8920497"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提案書本文［１］１－２－１．に記載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a:t>
            </a:r>
            <a:r>
              <a:rPr lang="en-US" altLang="ja-JP" sz="1800" dirty="0">
                <a:solidFill>
                  <a:srgbClr val="0070C0"/>
                </a:solidFill>
                <a:latin typeface="ＭＳ Ｐゴシック" pitchFamily="50" charset="-128"/>
              </a:rPr>
              <a:t>2040</a:t>
            </a:r>
            <a:r>
              <a:rPr lang="ja-JP" altLang="en-US" sz="1800" dirty="0">
                <a:solidFill>
                  <a:srgbClr val="0070C0"/>
                </a:solidFill>
                <a:latin typeface="ＭＳ Ｐゴシック" pitchFamily="50" charset="-128"/>
              </a:rPr>
              <a:t>年までの見込みについても表などを用いて時系列的に記述してください。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7" name="テキスト ボックス 5"/>
          <p:cNvSpPr txBox="1">
            <a:spLocks noChangeArrowheads="1"/>
          </p:cNvSpPr>
          <p:nvPr/>
        </p:nvSpPr>
        <p:spPr bwMode="auto">
          <a:xfrm>
            <a:off x="306446" y="1058937"/>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315971" y="1433262"/>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提案書本文［１］１－２－２～１－２－３．に記載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・経済性、コスト試算、価格目標やそれらの根拠を記述してください。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51867" y="599068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1382740898"/>
              </p:ext>
            </p:extLst>
          </p:nvPr>
        </p:nvGraphicFramePr>
        <p:xfrm>
          <a:off x="62401" y="3268980"/>
          <a:ext cx="8761559" cy="2721704"/>
        </p:xfrm>
        <a:graphic>
          <a:graphicData uri="http://schemas.openxmlformats.org/drawingml/2006/table">
            <a:tbl>
              <a:tblPr firstRow="1" firstCol="1" bandRow="1">
                <a:tableStyleId>{5C22544A-7EE6-4342-B048-85BDC9FD1C3A}</a:tableStyleId>
              </a:tblPr>
              <a:tblGrid>
                <a:gridCol w="1103459">
                  <a:extLst>
                    <a:ext uri="{9D8B030D-6E8A-4147-A177-3AD203B41FA5}">
                      <a16:colId xmlns:a16="http://schemas.microsoft.com/office/drawing/2014/main" val="4186902048"/>
                    </a:ext>
                  </a:extLst>
                </a:gridCol>
                <a:gridCol w="1005840">
                  <a:extLst>
                    <a:ext uri="{9D8B030D-6E8A-4147-A177-3AD203B41FA5}">
                      <a16:colId xmlns:a16="http://schemas.microsoft.com/office/drawing/2014/main" val="3758569285"/>
                    </a:ext>
                  </a:extLst>
                </a:gridCol>
                <a:gridCol w="457200">
                  <a:extLst>
                    <a:ext uri="{9D8B030D-6E8A-4147-A177-3AD203B41FA5}">
                      <a16:colId xmlns:a16="http://schemas.microsoft.com/office/drawing/2014/main" val="24300351"/>
                    </a:ext>
                  </a:extLst>
                </a:gridCol>
                <a:gridCol w="994899">
                  <a:extLst>
                    <a:ext uri="{9D8B030D-6E8A-4147-A177-3AD203B41FA5}">
                      <a16:colId xmlns:a16="http://schemas.microsoft.com/office/drawing/2014/main" val="2409383262"/>
                    </a:ext>
                  </a:extLst>
                </a:gridCol>
                <a:gridCol w="1141761">
                  <a:extLst>
                    <a:ext uri="{9D8B030D-6E8A-4147-A177-3AD203B41FA5}">
                      <a16:colId xmlns:a16="http://schemas.microsoft.com/office/drawing/2014/main" val="1385353597"/>
                    </a:ext>
                  </a:extLst>
                </a:gridCol>
                <a:gridCol w="1014600">
                  <a:extLst>
                    <a:ext uri="{9D8B030D-6E8A-4147-A177-3AD203B41FA5}">
                      <a16:colId xmlns:a16="http://schemas.microsoft.com/office/drawing/2014/main" val="2137925437"/>
                    </a:ext>
                  </a:extLst>
                </a:gridCol>
                <a:gridCol w="1014600">
                  <a:extLst>
                    <a:ext uri="{9D8B030D-6E8A-4147-A177-3AD203B41FA5}">
                      <a16:colId xmlns:a16="http://schemas.microsoft.com/office/drawing/2014/main" val="2308553311"/>
                    </a:ext>
                  </a:extLst>
                </a:gridCol>
                <a:gridCol w="1014600">
                  <a:extLst>
                    <a:ext uri="{9D8B030D-6E8A-4147-A177-3AD203B41FA5}">
                      <a16:colId xmlns:a16="http://schemas.microsoft.com/office/drawing/2014/main" val="3490330223"/>
                    </a:ext>
                  </a:extLst>
                </a:gridCol>
                <a:gridCol w="1014600">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１年間当たり</a:t>
                      </a:r>
                      <a:endParaRPr lang="ja-JP" sz="1200" kern="100">
                        <a:effectLst/>
                      </a:endParaRPr>
                    </a:p>
                    <a:p>
                      <a:pPr algn="ctr"/>
                      <a:r>
                        <a:rPr lang="ja-JP" sz="1200" u="sng" kern="100">
                          <a:effectLst/>
                        </a:rPr>
                        <a:t>のコスト①</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その他コスト②</a:t>
                      </a:r>
                      <a:endParaRPr lang="ja-JP" sz="1200" kern="100">
                        <a:effectLst/>
                      </a:endParaRPr>
                    </a:p>
                    <a:p>
                      <a:pPr algn="ctr"/>
                      <a:r>
                        <a:rPr lang="ja-JP" sz="1200" u="sng" kern="100">
                          <a:effectLst/>
                        </a:rPr>
                        <a:t>（人件費等）</a:t>
                      </a:r>
                      <a:endParaRPr lang="ja-JP" sz="1200" kern="100">
                        <a:effectLst/>
                      </a:endParaRPr>
                    </a:p>
                    <a:p>
                      <a:pPr algn="ctr"/>
                      <a:r>
                        <a:rPr lang="ja-JP" sz="1200" u="sng" kern="100">
                          <a:effectLst/>
                        </a:rPr>
                        <a:t>※あれば</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年間エネルギー消費量</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エネルギー単価</a:t>
                      </a:r>
                      <a:r>
                        <a:rPr lang="ja-JP" sz="1200" kern="100" baseline="30000">
                          <a:effectLst/>
                        </a:rPr>
                        <a:t>※２</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トータルコスト①＋②＋③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228356566"/>
                  </a:ext>
                </a:extLst>
              </a:tr>
              <a:tr h="835684">
                <a:tc>
                  <a:txBody>
                    <a:bodyPr/>
                    <a:lstStyle/>
                    <a:p>
                      <a:pPr algn="just"/>
                      <a:r>
                        <a:rPr lang="en-US" sz="1200" kern="100">
                          <a:effectLst/>
                        </a:rPr>
                        <a:t>(A)</a:t>
                      </a:r>
                      <a:r>
                        <a:rPr lang="ja-JP" sz="1200" kern="100">
                          <a:effectLst/>
                        </a:rPr>
                        <a:t>技術開発成果物</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a:effectLst/>
                        </a:rPr>
                        <a:t>(B) </a:t>
                      </a:r>
                      <a:r>
                        <a:rPr lang="ja-JP" sz="1200" kern="100">
                          <a:effectLst/>
                        </a:rPr>
                        <a:t>競合する製品・サービス等（●年後想定）</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2" y="2869416"/>
            <a:ext cx="8761557" cy="338554"/>
          </a:xfrm>
          <a:prstGeom prst="rect">
            <a:avLst/>
          </a:prstGeom>
        </p:spPr>
        <p:txBody>
          <a:bodyPr wrap="square">
            <a:spAutoFit/>
          </a:bodyPr>
          <a:lstStyle/>
          <a:p>
            <a:pPr indent="133350" algn="just"/>
            <a:r>
              <a:rPr lang="ja-JP" altLang="ja-JP" kern="100" dirty="0">
                <a:solidFill>
                  <a:srgbClr val="0070C0"/>
                </a:solidFill>
                <a:latin typeface="ＭＳ 明朝" panose="02020609040205080304" pitchFamily="17" charset="-128"/>
                <a:cs typeface="Courier New" panose="02070309020205020404" pitchFamily="49" charset="0"/>
              </a:rPr>
              <a:t>【具体例①】ユーザーが既に導入している既存製品・サービス等の代替（買換など）を想定する場合</a:t>
            </a:r>
            <a:endParaRPr lang="ja-JP" altLang="ja-JP" kern="100" dirty="0">
              <a:solidFill>
                <a:srgbClr val="0070C0"/>
              </a:solidFill>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16838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612259"/>
            <a:ext cx="8536185"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・開発フェーズの選定理由を含め、技術開発の課題とそれを解決する時期を</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は、全技術開発フェーズで実施する内容を記述してください。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706919"/>
            <a:ext cx="8599660" cy="190821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2383</Words>
  <Application>Microsoft Office PowerPoint</Application>
  <PresentationFormat>画面に合わせる (4:3)</PresentationFormat>
  <Paragraphs>307</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游ゴシック</vt:lpstr>
      <vt:lpstr>Calibri</vt:lpstr>
      <vt:lpstr>Times New Roman</vt:lpstr>
      <vt:lpstr>標準デザイン</vt:lpstr>
      <vt:lpstr>PowerPoint プレゼンテーション</vt:lpstr>
      <vt:lpstr>＜○○○○の開発＞ タイプ△／◇◇開発フェーズ</vt:lpstr>
      <vt:lpstr>発表内容</vt:lpstr>
      <vt:lpstr>１．事業化の背景</vt:lpstr>
      <vt:lpstr>PowerPoint プレゼンテーション</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2021-03-22T06:20:44Z</dcterms:modified>
  <cp:contentStatus/>
</cp:coreProperties>
</file>