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565" r:id="rId2"/>
    <p:sldId id="430" r:id="rId3"/>
    <p:sldId id="431" r:id="rId4"/>
    <p:sldId id="432" r:id="rId5"/>
    <p:sldId id="571" r:id="rId6"/>
    <p:sldId id="558" r:id="rId7"/>
    <p:sldId id="576" r:id="rId8"/>
    <p:sldId id="577" r:id="rId9"/>
    <p:sldId id="567" r:id="rId10"/>
    <p:sldId id="572" r:id="rId11"/>
    <p:sldId id="564" r:id="rId12"/>
    <p:sldId id="568" r:id="rId13"/>
    <p:sldId id="559" r:id="rId14"/>
    <p:sldId id="573" r:id="rId15"/>
    <p:sldId id="575" r:id="rId16"/>
    <p:sldId id="566" r:id="rId17"/>
    <p:sldId id="533" r:id="rId18"/>
    <p:sldId id="570" r:id="rId19"/>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20" autoAdjust="0"/>
    <p:restoredTop sz="94687" autoAdjust="0"/>
  </p:normalViewPr>
  <p:slideViewPr>
    <p:cSldViewPr snapToGrid="0">
      <p:cViewPr varScale="1">
        <p:scale>
          <a:sx n="84" d="100"/>
          <a:sy n="84" d="100"/>
        </p:scale>
        <p:origin x="108" y="4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3191799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10</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11</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14</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15</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16</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17</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18</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736510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6</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7</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704476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8</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906929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9</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44450" y="36513"/>
            <a:ext cx="2103438" cy="341312"/>
          </a:xfrm>
          <a:prstGeom prst="rect">
            <a:avLst/>
          </a:prstGeom>
          <a:noFill/>
          <a:ln w="9525">
            <a:noFill/>
            <a:miter lim="800000"/>
            <a:headEnd/>
            <a:tailEnd/>
          </a:ln>
        </p:spPr>
        <p:txBody>
          <a:bodyPr>
            <a:spAutoFit/>
          </a:bodyPr>
          <a:lstStyle/>
          <a:p>
            <a:r>
              <a:rPr lang="ja-JP" altLang="en-US" dirty="0">
                <a:solidFill>
                  <a:srgbClr val="0070C0"/>
                </a:solidFill>
                <a:latin typeface="ＭＳ Ｐゴシック" pitchFamily="50" charset="-128"/>
              </a:rPr>
              <a:t>フェーズ名／テーマ名</a:t>
            </a:r>
          </a:p>
        </p:txBody>
      </p:sp>
      <p:sp>
        <p:nvSpPr>
          <p:cNvPr id="2" name="テキスト ボックス 1"/>
          <p:cNvSpPr txBox="1"/>
          <p:nvPr userDrawn="1"/>
        </p:nvSpPr>
        <p:spPr>
          <a:xfrm>
            <a:off x="5291842" y="6427954"/>
            <a:ext cx="3852443" cy="430887"/>
          </a:xfrm>
          <a:prstGeom prst="rect">
            <a:avLst/>
          </a:prstGeom>
          <a:noFill/>
        </p:spPr>
        <p:txBody>
          <a:bodyPr wrap="square" rtlCol="0">
            <a:spAutoFit/>
          </a:bodyPr>
          <a:lstStyle/>
          <a:p>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2021</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発表用</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8"/>
          <p:cNvSpPr txBox="1">
            <a:spLocks noChangeArrowheads="1"/>
          </p:cNvSpPr>
          <p:nvPr/>
        </p:nvSpPr>
        <p:spPr bwMode="auto">
          <a:xfrm>
            <a:off x="436563" y="1136650"/>
            <a:ext cx="8469312" cy="5078313"/>
          </a:xfrm>
          <a:prstGeom prst="rect">
            <a:avLst/>
          </a:prstGeom>
          <a:noFill/>
          <a:ln w="19050">
            <a:noFill/>
            <a:miter lim="800000"/>
            <a:headEnd/>
            <a:tailEnd/>
          </a:ln>
        </p:spPr>
        <p:txBody>
          <a:bodyPr>
            <a:spAutoFit/>
          </a:bodyPr>
          <a:lstStyle/>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１２分間（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応募件数によって変更の可能性があります）</a:t>
            </a:r>
            <a:r>
              <a:rPr lang="ja-JP" altLang="en-US" sz="1800" dirty="0">
                <a:latin typeface="ＭＳ Ｐゴシック" pitchFamily="50" charset="-128"/>
              </a:rPr>
              <a:t>です。</a:t>
            </a:r>
            <a:endParaRPr lang="en-US" altLang="ja-JP" sz="1800" dirty="0">
              <a:latin typeface="ＭＳ Ｐゴシック" pitchFamily="50" charset="-128"/>
            </a:endParaRPr>
          </a:p>
          <a:p>
            <a:pPr algn="l">
              <a:defRPr/>
            </a:pPr>
            <a:r>
              <a:rPr lang="ja-JP" altLang="en-US" sz="1800" dirty="0">
                <a:latin typeface="ＭＳ Ｐゴシック" pitchFamily="50" charset="-128"/>
              </a:rPr>
              <a:t>　　時間内に終了するように、資料を作成してください。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algn="l">
              <a:defRPr/>
            </a:pPr>
            <a:r>
              <a:rPr lang="ja-JP" altLang="en-US" sz="1800" dirty="0">
                <a:latin typeface="ＭＳ Ｐゴシック" pitchFamily="50" charset="-128"/>
              </a:rPr>
              <a:t>２．プレゼンテーション資料は、適宜ページを増やして作成してください。</a:t>
            </a:r>
            <a:endParaRPr lang="en-US" altLang="ja-JP" sz="1800" dirty="0">
              <a:latin typeface="ＭＳ Ｐゴシック" pitchFamily="50"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３．プレゼンテーション資料の内容は、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mn-ea"/>
              <a:ea typeface="ＭＳ Ｐゴシック" charset="-128"/>
            </a:endParaRPr>
          </a:p>
          <a:p>
            <a:pPr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６．青字の部分を書き換えてください。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赤字はコメント、あるいは、注意事項ですので、提出の際は削除してください。</a:t>
            </a:r>
            <a:endParaRPr lang="en-US" altLang="ja-JP" sz="1800" dirty="0">
              <a:latin typeface="ＭＳ Ｐゴシック" pitchFamily="50" charset="-128"/>
            </a:endParaRPr>
          </a:p>
          <a:p>
            <a:pPr marL="361950" indent="-361950" algn="l">
              <a:defRPr/>
            </a:pP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　　</a:t>
            </a:r>
            <a:r>
              <a:rPr lang="en-US" altLang="ja-JP" sz="1800" dirty="0">
                <a:latin typeface="ＭＳ Ｐゴシック" pitchFamily="50" charset="-128"/>
              </a:rPr>
              <a:t>PDF</a:t>
            </a:r>
            <a:r>
              <a:rPr lang="ja-JP" altLang="en-US" sz="1800" dirty="0">
                <a:latin typeface="ＭＳ Ｐゴシック" pitchFamily="50" charset="-128"/>
              </a:rPr>
              <a:t>化して提出してください。</a:t>
            </a:r>
          </a:p>
        </p:txBody>
      </p:sp>
      <p:sp>
        <p:nvSpPr>
          <p:cNvPr id="3075" name="テキスト ボックス 2"/>
          <p:cNvSpPr txBox="1">
            <a:spLocks noChangeArrowheads="1"/>
          </p:cNvSpPr>
          <p:nvPr/>
        </p:nvSpPr>
        <p:spPr bwMode="auto">
          <a:xfrm>
            <a:off x="175604" y="609600"/>
            <a:ext cx="8792793"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プレゼンテーション、およびプレゼンテーション資料に関する注意点</a:t>
            </a:r>
          </a:p>
        </p:txBody>
      </p:sp>
      <p:sp>
        <p:nvSpPr>
          <p:cNvPr id="3076" name="テキスト ボックス 3"/>
          <p:cNvSpPr txBox="1">
            <a:spLocks noChangeArrowheads="1"/>
          </p:cNvSpPr>
          <p:nvPr/>
        </p:nvSpPr>
        <p:spPr bwMode="auto">
          <a:xfrm>
            <a:off x="3611563" y="114300"/>
            <a:ext cx="5381625" cy="400050"/>
          </a:xfrm>
          <a:prstGeom prst="rect">
            <a:avLst/>
          </a:prstGeom>
          <a:noFill/>
          <a:ln w="9525">
            <a:solidFill>
              <a:srgbClr val="FF0000"/>
            </a:solidFill>
            <a:miter lim="800000"/>
            <a:headEnd/>
            <a:tailEnd/>
          </a:ln>
        </p:spPr>
        <p:txBody>
          <a:bodyPr wrap="none">
            <a:spAutoFit/>
          </a:bodyPr>
          <a:lstStyle/>
          <a:p>
            <a:r>
              <a:rPr lang="ja-JP" altLang="en-US" sz="2000" b="1" dirty="0">
                <a:solidFill>
                  <a:srgbClr val="C00000"/>
                </a:solidFill>
                <a:latin typeface="ＭＳ Ｐゴシック" pitchFamily="50" charset="-128"/>
              </a:rPr>
              <a:t>資料提出の際には本ページを削除してください。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４．技術の内容・課題</a:t>
            </a:r>
          </a:p>
        </p:txBody>
      </p:sp>
      <p:sp>
        <p:nvSpPr>
          <p:cNvPr id="8198" name="テキスト ボックス 5"/>
          <p:cNvSpPr txBox="1">
            <a:spLocks noChangeArrowheads="1"/>
          </p:cNvSpPr>
          <p:nvPr/>
        </p:nvSpPr>
        <p:spPr bwMode="auto">
          <a:xfrm>
            <a:off x="213978" y="1084868"/>
            <a:ext cx="838017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４．２　技術開発の課題</a:t>
            </a:r>
            <a:endParaRPr lang="en-US" altLang="ja-JP" sz="2400" dirty="0">
              <a:latin typeface="ＭＳ Ｐゴシック" pitchFamily="50" charset="-128"/>
            </a:endParaRPr>
          </a:p>
        </p:txBody>
      </p:sp>
      <p:sp>
        <p:nvSpPr>
          <p:cNvPr id="8199" name="テキスト ボックス 5"/>
          <p:cNvSpPr txBox="1">
            <a:spLocks noChangeArrowheads="1"/>
          </p:cNvSpPr>
          <p:nvPr/>
        </p:nvSpPr>
        <p:spPr bwMode="auto">
          <a:xfrm>
            <a:off x="223502" y="1691491"/>
            <a:ext cx="8536185"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提案書本文［１］１－５、６に記載の内容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・技術開発の課題とそれを解決する時期を記述してください。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・全技術開発期間について記述してください。</a:t>
            </a:r>
            <a:endParaRPr lang="en-US" altLang="ja-JP" sz="1800" dirty="0">
              <a:solidFill>
                <a:srgbClr val="0070C0"/>
              </a:solidFill>
              <a:latin typeface="ＭＳ Ｐゴシック" pitchFamily="50" charset="-128"/>
            </a:endParaRPr>
          </a:p>
        </p:txBody>
      </p:sp>
      <p:sp>
        <p:nvSpPr>
          <p:cNvPr id="7" name="Text Box 8"/>
          <p:cNvSpPr txBox="1">
            <a:spLocks noChangeArrowheads="1"/>
          </p:cNvSpPr>
          <p:nvPr/>
        </p:nvSpPr>
        <p:spPr bwMode="auto">
          <a:xfrm>
            <a:off x="1106115" y="3620022"/>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9220" name="テキスト ボックス 5"/>
          <p:cNvSpPr txBox="1">
            <a:spLocks noChangeArrowheads="1"/>
          </p:cNvSpPr>
          <p:nvPr/>
        </p:nvSpPr>
        <p:spPr bwMode="auto">
          <a:xfrm>
            <a:off x="318242" y="1901706"/>
            <a:ext cx="8599660" cy="723275"/>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p:txBody>
      </p:sp>
      <p:sp>
        <p:nvSpPr>
          <p:cNvPr id="9221" name="テキスト ボックス 5"/>
          <p:cNvSpPr txBox="1">
            <a:spLocks noChangeArrowheads="1"/>
          </p:cNvSpPr>
          <p:nvPr/>
        </p:nvSpPr>
        <p:spPr bwMode="auto">
          <a:xfrm>
            <a:off x="318242" y="1003449"/>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５．１　技術開発項目（１）：</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開発項目名を記載してください）</a:t>
            </a:r>
            <a:endParaRPr lang="en-US" altLang="ja-JP" sz="2400" dirty="0">
              <a:solidFill>
                <a:srgbClr val="0070C0"/>
              </a:solidFill>
              <a:latin typeface="ＭＳ Ｐゴシック" pitchFamily="50" charset="-128"/>
            </a:endParaRPr>
          </a:p>
        </p:txBody>
      </p:sp>
      <p:sp>
        <p:nvSpPr>
          <p:cNvPr id="9222" name="テキスト ボックス 5"/>
          <p:cNvSpPr txBox="1">
            <a:spLocks noChangeArrowheads="1"/>
          </p:cNvSpPr>
          <p:nvPr/>
        </p:nvSpPr>
        <p:spPr bwMode="auto">
          <a:xfrm>
            <a:off x="318242" y="3590237"/>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５．１．２　技術開発の手法</a:t>
            </a:r>
            <a:endParaRPr lang="en-US" altLang="ja-JP" sz="2400" dirty="0">
              <a:latin typeface="ＭＳ Ｐゴシック" pitchFamily="50" charset="-128"/>
            </a:endParaRPr>
          </a:p>
        </p:txBody>
      </p:sp>
      <p:sp>
        <p:nvSpPr>
          <p:cNvPr id="9223" name="テキスト ボックス 5"/>
          <p:cNvSpPr txBox="1">
            <a:spLocks noChangeArrowheads="1"/>
          </p:cNvSpPr>
          <p:nvPr/>
        </p:nvSpPr>
        <p:spPr bwMode="auto">
          <a:xfrm>
            <a:off x="318242" y="4117019"/>
            <a:ext cx="8281712"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確認方法について具体的に記述してください。</a:t>
            </a:r>
            <a:endParaRPr lang="en-US" altLang="ja-JP" sz="1800" dirty="0">
              <a:solidFill>
                <a:srgbClr val="0070C0"/>
              </a:solidFill>
              <a:latin typeface="ＭＳ Ｐゴシック" pitchFamily="50" charset="-128"/>
            </a:endParaRPr>
          </a:p>
        </p:txBody>
      </p:sp>
      <p:sp>
        <p:nvSpPr>
          <p:cNvPr id="9224" name="テキスト ボックス 5"/>
          <p:cNvSpPr txBox="1">
            <a:spLocks noChangeArrowheads="1"/>
          </p:cNvSpPr>
          <p:nvPr/>
        </p:nvSpPr>
        <p:spPr bwMode="auto">
          <a:xfrm>
            <a:off x="318242" y="1374924"/>
            <a:ext cx="8380176"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５．１．１　目標</a:t>
            </a:r>
            <a:endParaRPr lang="en-US" altLang="ja-JP" sz="2400" dirty="0">
              <a:latin typeface="ＭＳ Ｐゴシック" pitchFamily="50" charset="-128"/>
            </a:endParaRPr>
          </a:p>
        </p:txBody>
      </p:sp>
      <p:sp>
        <p:nvSpPr>
          <p:cNvPr id="9" name="Text Box 8"/>
          <p:cNvSpPr txBox="1">
            <a:spLocks noChangeArrowheads="1"/>
          </p:cNvSpPr>
          <p:nvPr/>
        </p:nvSpPr>
        <p:spPr bwMode="auto">
          <a:xfrm>
            <a:off x="397509" y="5384314"/>
            <a:ext cx="8356526" cy="707886"/>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５．技術開発項目</a:t>
            </a:r>
            <a:r>
              <a:rPr lang="ja-JP" altLang="en-US" sz="2400" u="sng" kern="0" dirty="0">
                <a:solidFill>
                  <a:schemeClr val="tx2"/>
                </a:solidFill>
                <a:latin typeface="ＭＳ Ｐゴシック" pitchFamily="50" charset="-128"/>
                <a:cs typeface="+mj-cs"/>
              </a:rPr>
              <a:t>（技術開発項目毎）</a:t>
            </a:r>
          </a:p>
        </p:txBody>
      </p:sp>
      <p:sp>
        <p:nvSpPr>
          <p:cNvPr id="10244" name="テキスト ボックス 5"/>
          <p:cNvSpPr txBox="1">
            <a:spLocks noChangeArrowheads="1"/>
          </p:cNvSpPr>
          <p:nvPr/>
        </p:nvSpPr>
        <p:spPr bwMode="auto">
          <a:xfrm>
            <a:off x="243560" y="1790710"/>
            <a:ext cx="8793661" cy="2416046"/>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・定量的かつ具体的に記述してください。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a:t>
            </a:r>
            <a:r>
              <a:rPr lang="en-US" altLang="ja-JP" sz="1800" dirty="0">
                <a:solidFill>
                  <a:srgbClr val="0070C0"/>
                </a:solidFill>
                <a:latin typeface="ＭＳ Ｐゴシック" pitchFamily="50" charset="-128"/>
              </a:rPr>
              <a:t>3</a:t>
            </a:r>
            <a:r>
              <a:rPr lang="ja-JP" altLang="en-US" sz="1800" dirty="0">
                <a:solidFill>
                  <a:srgbClr val="0070C0"/>
                </a:solidFill>
                <a:latin typeface="ＭＳ Ｐゴシック" pitchFamily="50" charset="-128"/>
              </a:rPr>
              <a:t>年または</a:t>
            </a:r>
            <a:r>
              <a:rPr lang="en-US" altLang="ja-JP" sz="1800" dirty="0">
                <a:solidFill>
                  <a:srgbClr val="0070C0"/>
                </a:solidFill>
                <a:latin typeface="ＭＳ Ｐゴシック" pitchFamily="50" charset="-128"/>
              </a:rPr>
              <a:t>4</a:t>
            </a:r>
            <a:r>
              <a:rPr lang="ja-JP" altLang="en-US" sz="1800" dirty="0">
                <a:solidFill>
                  <a:srgbClr val="0070C0"/>
                </a:solidFill>
                <a:latin typeface="ＭＳ Ｐゴシック" pitchFamily="50" charset="-128"/>
              </a:rPr>
              <a:t>年事業を計画している場合は、最終目標に加え、</a:t>
            </a:r>
            <a:r>
              <a:rPr lang="en-US" altLang="ja-JP" sz="1800" dirty="0">
                <a:solidFill>
                  <a:srgbClr val="0070C0"/>
                </a:solidFill>
                <a:latin typeface="ＭＳ Ｐゴシック" pitchFamily="50" charset="-128"/>
              </a:rPr>
              <a:t>2</a:t>
            </a:r>
            <a:r>
              <a:rPr lang="ja-JP" altLang="en-US" sz="1800" dirty="0">
                <a:solidFill>
                  <a:srgbClr val="0070C0"/>
                </a:solidFill>
                <a:latin typeface="ＭＳ Ｐゴシック" pitchFamily="50" charset="-128"/>
              </a:rPr>
              <a:t>年目終了</a:t>
            </a:r>
          </a:p>
          <a:p>
            <a:pPr algn="l">
              <a:spcBef>
                <a:spcPts val="600"/>
              </a:spcBef>
            </a:pPr>
            <a:r>
              <a:rPr lang="ja-JP" altLang="en-US" sz="1800" dirty="0">
                <a:solidFill>
                  <a:srgbClr val="0070C0"/>
                </a:solidFill>
                <a:latin typeface="ＭＳ Ｐゴシック" pitchFamily="50" charset="-128"/>
              </a:rPr>
              <a:t>　時点での中間目標も記載してください。また、</a:t>
            </a:r>
            <a:r>
              <a:rPr lang="en-US" altLang="ja-JP" sz="1800" dirty="0">
                <a:solidFill>
                  <a:srgbClr val="0070C0"/>
                </a:solidFill>
                <a:latin typeface="ＭＳ Ｐゴシック" pitchFamily="50" charset="-128"/>
              </a:rPr>
              <a:t>5</a:t>
            </a:r>
            <a:r>
              <a:rPr lang="ja-JP" altLang="en-US" sz="1800" dirty="0">
                <a:solidFill>
                  <a:srgbClr val="0070C0"/>
                </a:solidFill>
                <a:latin typeface="ＭＳ Ｐゴシック" pitchFamily="50" charset="-128"/>
              </a:rPr>
              <a:t>年事業を計画している場合</a:t>
            </a:r>
          </a:p>
          <a:p>
            <a:pPr algn="l">
              <a:spcBef>
                <a:spcPts val="600"/>
              </a:spcBef>
            </a:pPr>
            <a:r>
              <a:rPr lang="ja-JP" altLang="en-US" sz="1800" dirty="0">
                <a:solidFill>
                  <a:srgbClr val="0070C0"/>
                </a:solidFill>
                <a:latin typeface="ＭＳ Ｐゴシック" pitchFamily="50" charset="-128"/>
              </a:rPr>
              <a:t>　は、最終目標に加え、</a:t>
            </a:r>
            <a:r>
              <a:rPr lang="en-US" altLang="ja-JP" sz="1800" dirty="0">
                <a:solidFill>
                  <a:srgbClr val="0070C0"/>
                </a:solidFill>
                <a:latin typeface="ＭＳ Ｐゴシック" pitchFamily="50" charset="-128"/>
              </a:rPr>
              <a:t>3</a:t>
            </a:r>
            <a:r>
              <a:rPr lang="ja-JP" altLang="en-US" sz="1800" dirty="0">
                <a:solidFill>
                  <a:srgbClr val="0070C0"/>
                </a:solidFill>
                <a:latin typeface="ＭＳ Ｐゴシック" pitchFamily="50" charset="-128"/>
              </a:rPr>
              <a:t>年目終了時点での中間目標も記載してください。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　</a:t>
            </a:r>
            <a:r>
              <a:rPr lang="en-US" altLang="ja-JP" sz="1800" dirty="0">
                <a:solidFill>
                  <a:srgbClr val="0070C0"/>
                </a:solidFill>
                <a:latin typeface="ＭＳ Ｐゴシック" pitchFamily="50" charset="-128"/>
              </a:rPr>
              <a:t>5</a:t>
            </a:r>
            <a:r>
              <a:rPr lang="ja-JP" altLang="en-US" sz="1800" dirty="0">
                <a:solidFill>
                  <a:srgbClr val="0070C0"/>
                </a:solidFill>
                <a:latin typeface="ＭＳ Ｐゴシック" pitchFamily="50" charset="-128"/>
              </a:rPr>
              <a:t>年超の事業を計画している場合には、フェーズ</a:t>
            </a:r>
            <a:r>
              <a:rPr lang="en-US" altLang="ja-JP" sz="1800" dirty="0">
                <a:solidFill>
                  <a:srgbClr val="0070C0"/>
                </a:solidFill>
                <a:latin typeface="ＭＳ Ｐゴシック" pitchFamily="50" charset="-128"/>
              </a:rPr>
              <a:t>Ⅰ</a:t>
            </a:r>
            <a:r>
              <a:rPr lang="ja-JP" altLang="en-US" sz="1800" dirty="0">
                <a:solidFill>
                  <a:srgbClr val="0070C0"/>
                </a:solidFill>
                <a:latin typeface="ＭＳ Ｐゴシック" pitchFamily="50" charset="-128"/>
              </a:rPr>
              <a:t>・フェーズ</a:t>
            </a:r>
            <a:r>
              <a:rPr lang="en-US" altLang="ja-JP" sz="1800" dirty="0">
                <a:solidFill>
                  <a:srgbClr val="0070C0"/>
                </a:solidFill>
                <a:latin typeface="ＭＳ Ｐゴシック" pitchFamily="50" charset="-128"/>
              </a:rPr>
              <a:t>Ⅱ</a:t>
            </a:r>
            <a:r>
              <a:rPr lang="ja-JP" altLang="en-US" sz="1800" dirty="0">
                <a:solidFill>
                  <a:srgbClr val="0070C0"/>
                </a:solidFill>
                <a:latin typeface="ＭＳ Ｐゴシック" pitchFamily="50" charset="-128"/>
              </a:rPr>
              <a:t>の各中間・最終目標を</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　記載してください。</a:t>
            </a:r>
            <a:endParaRPr lang="en-US" altLang="ja-JP" sz="1800" dirty="0">
              <a:solidFill>
                <a:srgbClr val="0070C0"/>
              </a:solidFill>
              <a:latin typeface="ＭＳ Ｐゴシック" pitchFamily="50" charset="-128"/>
            </a:endParaRPr>
          </a:p>
        </p:txBody>
      </p:sp>
      <p:sp>
        <p:nvSpPr>
          <p:cNvPr id="10245" name="テキスト ボックス 5"/>
          <p:cNvSpPr txBox="1">
            <a:spLocks noChangeArrowheads="1"/>
          </p:cNvSpPr>
          <p:nvPr/>
        </p:nvSpPr>
        <p:spPr bwMode="auto">
          <a:xfrm>
            <a:off x="234034" y="1003449"/>
            <a:ext cx="8803187"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５．２　技術開発項目（２）：</a:t>
            </a:r>
            <a:r>
              <a:rPr lang="ja-JP" altLang="en-US" sz="2400" dirty="0">
                <a:solidFill>
                  <a:srgbClr val="FF0000"/>
                </a:solidFill>
                <a:latin typeface="ＭＳ Ｐゴシック" pitchFamily="50" charset="-128"/>
              </a:rPr>
              <a:t> </a:t>
            </a:r>
            <a:r>
              <a:rPr lang="en-US" altLang="ja-JP" sz="2400" dirty="0">
                <a:solidFill>
                  <a:srgbClr val="0070C0"/>
                </a:solidFill>
                <a:latin typeface="ＭＳ Ｐゴシック" pitchFamily="50" charset="-128"/>
              </a:rPr>
              <a:t>(</a:t>
            </a:r>
            <a:r>
              <a:rPr lang="ja-JP" altLang="en-US" sz="2400" dirty="0">
                <a:solidFill>
                  <a:srgbClr val="0070C0"/>
                </a:solidFill>
                <a:latin typeface="ＭＳ Ｐゴシック" pitchFamily="50" charset="-128"/>
              </a:rPr>
              <a:t>技術開発項目名を記載してください）</a:t>
            </a:r>
            <a:endParaRPr lang="en-US" altLang="ja-JP" sz="2400" dirty="0">
              <a:solidFill>
                <a:srgbClr val="0070C0"/>
              </a:solidFill>
              <a:latin typeface="ＭＳ Ｐゴシック" pitchFamily="50" charset="-128"/>
            </a:endParaRPr>
          </a:p>
        </p:txBody>
      </p:sp>
      <p:sp>
        <p:nvSpPr>
          <p:cNvPr id="10246" name="テキスト ボックス 5"/>
          <p:cNvSpPr txBox="1">
            <a:spLocks noChangeArrowheads="1"/>
          </p:cNvSpPr>
          <p:nvPr/>
        </p:nvSpPr>
        <p:spPr bwMode="auto">
          <a:xfrm>
            <a:off x="234034" y="4078621"/>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５．２．２　技術開発の手法</a:t>
            </a:r>
            <a:endParaRPr lang="en-US" altLang="ja-JP" sz="2400" dirty="0">
              <a:latin typeface="ＭＳ Ｐゴシック" pitchFamily="50" charset="-128"/>
            </a:endParaRPr>
          </a:p>
        </p:txBody>
      </p:sp>
      <p:sp>
        <p:nvSpPr>
          <p:cNvPr id="10247" name="テキスト ボックス 5"/>
          <p:cNvSpPr txBox="1">
            <a:spLocks noChangeArrowheads="1"/>
          </p:cNvSpPr>
          <p:nvPr/>
        </p:nvSpPr>
        <p:spPr bwMode="auto">
          <a:xfrm>
            <a:off x="130824" y="4532352"/>
            <a:ext cx="8793661" cy="1000274"/>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提案書本文［１］１－７．に記載の内容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・各技術開発項目について技術開発手法と開発の流れ、目標値達成度合いの確認方法に</a:t>
            </a:r>
            <a:endParaRPr lang="en-US" altLang="ja-JP" sz="1800"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　ついて具体的に記述してください。</a:t>
            </a:r>
            <a:endParaRPr lang="en-US" altLang="ja-JP" sz="1800" dirty="0">
              <a:solidFill>
                <a:srgbClr val="0070C0"/>
              </a:solidFill>
              <a:latin typeface="ＭＳ Ｐゴシック" pitchFamily="50" charset="-128"/>
            </a:endParaRPr>
          </a:p>
        </p:txBody>
      </p:sp>
      <p:sp>
        <p:nvSpPr>
          <p:cNvPr id="10248" name="テキスト ボックス 5"/>
          <p:cNvSpPr txBox="1">
            <a:spLocks noChangeArrowheads="1"/>
          </p:cNvSpPr>
          <p:nvPr/>
        </p:nvSpPr>
        <p:spPr bwMode="auto">
          <a:xfrm>
            <a:off x="234034" y="1480431"/>
            <a:ext cx="8612063"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５．２．１　目標</a:t>
            </a:r>
            <a:endParaRPr lang="en-US" altLang="ja-JP" sz="2400" dirty="0">
              <a:latin typeface="ＭＳ Ｐゴシック" pitchFamily="50" charset="-128"/>
            </a:endParaRPr>
          </a:p>
        </p:txBody>
      </p:sp>
      <p:sp>
        <p:nvSpPr>
          <p:cNvPr id="9" name="Text Box 8"/>
          <p:cNvSpPr txBox="1">
            <a:spLocks noChangeArrowheads="1"/>
          </p:cNvSpPr>
          <p:nvPr/>
        </p:nvSpPr>
        <p:spPr bwMode="auto">
          <a:xfrm>
            <a:off x="130824" y="5488273"/>
            <a:ext cx="8965051" cy="1015663"/>
          </a:xfrm>
          <a:prstGeom prst="rect">
            <a:avLst/>
          </a:prstGeom>
          <a:noFill/>
          <a:ln w="19050">
            <a:solidFill>
              <a:srgbClr val="C00000"/>
            </a:solidFill>
            <a:miter lim="800000"/>
            <a:headEnd/>
            <a:tailEnd/>
          </a:ln>
        </p:spPr>
        <p:txBody>
          <a:bodyPr wrap="squar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◆技術開発項目１つにつき１ページ使うなどわかりやすく記述してください。</a:t>
            </a:r>
            <a:endParaRPr lang="en-US" altLang="ja-JP" sz="2000" b="1" dirty="0">
              <a:solidFill>
                <a:srgbClr val="C00000"/>
              </a:solidFill>
              <a:latin typeface="ＭＳ Ｐゴシック" pitchFamily="50" charset="-128"/>
            </a:endParaRPr>
          </a:p>
          <a:p>
            <a:pPr algn="l"/>
            <a:r>
              <a:rPr lang="ja-JP" altLang="en-US" sz="2000" b="1" dirty="0">
                <a:solidFill>
                  <a:srgbClr val="C00000"/>
                </a:solidFill>
                <a:latin typeface="ＭＳ Ｐゴシック" pitchFamily="50" charset="-128"/>
              </a:rPr>
              <a:t>◆他に技術開発項目があれば、以降、技術開発項目（３）、（４）と記述してください。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600" b="1" dirty="0">
                          <a:solidFill>
                            <a:schemeClr val="bg1"/>
                          </a:solidFill>
                          <a:effectLst>
                            <a:outerShdw blurRad="38100" dist="38100" dir="2700000" algn="tl">
                              <a:srgbClr val="000000">
                                <a:alpha val="43137"/>
                              </a:srgbClr>
                            </a:outerShdw>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11290" name="テキスト ボックス 5"/>
          <p:cNvSpPr txBox="1">
            <a:spLocks noChangeArrowheads="1"/>
          </p:cNvSpPr>
          <p:nvPr/>
        </p:nvSpPr>
        <p:spPr bwMode="auto">
          <a:xfrm>
            <a:off x="740829" y="2100381"/>
            <a:ext cx="7675033" cy="332398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提案書本文［１］１－６．に記載の内容</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◆技術開発の項目、目標、達成手法を本一覧表にわかりやすくまとめて</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◆目標は具体的かつ定量的な値で示してください。</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a:t>
            </a:r>
            <a:r>
              <a:rPr lang="en-US" altLang="ja-JP" sz="1800" dirty="0">
                <a:solidFill>
                  <a:srgbClr val="0070C0"/>
                </a:solidFill>
                <a:latin typeface="ＭＳ Ｐゴシック" pitchFamily="50" charset="-128"/>
              </a:rPr>
              <a:t>3</a:t>
            </a:r>
            <a:r>
              <a:rPr lang="ja-JP" altLang="en-US" sz="1800" dirty="0">
                <a:solidFill>
                  <a:srgbClr val="0070C0"/>
                </a:solidFill>
                <a:latin typeface="ＭＳ Ｐゴシック" pitchFamily="50" charset="-128"/>
              </a:rPr>
              <a:t>年または</a:t>
            </a:r>
            <a:r>
              <a:rPr lang="en-US" altLang="ja-JP" sz="1800" dirty="0">
                <a:solidFill>
                  <a:srgbClr val="0070C0"/>
                </a:solidFill>
                <a:latin typeface="ＭＳ Ｐゴシック" pitchFamily="50" charset="-128"/>
              </a:rPr>
              <a:t>4</a:t>
            </a:r>
            <a:r>
              <a:rPr lang="ja-JP" altLang="en-US" sz="1800" dirty="0">
                <a:solidFill>
                  <a:srgbClr val="0070C0"/>
                </a:solidFill>
                <a:latin typeface="ＭＳ Ｐゴシック" pitchFamily="50" charset="-128"/>
              </a:rPr>
              <a:t>年事業を計画している場合は、最終目標に加え、</a:t>
            </a:r>
            <a:r>
              <a:rPr lang="en-US" altLang="ja-JP" sz="1800" dirty="0">
                <a:solidFill>
                  <a:srgbClr val="0070C0"/>
                </a:solidFill>
                <a:latin typeface="ＭＳ Ｐゴシック" pitchFamily="50" charset="-128"/>
              </a:rPr>
              <a:t>2</a:t>
            </a:r>
            <a:r>
              <a:rPr lang="ja-JP" altLang="en-US" sz="1800" dirty="0">
                <a:solidFill>
                  <a:srgbClr val="0070C0"/>
                </a:solidFill>
                <a:latin typeface="ＭＳ Ｐゴシック" pitchFamily="50" charset="-128"/>
              </a:rPr>
              <a:t>年目終了　　</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時点での中間目標も記載してください。また、</a:t>
            </a:r>
            <a:r>
              <a:rPr lang="en-US" altLang="ja-JP" sz="1800" dirty="0">
                <a:solidFill>
                  <a:srgbClr val="0070C0"/>
                </a:solidFill>
                <a:latin typeface="ＭＳ Ｐゴシック" pitchFamily="50" charset="-128"/>
              </a:rPr>
              <a:t>5</a:t>
            </a:r>
            <a:r>
              <a:rPr lang="ja-JP" altLang="en-US" sz="1800" dirty="0">
                <a:solidFill>
                  <a:srgbClr val="0070C0"/>
                </a:solidFill>
                <a:latin typeface="ＭＳ Ｐゴシック" pitchFamily="50" charset="-128"/>
              </a:rPr>
              <a:t>年事業を計画している場合</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は、最終目標に加え、</a:t>
            </a:r>
            <a:r>
              <a:rPr lang="en-US" altLang="ja-JP" sz="1800" dirty="0">
                <a:solidFill>
                  <a:srgbClr val="0070C0"/>
                </a:solidFill>
                <a:latin typeface="ＭＳ Ｐゴシック" pitchFamily="50" charset="-128"/>
              </a:rPr>
              <a:t>3</a:t>
            </a:r>
            <a:r>
              <a:rPr lang="ja-JP" altLang="en-US" sz="1800" dirty="0">
                <a:solidFill>
                  <a:srgbClr val="0070C0"/>
                </a:solidFill>
                <a:latin typeface="ＭＳ Ｐゴシック" pitchFamily="50" charset="-128"/>
              </a:rPr>
              <a:t>年目終了時点での中間目標も記載してください。</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a:t>
            </a:r>
            <a:r>
              <a:rPr lang="en-US" altLang="ja-JP" sz="1800" dirty="0">
                <a:solidFill>
                  <a:srgbClr val="0070C0"/>
                </a:solidFill>
                <a:latin typeface="ＭＳ Ｐゴシック" pitchFamily="50" charset="-128"/>
              </a:rPr>
              <a:t>5</a:t>
            </a:r>
            <a:r>
              <a:rPr lang="ja-JP" altLang="en-US" sz="1800" dirty="0">
                <a:solidFill>
                  <a:srgbClr val="0070C0"/>
                </a:solidFill>
                <a:latin typeface="ＭＳ Ｐゴシック" pitchFamily="50" charset="-128"/>
              </a:rPr>
              <a:t>年超の事業を計画している場合には、フェーズ</a:t>
            </a:r>
            <a:r>
              <a:rPr lang="en-US" altLang="ja-JP" sz="1800" dirty="0">
                <a:solidFill>
                  <a:srgbClr val="0070C0"/>
                </a:solidFill>
                <a:latin typeface="ＭＳ Ｐゴシック" pitchFamily="50" charset="-128"/>
              </a:rPr>
              <a:t>Ⅰ</a:t>
            </a:r>
            <a:r>
              <a:rPr lang="ja-JP" altLang="en-US" sz="1800" dirty="0">
                <a:solidFill>
                  <a:srgbClr val="0070C0"/>
                </a:solidFill>
                <a:latin typeface="ＭＳ Ｐゴシック" pitchFamily="50" charset="-128"/>
              </a:rPr>
              <a:t>・フェーズ</a:t>
            </a:r>
            <a:r>
              <a:rPr lang="en-US" altLang="ja-JP" sz="1800" dirty="0">
                <a:solidFill>
                  <a:srgbClr val="0070C0"/>
                </a:solidFill>
                <a:latin typeface="ＭＳ Ｐゴシック" pitchFamily="50" charset="-128"/>
              </a:rPr>
              <a:t>Ⅱ</a:t>
            </a:r>
            <a:r>
              <a:rPr lang="ja-JP" altLang="en-US" sz="1800" dirty="0">
                <a:solidFill>
                  <a:srgbClr val="0070C0"/>
                </a:solidFill>
                <a:latin typeface="ＭＳ Ｐゴシック" pitchFamily="50" charset="-128"/>
              </a:rPr>
              <a:t>の各中間</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・最終目標を記載して</a:t>
            </a:r>
            <a:r>
              <a:rPr lang="ja-JP" altLang="en-US" sz="1800">
                <a:solidFill>
                  <a:srgbClr val="0070C0"/>
                </a:solidFill>
                <a:latin typeface="ＭＳ Ｐゴシック" pitchFamily="50" charset="-128"/>
              </a:rPr>
              <a:t>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　　◆技術開発項目の数によって、行を追加、削除してください。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６．</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61988"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ja-JP" sz="1400" dirty="0">
                <a:solidFill>
                  <a:srgbClr val="0070C0"/>
                </a:solidFill>
                <a:latin typeface="ＭＳ Ｐゴシック" pitchFamily="50" charset="-128"/>
                <a:cs typeface="Times New Roman" pitchFamily="18" charset="0"/>
              </a:rPr>
              <a:t>氏名</a:t>
            </a:r>
            <a:endParaRPr lang="ja-JP" sz="1400" dirty="0">
              <a:solidFill>
                <a:srgbClr val="0070C0"/>
              </a:solidFill>
              <a:latin typeface="ＭＳ Ｐゴシック" pitchFamily="50" charset="-128"/>
            </a:endParaRPr>
          </a:p>
        </p:txBody>
      </p:sp>
      <p:sp>
        <p:nvSpPr>
          <p:cNvPr id="12294" name="Text Box 44"/>
          <p:cNvSpPr txBox="1">
            <a:spLocks noChangeArrowheads="1"/>
          </p:cNvSpPr>
          <p:nvPr/>
        </p:nvSpPr>
        <p:spPr bwMode="auto">
          <a:xfrm>
            <a:off x="3438666" y="3801791"/>
            <a:ext cx="2160000" cy="1426515"/>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委託先名</a:t>
            </a:r>
            <a:endParaRPr lang="en-US" altLang="ja-JP" sz="1400" dirty="0">
              <a:solidFill>
                <a:srgbClr val="0070C0"/>
              </a:solidFill>
              <a:latin typeface="ＭＳ Ｐゴシック" pitchFamily="50" charset="-128"/>
              <a:cs typeface="Times New Roman" pitchFamily="18" charset="0"/>
            </a:endParaRPr>
          </a:p>
          <a:p>
            <a:pPr eaLnBrk="0" hangingPunct="0"/>
            <a:endParaRPr lang="en-US" altLang="ja-JP" sz="14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 ◎ ◎ ◎ ◎の開発</a:t>
            </a:r>
            <a:endParaRPr lang="ja-JP"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811294" y="3777340"/>
            <a:ext cx="2160000" cy="14400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solidFill>
                  <a:srgbClr val="0070C0"/>
                </a:solidFill>
                <a:latin typeface="ＭＳ Ｐゴシック" pitchFamily="50" charset="-128"/>
                <a:cs typeface="Times New Roman" pitchFamily="18" charset="0"/>
              </a:rPr>
              <a:t>共同</a:t>
            </a:r>
            <a:r>
              <a:rPr lang="ja-JP" altLang="en-US" sz="1400" dirty="0">
                <a:solidFill>
                  <a:srgbClr val="0070C0"/>
                </a:solidFill>
                <a:latin typeface="ＭＳ Ｐゴシック" pitchFamily="50" charset="-128"/>
                <a:cs typeface="Times New Roman" pitchFamily="18" charset="0"/>
              </a:rPr>
              <a:t>研究先名</a:t>
            </a:r>
            <a:endParaRPr lang="en-US" altLang="ja-JP" sz="1100" dirty="0">
              <a:solidFill>
                <a:srgbClr val="0070C0"/>
              </a:solidFill>
              <a:latin typeface="ＭＳ Ｐゴシック" pitchFamily="50" charset="-128"/>
              <a:cs typeface="Times New Roman" pitchFamily="18" charset="0"/>
            </a:endParaRPr>
          </a:p>
          <a:p>
            <a:pPr eaLnBrk="0" hangingPunct="0"/>
            <a:endParaRPr lang="en-US" altLang="ja-JP" sz="11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en-US" altLang="ja-JP" sz="1400" dirty="0">
                <a:solidFill>
                  <a:srgbClr val="0070C0"/>
                </a:solidFill>
                <a:latin typeface="ＭＳ Ｐゴシック" pitchFamily="50" charset="-128"/>
                <a:cs typeface="Times New Roman" pitchFamily="18" charset="0"/>
              </a:rPr>
              <a:t>    </a:t>
            </a:r>
            <a:r>
              <a:rPr lang="ja-JP" altLang="en-US" sz="1200" dirty="0">
                <a:solidFill>
                  <a:srgbClr val="0070C0"/>
                </a:solidFill>
                <a:latin typeface="ＭＳ Ｐゴシック" pitchFamily="50" charset="-128"/>
                <a:cs typeface="Times New Roman" pitchFamily="18" charset="0"/>
              </a:rPr>
              <a:t>・○○○○○の開発</a:t>
            </a:r>
            <a:endParaRPr lang="en-US" altLang="ja-JP" sz="1200" dirty="0">
              <a:solidFill>
                <a:srgbClr val="0070C0"/>
              </a:solidFill>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3474538" y="1809161"/>
            <a:ext cx="2160000" cy="1584529"/>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alt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a:t>
            </a:r>
            <a:r>
              <a:rPr lang="en-US" altLang="ja-JP" sz="1200" dirty="0">
                <a:solidFill>
                  <a:srgbClr val="0070C0"/>
                </a:solidFill>
                <a:latin typeface="ＭＳ Ｐゴシック" pitchFamily="50" charset="-128"/>
                <a:cs typeface="Times New Roman" pitchFamily="18" charset="0"/>
              </a:rPr>
              <a:t>×××××</a:t>
            </a:r>
            <a:r>
              <a:rPr lang="ja-JP" altLang="en-US" sz="1200" dirty="0">
                <a:solidFill>
                  <a:srgbClr val="0070C0"/>
                </a:solidFill>
                <a:latin typeface="ＭＳ Ｐゴシック" pitchFamily="50" charset="-128"/>
                <a:cs typeface="Times New Roman" pitchFamily="18" charset="0"/>
              </a:rPr>
              <a:t>の開発</a:t>
            </a:r>
            <a:endParaRPr lang="ja-JP" altLang="en-US" sz="1200" dirty="0">
              <a:solidFill>
                <a:srgbClr val="0070C0"/>
              </a:solidFill>
              <a:latin typeface="ＭＳ Ｐゴシック" pitchFamily="50" charset="-128"/>
            </a:endParaRP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834741" y="1807709"/>
            <a:ext cx="2231843" cy="1598014"/>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solidFill>
                  <a:srgbClr val="0070C0"/>
                </a:solidFill>
                <a:latin typeface="ＭＳ Ｐゴシック" pitchFamily="50" charset="-128"/>
                <a:cs typeface="Times New Roman" pitchFamily="18" charset="0"/>
              </a:rPr>
              <a:t>助成事業者</a:t>
            </a:r>
            <a:r>
              <a:rPr lang="ja-JP" sz="1400" dirty="0">
                <a:solidFill>
                  <a:srgbClr val="0070C0"/>
                </a:solidFill>
                <a:latin typeface="ＭＳ Ｐゴシック" pitchFamily="50" charset="-128"/>
                <a:cs typeface="Times New Roman" pitchFamily="18" charset="0"/>
              </a:rPr>
              <a:t>名</a:t>
            </a:r>
            <a:r>
              <a:rPr lang="en-US" altLang="ja-JP" sz="1400" dirty="0">
                <a:solidFill>
                  <a:srgbClr val="0070C0"/>
                </a:solidFill>
                <a:latin typeface="ＭＳ Ｐゴシック" pitchFamily="50" charset="-128"/>
                <a:cs typeface="Times New Roman" pitchFamily="18" charset="0"/>
              </a:rPr>
              <a:t>(</a:t>
            </a:r>
            <a:r>
              <a:rPr lang="ja-JP" altLang="en-US" sz="1400" dirty="0">
                <a:solidFill>
                  <a:srgbClr val="0070C0"/>
                </a:solidFill>
                <a:latin typeface="ＭＳ Ｐゴシック" pitchFamily="50" charset="-128"/>
                <a:cs typeface="Times New Roman" pitchFamily="18" charset="0"/>
              </a:rPr>
              <a:t>提案者</a:t>
            </a:r>
            <a:r>
              <a:rPr lang="en-US" altLang="ja-JP" sz="1400" dirty="0">
                <a:solidFill>
                  <a:srgbClr val="0070C0"/>
                </a:solidFill>
                <a:latin typeface="ＭＳ Ｐゴシック" pitchFamily="50" charset="-128"/>
                <a:cs typeface="Times New Roman" pitchFamily="18" charset="0"/>
              </a:rPr>
              <a:t>)</a:t>
            </a: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2021</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r>
              <a:rPr lang="en-US" altLang="ja-JP" sz="1200" dirty="0">
                <a:solidFill>
                  <a:srgbClr val="0070C0"/>
                </a:solidFill>
                <a:latin typeface="ＭＳ Ｐゴシック" pitchFamily="50" charset="-128"/>
                <a:cs typeface="Times New Roman" pitchFamily="18" charset="0"/>
              </a:rPr>
              <a:t>2022</a:t>
            </a:r>
            <a:r>
              <a:rPr lang="ja-JP" altLang="en-US" sz="1200" dirty="0">
                <a:solidFill>
                  <a:srgbClr val="0070C0"/>
                </a:solidFill>
                <a:latin typeface="ＭＳ Ｐゴシック" pitchFamily="50" charset="-128"/>
                <a:cs typeface="Times New Roman" pitchFamily="18" charset="0"/>
              </a:rPr>
              <a:t>年度：○○百万円</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・○○○○○の開発</a:t>
            </a:r>
            <a:endParaRPr lang="en-US" altLang="ja-JP" sz="1200" dirty="0">
              <a:solidFill>
                <a:srgbClr val="0070C0"/>
              </a:solidFill>
              <a:latin typeface="ＭＳ Ｐゴシック" pitchFamily="50" charset="-128"/>
              <a:cs typeface="Times New Roman" pitchFamily="18" charset="0"/>
            </a:endParaRPr>
          </a:p>
          <a:p>
            <a:pPr algn="l" eaLnBrk="0" hangingPunct="0"/>
            <a:r>
              <a:rPr lang="ja-JP" altLang="en-US" sz="1200" dirty="0">
                <a:solidFill>
                  <a:srgbClr val="0070C0"/>
                </a:solidFill>
                <a:latin typeface="ＭＳ Ｐゴシック" pitchFamily="50" charset="-128"/>
                <a:cs typeface="Times New Roman" pitchFamily="18" charset="0"/>
              </a:rPr>
              <a:t>     ・◇◇◇◇◇の評価</a:t>
            </a:r>
            <a:endParaRPr lang="ja-JP" altLang="en-US" sz="1200" dirty="0">
              <a:solidFill>
                <a:srgbClr val="0070C0"/>
              </a:solidFill>
              <a:latin typeface="ＭＳ Ｐゴシック" pitchFamily="50" charset="-128"/>
            </a:endParaRPr>
          </a:p>
          <a:p>
            <a:pPr algn="l" eaLnBrk="0" hangingPunct="0"/>
            <a:endParaRPr lang="ja-JP" altLang="en-US" sz="1200" dirty="0">
              <a:solidFill>
                <a:srgbClr val="0070C0"/>
              </a:solidFill>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12300" name="テキスト ボックス 41"/>
          <p:cNvSpPr txBox="1">
            <a:spLocks noChangeArrowheads="1"/>
          </p:cNvSpPr>
          <p:nvPr/>
        </p:nvSpPr>
        <p:spPr bwMode="auto">
          <a:xfrm>
            <a:off x="-10974" y="785813"/>
            <a:ext cx="3630612" cy="338138"/>
          </a:xfrm>
          <a:prstGeom prst="rect">
            <a:avLst/>
          </a:prstGeom>
          <a:noFill/>
          <a:ln w="9525">
            <a:noFill/>
            <a:miter lim="800000"/>
            <a:headEnd/>
            <a:tailEnd/>
          </a:ln>
        </p:spPr>
        <p:txBody>
          <a:bodyPr wrap="none">
            <a:spAutoFit/>
          </a:bodyPr>
          <a:lstStyle/>
          <a:p>
            <a:pPr marL="188913" indent="-188913"/>
            <a:r>
              <a:rPr lang="en-US" altLang="ja-JP" b="1" dirty="0">
                <a:solidFill>
                  <a:srgbClr val="0070C0"/>
                </a:solidFill>
                <a:latin typeface="ＭＳ Ｐゴシック" pitchFamily="50" charset="-128"/>
              </a:rPr>
              <a:t>※</a:t>
            </a:r>
            <a:r>
              <a:rPr lang="ja-JP" altLang="en-US" b="1" dirty="0">
                <a:solidFill>
                  <a:srgbClr val="0070C0"/>
                </a:solidFill>
                <a:latin typeface="ＭＳ Ｐゴシック" pitchFamily="50" charset="-128"/>
              </a:rPr>
              <a:t>提案書本文［３］３－１．に記載の内容</a:t>
            </a:r>
            <a:endParaRPr lang="en-US" altLang="ja-JP" b="1" dirty="0">
              <a:solidFill>
                <a:srgbClr val="0070C0"/>
              </a:solidFill>
              <a:latin typeface="ＭＳ Ｐゴシック" pitchFamily="50" charset="-128"/>
            </a:endParaRPr>
          </a:p>
        </p:txBody>
      </p:sp>
      <p:cxnSp>
        <p:nvCxnSpPr>
          <p:cNvPr id="12301" name="直線コネクタ 48"/>
          <p:cNvCxnSpPr>
            <a:cxnSpLocks noChangeShapeType="1"/>
          </p:cNvCxnSpPr>
          <p:nvPr/>
        </p:nvCxnSpPr>
        <p:spPr bwMode="auto">
          <a:xfrm>
            <a:off x="4531090" y="3428307"/>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1887429" y="3428307"/>
            <a:ext cx="0" cy="360000"/>
          </a:xfrm>
          <a:prstGeom prst="line">
            <a:avLst/>
          </a:prstGeom>
          <a:noFill/>
          <a:ln w="9525" algn="ctr">
            <a:solidFill>
              <a:schemeClr val="tx1"/>
            </a:solidFill>
            <a:round/>
            <a:headEnd/>
            <a:tailEnd/>
          </a:ln>
        </p:spPr>
      </p:cxnSp>
      <p:sp>
        <p:nvSpPr>
          <p:cNvPr id="11287" name="Text Box 1068"/>
          <p:cNvSpPr txBox="1">
            <a:spLocks noChangeArrowheads="1"/>
          </p:cNvSpPr>
          <p:nvPr/>
        </p:nvSpPr>
        <p:spPr bwMode="auto">
          <a:xfrm>
            <a:off x="990600" y="5694298"/>
            <a:ext cx="7067550" cy="646331"/>
          </a:xfrm>
          <a:prstGeom prst="rect">
            <a:avLst/>
          </a:prstGeom>
          <a:noFill/>
          <a:ln w="9525">
            <a:solidFill>
              <a:srgbClr val="C00000"/>
            </a:solidFill>
            <a:miter lim="800000"/>
            <a:headEnd/>
            <a:tailEnd/>
          </a:ln>
        </p:spPr>
        <p:txBody>
          <a:bodyPr wrap="square">
            <a:spAutoFit/>
          </a:bodyPr>
          <a:lstStyle/>
          <a:p>
            <a:pPr algn="l">
              <a:defRPr/>
            </a:pPr>
            <a:r>
              <a:rPr lang="en-US" altLang="ja-JP" sz="1800" b="1" dirty="0">
                <a:solidFill>
                  <a:srgbClr val="C00000"/>
                </a:solidFill>
                <a:latin typeface="ＭＳ Ｐゴシック" pitchFamily="50" charset="-128"/>
              </a:rPr>
              <a:t>※</a:t>
            </a:r>
            <a:r>
              <a:rPr lang="ja-JP" altLang="en-US" sz="1800" b="1" dirty="0">
                <a:solidFill>
                  <a:srgbClr val="C00000"/>
                </a:solidFill>
                <a:latin typeface="ＭＳ Ｐゴシック" pitchFamily="50" charset="-128"/>
              </a:rPr>
              <a:t>本技術開発に関係する法人を全て記載してください。</a:t>
            </a:r>
            <a:endParaRPr lang="en-US" altLang="ja-JP" sz="1800" b="1" dirty="0">
              <a:solidFill>
                <a:srgbClr val="C00000"/>
              </a:solidFill>
              <a:latin typeface="ＭＳ Ｐゴシック" pitchFamily="50" charset="-128"/>
            </a:endParaRPr>
          </a:p>
          <a:p>
            <a:pPr algn="l">
              <a:defRPr/>
            </a:pPr>
            <a:r>
              <a:rPr lang="ja-JP" altLang="en-US" sz="1800" b="1" dirty="0">
                <a:solidFill>
                  <a:srgbClr val="C00000"/>
                </a:solidFill>
                <a:latin typeface="ＭＳ Ｐゴシック" pitchFamily="50" charset="-128"/>
              </a:rPr>
              <a:t>　 また、それぞれの主な技術開発内容、技術開発費を記載してください。</a:t>
            </a:r>
          </a:p>
        </p:txBody>
      </p:sp>
      <p:sp>
        <p:nvSpPr>
          <p:cNvPr id="12304" name="テキスト ボックス 6"/>
          <p:cNvSpPr txBox="1">
            <a:spLocks noChangeArrowheads="1"/>
          </p:cNvSpPr>
          <p:nvPr/>
        </p:nvSpPr>
        <p:spPr bwMode="auto">
          <a:xfrm>
            <a:off x="5956366" y="4684873"/>
            <a:ext cx="2101857"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a:t>
            </a:r>
            <a:r>
              <a:rPr lang="en-US" altLang="ja-JP" sz="1400" dirty="0">
                <a:solidFill>
                  <a:srgbClr val="0070C0"/>
                </a:solidFill>
                <a:latin typeface="ＭＳ Ｐゴシック" pitchFamily="50" charset="-128"/>
              </a:rPr>
              <a:t>2023</a:t>
            </a:r>
            <a:r>
              <a:rPr lang="ja-JP" altLang="en-US" sz="1400" dirty="0">
                <a:solidFill>
                  <a:srgbClr val="0070C0"/>
                </a:solidFill>
                <a:latin typeface="ＭＳ Ｐゴシック" pitchFamily="50" charset="-128"/>
              </a:rPr>
              <a:t>年度から参画</a:t>
            </a:r>
          </a:p>
        </p:txBody>
      </p:sp>
      <p:sp>
        <p:nvSpPr>
          <p:cNvPr id="12305" name="テキスト ボックス 6"/>
          <p:cNvSpPr txBox="1">
            <a:spLocks noChangeArrowheads="1"/>
          </p:cNvSpPr>
          <p:nvPr/>
        </p:nvSpPr>
        <p:spPr bwMode="auto">
          <a:xfrm>
            <a:off x="909129" y="3437643"/>
            <a:ext cx="902811"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共同研究</a:t>
            </a:r>
            <a:endParaRPr lang="en-US" altLang="ja-JP" sz="1400" dirty="0">
              <a:solidFill>
                <a:srgbClr val="0070C0"/>
              </a:solidFill>
              <a:latin typeface="ＭＳ Ｐゴシック" pitchFamily="50" charset="-128"/>
            </a:endParaRPr>
          </a:p>
        </p:txBody>
      </p:sp>
      <p:sp>
        <p:nvSpPr>
          <p:cNvPr id="12306" name="テキスト ボックス 6"/>
          <p:cNvSpPr txBox="1">
            <a:spLocks noChangeArrowheads="1"/>
          </p:cNvSpPr>
          <p:nvPr/>
        </p:nvSpPr>
        <p:spPr bwMode="auto">
          <a:xfrm>
            <a:off x="4608295" y="3461298"/>
            <a:ext cx="1026243" cy="307777"/>
          </a:xfrm>
          <a:prstGeom prst="rect">
            <a:avLst/>
          </a:prstGeom>
          <a:solidFill>
            <a:schemeClr val="bg1"/>
          </a:solidFill>
          <a:ln w="9525">
            <a:noFill/>
            <a:miter lim="800000"/>
            <a:headEnd/>
            <a:tailEnd/>
          </a:ln>
        </p:spPr>
        <p:txBody>
          <a:bodyPr wrap="none">
            <a:spAutoFit/>
          </a:bodyPr>
          <a:lstStyle/>
          <a:p>
            <a:r>
              <a:rPr lang="ja-JP" altLang="en-US" sz="1400" dirty="0">
                <a:solidFill>
                  <a:srgbClr val="0070C0"/>
                </a:solidFill>
                <a:latin typeface="ＭＳ Ｐゴシック" pitchFamily="50" charset="-128"/>
              </a:rPr>
              <a:t>委託（</a:t>
            </a:r>
            <a:r>
              <a:rPr lang="en-US" altLang="ja-JP" sz="1400" dirty="0">
                <a:solidFill>
                  <a:srgbClr val="0070C0"/>
                </a:solidFill>
                <a:latin typeface="ＭＳ Ｐゴシック" pitchFamily="50" charset="-128"/>
              </a:rPr>
              <a:t>※</a:t>
            </a:r>
            <a:r>
              <a:rPr lang="ja-JP" altLang="en-US" sz="1400" dirty="0">
                <a:solidFill>
                  <a:srgbClr val="0070C0"/>
                </a:solidFill>
                <a:latin typeface="ＭＳ Ｐゴシック" pitchFamily="50" charset="-128"/>
              </a:rPr>
              <a:t>１）</a:t>
            </a:r>
          </a:p>
        </p:txBody>
      </p:sp>
      <p:sp>
        <p:nvSpPr>
          <p:cNvPr id="18" name="Text Box 37"/>
          <p:cNvSpPr txBox="1">
            <a:spLocks noChangeArrowheads="1"/>
          </p:cNvSpPr>
          <p:nvPr/>
        </p:nvSpPr>
        <p:spPr bwMode="auto">
          <a:xfrm>
            <a:off x="6292754" y="1821194"/>
            <a:ext cx="1600855" cy="1136549"/>
          </a:xfrm>
          <a:prstGeom prst="rect">
            <a:avLst/>
          </a:prstGeom>
          <a:solidFill>
            <a:srgbClr val="FFFFFF"/>
          </a:solidFill>
          <a:ln w="9525">
            <a:solidFill>
              <a:srgbClr val="000000"/>
            </a:solidFill>
            <a:miter lim="800000"/>
            <a:headEnd/>
            <a:tailEnd/>
          </a:ln>
        </p:spPr>
        <p:txBody>
          <a:bodyPr/>
          <a:lstStyle/>
          <a:p>
            <a:pPr eaLnBrk="0" hangingPunct="0"/>
            <a:r>
              <a:rPr lang="ja-JP" altLang="en-US" sz="1200" dirty="0">
                <a:solidFill>
                  <a:srgbClr val="0070C0"/>
                </a:solidFill>
                <a:latin typeface="ＭＳ Ｐゴシック" pitchFamily="50" charset="-128"/>
                <a:cs typeface="Times New Roman" pitchFamily="18" charset="0"/>
              </a:rPr>
              <a:t>組織・団体</a:t>
            </a:r>
            <a:endParaRPr lang="en-US" altLang="ja-JP" sz="1200" dirty="0">
              <a:solidFill>
                <a:srgbClr val="0070C0"/>
              </a:solidFill>
              <a:latin typeface="ＭＳ Ｐゴシック" pitchFamily="50" charset="-128"/>
              <a:cs typeface="Times New Roman" pitchFamily="18" charset="0"/>
            </a:endParaRPr>
          </a:p>
          <a:p>
            <a:pPr eaLnBrk="0" hangingPunct="0"/>
            <a:endParaRPr lang="en-US" altLang="ja-JP" sz="1200" dirty="0">
              <a:solidFill>
                <a:srgbClr val="0070C0"/>
              </a:solidFill>
              <a:latin typeface="ＭＳ Ｐゴシック" pitchFamily="50" charset="-128"/>
              <a:cs typeface="Times New Roman" pitchFamily="18" charset="0"/>
            </a:endParaRPr>
          </a:p>
          <a:p>
            <a:pPr eaLnBrk="0" hangingPunct="0"/>
            <a:r>
              <a:rPr lang="ja-JP" altLang="en-US" sz="1200" dirty="0">
                <a:solidFill>
                  <a:srgbClr val="0070C0"/>
                </a:solidFill>
                <a:latin typeface="ＭＳ Ｐゴシック" pitchFamily="50" charset="-128"/>
                <a:cs typeface="Times New Roman" pitchFamily="18" charset="0"/>
              </a:rPr>
              <a:t>・△△△△△の普及</a:t>
            </a:r>
            <a:endParaRPr lang="en-US" altLang="ja-JP" sz="1200" dirty="0">
              <a:solidFill>
                <a:srgbClr val="0070C0"/>
              </a:solidFill>
              <a:latin typeface="ＭＳ Ｐゴシック" pitchFamily="50" charset="-128"/>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nvGraphicFramePr>
        <p:xfrm>
          <a:off x="519280" y="1331913"/>
          <a:ext cx="7888916"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97846">
                  <a:extLst>
                    <a:ext uri="{9D8B030D-6E8A-4147-A177-3AD203B41FA5}">
                      <a16:colId xmlns:a16="http://schemas.microsoft.com/office/drawing/2014/main" val="20002"/>
                    </a:ext>
                  </a:extLst>
                </a:gridCol>
                <a:gridCol w="297846">
                  <a:extLst>
                    <a:ext uri="{9D8B030D-6E8A-4147-A177-3AD203B41FA5}">
                      <a16:colId xmlns:a16="http://schemas.microsoft.com/office/drawing/2014/main" val="20003"/>
                    </a:ext>
                  </a:extLst>
                </a:gridCol>
                <a:gridCol w="297846">
                  <a:extLst>
                    <a:ext uri="{9D8B030D-6E8A-4147-A177-3AD203B41FA5}">
                      <a16:colId xmlns:a16="http://schemas.microsoft.com/office/drawing/2014/main" val="20004"/>
                    </a:ext>
                  </a:extLst>
                </a:gridCol>
                <a:gridCol w="297846">
                  <a:extLst>
                    <a:ext uri="{9D8B030D-6E8A-4147-A177-3AD203B41FA5}">
                      <a16:colId xmlns:a16="http://schemas.microsoft.com/office/drawing/2014/main" val="20005"/>
                    </a:ext>
                  </a:extLst>
                </a:gridCol>
                <a:gridCol w="297846">
                  <a:extLst>
                    <a:ext uri="{9D8B030D-6E8A-4147-A177-3AD203B41FA5}">
                      <a16:colId xmlns:a16="http://schemas.microsoft.com/office/drawing/2014/main" val="20006"/>
                    </a:ext>
                  </a:extLst>
                </a:gridCol>
                <a:gridCol w="297846">
                  <a:extLst>
                    <a:ext uri="{9D8B030D-6E8A-4147-A177-3AD203B41FA5}">
                      <a16:colId xmlns:a16="http://schemas.microsoft.com/office/drawing/2014/main" val="20007"/>
                    </a:ext>
                  </a:extLst>
                </a:gridCol>
                <a:gridCol w="297846">
                  <a:extLst>
                    <a:ext uri="{9D8B030D-6E8A-4147-A177-3AD203B41FA5}">
                      <a16:colId xmlns:a16="http://schemas.microsoft.com/office/drawing/2014/main" val="20008"/>
                    </a:ext>
                  </a:extLst>
                </a:gridCol>
                <a:gridCol w="297846">
                  <a:extLst>
                    <a:ext uri="{9D8B030D-6E8A-4147-A177-3AD203B41FA5}">
                      <a16:colId xmlns:a16="http://schemas.microsoft.com/office/drawing/2014/main" val="20009"/>
                    </a:ext>
                  </a:extLst>
                </a:gridCol>
                <a:gridCol w="753508">
                  <a:extLst>
                    <a:ext uri="{9D8B030D-6E8A-4147-A177-3AD203B41FA5}">
                      <a16:colId xmlns:a16="http://schemas.microsoft.com/office/drawing/2014/main" val="20010"/>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2021FY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a:solidFill>
                            <a:srgbClr val="FFFFFF"/>
                          </a:solidFill>
                          <a:effectLst>
                            <a:outerShdw blurRad="38100" dist="38100" dir="2700000" algn="tl">
                              <a:srgbClr val="000000">
                                <a:alpha val="43137"/>
                              </a:srgbClr>
                            </a:outerShdw>
                          </a:effectLst>
                        </a:rPr>
                        <a:t>2022FY</a:t>
                      </a:r>
                      <a:endParaRPr kumimoji="1" lang="en-US" altLang="ja-JP" sz="1600" dirty="0">
                        <a:solidFill>
                          <a:srgbClr val="FFFFFF"/>
                        </a:solidFill>
                        <a:effectLst>
                          <a:outerShdw blurRad="38100" dist="38100" dir="2700000" algn="tl">
                            <a:srgbClr val="000000">
                              <a:alpha val="43137"/>
                            </a:srgbClr>
                          </a:outerShdw>
                        </a:effectLst>
                      </a:endParaRPr>
                    </a:p>
                  </a:txBody>
                  <a:tcPr anchor="ctr">
                    <a:lnR w="28575"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2023</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2024</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28575"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en-US" altLang="ja-JP"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5" name="テキスト ボックス 5">
            <a:extLst>
              <a:ext uri="{FF2B5EF4-FFF2-40B4-BE49-F238E27FC236}">
                <a16:creationId xmlns:a16="http://schemas.microsoft.com/office/drawing/2014/main" id="{8C7CE999-1225-446F-919C-A65F8F7E26CD}"/>
              </a:ext>
            </a:extLst>
          </p:cNvPr>
          <p:cNvSpPr txBox="1">
            <a:spLocks noChangeArrowheads="1"/>
          </p:cNvSpPr>
          <p:nvPr/>
        </p:nvSpPr>
        <p:spPr bwMode="auto">
          <a:xfrm>
            <a:off x="1222106" y="2794396"/>
            <a:ext cx="6730807" cy="1661993"/>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r>
              <a:rPr lang="en-US" altLang="ja-JP" sz="1800" b="1" dirty="0">
                <a:solidFill>
                  <a:srgbClr val="0070C0"/>
                </a:solidFill>
                <a:latin typeface="ＭＳ Ｐゴシック" pitchFamily="50" charset="-128"/>
              </a:rPr>
              <a:t>4</a:t>
            </a:r>
            <a:r>
              <a:rPr lang="ja-JP" altLang="en-US" sz="1800" b="1" dirty="0">
                <a:solidFill>
                  <a:srgbClr val="0070C0"/>
                </a:solidFill>
                <a:latin typeface="ＭＳ Ｐゴシック" pitchFamily="50" charset="-128"/>
              </a:rPr>
              <a:t>年以下用）</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◆全期間について記載してください。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extLst>
      <p:ext uri="{BB962C8B-B14F-4D97-AF65-F5344CB8AC3E}">
        <p14:creationId xmlns:p14="http://schemas.microsoft.com/office/powerpoint/2010/main" val="3026078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nvGraphicFramePr>
        <p:xfrm>
          <a:off x="205251" y="1331913"/>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ndParaRPr>
                    </a:p>
                    <a:p>
                      <a:endParaRPr kumimoji="1" lang="en-US" altLang="ja-JP" sz="1600" dirty="0">
                        <a:solidFill>
                          <a:srgbClr val="FFFFFF"/>
                        </a:solidFill>
                      </a:endParaRPr>
                    </a:p>
                    <a:p>
                      <a:pPr algn="ctr"/>
                      <a:r>
                        <a:rPr kumimoji="1" lang="ja-JP" altLang="en-US" sz="1600" dirty="0">
                          <a:solidFill>
                            <a:srgbClr val="FFFFFF"/>
                          </a:solidFill>
                          <a:effectLst>
                            <a:outerShdw blurRad="38100" dist="38100" dir="2700000" algn="tl">
                              <a:srgbClr val="000000">
                                <a:alpha val="43137"/>
                              </a:srgbClr>
                            </a:outerShdw>
                          </a:effectLst>
                        </a:rPr>
                        <a:t>技術開発項目</a:t>
                      </a:r>
                    </a:p>
                  </a:txBody>
                  <a:tcPr>
                    <a:lnR w="38100" cap="flat" cmpd="sng" algn="ctr">
                      <a:solidFill>
                        <a:schemeClr val="bg1"/>
                      </a:solidFill>
                      <a:prstDash val="solid"/>
                      <a:round/>
                      <a:headEnd type="none" w="med" len="med"/>
                      <a:tailEnd type="none" w="med" len="med"/>
                    </a:lnR>
                  </a:tcPr>
                </a:tc>
                <a:tc rowSpan="2">
                  <a:txBody>
                    <a:bodyPr/>
                    <a:lstStyle/>
                    <a:p>
                      <a:pPr algn="ctr"/>
                      <a:endParaRPr kumimoji="1" lang="en-US" altLang="ja-JP" sz="1600" dirty="0">
                        <a:solidFill>
                          <a:srgbClr val="FFFFFF"/>
                        </a:solidFill>
                        <a:effectLst>
                          <a:outerShdw blurRad="38100" dist="38100" dir="2700000" algn="tl">
                            <a:srgbClr val="000000">
                              <a:alpha val="43137"/>
                            </a:srgbClr>
                          </a:outerShdw>
                        </a:effectLst>
                      </a:endParaRPr>
                    </a:p>
                    <a:p>
                      <a:pPr algn="ct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ja-JP" altLang="en-US" sz="1600" dirty="0">
                          <a:solidFill>
                            <a:srgbClr val="FFFFFF"/>
                          </a:solidFill>
                          <a:effectLst>
                            <a:outerShdw blurRad="38100" dist="38100" dir="2700000" algn="tl">
                              <a:srgbClr val="000000">
                                <a:alpha val="43137"/>
                              </a:srgbClr>
                            </a:outerShdw>
                          </a:effectLst>
                        </a:rPr>
                        <a:t>担当</a:t>
                      </a:r>
                      <a:endParaRPr kumimoji="1" lang="en-US" altLang="ja-JP" sz="1600" dirty="0">
                        <a:solidFill>
                          <a:srgbClr val="FFFFFF"/>
                        </a:solidFill>
                        <a:effectLst>
                          <a:outerShdw blurRad="38100" dist="38100" dir="2700000" algn="tl">
                            <a:srgbClr val="000000">
                              <a:alpha val="43137"/>
                            </a:srgbClr>
                          </a:outerShdw>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2021FY</a:t>
                      </a:r>
                    </a:p>
                  </a:txBody>
                  <a:tcPr anchor="ctr">
                    <a:lnL w="3810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2022FY</a:t>
                      </a:r>
                    </a:p>
                  </a:txBody>
                  <a:tcPr anchor="ctr">
                    <a:lnR w="12700" cap="flat" cmpd="sng" algn="ctr">
                      <a:solidFill>
                        <a:schemeClr val="bg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outerShdw blurRad="38100" dist="38100" dir="2700000" algn="tl">
                              <a:srgbClr val="000000">
                                <a:alpha val="43137"/>
                              </a:srgbClr>
                            </a:outerShdw>
                          </a:effectLst>
                        </a:rPr>
                        <a:t>2023FY</a:t>
                      </a:r>
                    </a:p>
                  </a:txBody>
                  <a:tcPr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outerShdw blurRad="38100" dist="38100" dir="2700000" algn="tl">
                              <a:srgbClr val="000000">
                                <a:alpha val="43137"/>
                              </a:srgbClr>
                            </a:outerShdw>
                          </a:effectLst>
                        </a:rPr>
                        <a:t>2024</a:t>
                      </a: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L w="38100" cap="flat" cmpd="sng" algn="ctr">
                      <a:solidFill>
                        <a:schemeClr val="tx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rowSpan="2">
                  <a:txBody>
                    <a:bodyPr/>
                    <a:lstStyle/>
                    <a:p>
                      <a:pPr algn="ctr"/>
                      <a:r>
                        <a:rPr kumimoji="1" lang="en-US" altLang="ja-JP" sz="1600">
                          <a:solidFill>
                            <a:srgbClr val="FFFFFF"/>
                          </a:solidFill>
                          <a:effectLst>
                            <a:outerShdw blurRad="38100" dist="38100" dir="2700000" algn="tl">
                              <a:srgbClr val="000000">
                                <a:alpha val="43137"/>
                              </a:srgbClr>
                            </a:outerShdw>
                          </a:effectLst>
                        </a:rPr>
                        <a:t>2025</a:t>
                      </a:r>
                      <a:endParaRPr kumimoji="1" lang="en-US" altLang="ja-JP" sz="1600" dirty="0">
                        <a:solidFill>
                          <a:srgbClr val="FFFFFF"/>
                        </a:solidFill>
                        <a:effectLst>
                          <a:outerShdw blurRad="38100" dist="38100" dir="2700000" algn="tl">
                            <a:srgbClr val="000000">
                              <a:alpha val="43137"/>
                            </a:srgbClr>
                          </a:outerShdw>
                        </a:effectLst>
                      </a:endParaRPr>
                    </a:p>
                    <a:p>
                      <a:pPr algn="ctr"/>
                      <a:r>
                        <a:rPr kumimoji="1" lang="en-US" altLang="ja-JP" sz="1600" dirty="0">
                          <a:solidFill>
                            <a:srgbClr val="FFFFFF"/>
                          </a:solidFill>
                          <a:effectLst>
                            <a:outerShdw blurRad="38100" dist="38100" dir="2700000" algn="tl">
                              <a:srgbClr val="000000">
                                <a:alpha val="43137"/>
                              </a:srgbClr>
                            </a:outerShdw>
                          </a:effectLst>
                        </a:rPr>
                        <a:t>FY</a:t>
                      </a: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600" dirty="0">
                          <a:solidFill>
                            <a:srgbClr val="FFFFFF"/>
                          </a:solidFill>
                          <a:effectLst>
                            <a:outerShdw blurRad="38100" dist="38100" dir="2700000" algn="tl">
                              <a:srgbClr val="000000">
                                <a:alpha val="43137"/>
                              </a:srgbClr>
                            </a:outerShdw>
                          </a:effectLst>
                        </a:rPr>
                        <a:t>総額</a:t>
                      </a:r>
                      <a:endParaRPr kumimoji="1" lang="en-US" altLang="ja-JP" sz="1600" dirty="0">
                        <a:solidFill>
                          <a:srgbClr val="FFFFFF"/>
                        </a:solidFill>
                        <a:effectLst>
                          <a:outerShdw blurRad="38100" dist="38100" dir="2700000" algn="tl">
                            <a:srgbClr val="000000">
                              <a:alpha val="43137"/>
                            </a:srgbClr>
                          </a:outerShdw>
                        </a:effectLst>
                      </a:endParaRPr>
                    </a:p>
                  </a:txBody>
                  <a:tcPr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100" dirty="0">
                          <a:solidFill>
                            <a:srgbClr val="FFFFFF"/>
                          </a:solidFill>
                          <a:effectLst>
                            <a:outerShdw blurRad="38100" dist="38100" dir="2700000" algn="tl">
                              <a:srgbClr val="000000">
                                <a:alpha val="43137"/>
                              </a:srgbClr>
                            </a:outerShdw>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outerShdw blurRad="38100" dist="38100" dir="2700000" algn="tl">
                              <a:srgbClr val="000000">
                                <a:alpha val="43137"/>
                              </a:srgbClr>
                            </a:outerShdw>
                          </a:effectLst>
                        </a:rPr>
                        <a:t>4Q</a:t>
                      </a:r>
                    </a:p>
                  </a:txBody>
                  <a:tcPr anchor="ct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t>(1)</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t>(2)</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t>(3)</a:t>
                      </a:r>
                      <a:endParaRPr kumimoji="1" lang="ja-JP" altLang="en-US" sz="1600"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endParaRPr kumimoji="1" lang="ja-JP" altLang="en-US"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outerShdw blurRad="38100" dist="38100" dir="2700000" algn="tl">
                              <a:srgbClr val="000000">
                                <a:alpha val="43137"/>
                              </a:srgbClr>
                            </a:outerShdw>
                          </a:effectLst>
                        </a:rPr>
                        <a:t>技術開発費（単位：百万円）</a:t>
                      </a:r>
                      <a:endParaRPr kumimoji="1" lang="en-US" altLang="ja-JP" sz="1600" dirty="0">
                        <a:solidFill>
                          <a:srgbClr val="FFFFFF"/>
                        </a:solidFill>
                        <a:effectLst>
                          <a:outerShdw blurRad="38100" dist="38100" dir="2700000" algn="tl">
                            <a:srgbClr val="000000">
                              <a:alpha val="43137"/>
                            </a:srgbClr>
                          </a:outerShdw>
                        </a:effectLst>
                      </a:endParaRPr>
                    </a:p>
                  </a:txBody>
                  <a:tcPr anchor="ctr">
                    <a:lnR w="38100" cap="flat" cmpd="sng" algn="ctr">
                      <a:solidFill>
                        <a:schemeClr val="bg1"/>
                      </a:solidFill>
                      <a:prstDash val="solid"/>
                      <a:round/>
                      <a:headEnd type="none" w="med" len="med"/>
                      <a:tailEnd type="none" w="med" len="med"/>
                    </a:lnR>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ndParaRPr>
                    </a:p>
                  </a:txBody>
                  <a:tcPr>
                    <a:lnL w="38100" cap="flat" cmpd="sng" algn="ctr">
                      <a:solidFill>
                        <a:schemeClr val="bg1"/>
                      </a:solidFill>
                      <a:prstDash val="solid"/>
                      <a:round/>
                      <a:headEnd type="none" w="med" len="med"/>
                      <a:tailEnd type="none" w="med" len="med"/>
                    </a:ln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ndParaRPr>
                    </a:p>
                  </a:txBody>
                  <a:tcPr>
                    <a:lnR w="12700" cap="flat" cmpd="sng" algn="ctr">
                      <a:solidFill>
                        <a:schemeClr val="bg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outerShdw blurRad="38100" dist="38100" dir="2700000" algn="tl">
                            <a:srgbClr val="000000">
                              <a:alpha val="43137"/>
                            </a:srgbClr>
                          </a:outerShdw>
                        </a:effectLst>
                      </a:endParaRPr>
                    </a:p>
                  </a:txBody>
                  <a:tcPr>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ndParaRPr>
                    </a:p>
                  </a:txBody>
                  <a:tcPr>
                    <a:lnL w="381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sz="1600" dirty="0">
                        <a:solidFill>
                          <a:srgbClr val="FFFFFF"/>
                        </a:solidFill>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5" name="テキスト ボックス 5">
            <a:extLst>
              <a:ext uri="{FF2B5EF4-FFF2-40B4-BE49-F238E27FC236}">
                <a16:creationId xmlns:a16="http://schemas.microsoft.com/office/drawing/2014/main" id="{6FC9C2DD-FBD1-4C01-8856-6F1219061AF1}"/>
              </a:ext>
            </a:extLst>
          </p:cNvPr>
          <p:cNvSpPr txBox="1">
            <a:spLocks noChangeArrowheads="1"/>
          </p:cNvSpPr>
          <p:nvPr/>
        </p:nvSpPr>
        <p:spPr bwMode="auto">
          <a:xfrm>
            <a:off x="1222106" y="2794396"/>
            <a:ext cx="6730807" cy="1661993"/>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提案書本文［４］４－１．に記載の内容（</a:t>
            </a:r>
            <a:r>
              <a:rPr lang="en-US" altLang="ja-JP" sz="1800" b="1" dirty="0">
                <a:solidFill>
                  <a:srgbClr val="0070C0"/>
                </a:solidFill>
                <a:latin typeface="ＭＳ Ｐゴシック" pitchFamily="50" charset="-128"/>
              </a:rPr>
              <a:t>5</a:t>
            </a:r>
            <a:r>
              <a:rPr lang="ja-JP" altLang="en-US" sz="1800" b="1" dirty="0">
                <a:solidFill>
                  <a:srgbClr val="0070C0"/>
                </a:solidFill>
                <a:latin typeface="ＭＳ Ｐゴシック" pitchFamily="50" charset="-128"/>
              </a:rPr>
              <a:t>年用）</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◆各技術開発項目について一覧表にまとめてください。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◆全期間について記載してください。</a:t>
            </a:r>
            <a:endParaRPr lang="en-US" altLang="ja-JP" sz="1800" dirty="0">
              <a:solidFill>
                <a:srgbClr val="0070C0"/>
              </a:solidFill>
              <a:latin typeface="ＭＳ Ｐゴシック" pitchFamily="50" charset="-128"/>
            </a:endParaRPr>
          </a:p>
          <a:p>
            <a:pPr algn="l">
              <a:spcBef>
                <a:spcPts val="1200"/>
              </a:spcBef>
            </a:pPr>
            <a:r>
              <a:rPr lang="ja-JP" altLang="en-US" sz="1800" dirty="0">
                <a:solidFill>
                  <a:srgbClr val="0070C0"/>
                </a:solidFill>
                <a:latin typeface="ＭＳ Ｐゴシック" pitchFamily="50" charset="-128"/>
              </a:rPr>
              <a:t>◆各技術開発項目について、年度毎の開発費を記載してください。</a:t>
            </a:r>
            <a:endParaRPr lang="en-US" altLang="ja-JP" sz="1800" dirty="0">
              <a:solidFill>
                <a:srgbClr val="0070C0"/>
              </a:solidFill>
              <a:latin typeface="ＭＳ Ｐゴシック"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８．省エネルギー効果量</a:t>
            </a:r>
          </a:p>
        </p:txBody>
      </p:sp>
      <p:sp>
        <p:nvSpPr>
          <p:cNvPr id="14376" name="テキスト ボックス 5"/>
          <p:cNvSpPr txBox="1">
            <a:spLocks noChangeArrowheads="1"/>
          </p:cNvSpPr>
          <p:nvPr/>
        </p:nvSpPr>
        <p:spPr bwMode="auto">
          <a:xfrm>
            <a:off x="311893" y="1298002"/>
            <a:ext cx="8422968"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提案書本文［１］１－８．に記載の内容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・今回提案の技術開発成果による、成果品（技術）１つあたりのエネルギー削減量です。</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7" name="テキスト ボックス 5"/>
          <p:cNvSpPr txBox="1">
            <a:spLocks noChangeArrowheads="1"/>
          </p:cNvSpPr>
          <p:nvPr/>
        </p:nvSpPr>
        <p:spPr bwMode="auto">
          <a:xfrm>
            <a:off x="209231" y="817712"/>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p>
        </p:txBody>
      </p:sp>
      <p:sp>
        <p:nvSpPr>
          <p:cNvPr id="14378" name="テキスト ボックス 5"/>
          <p:cNvSpPr txBox="1">
            <a:spLocks noChangeArrowheads="1"/>
          </p:cNvSpPr>
          <p:nvPr/>
        </p:nvSpPr>
        <p:spPr bwMode="auto">
          <a:xfrm>
            <a:off x="311893" y="3545902"/>
            <a:ext cx="823150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提案書本文［１］１－８．に記載の内容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・適用可能な対象市場自体の大きさに対する市場占有率から算出してください。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・算出根拠を算定式などを用いて記述してください。</a:t>
            </a:r>
            <a:endParaRPr lang="en-US" altLang="ja-JP" sz="1800" dirty="0">
              <a:solidFill>
                <a:srgbClr val="0070C0"/>
              </a:solidFill>
              <a:latin typeface="ＭＳ Ｐゴシック" pitchFamily="50" charset="-128"/>
            </a:endParaRPr>
          </a:p>
        </p:txBody>
      </p:sp>
      <p:sp>
        <p:nvSpPr>
          <p:cNvPr id="14379" name="テキスト ボックス 5"/>
          <p:cNvSpPr txBox="1">
            <a:spLocks noChangeArrowheads="1"/>
          </p:cNvSpPr>
          <p:nvPr/>
        </p:nvSpPr>
        <p:spPr bwMode="auto">
          <a:xfrm>
            <a:off x="209231" y="3056087"/>
            <a:ext cx="8241032"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７．２　指標</a:t>
            </a:r>
            <a:r>
              <a:rPr lang="en-US" altLang="ja-JP" sz="2400" dirty="0">
                <a:latin typeface="ＭＳ Ｐゴシック" pitchFamily="50" charset="-128"/>
              </a:rPr>
              <a:t>B</a:t>
            </a:r>
            <a:r>
              <a:rPr lang="ja-JP" altLang="en-US" sz="2400" dirty="0">
                <a:latin typeface="ＭＳ Ｐゴシック" pitchFamily="50" charset="-128"/>
              </a:rPr>
              <a:t>：２０４０年時点の市場導入（普及）量</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８．省エネルギー効果量（まとめ）</a:t>
            </a:r>
          </a:p>
        </p:txBody>
      </p:sp>
      <p:graphicFrame>
        <p:nvGraphicFramePr>
          <p:cNvPr id="12" name="表 11"/>
          <p:cNvGraphicFramePr>
            <a:graphicFrameLocks noGrp="1"/>
          </p:cNvGraphicFramePr>
          <p:nvPr>
            <p:extLst>
              <p:ext uri="{D42A27DB-BD31-4B8C-83A1-F6EECF244321}">
                <p14:modId xmlns:p14="http://schemas.microsoft.com/office/powerpoint/2010/main" val="3961891785"/>
              </p:ext>
            </p:extLst>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ctr"/>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610924" y="5231130"/>
            <a:ext cx="8177476" cy="584775"/>
          </a:xfrm>
          <a:prstGeom prst="rect">
            <a:avLst/>
          </a:prstGeom>
          <a:solidFill>
            <a:schemeClr val="bg1"/>
          </a:solidFill>
          <a:ln w="9525">
            <a:solidFill>
              <a:srgbClr val="C00000"/>
            </a:solidFill>
            <a:prstDash val="dash"/>
            <a:miter lim="800000"/>
            <a:headEnd/>
            <a:tailEnd/>
          </a:ln>
        </p:spPr>
        <p:txBody>
          <a:bodyPr wrap="square" anchor="ctr">
            <a:spAutoFit/>
          </a:bodyPr>
          <a:lstStyle/>
          <a:p>
            <a:pPr algn="l">
              <a:spcBef>
                <a:spcPts val="600"/>
              </a:spcBef>
            </a:pPr>
            <a:r>
              <a:rPr lang="ja-JP" altLang="en-US" b="1" dirty="0">
                <a:solidFill>
                  <a:srgbClr val="C00000"/>
                </a:solidFill>
                <a:latin typeface="ＭＳ Ｐゴシック" pitchFamily="50" charset="-128"/>
              </a:rPr>
              <a:t>・</a:t>
            </a:r>
            <a:r>
              <a:rPr lang="ja-JP" altLang="ja-JP" b="1" dirty="0">
                <a:solidFill>
                  <a:srgbClr val="C00000"/>
                </a:solidFill>
              </a:rPr>
              <a:t>国外での省エネルギー効果量</a:t>
            </a:r>
            <a:r>
              <a:rPr lang="ja-JP" altLang="en-US" b="1" dirty="0">
                <a:solidFill>
                  <a:srgbClr val="C00000"/>
                </a:solidFill>
              </a:rPr>
              <a:t>は</a:t>
            </a:r>
            <a:r>
              <a:rPr lang="ja-JP" altLang="ja-JP" b="1" dirty="0">
                <a:solidFill>
                  <a:srgbClr val="C00000"/>
                </a:solidFill>
              </a:rPr>
              <a:t>、国内分に合計せず、国外分として</a:t>
            </a:r>
            <a:r>
              <a:rPr lang="ja-JP" altLang="en-US" b="1" dirty="0">
                <a:solidFill>
                  <a:srgbClr val="C00000"/>
                </a:solidFill>
              </a:rPr>
              <a:t>、記載してください。</a:t>
            </a:r>
            <a:endParaRPr lang="en-US" altLang="ja-JP" b="1" dirty="0">
              <a:solidFill>
                <a:srgbClr val="C00000"/>
              </a:solidFill>
            </a:endParaRPr>
          </a:p>
          <a:p>
            <a:pPr algn="l">
              <a:spcBef>
                <a:spcPts val="0"/>
              </a:spcBef>
            </a:pPr>
            <a:r>
              <a:rPr lang="ja-JP" altLang="en-US" b="1" dirty="0">
                <a:solidFill>
                  <a:srgbClr val="C00000"/>
                </a:solidFill>
              </a:rPr>
              <a:t>　</a:t>
            </a:r>
            <a:r>
              <a:rPr lang="ja-JP" altLang="ja-JP" b="1" dirty="0">
                <a:solidFill>
                  <a:srgbClr val="C00000"/>
                </a:solidFill>
              </a:rPr>
              <a:t>国外での省エネルギー効果量が見込めない場合は、「</a:t>
            </a:r>
            <a:r>
              <a:rPr lang="ja-JP" altLang="en-US" b="1" dirty="0">
                <a:solidFill>
                  <a:srgbClr val="C00000"/>
                </a:solidFill>
              </a:rPr>
              <a:t>－</a:t>
            </a:r>
            <a:r>
              <a:rPr lang="ja-JP" altLang="ja-JP" b="1" dirty="0">
                <a:solidFill>
                  <a:srgbClr val="C00000"/>
                </a:solidFill>
              </a:rPr>
              <a:t>」を</a:t>
            </a:r>
            <a:r>
              <a:rPr lang="ja-JP" altLang="en-US" b="1" dirty="0">
                <a:solidFill>
                  <a:srgbClr val="C00000"/>
                </a:solidFill>
              </a:rPr>
              <a:t>記載してください</a:t>
            </a:r>
            <a:r>
              <a:rPr lang="ja-JP" altLang="ja-JP" b="1" dirty="0">
                <a:solidFill>
                  <a:srgbClr val="C00000"/>
                </a:solidFill>
              </a:rPr>
              <a:t>。</a:t>
            </a:r>
            <a:endParaRPr lang="ja-JP" altLang="en-US" b="1" dirty="0">
              <a:solidFill>
                <a:srgbClr val="C00000"/>
              </a:solidFill>
              <a:latin typeface="ＭＳ Ｐゴシック"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00907" y="911225"/>
            <a:ext cx="6296396"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重点課題推進スキーム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461665"/>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r>
              <a:rPr lang="ja-JP" altLang="en-US" sz="2400" b="1" dirty="0">
                <a:solidFill>
                  <a:schemeClr val="accent2"/>
                </a:solidFill>
                <a:latin typeface="ＭＳ Ｐゴシック" pitchFamily="50" charset="-128"/>
              </a:rPr>
              <a:t>：</a:t>
            </a:r>
            <a:r>
              <a:rPr lang="ja-JP" altLang="en-US" sz="2400" b="1" dirty="0">
                <a:solidFill>
                  <a:srgbClr val="0070C0"/>
                </a:solidFill>
                <a:latin typeface="ＭＳ Ｐゴシック" pitchFamily="50" charset="-128"/>
              </a:rPr>
              <a:t>□□□□</a:t>
            </a: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ja-JP" altLang="en-US" sz="3600" b="1" dirty="0">
                <a:solidFill>
                  <a:srgbClr val="0070C0"/>
                </a:solidFill>
                <a:latin typeface="ＭＳ Ｐゴシック" pitchFamily="50" charset="-128"/>
              </a:rPr>
              <a:t>○○○○の開発</a:t>
            </a:r>
            <a:r>
              <a:rPr lang="ja-JP" altLang="en-US" sz="3600" b="1" dirty="0">
                <a:solidFill>
                  <a:schemeClr val="tx1"/>
                </a:solidFill>
                <a:latin typeface="ＭＳ Ｐゴシック" pitchFamily="50" charset="-128"/>
              </a:rPr>
              <a:t>＞</a:t>
            </a:r>
            <a:endParaRPr lang="ja-JP" altLang="en-US" sz="2000" dirty="0">
              <a:solidFill>
                <a:srgbClr val="FF0000"/>
              </a:solidFill>
              <a:latin typeface="ＭＳ Ｐゴシック" pitchFamily="50" charset="-128"/>
            </a:endParaRPr>
          </a:p>
        </p:txBody>
      </p:sp>
      <p:sp>
        <p:nvSpPr>
          <p:cNvPr id="7" name="Text Box 8"/>
          <p:cNvSpPr txBox="1">
            <a:spLocks noChangeArrowheads="1"/>
          </p:cNvSpPr>
          <p:nvPr/>
        </p:nvSpPr>
        <p:spPr bwMode="auto">
          <a:xfrm>
            <a:off x="400050" y="411540"/>
            <a:ext cx="5264375" cy="338554"/>
          </a:xfrm>
          <a:prstGeom prst="rect">
            <a:avLst/>
          </a:prstGeom>
          <a:noFill/>
          <a:ln w="19050">
            <a:solidFill>
              <a:srgbClr val="C00000"/>
            </a:solidFill>
            <a:miter lim="800000"/>
            <a:headEnd/>
            <a:tailEnd/>
          </a:ln>
        </p:spPr>
        <p:txBody>
          <a:bodyPr wrap="square">
            <a:spAutoFit/>
          </a:bodyPr>
          <a:lstStyle/>
          <a:p>
            <a:pPr algn="l"/>
            <a:r>
              <a:rPr lang="ja-JP" altLang="en-US" b="1" dirty="0">
                <a:solidFill>
                  <a:srgbClr val="C00000"/>
                </a:solidFill>
                <a:latin typeface="ＭＳ Ｐゴシック" pitchFamily="50" charset="-128"/>
              </a:rPr>
              <a:t>↑フェーズ名等は「スライドマスター」から編集してください。</a:t>
            </a:r>
          </a:p>
        </p:txBody>
      </p:sp>
      <p:sp>
        <p:nvSpPr>
          <p:cNvPr id="6" name="Text Box 8"/>
          <p:cNvSpPr txBox="1">
            <a:spLocks noChangeArrowheads="1"/>
          </p:cNvSpPr>
          <p:nvPr/>
        </p:nvSpPr>
        <p:spPr bwMode="auto">
          <a:xfrm>
            <a:off x="1237732" y="3949148"/>
            <a:ext cx="6639959" cy="400110"/>
          </a:xfrm>
          <a:prstGeom prst="rect">
            <a:avLst/>
          </a:prstGeom>
          <a:noFill/>
          <a:ln w="19050">
            <a:solidFill>
              <a:srgbClr val="C00000"/>
            </a:solidFill>
            <a:miter lim="800000"/>
            <a:headEnd/>
            <a:tailEnd/>
          </a:ln>
        </p:spPr>
        <p:txBody>
          <a:bodyPr wrap="none">
            <a:spAutoFit/>
          </a:bodyPr>
          <a:lstStyle/>
          <a:p>
            <a:r>
              <a:rPr lang="en-US" altLang="ja-JP" sz="2000" b="1" kern="0" dirty="0">
                <a:solidFill>
                  <a:srgbClr val="C00000"/>
                </a:solidFill>
                <a:latin typeface="ＭＳ Ｐゴシック" pitchFamily="50" charset="-128"/>
                <a:cs typeface="+mj-cs"/>
              </a:rPr>
              <a:t>※</a:t>
            </a:r>
            <a:r>
              <a:rPr lang="ja-JP" altLang="en-US" sz="2000" b="1" kern="0" dirty="0">
                <a:solidFill>
                  <a:srgbClr val="C00000"/>
                </a:solidFill>
                <a:latin typeface="ＭＳ Ｐゴシック" pitchFamily="50" charset="-128"/>
                <a:cs typeface="+mj-cs"/>
              </a:rPr>
              <a:t>提案書に記載した技術開発テーマ名と一致させてください</a:t>
            </a:r>
            <a:endParaRPr lang="ja-JP" altLang="en-US" b="1" dirty="0">
              <a:solidFill>
                <a:srgbClr val="C00000"/>
              </a:solidFill>
              <a:latin typeface="ＭＳ Ｐゴシック" pitchFamily="50" charset="-128"/>
            </a:endParaRPr>
          </a:p>
        </p:txBody>
      </p:sp>
      <p:sp>
        <p:nvSpPr>
          <p:cNvPr id="8" name="Text Box 8"/>
          <p:cNvSpPr txBox="1">
            <a:spLocks noChangeArrowheads="1"/>
          </p:cNvSpPr>
          <p:nvPr/>
        </p:nvSpPr>
        <p:spPr bwMode="auto">
          <a:xfrm>
            <a:off x="234735" y="5048079"/>
            <a:ext cx="8627683" cy="861774"/>
          </a:xfrm>
          <a:prstGeom prst="rect">
            <a:avLst/>
          </a:prstGeom>
          <a:noFill/>
          <a:ln w="19050">
            <a:solidFill>
              <a:srgbClr val="C00000"/>
            </a:solidFill>
            <a:miter lim="800000"/>
            <a:headEnd/>
            <a:tailEnd/>
          </a:ln>
        </p:spPr>
        <p:txBody>
          <a:bodyPr wrap="none">
            <a:spAutoFit/>
          </a:bodyPr>
          <a:lstStyle/>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法人名は正式名称とすること／連名提案であれば全社記載ください</a:t>
            </a:r>
            <a:endParaRPr lang="en-US" altLang="ja-JP" sz="2000" b="1" dirty="0">
              <a:solidFill>
                <a:srgbClr val="C00000"/>
              </a:solidFill>
              <a:latin typeface="ＭＳ Ｐゴシック" pitchFamily="50" charset="-128"/>
            </a:endParaRPr>
          </a:p>
          <a:p>
            <a:pPr>
              <a:spcBef>
                <a:spcPct val="50000"/>
              </a:spcBef>
            </a:pPr>
            <a:r>
              <a:rPr lang="en-US" altLang="ja-JP" sz="2000" b="1" dirty="0">
                <a:solidFill>
                  <a:srgbClr val="C00000"/>
                </a:solidFill>
                <a:latin typeface="ＭＳ Ｐゴシック" pitchFamily="50" charset="-128"/>
              </a:rPr>
              <a:t>※</a:t>
            </a:r>
            <a:r>
              <a:rPr lang="ja-JP" altLang="en-US" sz="2000" b="1" dirty="0">
                <a:solidFill>
                  <a:srgbClr val="C00000"/>
                </a:solidFill>
                <a:latin typeface="ＭＳ Ｐゴシック" pitchFamily="50" charset="-128"/>
              </a:rPr>
              <a:t>委託先（委託：◆◆◆◆）、共同研究先（共同研究：■■■■）も記載ください</a:t>
            </a:r>
            <a:endParaRPr lang="ja-JP" altLang="en-US" sz="2000" dirty="0">
              <a:solidFill>
                <a:srgbClr val="C00000"/>
              </a:solidFill>
              <a:latin typeface="ＭＳ Ｐゴシック"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980323" y="1381392"/>
            <a:ext cx="8163677" cy="4418517"/>
          </a:xfrm>
          <a:prstGeom prst="rect">
            <a:avLst/>
          </a:prstGeom>
          <a:noFill/>
          <a:ln w="9525">
            <a:noFill/>
            <a:miter lim="800000"/>
            <a:headEnd/>
            <a:tailEnd/>
          </a:ln>
        </p:spPr>
        <p:txBody>
          <a:bodyPr wrap="square">
            <a:spAutoFit/>
          </a:bodyPr>
          <a:lstStyle/>
          <a:p>
            <a:pPr marL="609600" indent="-609600" algn="l">
              <a:lnSpc>
                <a:spcPts val="3000"/>
              </a:lnSpc>
              <a:spcBef>
                <a:spcPct val="50000"/>
              </a:spcBef>
            </a:pPr>
            <a:r>
              <a:rPr lang="ja-JP" altLang="en-US" sz="2400" dirty="0">
                <a:latin typeface="ＭＳ Ｐゴシック" pitchFamily="50" charset="-128"/>
              </a:rPr>
              <a:t>１．事業化の背景</a:t>
            </a:r>
            <a:endParaRPr lang="en-US" altLang="ja-JP" sz="2400" dirty="0">
              <a:solidFill>
                <a:srgbClr val="FF0000"/>
              </a:solidFill>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２．「重点課題推進スキーム」の対象である説明</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３．事業化シナリオ</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４．技術の内容・課題</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５．技術開発項目</a:t>
            </a:r>
          </a:p>
          <a:p>
            <a:pPr marL="609600" indent="-609600" algn="l">
              <a:lnSpc>
                <a:spcPts val="3000"/>
              </a:lnSpc>
              <a:spcBef>
                <a:spcPct val="50000"/>
              </a:spcBef>
            </a:pPr>
            <a:r>
              <a:rPr lang="ja-JP" altLang="en-US" sz="2400" dirty="0">
                <a:latin typeface="ＭＳ Ｐゴシック" pitchFamily="50" charset="-128"/>
              </a:rPr>
              <a:t>６．実施体制</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７．技術開発スケジュール</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８．省エネルギー効果量</a:t>
            </a:r>
            <a:endParaRPr lang="en-US" altLang="ja-JP" sz="24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2805267" y="168114"/>
            <a:ext cx="5257800" cy="400050"/>
          </a:xfrm>
          <a:prstGeom prst="rect">
            <a:avLst/>
          </a:prstGeom>
          <a:noFill/>
          <a:ln w="19050">
            <a:solidFill>
              <a:srgbClr val="C00000"/>
            </a:solidFill>
            <a:miter lim="800000"/>
            <a:headEnd/>
            <a:tailEnd/>
          </a:ln>
        </p:spPr>
        <p:txBody>
          <a:bodyPr wrap="none">
            <a:spAutoFit/>
          </a:bodyPr>
          <a:lstStyle/>
          <a:p>
            <a:r>
              <a:rPr lang="ja-JP" altLang="en-US" sz="2000" b="1" dirty="0">
                <a:solidFill>
                  <a:srgbClr val="C00000"/>
                </a:solidFill>
                <a:latin typeface="ＭＳ Ｐゴシック" pitchFamily="50" charset="-128"/>
              </a:rPr>
              <a:t>発表の際、本ページの説明は必要ありません。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a:latin typeface="ＭＳ Ｐゴシック" pitchFamily="50" charset="-128"/>
              </a:rPr>
              <a:t>１．事業化の背景</a:t>
            </a:r>
          </a:p>
        </p:txBody>
      </p:sp>
      <p:sp>
        <p:nvSpPr>
          <p:cNvPr id="6147" name="テキスト ボックス 5"/>
          <p:cNvSpPr txBox="1">
            <a:spLocks noChangeArrowheads="1"/>
          </p:cNvSpPr>
          <p:nvPr/>
        </p:nvSpPr>
        <p:spPr bwMode="auto">
          <a:xfrm>
            <a:off x="784407" y="1473444"/>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市場ニーズを含めて記述してください。　　</a:t>
            </a:r>
            <a:endParaRPr lang="en-US" altLang="ja-JP" sz="1800" dirty="0">
              <a:solidFill>
                <a:srgbClr val="0070C0"/>
              </a:solidFill>
              <a:latin typeface="ＭＳ Ｐゴシック" pitchFamily="50" charset="-128"/>
            </a:endParaRPr>
          </a:p>
        </p:txBody>
      </p:sp>
      <p:sp>
        <p:nvSpPr>
          <p:cNvPr id="6149" name="テキスト ボックス 5"/>
          <p:cNvSpPr txBox="1">
            <a:spLocks noChangeArrowheads="1"/>
          </p:cNvSpPr>
          <p:nvPr/>
        </p:nvSpPr>
        <p:spPr bwMode="auto">
          <a:xfrm>
            <a:off x="531813" y="2365982"/>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p:txBody>
      </p:sp>
      <p:sp>
        <p:nvSpPr>
          <p:cNvPr id="6150" name="テキスト ボックス 5"/>
          <p:cNvSpPr txBox="1">
            <a:spLocks noChangeArrowheads="1"/>
          </p:cNvSpPr>
          <p:nvPr/>
        </p:nvSpPr>
        <p:spPr bwMode="auto">
          <a:xfrm>
            <a:off x="531813"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p:txBody>
      </p:sp>
      <p:sp>
        <p:nvSpPr>
          <p:cNvPr id="6151" name="テキスト ボックス 5"/>
          <p:cNvSpPr txBox="1">
            <a:spLocks noChangeArrowheads="1"/>
          </p:cNvSpPr>
          <p:nvPr/>
        </p:nvSpPr>
        <p:spPr bwMode="auto">
          <a:xfrm>
            <a:off x="784407" y="2835977"/>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課題を含めて記述してください。</a:t>
            </a:r>
            <a:endParaRPr lang="en-US" altLang="ja-JP" sz="1800" dirty="0">
              <a:solidFill>
                <a:srgbClr val="0070C0"/>
              </a:solidFill>
              <a:latin typeface="ＭＳ Ｐゴシック" pitchFamily="50" charset="-128"/>
            </a:endParaRPr>
          </a:p>
        </p:txBody>
      </p:sp>
      <p:sp>
        <p:nvSpPr>
          <p:cNvPr id="6152" name="テキスト ボックス 5"/>
          <p:cNvSpPr txBox="1">
            <a:spLocks noChangeArrowheads="1"/>
          </p:cNvSpPr>
          <p:nvPr/>
        </p:nvSpPr>
        <p:spPr bwMode="auto">
          <a:xfrm>
            <a:off x="531813" y="3759008"/>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p:txBody>
      </p:sp>
      <p:sp>
        <p:nvSpPr>
          <p:cNvPr id="6153" name="テキスト ボックス 5"/>
          <p:cNvSpPr txBox="1">
            <a:spLocks noChangeArrowheads="1"/>
          </p:cNvSpPr>
          <p:nvPr/>
        </p:nvSpPr>
        <p:spPr bwMode="auto">
          <a:xfrm>
            <a:off x="784407" y="4238528"/>
            <a:ext cx="7345362" cy="723275"/>
          </a:xfrm>
          <a:prstGeom prst="rect">
            <a:avLst/>
          </a:prstGeom>
          <a:noFill/>
          <a:ln w="9525">
            <a:noFill/>
            <a:prstDash val="dash"/>
            <a:miter lim="800000"/>
            <a:headEnd/>
            <a:tailEnd/>
          </a:ln>
        </p:spPr>
        <p:txBody>
          <a:bodyPr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提案書本文［１］１－１．に記載の内容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提案技術の独自性、優位性、革新性をポイントのみ簡潔に記述してください。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381586"/>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dirty="0">
                <a:latin typeface="ＭＳ Ｐゴシック" pitchFamily="50" charset="-128"/>
              </a:rPr>
              <a:t>２．「重点課題推進スキーム」の</a:t>
            </a:r>
            <a:br>
              <a:rPr lang="en-US" altLang="ja-JP" sz="3200" u="sng" dirty="0">
                <a:latin typeface="ＭＳ Ｐゴシック" pitchFamily="50" charset="-128"/>
              </a:rPr>
            </a:br>
            <a:r>
              <a:rPr lang="ja-JP" altLang="en-US" sz="3200" u="sng" dirty="0">
                <a:latin typeface="ＭＳ Ｐゴシック" pitchFamily="50" charset="-128"/>
              </a:rPr>
              <a:t>対象である説明</a:t>
            </a:r>
            <a:endParaRPr lang="ja-JP" altLang="en-US" sz="3200" u="sng" kern="0" dirty="0">
              <a:solidFill>
                <a:schemeClr val="tx2"/>
              </a:solidFill>
              <a:latin typeface="ＭＳ Ｐゴシック" pitchFamily="50" charset="-128"/>
              <a:cs typeface="+mj-cs"/>
            </a:endParaRPr>
          </a:p>
        </p:txBody>
      </p:sp>
      <p:sp>
        <p:nvSpPr>
          <p:cNvPr id="7172" name="テキスト ボックス 5"/>
          <p:cNvSpPr txBox="1">
            <a:spLocks noChangeArrowheads="1"/>
          </p:cNvSpPr>
          <p:nvPr/>
        </p:nvSpPr>
        <p:spPr bwMode="auto">
          <a:xfrm>
            <a:off x="512021" y="2263073"/>
            <a:ext cx="8080995" cy="369332"/>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r>
              <a:rPr lang="ja-JP" altLang="en-US" sz="1800" dirty="0">
                <a:solidFill>
                  <a:srgbClr val="0070C0"/>
                </a:solidFill>
                <a:latin typeface="ＭＳ Ｐゴシック" pitchFamily="50" charset="-128"/>
              </a:rPr>
              <a:t>　</a:t>
            </a:r>
            <a:endParaRPr lang="en-US" altLang="ja-JP" sz="1800" dirty="0">
              <a:solidFill>
                <a:srgbClr val="0070C0"/>
              </a:solidFill>
              <a:latin typeface="ＭＳ Ｐゴシック" pitchFamily="50" charset="-128"/>
            </a:endParaRPr>
          </a:p>
        </p:txBody>
      </p:sp>
      <p:sp>
        <p:nvSpPr>
          <p:cNvPr id="7173" name="テキスト ボックス 5"/>
          <p:cNvSpPr txBox="1">
            <a:spLocks noChangeArrowheads="1"/>
          </p:cNvSpPr>
          <p:nvPr/>
        </p:nvSpPr>
        <p:spPr bwMode="auto">
          <a:xfrm>
            <a:off x="230666" y="3014792"/>
            <a:ext cx="8690309" cy="830997"/>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２．２　成果の普及に関し、今回の提案のとりまとめ組織、団体等の</a:t>
            </a:r>
            <a:endParaRPr lang="en-US" altLang="ja-JP" sz="2400" dirty="0">
              <a:latin typeface="ＭＳ Ｐゴシック" pitchFamily="50" charset="-128"/>
            </a:endParaRPr>
          </a:p>
          <a:p>
            <a:pPr algn="l"/>
            <a:r>
              <a:rPr lang="ja-JP" altLang="en-US" sz="2400" dirty="0">
                <a:latin typeface="ＭＳ Ｐゴシック" pitchFamily="50" charset="-128"/>
              </a:rPr>
              <a:t>　　　　果たす役割</a:t>
            </a:r>
            <a:endParaRPr lang="en-US" altLang="ja-JP" sz="2400" dirty="0">
              <a:latin typeface="ＭＳ Ｐゴシック" pitchFamily="50" charset="-128"/>
            </a:endParaRPr>
          </a:p>
        </p:txBody>
      </p:sp>
      <p:sp>
        <p:nvSpPr>
          <p:cNvPr id="7175" name="テキスト ボックス 5"/>
          <p:cNvSpPr txBox="1">
            <a:spLocks noChangeArrowheads="1"/>
          </p:cNvSpPr>
          <p:nvPr/>
        </p:nvSpPr>
        <p:spPr bwMode="auto">
          <a:xfrm>
            <a:off x="230667" y="1579500"/>
            <a:ext cx="8690308"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２．１　今回の提案が「重点課題推進スキーム」の対象である説明</a:t>
            </a:r>
            <a:endParaRPr lang="en-US" altLang="ja-JP" sz="2400" dirty="0">
              <a:latin typeface="ＭＳ Ｐゴシック" pitchFamily="50" charset="-128"/>
            </a:endParaRPr>
          </a:p>
        </p:txBody>
      </p:sp>
      <p:sp>
        <p:nvSpPr>
          <p:cNvPr id="7176" name="テキスト ボックス 5"/>
          <p:cNvSpPr txBox="1">
            <a:spLocks noChangeArrowheads="1"/>
          </p:cNvSpPr>
          <p:nvPr/>
        </p:nvSpPr>
        <p:spPr bwMode="auto">
          <a:xfrm>
            <a:off x="512021" y="3849907"/>
            <a:ext cx="8080995" cy="646331"/>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提案書本文［１］１－２．に記載 の内容</a:t>
            </a:r>
            <a:endParaRPr lang="en-US" altLang="ja-JP" sz="1800" b="1" dirty="0">
              <a:solidFill>
                <a:srgbClr val="0070C0"/>
              </a:solidFill>
              <a:latin typeface="ＭＳ Ｐゴシック" pitchFamily="50" charset="-128"/>
            </a:endParaRPr>
          </a:p>
          <a:p>
            <a:pPr algn="l"/>
            <a:r>
              <a:rPr lang="ja-JP" altLang="en-US" sz="1800" dirty="0">
                <a:solidFill>
                  <a:srgbClr val="0070C0"/>
                </a:solidFill>
                <a:latin typeface="ＭＳ Ｐゴシック" pitchFamily="50" charset="-128"/>
              </a:rPr>
              <a:t>・具体的に記載してください。</a:t>
            </a:r>
            <a:endParaRPr lang="en-US" altLang="ja-JP" sz="1800" dirty="0">
              <a:solidFill>
                <a:srgbClr val="0070C0"/>
              </a:solidFill>
              <a:latin typeface="ＭＳ Ｐゴシック" pitchFamily="50" charset="-128"/>
            </a:endParaRPr>
          </a:p>
        </p:txBody>
      </p:sp>
      <p:sp>
        <p:nvSpPr>
          <p:cNvPr id="8" name="Text Box 8"/>
          <p:cNvSpPr txBox="1">
            <a:spLocks noChangeArrowheads="1"/>
          </p:cNvSpPr>
          <p:nvPr/>
        </p:nvSpPr>
        <p:spPr bwMode="auto">
          <a:xfrm>
            <a:off x="1106115" y="5099198"/>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2" name="テキスト ボックス 5"/>
          <p:cNvSpPr txBox="1">
            <a:spLocks noChangeArrowheads="1"/>
          </p:cNvSpPr>
          <p:nvPr/>
        </p:nvSpPr>
        <p:spPr bwMode="auto">
          <a:xfrm>
            <a:off x="223503" y="1363390"/>
            <a:ext cx="892049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・技術開発の対象とする範囲がわかるイメージ図を含め記述してください。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・イメージ図中、技術開発の対象が限定される場合は、その範囲を明示してください。　　</a:t>
            </a:r>
            <a:endParaRPr lang="en-US" altLang="ja-JP" sz="1800" dirty="0">
              <a:solidFill>
                <a:srgbClr val="0070C0"/>
              </a:solidFill>
              <a:latin typeface="ＭＳ Ｐゴシック" pitchFamily="50" charset="-128"/>
            </a:endParaRPr>
          </a:p>
        </p:txBody>
      </p:sp>
      <p:sp>
        <p:nvSpPr>
          <p:cNvPr id="7173" name="テキスト ボックス 5"/>
          <p:cNvSpPr txBox="1">
            <a:spLocks noChangeArrowheads="1"/>
          </p:cNvSpPr>
          <p:nvPr/>
        </p:nvSpPr>
        <p:spPr bwMode="auto">
          <a:xfrm>
            <a:off x="213979" y="2422674"/>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３．２　</a:t>
            </a:r>
            <a:r>
              <a:rPr lang="ja-JP" altLang="en-US" sz="2400" dirty="0">
                <a:solidFill>
                  <a:schemeClr val="tx2"/>
                </a:solidFill>
                <a:latin typeface="ＭＳ Ｐゴシック" pitchFamily="50" charset="-128"/>
              </a:rPr>
              <a:t>事業化の時期と方法</a:t>
            </a:r>
            <a:endParaRPr lang="en-US" altLang="ja-JP" sz="2400" dirty="0">
              <a:latin typeface="ＭＳ Ｐゴシック" pitchFamily="50" charset="-128"/>
            </a:endParaRPr>
          </a:p>
        </p:txBody>
      </p:sp>
      <p:sp>
        <p:nvSpPr>
          <p:cNvPr id="7175" name="テキスト ボックス 5"/>
          <p:cNvSpPr txBox="1">
            <a:spLocks noChangeArrowheads="1"/>
          </p:cNvSpPr>
          <p:nvPr/>
        </p:nvSpPr>
        <p:spPr bwMode="auto">
          <a:xfrm>
            <a:off x="213979"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３．１　技術開発成果の</a:t>
            </a:r>
            <a:r>
              <a:rPr lang="ja-JP" altLang="en-US" sz="2400" dirty="0">
                <a:solidFill>
                  <a:schemeClr val="tx2"/>
                </a:solidFill>
                <a:latin typeface="ＭＳ Ｐゴシック" pitchFamily="50" charset="-128"/>
              </a:rPr>
              <a:t>製品イメージ</a:t>
            </a:r>
            <a:endParaRPr lang="en-US" altLang="ja-JP" sz="2400" dirty="0">
              <a:latin typeface="ＭＳ Ｐゴシック" pitchFamily="50" charset="-128"/>
            </a:endParaRPr>
          </a:p>
        </p:txBody>
      </p:sp>
      <p:sp>
        <p:nvSpPr>
          <p:cNvPr id="7176" name="テキスト ボックス 5"/>
          <p:cNvSpPr txBox="1">
            <a:spLocks noChangeArrowheads="1"/>
          </p:cNvSpPr>
          <p:nvPr/>
        </p:nvSpPr>
        <p:spPr bwMode="auto">
          <a:xfrm>
            <a:off x="213979" y="2890558"/>
            <a:ext cx="8920497"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・事業化する時期と方法を記述してください。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・事業化に不可欠なプレイヤー（自社事業部や他社）やそのプレイヤーとの連携方法と時期も記載すること。</a:t>
            </a:r>
            <a:endParaRPr lang="en-US" altLang="ja-JP" sz="1800" dirty="0">
              <a:solidFill>
                <a:srgbClr val="0070C0"/>
              </a:solidFill>
              <a:latin typeface="ＭＳ Ｐゴシック" pitchFamily="50" charset="-128"/>
            </a:endParaRPr>
          </a:p>
        </p:txBody>
      </p:sp>
      <p:sp>
        <p:nvSpPr>
          <p:cNvPr id="7177" name="テキスト ボックス 5"/>
          <p:cNvSpPr txBox="1">
            <a:spLocks noChangeArrowheads="1"/>
          </p:cNvSpPr>
          <p:nvPr/>
        </p:nvSpPr>
        <p:spPr bwMode="auto">
          <a:xfrm>
            <a:off x="213979" y="4177914"/>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３．３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sp>
        <p:nvSpPr>
          <p:cNvPr id="7178" name="テキスト ボックス 5"/>
          <p:cNvSpPr txBox="1">
            <a:spLocks noChangeArrowheads="1"/>
          </p:cNvSpPr>
          <p:nvPr/>
        </p:nvSpPr>
        <p:spPr bwMode="auto">
          <a:xfrm>
            <a:off x="223504" y="4552239"/>
            <a:ext cx="8065364"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・経済性、コスト試算を記述してください。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・普及に至るまでの環境整備（標準化や規制対策）などがある場合は、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それを含めて記述してください。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959810"/>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３．事業化シナリオ</a:t>
            </a:r>
          </a:p>
        </p:txBody>
      </p:sp>
      <p:sp>
        <p:nvSpPr>
          <p:cNvPr id="7172" name="テキスト ボックス 5"/>
          <p:cNvSpPr txBox="1">
            <a:spLocks noChangeArrowheads="1"/>
          </p:cNvSpPr>
          <p:nvPr/>
        </p:nvSpPr>
        <p:spPr bwMode="auto">
          <a:xfrm>
            <a:off x="223503" y="1363390"/>
            <a:ext cx="8920497" cy="1077218"/>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・技術開発の対象とする範囲がわかるイメージ図を含め記述してください。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・イメージ図中、技術開発の対象が限定される場合は、その範囲を明示してください。　　</a:t>
            </a:r>
            <a:endParaRPr lang="en-US" altLang="ja-JP" sz="1800" dirty="0">
              <a:solidFill>
                <a:srgbClr val="0070C0"/>
              </a:solidFill>
              <a:latin typeface="ＭＳ Ｐゴシック" pitchFamily="50" charset="-128"/>
            </a:endParaRPr>
          </a:p>
        </p:txBody>
      </p:sp>
      <p:sp>
        <p:nvSpPr>
          <p:cNvPr id="7173" name="テキスト ボックス 5"/>
          <p:cNvSpPr txBox="1">
            <a:spLocks noChangeArrowheads="1"/>
          </p:cNvSpPr>
          <p:nvPr/>
        </p:nvSpPr>
        <p:spPr bwMode="auto">
          <a:xfrm>
            <a:off x="213979" y="2422674"/>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３．２　</a:t>
            </a:r>
            <a:r>
              <a:rPr lang="ja-JP" altLang="en-US" sz="2400" dirty="0">
                <a:solidFill>
                  <a:schemeClr val="tx2"/>
                </a:solidFill>
                <a:latin typeface="ＭＳ Ｐゴシック" pitchFamily="50" charset="-128"/>
              </a:rPr>
              <a:t>事業化の時期と方法</a:t>
            </a:r>
            <a:endParaRPr lang="en-US" altLang="ja-JP" sz="2400" dirty="0">
              <a:latin typeface="ＭＳ Ｐゴシック" pitchFamily="50" charset="-128"/>
            </a:endParaRPr>
          </a:p>
        </p:txBody>
      </p:sp>
      <p:sp>
        <p:nvSpPr>
          <p:cNvPr id="7175" name="テキスト ボックス 5"/>
          <p:cNvSpPr txBox="1">
            <a:spLocks noChangeArrowheads="1"/>
          </p:cNvSpPr>
          <p:nvPr/>
        </p:nvSpPr>
        <p:spPr bwMode="auto">
          <a:xfrm>
            <a:off x="213979" y="1003449"/>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３．１　技術開発成果の</a:t>
            </a:r>
            <a:r>
              <a:rPr lang="ja-JP" altLang="en-US" sz="2400" dirty="0">
                <a:solidFill>
                  <a:schemeClr val="tx2"/>
                </a:solidFill>
                <a:latin typeface="ＭＳ Ｐゴシック" pitchFamily="50" charset="-128"/>
              </a:rPr>
              <a:t>製品イメージ</a:t>
            </a:r>
            <a:endParaRPr lang="en-US" altLang="ja-JP" sz="2400" dirty="0">
              <a:latin typeface="ＭＳ Ｐゴシック" pitchFamily="50" charset="-128"/>
            </a:endParaRPr>
          </a:p>
        </p:txBody>
      </p:sp>
      <p:sp>
        <p:nvSpPr>
          <p:cNvPr id="7176" name="テキスト ボックス 5"/>
          <p:cNvSpPr txBox="1">
            <a:spLocks noChangeArrowheads="1"/>
          </p:cNvSpPr>
          <p:nvPr/>
        </p:nvSpPr>
        <p:spPr bwMode="auto">
          <a:xfrm>
            <a:off x="213979" y="2890558"/>
            <a:ext cx="8920497"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提案書本文［１］１－３－１．に記載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・事業化する時期と方法を記述してください。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・事業化に不可欠なプレイヤー（自社事業部や他社）やそのプレイヤーとの連携方法と時期も記載すること。</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92667" y="5959810"/>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extLst>
      <p:ext uri="{BB962C8B-B14F-4D97-AF65-F5344CB8AC3E}">
        <p14:creationId xmlns:p14="http://schemas.microsoft.com/office/powerpoint/2010/main" val="376345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２．事業化シナリオ</a:t>
            </a:r>
          </a:p>
        </p:txBody>
      </p:sp>
      <p:sp>
        <p:nvSpPr>
          <p:cNvPr id="7177" name="テキスト ボックス 5"/>
          <p:cNvSpPr txBox="1">
            <a:spLocks noChangeArrowheads="1"/>
          </p:cNvSpPr>
          <p:nvPr/>
        </p:nvSpPr>
        <p:spPr bwMode="auto">
          <a:xfrm>
            <a:off x="306446" y="967497"/>
            <a:ext cx="7078662" cy="461665"/>
          </a:xfrm>
          <a:prstGeom prst="rect">
            <a:avLst/>
          </a:prstGeom>
          <a:noFill/>
          <a:ln w="9525">
            <a:noFill/>
            <a:prstDash val="dash"/>
            <a:miter lim="800000"/>
            <a:headEnd/>
            <a:tailEnd/>
          </a:ln>
        </p:spPr>
        <p:txBody>
          <a:bodyPr anchor="ctr">
            <a:spAutoFit/>
          </a:bodyPr>
          <a:lstStyle/>
          <a:p>
            <a:pPr algn="l"/>
            <a:r>
              <a:rPr lang="ja-JP" altLang="en-US" sz="2400" dirty="0">
                <a:latin typeface="ＭＳ Ｐゴシック" pitchFamily="50" charset="-128"/>
              </a:rPr>
              <a:t>２．３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sp>
        <p:nvSpPr>
          <p:cNvPr id="7178" name="テキスト ボックス 5"/>
          <p:cNvSpPr txBox="1">
            <a:spLocks noChangeArrowheads="1"/>
          </p:cNvSpPr>
          <p:nvPr/>
        </p:nvSpPr>
        <p:spPr bwMode="auto">
          <a:xfrm>
            <a:off x="315971" y="1341822"/>
            <a:ext cx="8065364" cy="135421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提案書本文［１］１－３－２～１－３－３．に記載 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・経済性、コスト試算、価格目標やそれらの根拠を記述してください。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・普及に至るまでの環境整備（標準化や規制対策）などがある場合は、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それを含めて記述してください。</a:t>
            </a:r>
            <a:endParaRPr lang="en-US" altLang="ja-JP" sz="1800" dirty="0">
              <a:solidFill>
                <a:srgbClr val="0070C0"/>
              </a:solidFill>
              <a:latin typeface="ＭＳ Ｐゴシック" pitchFamily="50" charset="-128"/>
            </a:endParaRPr>
          </a:p>
        </p:txBody>
      </p:sp>
      <p:sp>
        <p:nvSpPr>
          <p:cNvPr id="11" name="Text Box 8"/>
          <p:cNvSpPr txBox="1">
            <a:spLocks noChangeArrowheads="1"/>
          </p:cNvSpPr>
          <p:nvPr/>
        </p:nvSpPr>
        <p:spPr bwMode="auto">
          <a:xfrm>
            <a:off x="1051867" y="5990684"/>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2639147129"/>
              </p:ext>
            </p:extLst>
          </p:nvPr>
        </p:nvGraphicFramePr>
        <p:xfrm>
          <a:off x="62401" y="3177540"/>
          <a:ext cx="8761559" cy="2721704"/>
        </p:xfrm>
        <a:graphic>
          <a:graphicData uri="http://schemas.openxmlformats.org/drawingml/2006/table">
            <a:tbl>
              <a:tblPr firstRow="1" firstCol="1" bandRow="1">
                <a:tableStyleId>{5C22544A-7EE6-4342-B048-85BDC9FD1C3A}</a:tableStyleId>
              </a:tblPr>
              <a:tblGrid>
                <a:gridCol w="1103459">
                  <a:extLst>
                    <a:ext uri="{9D8B030D-6E8A-4147-A177-3AD203B41FA5}">
                      <a16:colId xmlns:a16="http://schemas.microsoft.com/office/drawing/2014/main" val="4186902048"/>
                    </a:ext>
                  </a:extLst>
                </a:gridCol>
                <a:gridCol w="1005840">
                  <a:extLst>
                    <a:ext uri="{9D8B030D-6E8A-4147-A177-3AD203B41FA5}">
                      <a16:colId xmlns:a16="http://schemas.microsoft.com/office/drawing/2014/main" val="3758569285"/>
                    </a:ext>
                  </a:extLst>
                </a:gridCol>
                <a:gridCol w="457200">
                  <a:extLst>
                    <a:ext uri="{9D8B030D-6E8A-4147-A177-3AD203B41FA5}">
                      <a16:colId xmlns:a16="http://schemas.microsoft.com/office/drawing/2014/main" val="24300351"/>
                    </a:ext>
                  </a:extLst>
                </a:gridCol>
                <a:gridCol w="994899">
                  <a:extLst>
                    <a:ext uri="{9D8B030D-6E8A-4147-A177-3AD203B41FA5}">
                      <a16:colId xmlns:a16="http://schemas.microsoft.com/office/drawing/2014/main" val="2409383262"/>
                    </a:ext>
                  </a:extLst>
                </a:gridCol>
                <a:gridCol w="1141761">
                  <a:extLst>
                    <a:ext uri="{9D8B030D-6E8A-4147-A177-3AD203B41FA5}">
                      <a16:colId xmlns:a16="http://schemas.microsoft.com/office/drawing/2014/main" val="1385353597"/>
                    </a:ext>
                  </a:extLst>
                </a:gridCol>
                <a:gridCol w="1014600">
                  <a:extLst>
                    <a:ext uri="{9D8B030D-6E8A-4147-A177-3AD203B41FA5}">
                      <a16:colId xmlns:a16="http://schemas.microsoft.com/office/drawing/2014/main" val="2137925437"/>
                    </a:ext>
                  </a:extLst>
                </a:gridCol>
                <a:gridCol w="1014600">
                  <a:extLst>
                    <a:ext uri="{9D8B030D-6E8A-4147-A177-3AD203B41FA5}">
                      <a16:colId xmlns:a16="http://schemas.microsoft.com/office/drawing/2014/main" val="2308553311"/>
                    </a:ext>
                  </a:extLst>
                </a:gridCol>
                <a:gridCol w="1014600">
                  <a:extLst>
                    <a:ext uri="{9D8B030D-6E8A-4147-A177-3AD203B41FA5}">
                      <a16:colId xmlns:a16="http://schemas.microsoft.com/office/drawing/2014/main" val="3490330223"/>
                    </a:ext>
                  </a:extLst>
                </a:gridCol>
                <a:gridCol w="1014600">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１年間当たり</a:t>
                      </a:r>
                      <a:endParaRPr lang="ja-JP" sz="1200" kern="100">
                        <a:effectLst/>
                      </a:endParaRPr>
                    </a:p>
                    <a:p>
                      <a:pPr algn="ctr"/>
                      <a:r>
                        <a:rPr lang="ja-JP" sz="1200" u="sng" kern="100">
                          <a:effectLst/>
                        </a:rPr>
                        <a:t>のコスト①</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その他コスト②</a:t>
                      </a:r>
                      <a:endParaRPr lang="ja-JP" sz="1200" kern="100">
                        <a:effectLst/>
                      </a:endParaRPr>
                    </a:p>
                    <a:p>
                      <a:pPr algn="ctr"/>
                      <a:r>
                        <a:rPr lang="ja-JP" sz="1200" u="sng" kern="100">
                          <a:effectLst/>
                        </a:rPr>
                        <a:t>（人件費等）</a:t>
                      </a:r>
                      <a:endParaRPr lang="ja-JP" sz="1200" kern="100">
                        <a:effectLst/>
                      </a:endParaRPr>
                    </a:p>
                    <a:p>
                      <a:pPr algn="ctr"/>
                      <a:r>
                        <a:rPr lang="ja-JP" sz="1200" u="sng" kern="100">
                          <a:effectLst/>
                        </a:rPr>
                        <a:t>※あれば</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年間エネルギー消費量</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エネルギー単価</a:t>
                      </a:r>
                      <a:r>
                        <a:rPr lang="ja-JP" sz="1200" kern="100" baseline="30000">
                          <a:effectLst/>
                        </a:rPr>
                        <a:t>※２</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u="sng" kern="100">
                          <a:effectLst/>
                        </a:rPr>
                        <a:t>年間エネルギーコスト③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ctr"/>
                      <a:r>
                        <a:rPr lang="ja-JP" sz="1200" kern="100">
                          <a:effectLst/>
                        </a:rPr>
                        <a:t>トータルコスト①＋②＋③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228356566"/>
                  </a:ext>
                </a:extLst>
              </a:tr>
              <a:tr h="835684">
                <a:tc>
                  <a:txBody>
                    <a:bodyPr/>
                    <a:lstStyle/>
                    <a:p>
                      <a:pPr algn="just"/>
                      <a:r>
                        <a:rPr lang="en-US" sz="1200" kern="100">
                          <a:effectLst/>
                        </a:rPr>
                        <a:t>(A)</a:t>
                      </a:r>
                      <a:r>
                        <a:rPr lang="ja-JP" sz="1200" kern="100">
                          <a:effectLst/>
                        </a:rPr>
                        <a:t>技術開発成果物</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endParaRPr lang="ja-JP" sz="1200" kern="100" dirty="0">
                        <a:effectLst/>
                      </a:endParaRPr>
                    </a:p>
                    <a:p>
                      <a:pPr algn="r"/>
                      <a:r>
                        <a:rPr lang="ja-JP" sz="1200" kern="100" dirty="0">
                          <a:effectLst/>
                        </a:rPr>
                        <a:t>（価格目標）</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×年</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a:effectLst/>
                        </a:rPr>
                        <a:t>××</a:t>
                      </a:r>
                      <a:r>
                        <a:rPr lang="en-US" sz="1200" kern="100">
                          <a:effectLst/>
                        </a:rPr>
                        <a:t>[</a:t>
                      </a:r>
                      <a:r>
                        <a:rPr lang="ja-JP" sz="1200" kern="100">
                          <a:effectLst/>
                        </a:rPr>
                        <a:t>○○</a:t>
                      </a:r>
                      <a:r>
                        <a:rPr lang="en-US" sz="1200" kern="100">
                          <a:effectLst/>
                        </a:rPr>
                        <a:t>/</a:t>
                      </a:r>
                      <a:r>
                        <a:rPr lang="ja-JP" sz="1200" kern="100">
                          <a:effectLst/>
                        </a:rPr>
                        <a:t>年</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a:t>
                      </a:r>
                      <a:r>
                        <a:rPr lang="en-US" sz="1200" kern="100">
                          <a:effectLst/>
                        </a:rPr>
                        <a:t>[</a:t>
                      </a:r>
                      <a:r>
                        <a:rPr lang="ja-JP" sz="1200" kern="100">
                          <a:effectLst/>
                        </a:rPr>
                        <a:t>円</a:t>
                      </a:r>
                      <a:r>
                        <a:rPr lang="en-US" sz="1200" kern="100">
                          <a:effectLst/>
                        </a:rPr>
                        <a:t>/</a:t>
                      </a:r>
                      <a:r>
                        <a:rPr lang="ja-JP" sz="1200" kern="100">
                          <a:effectLst/>
                        </a:rPr>
                        <a:t>○○</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a:effectLst/>
                        </a:rPr>
                        <a:t>(B) </a:t>
                      </a:r>
                      <a:r>
                        <a:rPr lang="ja-JP" sz="1200" kern="100">
                          <a:effectLst/>
                        </a:rPr>
                        <a:t>競合する製品・サービス等（●年後想定）</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　××</a:t>
                      </a:r>
                      <a:r>
                        <a:rPr lang="en-US" sz="1200" kern="100">
                          <a:effectLst/>
                        </a:rPr>
                        <a:t>[</a:t>
                      </a:r>
                      <a:r>
                        <a:rPr lang="ja-JP" sz="1200" kern="100">
                          <a:effectLst/>
                        </a:rPr>
                        <a:t>円</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×年</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a:t>
                      </a:r>
                      <a:r>
                        <a:rPr lang="en-US" sz="1200" kern="100" dirty="0">
                          <a:effectLst/>
                        </a:rPr>
                        <a:t>/</a:t>
                      </a:r>
                      <a:r>
                        <a:rPr lang="ja-JP" sz="1200" kern="100" dirty="0">
                          <a:effectLst/>
                        </a:rPr>
                        <a:t>年</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r>
                        <a:rPr lang="ja-JP" sz="1200" kern="100" dirty="0">
                          <a:effectLst/>
                        </a:rPr>
                        <a:t>○○</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a:t>
                      </a:r>
                      <a:r>
                        <a:rPr lang="ja-JP" sz="1200" u="sng" kern="100" dirty="0">
                          <a:effectLst/>
                        </a:rPr>
                        <a:t>）―（</a:t>
                      </a:r>
                      <a:r>
                        <a:rPr lang="en-US" sz="1200" u="sng" kern="100" dirty="0">
                          <a:effectLst/>
                        </a:rPr>
                        <a:t>B</a:t>
                      </a:r>
                      <a:r>
                        <a:rPr lang="ja-JP"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　××</a:t>
                      </a:r>
                      <a:r>
                        <a:rPr lang="en-US" sz="1200" u="sng" kern="100" dirty="0">
                          <a:effectLst/>
                        </a:rPr>
                        <a:t>[</a:t>
                      </a:r>
                      <a:r>
                        <a:rPr lang="ja-JP" sz="1200" u="sng" kern="100" dirty="0">
                          <a:effectLst/>
                        </a:rPr>
                        <a:t>円／年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3" name="正方形/長方形 2">
            <a:extLst>
              <a:ext uri="{FF2B5EF4-FFF2-40B4-BE49-F238E27FC236}">
                <a16:creationId xmlns:a16="http://schemas.microsoft.com/office/drawing/2014/main" id="{703F603E-019E-4B60-BF00-60696116D94D}"/>
              </a:ext>
            </a:extLst>
          </p:cNvPr>
          <p:cNvSpPr/>
          <p:nvPr/>
        </p:nvSpPr>
        <p:spPr>
          <a:xfrm>
            <a:off x="62402" y="2777976"/>
            <a:ext cx="8761557" cy="338554"/>
          </a:xfrm>
          <a:prstGeom prst="rect">
            <a:avLst/>
          </a:prstGeom>
        </p:spPr>
        <p:txBody>
          <a:bodyPr wrap="square">
            <a:spAutoFit/>
          </a:bodyPr>
          <a:lstStyle/>
          <a:p>
            <a:pPr indent="133350" algn="just"/>
            <a:r>
              <a:rPr lang="ja-JP" altLang="ja-JP" kern="100" dirty="0">
                <a:solidFill>
                  <a:srgbClr val="0070C0"/>
                </a:solidFill>
                <a:latin typeface="ＭＳ 明朝" panose="02020609040205080304" pitchFamily="17" charset="-128"/>
                <a:cs typeface="Courier New" panose="02070309020205020404" pitchFamily="49" charset="0"/>
              </a:rPr>
              <a:t>【具体例①】ユーザーが既に導入している既存製品・サービス等の代替（買換など）を想定する場合</a:t>
            </a:r>
            <a:endParaRPr lang="ja-JP" altLang="ja-JP" kern="100" dirty="0">
              <a:solidFill>
                <a:srgbClr val="0070C0"/>
              </a:solidFill>
              <a:latin typeface="ＭＳ 明朝" panose="02020609040205080304" pitchFamily="17" charset="-128"/>
              <a:ea typeface="ＭＳ 明朝" panose="02020609040205080304" pitchFamily="17" charset="-128"/>
              <a:cs typeface="Courier New" panose="02070309020205020404" pitchFamily="49" charset="0"/>
            </a:endParaRPr>
          </a:p>
        </p:txBody>
      </p:sp>
    </p:spTree>
    <p:extLst>
      <p:ext uri="{BB962C8B-B14F-4D97-AF65-F5344CB8AC3E}">
        <p14:creationId xmlns:p14="http://schemas.microsoft.com/office/powerpoint/2010/main" val="1168385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４．技術の内容・課題</a:t>
            </a:r>
          </a:p>
        </p:txBody>
      </p:sp>
      <p:sp>
        <p:nvSpPr>
          <p:cNvPr id="8196" name="テキスト ボックス 5"/>
          <p:cNvSpPr txBox="1">
            <a:spLocks noChangeArrowheads="1"/>
          </p:cNvSpPr>
          <p:nvPr/>
        </p:nvSpPr>
        <p:spPr bwMode="auto">
          <a:xfrm>
            <a:off x="518779" y="1606298"/>
            <a:ext cx="8208126" cy="2539157"/>
          </a:xfrm>
          <a:prstGeom prst="rect">
            <a:avLst/>
          </a:prstGeom>
          <a:noFill/>
          <a:ln w="9525">
            <a:noFill/>
            <a:prstDash val="dash"/>
            <a:miter lim="800000"/>
            <a:headEnd/>
            <a:tailEnd/>
          </a:ln>
        </p:spPr>
        <p:txBody>
          <a:bodyPr wrap="square" anchor="ctr">
            <a:spAutoFit/>
          </a:bodyPr>
          <a:lstStyle/>
          <a:p>
            <a:pPr algn="l"/>
            <a:r>
              <a:rPr lang="en-US" altLang="ja-JP" sz="1800" b="1" dirty="0">
                <a:solidFill>
                  <a:srgbClr val="0070C0"/>
                </a:solidFill>
                <a:latin typeface="ＭＳ Ｐゴシック" pitchFamily="50" charset="-128"/>
              </a:rPr>
              <a:t>※</a:t>
            </a:r>
            <a:r>
              <a:rPr lang="ja-JP" altLang="en-US" sz="1800" b="1" dirty="0">
                <a:solidFill>
                  <a:srgbClr val="0070C0"/>
                </a:solidFill>
                <a:latin typeface="ＭＳ Ｐゴシック" pitchFamily="50" charset="-128"/>
              </a:rPr>
              <a:t>提案書本文［１］１－５、６に記載の内容</a:t>
            </a:r>
            <a:endParaRPr lang="en-US" altLang="ja-JP" sz="1800" b="1"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・技術開発のポイントを示す概念図を示すとともに、国内外の競合技術との</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比較についても記述してください。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・概念図中、技術開発の対象とする範囲が限定される場合は、</a:t>
            </a:r>
            <a:endParaRPr lang="en-US" altLang="ja-JP" sz="1800" dirty="0">
              <a:solidFill>
                <a:srgbClr val="0070C0"/>
              </a:solidFill>
              <a:latin typeface="ＭＳ Ｐゴシック" pitchFamily="50" charset="-128"/>
            </a:endParaRPr>
          </a:p>
          <a:p>
            <a:pPr algn="l">
              <a:spcBef>
                <a:spcPts val="0"/>
              </a:spcBef>
            </a:pPr>
            <a:r>
              <a:rPr lang="ja-JP" altLang="en-US" sz="1800" dirty="0">
                <a:solidFill>
                  <a:srgbClr val="0070C0"/>
                </a:solidFill>
                <a:latin typeface="ＭＳ Ｐゴシック" pitchFamily="50" charset="-128"/>
              </a:rPr>
              <a:t>　その範囲を明示してください。</a:t>
            </a:r>
            <a:endParaRPr lang="en-US" altLang="ja-JP" sz="1800" dirty="0">
              <a:solidFill>
                <a:srgbClr val="0070C0"/>
              </a:solidFill>
              <a:latin typeface="ＭＳ Ｐゴシック" pitchFamily="50" charset="-128"/>
            </a:endParaRPr>
          </a:p>
          <a:p>
            <a:pPr algn="l">
              <a:spcBef>
                <a:spcPts val="600"/>
              </a:spcBef>
            </a:pPr>
            <a:r>
              <a:rPr lang="ja-JP" altLang="en-US" sz="1800" dirty="0">
                <a:solidFill>
                  <a:srgbClr val="0070C0"/>
                </a:solidFill>
                <a:latin typeface="ＭＳ Ｐゴシック" pitchFamily="50" charset="-128"/>
              </a:rPr>
              <a:t>・</a:t>
            </a:r>
            <a:r>
              <a:rPr lang="ja-JP" altLang="ja-JP" sz="1800" dirty="0">
                <a:solidFill>
                  <a:srgbClr val="0070C0"/>
                </a:solidFill>
              </a:rPr>
              <a:t>業界の共通課題及び異業種に跨る課題の解決に繋げる革新的な技術開発</a:t>
            </a:r>
            <a:endParaRPr lang="en-US" altLang="ja-JP" sz="1800" dirty="0">
              <a:solidFill>
                <a:srgbClr val="0070C0"/>
              </a:solidFill>
            </a:endParaRPr>
          </a:p>
          <a:p>
            <a:pPr algn="l">
              <a:spcBef>
                <a:spcPts val="0"/>
              </a:spcBef>
            </a:pPr>
            <a:r>
              <a:rPr lang="en-US" altLang="ja-JP" sz="1800" dirty="0">
                <a:solidFill>
                  <a:srgbClr val="0070C0"/>
                </a:solidFill>
              </a:rPr>
              <a:t>  </a:t>
            </a:r>
            <a:r>
              <a:rPr lang="ja-JP" altLang="ja-JP" sz="1800" dirty="0">
                <a:solidFill>
                  <a:srgbClr val="0070C0"/>
                </a:solidFill>
              </a:rPr>
              <a:t>または新技術に関する統一的な評価手法の開発であることを示してください。</a:t>
            </a:r>
            <a:endParaRPr lang="en-US" altLang="ja-JP" sz="1800" dirty="0">
              <a:solidFill>
                <a:srgbClr val="0070C0"/>
              </a:solidFill>
              <a:latin typeface="ＭＳ Ｐゴシック" pitchFamily="50" charset="-128"/>
            </a:endParaRPr>
          </a:p>
          <a:p>
            <a:pPr algn="l">
              <a:spcBef>
                <a:spcPts val="0"/>
              </a:spcBef>
            </a:pPr>
            <a:endParaRPr lang="en-US" altLang="ja-JP" sz="1800" dirty="0">
              <a:solidFill>
                <a:srgbClr val="0070C0"/>
              </a:solidFill>
              <a:latin typeface="ＭＳ Ｐゴシック" pitchFamily="50" charset="-128"/>
            </a:endParaRPr>
          </a:p>
        </p:txBody>
      </p:sp>
      <p:sp>
        <p:nvSpPr>
          <p:cNvPr id="8197" name="テキスト ボックス 5"/>
          <p:cNvSpPr txBox="1">
            <a:spLocks noChangeArrowheads="1"/>
          </p:cNvSpPr>
          <p:nvPr/>
        </p:nvSpPr>
        <p:spPr bwMode="auto">
          <a:xfrm>
            <a:off x="518779" y="1047773"/>
            <a:ext cx="7910100" cy="461665"/>
          </a:xfrm>
          <a:prstGeom prst="rect">
            <a:avLst/>
          </a:prstGeom>
          <a:noFill/>
          <a:ln w="9525">
            <a:noFill/>
            <a:prstDash val="dash"/>
            <a:miter lim="800000"/>
            <a:headEnd/>
            <a:tailEnd/>
          </a:ln>
        </p:spPr>
        <p:txBody>
          <a:bodyPr wrap="square" anchor="ctr">
            <a:spAutoFit/>
          </a:bodyPr>
          <a:lstStyle/>
          <a:p>
            <a:pPr algn="l"/>
            <a:r>
              <a:rPr lang="ja-JP" altLang="en-US" sz="2400" dirty="0">
                <a:latin typeface="ＭＳ Ｐゴシック" pitchFamily="50" charset="-128"/>
              </a:rPr>
              <a:t>４．１　提案技術の独自性、優位性、革新性</a:t>
            </a:r>
            <a:endParaRPr lang="en-US" altLang="ja-JP" sz="2400" dirty="0">
              <a:latin typeface="ＭＳ Ｐゴシック" pitchFamily="50" charset="-128"/>
            </a:endParaRPr>
          </a:p>
        </p:txBody>
      </p:sp>
      <p:sp>
        <p:nvSpPr>
          <p:cNvPr id="6" name="Text Box 8"/>
          <p:cNvSpPr txBox="1">
            <a:spLocks noChangeArrowheads="1"/>
          </p:cNvSpPr>
          <p:nvPr/>
        </p:nvSpPr>
        <p:spPr bwMode="auto">
          <a:xfrm>
            <a:off x="1092667" y="4507527"/>
            <a:ext cx="6782626" cy="400110"/>
          </a:xfrm>
          <a:prstGeom prst="rect">
            <a:avLst/>
          </a:prstGeom>
          <a:noFill/>
          <a:ln w="19050">
            <a:solidFill>
              <a:srgbClr val="C00000"/>
            </a:solidFill>
            <a:miter lim="800000"/>
            <a:headEnd/>
            <a:tailEnd/>
          </a:ln>
        </p:spPr>
        <p:txBody>
          <a:bodyPr wrap="none">
            <a:spAutoFit/>
          </a:bodyPr>
          <a:lstStyle/>
          <a:p>
            <a:pPr algn="l"/>
            <a:r>
              <a:rPr lang="ja-JP" altLang="en-US" sz="2000" b="1" dirty="0">
                <a:solidFill>
                  <a:srgbClr val="C00000"/>
                </a:solidFill>
                <a:latin typeface="ＭＳ Ｐゴシック" pitchFamily="50" charset="-128"/>
              </a:rPr>
              <a:t>◆できる限り図や表を活用してわかりやすく表現してください。</a:t>
            </a:r>
            <a:endParaRPr lang="en-US" altLang="ja-JP" sz="2000" b="1" dirty="0">
              <a:solidFill>
                <a:srgbClr val="C00000"/>
              </a:solidFill>
              <a:latin typeface="ＭＳ Ｐゴシック" pitchFamily="50" charset="-128"/>
            </a:endParaRPr>
          </a:p>
        </p:txBody>
      </p:sp>
    </p:spTree>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2483</Words>
  <Application>Microsoft Office PowerPoint</Application>
  <PresentationFormat>画面に合わせる (4:3)</PresentationFormat>
  <Paragraphs>331</Paragraphs>
  <Slides>18</Slides>
  <Notes>18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ＭＳ 明朝</vt:lpstr>
      <vt:lpstr>游ゴシック</vt:lpstr>
      <vt:lpstr>Calibri</vt:lpstr>
      <vt:lpstr>Times New Roman</vt:lpstr>
      <vt:lpstr>標準デザイン</vt:lpstr>
      <vt:lpstr>PowerPoint プレゼンテーション</vt:lpstr>
      <vt:lpstr>＜○○○○の開発＞</vt:lpstr>
      <vt:lpstr>発表内容</vt:lpstr>
      <vt:lpstr>１．事業化の背景</vt:lpstr>
      <vt:lpstr>PowerPoint プレゼンテーション</vt:lpstr>
      <vt:lpstr>PowerPoint プレゼンテーション</vt:lpstr>
      <vt:lpstr>PowerPoint プレゼンテーション</vt:lpstr>
      <vt:lpstr>PowerPoint プレゼンテーション</vt:lpstr>
      <vt:lpstr>４．技術の内容・課題</vt:lpstr>
      <vt:lpstr>４．技術の内容・課題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2019-02-19T02:40:10Z</dcterms:created>
  <dcterms:modified xsi:type="dcterms:W3CDTF">2021-03-22T06:20:46Z</dcterms:modified>
  <cp:contentStatus/>
</cp:coreProperties>
</file>