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320" r:id="rId2"/>
    <p:sldId id="324" r:id="rId3"/>
    <p:sldId id="321" r:id="rId4"/>
    <p:sldId id="328" r:id="rId5"/>
    <p:sldId id="329" r:id="rId6"/>
    <p:sldId id="332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3399FF"/>
    <a:srgbClr val="005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86419" autoAdjust="0"/>
  </p:normalViewPr>
  <p:slideViewPr>
    <p:cSldViewPr snapToGrid="0">
      <p:cViewPr varScale="1">
        <p:scale>
          <a:sx n="160" d="100"/>
          <a:sy n="160" d="100"/>
        </p:scale>
        <p:origin x="258" y="150"/>
      </p:cViewPr>
      <p:guideLst/>
    </p:cSldViewPr>
  </p:slideViewPr>
  <p:outlineViewPr>
    <p:cViewPr>
      <p:scale>
        <a:sx n="33" d="100"/>
        <a:sy n="33" d="100"/>
      </p:scale>
      <p:origin x="0" y="-15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3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C50B2B8-527E-4CC4-9CC6-C8CF95BA9A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21D5E3-E8EC-4DB1-A56A-81E3789F1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D798D-6D2A-4B58-BBDB-9314A684AE07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A8A8AB-33BB-4042-9434-2DDF99592E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223E40-B9FB-4952-B88A-4D9C36542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52ABD-1D4F-44F1-B1DA-D59CDE57B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1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D0A4E-8F26-4730-89B2-CE0658009740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DFDCF-E5D4-4068-8A8A-9D6CAB5F1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14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946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90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77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081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6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167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21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12000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5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902-60D3-43C8-9878-7E7CA1A9F9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57225"/>
            <a:ext cx="2628900" cy="55197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57225"/>
            <a:ext cx="7734300" cy="55197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F199-412F-4EB5-BA9C-1462261059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03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163132-1956-9F44-8166-C175B617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C4A3F2-1663-0D4D-82D4-89624039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B053F2-D79A-BA45-9E84-2A716A3D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1709738"/>
            <a:ext cx="104425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6113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7408-C4A7-4F91-BCC5-5C1308BEA5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1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652E-0461-47E5-A0B6-087D650850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681163"/>
            <a:ext cx="51228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13" y="2505075"/>
            <a:ext cx="512286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45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450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203-95CD-470D-8FAF-64EDBF046E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BE24-FAC9-45A5-8A6F-439A58FF98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775B-66F9-447A-BC4E-BE0813D151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13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75B5-1E76-4D63-A07D-3385248256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21334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4426-CA4B-439B-918D-5D2D366444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825625"/>
            <a:ext cx="10442575" cy="437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551" userDrawn="1">
          <p15:clr>
            <a:srgbClr val="F26B43"/>
          </p15:clr>
        </p15:guide>
        <p15:guide id="5" orient="horz" pos="414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0442575" cy="43751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二次審査はプレゼンテーション形式で審査します。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本ページ、次ページ及び以降の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イタリックの青文字は削除または編集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し、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プレゼンテーション資料を作成して下さい。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>P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. 4, 5, 6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の黒字は、記載要求事項（審査事項）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です。記載事項が無い場合は、無し、と記載して下さい。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本様式に示した記載要求事項を全て、プレゼンテーション資料に盛り込んで下さい。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一部が欠けた場合、審査の評価が低くなる場合があります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本ファイルをそのまま用いてプレゼンテーション資料を作成することも、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個別に資料を作成することも認めます。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26E6B6-6503-0840-9CD1-6B4431F9D9B9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8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資料の枚数は自由ですが、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10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枚程度を目安に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作成下さい。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ja-JP" sz="1800" i="1" u="sng" dirty="0">
                <a:solidFill>
                  <a:schemeClr val="accent5"/>
                </a:solidFill>
                <a:latin typeface="+mn-ea"/>
                <a:ea typeface="+mn-ea"/>
              </a:rPr>
              <a:t>提出締切：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  <a:ea typeface="+mn-ea"/>
              </a:rPr>
              <a:t>提案書締め切り後一週間以内</a:t>
            </a:r>
            <a:endParaRPr lang="en-US" altLang="ja-JP" sz="1800" i="1" u="sng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ファイル名は、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『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株式会社を除いた法人名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_2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次審査プレゼンテーション資料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.pdf』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として下さい。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C2B8D4-04D8-7B41-90BE-DAC67E5149D1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1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C51A25F-12A5-9E49-8D45-E02B2B9C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1" y="3602038"/>
            <a:ext cx="10442577" cy="1655762"/>
          </a:xfrm>
        </p:spPr>
        <p:txBody>
          <a:bodyPr/>
          <a:lstStyle/>
          <a:p>
            <a:r>
              <a:rPr lang="ja-JP" altLang="en-US" i="1">
                <a:solidFill>
                  <a:schemeClr val="accent5"/>
                </a:solidFill>
                <a:latin typeface="+mn-ea"/>
                <a:ea typeface="+mn-ea"/>
              </a:rPr>
              <a:t>株式会社●●</a:t>
            </a:r>
            <a:endParaRPr lang="en-US" altLang="ja-JP" i="1" dirty="0">
              <a:solidFill>
                <a:schemeClr val="accent5"/>
              </a:solidFill>
              <a:latin typeface="+mn-ea"/>
              <a:ea typeface="+mn-ea"/>
            </a:endParaRPr>
          </a:p>
          <a:p>
            <a:r>
              <a:rPr lang="ja-JP" altLang="en-US" b="1" i="1">
                <a:solidFill>
                  <a:schemeClr val="accent5"/>
                </a:solidFill>
                <a:latin typeface="+mn-ea"/>
                <a:ea typeface="+mn-ea"/>
              </a:rPr>
              <a:t>ＣＥＯ　根戸太郎</a:t>
            </a:r>
            <a:endParaRPr lang="ja-JP" altLang="en-US" i="1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F1EF19-7AEC-F24C-A88E-42ADD617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1" y="1122363"/>
            <a:ext cx="10442573" cy="2387600"/>
          </a:xfrm>
        </p:spPr>
        <p:txBody>
          <a:bodyPr anchor="ctr" anchorCtr="0">
            <a:normAutofit/>
          </a:bodyPr>
          <a:lstStyle/>
          <a:p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「</a:t>
            </a:r>
            <a:r>
              <a:rPr lang="ja-JP" altLang="en-US" sz="4000" i="1" dirty="0">
                <a:solidFill>
                  <a:srgbClr val="0056A8"/>
                </a:solidFill>
                <a:latin typeface="+mn-ea"/>
                <a:ea typeface="+mn-ea"/>
              </a:rPr>
              <a:t>●●</a:t>
            </a:r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開発事業」</a:t>
            </a:r>
            <a:endParaRPr kumimoji="1" lang="ja-JP" altLang="en-US" sz="4000" dirty="0">
              <a:solidFill>
                <a:srgbClr val="0056A8"/>
              </a:solidFill>
              <a:latin typeface="+mn-ea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815295" y="2042214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提案いただく事業の名称を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記載して下さい。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042079" y="225486"/>
            <a:ext cx="31499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採択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審査委員会の日付を記載して下さい。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8809233" y="5474027"/>
            <a:ext cx="338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連携する事業会社が複数である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場合、法人名を全て記載して下さい。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連携が予定であれば、（予定）を付して下さい。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102779" y="136062"/>
            <a:ext cx="18517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2021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年</a:t>
            </a:r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6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月●日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74714" y="5628606"/>
            <a:ext cx="10442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i="1">
                <a:solidFill>
                  <a:schemeClr val="accent5"/>
                </a:solidFill>
                <a:latin typeface="+mn-ea"/>
              </a:rPr>
              <a:t>株式会社◎◎、株式会社■■ （予定）</a:t>
            </a:r>
            <a:endParaRPr lang="ja-JP" altLang="en-US" sz="2400" i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815295" y="2922458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本提案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の理念を端的に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>2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行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以内で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記載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して下さい。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74714" y="2579670"/>
            <a:ext cx="1044257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人、データが寄り添う社会</a:t>
            </a: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を目指して</a:t>
            </a:r>
            <a:br>
              <a:rPr lang="en-US" altLang="ja-JP" sz="20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日本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の未来をつくるイノベーションをおこします。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649379" y="3396513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応募者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649379" y="662107"/>
            <a:ext cx="162095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助成事業の名称</a:t>
            </a:r>
          </a:p>
        </p:txBody>
      </p:sp>
    </p:spTree>
    <p:extLst>
      <p:ext uri="{BB962C8B-B14F-4D97-AF65-F5344CB8AC3E}">
        <p14:creationId xmlns:p14="http://schemas.microsoft.com/office/powerpoint/2010/main" val="99687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874713" y="60623"/>
            <a:ext cx="4947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項目を箇条書き等で、わかりやすく説明して下さい。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項目の順番は自由です。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71881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/>
              <a:t>研究開発成果イメージ</a:t>
            </a:r>
            <a:r>
              <a:rPr lang="ja-JP" altLang="en-US" sz="4000" b="1" dirty="0">
                <a:solidFill>
                  <a:prstClr val="black"/>
                </a:solidFill>
              </a:rPr>
              <a:t>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267968"/>
            <a:ext cx="11370701" cy="473773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2400" b="1" dirty="0">
                <a:solidFill>
                  <a:prstClr val="black"/>
                </a:solidFill>
              </a:rPr>
              <a:t>エグゼクティブサマリー（</a:t>
            </a:r>
            <a:r>
              <a:rPr lang="ja-JP" altLang="en-US" sz="2400" b="1" dirty="0"/>
              <a:t>実現したい生産ライン等</a:t>
            </a:r>
            <a:r>
              <a:rPr lang="ja-JP" altLang="en-US" sz="2400" b="1" dirty="0">
                <a:solidFill>
                  <a:prstClr val="black"/>
                </a:solidFill>
              </a:rPr>
              <a:t>の要点をまとめたもの）</a:t>
            </a:r>
            <a:br>
              <a:rPr lang="en-US" altLang="ja-JP" sz="2400" b="1" dirty="0">
                <a:solidFill>
                  <a:prstClr val="black"/>
                </a:solidFill>
              </a:rPr>
            </a:b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原則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2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，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3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枚で以下について整理して下さい。図解を併用する場合は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4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枚程度として下さい。</a:t>
            </a:r>
            <a:b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ja-JP" altLang="en-US" sz="1800" dirty="0"/>
              <a:t>　・事業立ち上げ経緯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 現状課題、あるべき姿を含め、記載下さい</a:t>
            </a:r>
            <a:br>
              <a:rPr lang="en-US" altLang="ja-JP" sz="1800" dirty="0"/>
            </a:br>
            <a:r>
              <a:rPr lang="ja-JP" altLang="en-US" sz="1800" dirty="0"/>
              <a:t>　・目指している生産ライン等のイメージ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図解する場合は、全体イメージのうち、どの部分を研究開発の対象とするか明記下さい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	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製造現場のダイナミック・ケイパビリティの強化及び省エネの推進、社会目標達成評価への貢献について記載下さい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</a:rPr>
            </a:br>
            <a:r>
              <a:rPr lang="ja-JP" altLang="en-US" sz="1800" dirty="0"/>
              <a:t>　・重要成功要因</a:t>
            </a:r>
            <a:br>
              <a:rPr lang="en-US" altLang="ja-JP" sz="1800" dirty="0"/>
            </a:br>
            <a:r>
              <a:rPr lang="ja-JP" altLang="en-US" sz="1800" dirty="0"/>
              <a:t>　・成果の実用化計画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ユーザー企業単独の提案の場合は、商用化に際して想定される事業規模や取引先を明記下さい</a:t>
            </a:r>
            <a:r>
              <a:rPr lang="ja-JP" altLang="en-US" sz="1600" dirty="0">
                <a:solidFill>
                  <a:srgbClr val="0056A8"/>
                </a:solidFill>
              </a:rPr>
              <a:t>　</a:t>
            </a:r>
            <a:br>
              <a:rPr lang="en-US" altLang="ja-JP" sz="1800" dirty="0">
                <a:solidFill>
                  <a:srgbClr val="0056A8"/>
                </a:solidFill>
              </a:rPr>
            </a:br>
            <a:r>
              <a:rPr lang="ja-JP" altLang="en-US" sz="1800" dirty="0"/>
              <a:t>　・開発終了後の</a:t>
            </a:r>
            <a:r>
              <a:rPr lang="en-US" altLang="ja-JP" sz="1800" dirty="0"/>
              <a:t>3</a:t>
            </a:r>
            <a:r>
              <a:rPr lang="ja-JP" altLang="en-US" sz="1800" dirty="0"/>
              <a:t>年分売上計画</a:t>
            </a:r>
            <a:br>
              <a:rPr lang="en-US" altLang="ja-JP" sz="1800" dirty="0"/>
            </a:br>
            <a:r>
              <a:rPr lang="en-US" altLang="ja-JP" sz="1600" i="1" dirty="0">
                <a:latin typeface="+mn-ea"/>
                <a:ea typeface="+mn-ea"/>
              </a:rPr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研究開発終了後のビジネス展開戦略や計画、既存の類似サービスとの差別化についても記載下さい　</a:t>
            </a:r>
            <a:endParaRPr lang="en-US" altLang="ja-JP" sz="1600" i="1" dirty="0"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22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59689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>
                <a:solidFill>
                  <a:prstClr val="black"/>
                </a:solidFill>
              </a:rPr>
              <a:t>研究開発内容の説明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1021113" cy="43751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2400" b="1" dirty="0">
                <a:solidFill>
                  <a:prstClr val="black"/>
                </a:solidFill>
              </a:rPr>
              <a:t>研究開発計画</a:t>
            </a:r>
            <a:br>
              <a:rPr lang="en-US" altLang="ja-JP" sz="2400" b="1" dirty="0">
                <a:solidFill>
                  <a:prstClr val="black"/>
                </a:solidFill>
              </a:rPr>
            </a:b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以下、各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1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枚程度として下さい</a:t>
            </a:r>
            <a:endParaRPr lang="en-US" altLang="ja-JP" sz="1800" i="1" dirty="0">
              <a:solidFill>
                <a:srgbClr val="0056A8"/>
              </a:solidFill>
              <a:latin typeface="+mn-ea"/>
              <a:ea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・研究開発計画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計画にはユーザ企業における実証実験の計画を含めて下さい</a:t>
            </a:r>
            <a:br>
              <a:rPr lang="en-US" altLang="ja-JP" sz="1800" dirty="0">
                <a:solidFill>
                  <a:srgbClr val="FF0000"/>
                </a:solidFill>
              </a:rPr>
            </a:br>
            <a:r>
              <a:rPr lang="ja-JP" altLang="en-US" sz="1800" dirty="0">
                <a:solidFill>
                  <a:srgbClr val="FF0000"/>
                </a:solidFill>
              </a:rPr>
              <a:t>　</a:t>
            </a:r>
            <a:r>
              <a:rPr lang="ja-JP" altLang="en-US" sz="1800" dirty="0"/>
              <a:t>・</a:t>
            </a:r>
            <a:r>
              <a:rPr lang="ja-JP" altLang="en-US" sz="1800" dirty="0">
                <a:solidFill>
                  <a:prstClr val="black"/>
                </a:solidFill>
              </a:rPr>
              <a:t>達成目標・水準・指標の設定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定量的、具体的に記載して下さい</a:t>
            </a:r>
            <a:endParaRPr lang="ja-JP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B490D01-71B0-0E41-8E12-28CA6E5989C7}"/>
              </a:ext>
            </a:extLst>
          </p:cNvPr>
          <p:cNvSpPr/>
          <p:nvPr/>
        </p:nvSpPr>
        <p:spPr>
          <a:xfrm>
            <a:off x="874712" y="60623"/>
            <a:ext cx="5574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提案書（実施計画書）記載項目を箇条書き等で、わかりやすく説明して下さい。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項目の順番は自由です。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AB711C-04D2-C645-892F-A957A4191B48}"/>
              </a:ext>
            </a:extLst>
          </p:cNvPr>
          <p:cNvSpPr/>
          <p:nvPr/>
        </p:nvSpPr>
        <p:spPr>
          <a:xfrm>
            <a:off x="6844051" y="4906550"/>
            <a:ext cx="53479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i="1" dirty="0">
                <a:solidFill>
                  <a:schemeClr val="accent5"/>
                </a:solidFill>
              </a:rPr>
              <a:t>エグゼクティブサマリーで記載の内容を実現するための研究開発要素視点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何を研究開発し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どのように解決する（あるべき姿に近づける）するのか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いつまでにどのような成果を達成するのか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05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EB10558-8183-6643-8D70-CF25E1EF2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022061"/>
              </p:ext>
            </p:extLst>
          </p:nvPr>
        </p:nvGraphicFramePr>
        <p:xfrm>
          <a:off x="874712" y="1845456"/>
          <a:ext cx="10357732" cy="368810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47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6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251">
                  <a:extLst>
                    <a:ext uri="{9D8B030D-6E8A-4147-A177-3AD203B41FA5}">
                      <a16:colId xmlns:a16="http://schemas.microsoft.com/office/drawing/2014/main" val="848327821"/>
                    </a:ext>
                  </a:extLst>
                </a:gridCol>
                <a:gridCol w="1527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8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実施項目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2022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2023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達成目標</a:t>
                      </a:r>
                      <a:endParaRPr kumimoji="1" lang="ja-JP" altLang="en-US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助成対象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200</a:t>
                      </a:r>
                      <a:r>
                        <a:rPr kumimoji="1" lang="ja-JP" altLang="en-US" sz="1200" dirty="0"/>
                        <a:t>百円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-85725" algn="l"/>
                      <a:r>
                        <a:rPr kumimoji="1" lang="ja-JP" altLang="en-US" sz="1400" dirty="0"/>
                        <a:t>大分類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小分類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4   5   6   7   8   9   10   11   12   1   2   3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719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設計</a:t>
                      </a:r>
                      <a:endParaRPr kumimoji="1" lang="ja-JP" altLang="en-US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設計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％動作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69302"/>
                  </a:ext>
                </a:extLst>
              </a:tr>
              <a:tr h="477642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開発</a:t>
                      </a:r>
                      <a:endParaRPr kumimoji="1" lang="ja-JP" altLang="en-US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開発・評価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実証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ラボ評価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制御時のエラー率</a:t>
                      </a: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％以下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80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実装評価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要求アウトプットの</a:t>
                      </a: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％出力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20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導入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時期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baseline="0" dirty="0">
                          <a:solidFill>
                            <a:schemeClr val="accent5"/>
                          </a:solidFill>
                        </a:rPr>
                        <a:t>FY2023.3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baseline="0" dirty="0">
                          <a:solidFill>
                            <a:schemeClr val="accent5"/>
                          </a:solidFill>
                        </a:rPr>
                        <a:t>導入完了</a:t>
                      </a:r>
                      <a:endParaRPr kumimoji="1" lang="en-US" altLang="ja-JP" sz="1400" i="1" baseline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920152" y="110299"/>
            <a:ext cx="7271848" cy="151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前ページの研究開発スケジュールをわかりやすく示して下さい。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「実施項目」、「実施時期」、「達成目標」、「実施項目毎の助成金の額及び助成対象経費」、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「主要外注先とその費用（もしあれば）」、「実証実験先とその費用」、「開発成果の導入時期」、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「各年度末時点の業務完了要件」は、必ず記載して下さい。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本助成事業期間内で完了しない実施項目があれば記載して下さい。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下表は例です。下表を用いる場合、行例を適宜追加して下さい。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10" name="直線矢印コネクタ 9"/>
          <p:cNvCxnSpPr>
            <a:cxnSpLocks/>
          </p:cNvCxnSpPr>
          <p:nvPr/>
        </p:nvCxnSpPr>
        <p:spPr>
          <a:xfrm>
            <a:off x="5864088" y="3886930"/>
            <a:ext cx="990277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748923" y="3990657"/>
            <a:ext cx="313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システム化と動作確認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主要外注先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）●▲システム、</a:t>
            </a:r>
            <a:r>
              <a:rPr lang="en-US" altLang="ja-JP" sz="1200" i="1" dirty="0">
                <a:solidFill>
                  <a:schemeClr val="accent5"/>
                </a:solidFill>
              </a:rPr>
              <a:t> 50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百万円）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cxnSp>
        <p:nvCxnSpPr>
          <p:cNvPr id="16" name="直線矢印コネクタ 15"/>
          <p:cNvCxnSpPr>
            <a:cxnSpLocks/>
          </p:cNvCxnSpPr>
          <p:nvPr/>
        </p:nvCxnSpPr>
        <p:spPr>
          <a:xfrm>
            <a:off x="7692887" y="5246998"/>
            <a:ext cx="630391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384586" y="4497373"/>
            <a:ext cx="2586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rgbClr val="FF0000"/>
                </a:solidFill>
              </a:rPr>
              <a:t>　　　　　　　　　　　　　　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実ライン評価</a:t>
            </a:r>
            <a:endParaRPr lang="en-US" altLang="ja-JP" sz="1200" i="1" dirty="0"/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（実証実験先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）◎■、</a:t>
            </a:r>
            <a:r>
              <a:rPr lang="en-US" altLang="ja-JP" sz="1200" i="1" dirty="0">
                <a:solidFill>
                  <a:schemeClr val="accent5"/>
                </a:solidFill>
              </a:rPr>
              <a:t> 10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百万円）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9373675-5851-CC4F-96BD-990C1AD69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2" y="555734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開発計画</a:t>
            </a:r>
            <a:endParaRPr kumimoji="1" lang="ja-JP" altLang="en-US" sz="4000" b="1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線吹き出し 1 (枠付き) 20"/>
          <p:cNvSpPr/>
          <p:nvPr/>
        </p:nvSpPr>
        <p:spPr>
          <a:xfrm>
            <a:off x="5353802" y="5616680"/>
            <a:ext cx="1643267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2022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・●●ｼｽﾃﾑ開発完了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7" name="線吹き出し 1 (枠付き) 20">
            <a:extLst>
              <a:ext uri="{FF2B5EF4-FFF2-40B4-BE49-F238E27FC236}">
                <a16:creationId xmlns:a16="http://schemas.microsoft.com/office/drawing/2014/main" id="{E10F9326-89E5-42B7-B200-16CF78277C6C}"/>
              </a:ext>
            </a:extLst>
          </p:cNvPr>
          <p:cNvSpPr/>
          <p:nvPr/>
        </p:nvSpPr>
        <p:spPr>
          <a:xfrm>
            <a:off x="7069620" y="5616679"/>
            <a:ext cx="1458154" cy="1026291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2023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・●●実ﾗｲﾝ評価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・●●システムの</a:t>
            </a:r>
            <a:r>
              <a:rPr lang="en-US" altLang="ja-JP" sz="1200" i="1" dirty="0">
                <a:solidFill>
                  <a:schemeClr val="accent5"/>
                </a:solidFill>
              </a:rPr>
              <a:t>××</a:t>
            </a:r>
            <a:r>
              <a:rPr lang="ja-JP" altLang="en-US" sz="1200" i="1" dirty="0">
                <a:solidFill>
                  <a:schemeClr val="accent5"/>
                </a:solidFill>
              </a:rPr>
              <a:t>精度</a:t>
            </a:r>
            <a:r>
              <a:rPr lang="en-US" altLang="ja-JP" sz="1200" i="1" dirty="0">
                <a:solidFill>
                  <a:schemeClr val="accent5"/>
                </a:solidFill>
              </a:rPr>
              <a:t>80%</a:t>
            </a:r>
            <a:r>
              <a:rPr lang="ja-JP" altLang="en-US" sz="1200" i="1" dirty="0">
                <a:solidFill>
                  <a:schemeClr val="accent5"/>
                </a:solidFill>
              </a:rPr>
              <a:t>達成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BF58DE2-8AF8-4B71-A986-784A0E8FAA07}"/>
              </a:ext>
            </a:extLst>
          </p:cNvPr>
          <p:cNvCxnSpPr>
            <a:cxnSpLocks/>
          </p:cNvCxnSpPr>
          <p:nvPr/>
        </p:nvCxnSpPr>
        <p:spPr>
          <a:xfrm>
            <a:off x="4227386" y="2649878"/>
            <a:ext cx="68644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54D04BD-11D6-49D0-A860-C441699CBE40}"/>
              </a:ext>
            </a:extLst>
          </p:cNvPr>
          <p:cNvSpPr txBox="1"/>
          <p:nvPr/>
        </p:nvSpPr>
        <p:spPr>
          <a:xfrm>
            <a:off x="4072677" y="2689921"/>
            <a:ext cx="8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要件定義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設計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8C96F54-D656-478F-87F6-B8F72CE0C8FC}"/>
              </a:ext>
            </a:extLst>
          </p:cNvPr>
          <p:cNvSpPr txBox="1"/>
          <p:nvPr/>
        </p:nvSpPr>
        <p:spPr>
          <a:xfrm>
            <a:off x="4443744" y="3335033"/>
            <a:ext cx="1420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開発・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動作検証</a:t>
            </a:r>
          </a:p>
        </p:txBody>
      </p:sp>
      <p:sp>
        <p:nvSpPr>
          <p:cNvPr id="12" name="線吹き出し 1 (枠付き) 11"/>
          <p:cNvSpPr/>
          <p:nvPr/>
        </p:nvSpPr>
        <p:spPr>
          <a:xfrm>
            <a:off x="3319669" y="5608685"/>
            <a:ext cx="1961581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2021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・モデル開発完了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D3DDCEF-2C77-4CCD-8CCF-1DE739CF23DA}"/>
              </a:ext>
            </a:extLst>
          </p:cNvPr>
          <p:cNvCxnSpPr>
            <a:cxnSpLocks/>
          </p:cNvCxnSpPr>
          <p:nvPr/>
        </p:nvCxnSpPr>
        <p:spPr>
          <a:xfrm>
            <a:off x="4868193" y="3259483"/>
            <a:ext cx="52536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854D1BF5-64CA-4250-8CED-1B1343DAAC71}"/>
              </a:ext>
            </a:extLst>
          </p:cNvPr>
          <p:cNvCxnSpPr>
            <a:cxnSpLocks/>
          </p:cNvCxnSpPr>
          <p:nvPr/>
        </p:nvCxnSpPr>
        <p:spPr>
          <a:xfrm>
            <a:off x="7016948" y="4472200"/>
            <a:ext cx="67593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407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NEDO日本語16：9</Template>
  <TotalTime>0</TotalTime>
  <Words>984</Words>
  <Application>Microsoft Office PowerPoint</Application>
  <PresentationFormat>ワイド画面</PresentationFormat>
  <Paragraphs>94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Meiryo</vt:lpstr>
      <vt:lpstr>游ゴシック</vt:lpstr>
      <vt:lpstr>Arial</vt:lpstr>
      <vt:lpstr>Calibri</vt:lpstr>
      <vt:lpstr>Wingdings</vt:lpstr>
      <vt:lpstr>Office テーマ</vt:lpstr>
      <vt:lpstr>プレゼンテーション資料（配布用様式）</vt:lpstr>
      <vt:lpstr>プレゼンテーション資料（配布用様式）</vt:lpstr>
      <vt:lpstr>「●●開発事業」</vt:lpstr>
      <vt:lpstr>事業計画【研究開発成果イメージの説明】</vt:lpstr>
      <vt:lpstr>事業計画【研究開発内容の説明】</vt:lpstr>
      <vt:lpstr>開発計画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2019-07-05T09:02:54Z</dcterms:created>
  <dcterms:modified xsi:type="dcterms:W3CDTF">2021-03-25T07:21:16Z</dcterms:modified>
</cp:coreProperties>
</file>