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sldIdLst>
    <p:sldId id="262" r:id="rId2"/>
    <p:sldId id="270" r:id="rId3"/>
    <p:sldId id="263" r:id="rId4"/>
    <p:sldId id="271" r:id="rId5"/>
    <p:sldId id="267" r:id="rId6"/>
    <p:sldId id="264" r:id="rId7"/>
    <p:sldId id="277" r:id="rId8"/>
    <p:sldId id="272" r:id="rId9"/>
    <p:sldId id="269" r:id="rId10"/>
    <p:sldId id="276" r:id="rId11"/>
    <p:sldId id="280" r:id="rId12"/>
    <p:sldId id="282" r:id="rId13"/>
    <p:sldId id="274" r:id="rId14"/>
    <p:sldId id="268" r:id="rId15"/>
    <p:sldId id="275"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B2367F-6128-4132-BC11-6E9576CA0A67}" v="40" dt="2021-03-23T02:14:00.549"/>
    <p1510:client id="{7D18628F-048D-45A9-83C0-E3925844499C}" v="23" dt="2021-03-22T06:33:06.405"/>
    <p1510:client id="{E3B17FD5-3CE6-42F0-A6D8-A44384CE8F86}" v="2" dt="2021-03-22T07:08:43.32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6</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7</a:t>
            </a:fld>
            <a:endParaRPr kumimoji="1" lang="ja-JP" altLang="en-US"/>
          </a:p>
        </p:txBody>
      </p:sp>
    </p:spTree>
    <p:extLst>
      <p:ext uri="{BB962C8B-B14F-4D97-AF65-F5344CB8AC3E}">
        <p14:creationId xmlns:p14="http://schemas.microsoft.com/office/powerpoint/2010/main" val="9587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4222" y="1897668"/>
            <a:ext cx="8655556" cy="1584176"/>
          </a:xfrm>
        </p:spPr>
        <p:txBody>
          <a:bodyPr>
            <a:noAutofit/>
          </a:bodyPr>
          <a:lstStyle/>
          <a:p>
            <a:r>
              <a:rPr lang="ja-JP" altLang="en-US" sz="2400" b="1" dirty="0">
                <a:latin typeface="Meiryo UI" panose="020B0604030504040204" pitchFamily="50" charset="-128"/>
                <a:ea typeface="Meiryo UI" panose="020B0604030504040204" pitchFamily="50" charset="-128"/>
              </a:rPr>
              <a:t>カーボンリサイクル実現を加速するバイオ由来製品生産技術の開発</a:t>
            </a:r>
            <a:br>
              <a:rPr lang="en-US" altLang="ja-JP" sz="2400" b="1" dirty="0">
                <a:latin typeface="Meiryo UI" panose="020B0604030504040204" pitchFamily="50" charset="-128"/>
                <a:ea typeface="Meiryo UI" panose="020B0604030504040204" pitchFamily="50" charset="-128"/>
              </a:rPr>
            </a:br>
            <a:r>
              <a:rPr lang="ja-JP" altLang="en-US" sz="2400" b="1" dirty="0">
                <a:latin typeface="Meiryo UI" panose="020B0604030504040204" pitchFamily="50" charset="-128"/>
                <a:ea typeface="Meiryo UI" panose="020B0604030504040204" pitchFamily="50" charset="-128"/>
              </a:rPr>
              <a:t>研究開発項目③産業用物質生産システム実証</a:t>
            </a:r>
            <a:br>
              <a:rPr lang="en-US" altLang="ja-JP" sz="2400" b="1" dirty="0">
                <a:latin typeface="Meiryo UI" panose="020B0604030504040204" pitchFamily="50" charset="-128"/>
                <a:ea typeface="Meiryo UI" panose="020B0604030504040204" pitchFamily="50" charset="-128"/>
              </a:rPr>
            </a:br>
            <a:r>
              <a:rPr lang="ja-JP" altLang="en-US" sz="1200" b="1" dirty="0">
                <a:latin typeface="Meiryo UI" panose="020B0604030504040204" pitchFamily="50" charset="-128"/>
                <a:ea typeface="Meiryo UI" panose="020B0604030504040204" pitchFamily="50" charset="-128"/>
              </a:rPr>
              <a:t>（助成事業の名称／委託フェーズテーマ名）</a:t>
            </a:r>
            <a:r>
              <a:rPr lang="ja-JP" altLang="en-US" sz="24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endParaRPr lang="ja-JP" altLang="en-US" sz="2400" b="1"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提案される大学・企業名を記載してください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本フォーマットに従い、提案する研究開発の説明資料を作成してください。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プレゼン資料として図表をもちいてわかりやすく説明してください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kumimoji="1" lang="ja-JP" altLang="en-US" sz="1200" i="1" dirty="0">
                <a:solidFill>
                  <a:srgbClr val="0000FF"/>
                </a:solidFill>
              </a:rPr>
              <a:t>作成時は説明書きを削除してください</a:t>
            </a:r>
          </a:p>
        </p:txBody>
      </p:sp>
      <p:sp>
        <p:nvSpPr>
          <p:cNvPr id="10" name="テキスト ボックス 9"/>
          <p:cNvSpPr txBox="1"/>
          <p:nvPr/>
        </p:nvSpPr>
        <p:spPr>
          <a:xfrm>
            <a:off x="179512" y="182562"/>
            <a:ext cx="3096344" cy="523220"/>
          </a:xfrm>
          <a:prstGeom prst="rect">
            <a:avLst/>
          </a:prstGeom>
          <a:noFill/>
          <a:ln>
            <a:noFill/>
          </a:ln>
        </p:spPr>
        <p:txBody>
          <a:bodyPr wrap="square" rtlCol="0">
            <a:spAutoFit/>
          </a:bodyPr>
          <a:lstStyle/>
          <a:p>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13995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593058764"/>
              </p:ext>
            </p:extLst>
          </p:nvPr>
        </p:nvGraphicFramePr>
        <p:xfrm>
          <a:off x="323528" y="1196752"/>
          <a:ext cx="8390268" cy="5067894"/>
        </p:xfrm>
        <a:graphic>
          <a:graphicData uri="http://schemas.openxmlformats.org/drawingml/2006/table">
            <a:tbl>
              <a:tblPr>
                <a:tableStyleId>{5940675A-B579-460E-94D1-54222C63F5DA}</a:tableStyleId>
              </a:tblPr>
              <a:tblGrid>
                <a:gridCol w="977729">
                  <a:extLst>
                    <a:ext uri="{9D8B030D-6E8A-4147-A177-3AD203B41FA5}">
                      <a16:colId xmlns:a16="http://schemas.microsoft.com/office/drawing/2014/main" val="20000"/>
                    </a:ext>
                  </a:extLst>
                </a:gridCol>
                <a:gridCol w="1754359">
                  <a:extLst>
                    <a:ext uri="{9D8B030D-6E8A-4147-A177-3AD203B41FA5}">
                      <a16:colId xmlns:a16="http://schemas.microsoft.com/office/drawing/2014/main" val="20001"/>
                    </a:ext>
                  </a:extLst>
                </a:gridCol>
                <a:gridCol w="943030">
                  <a:extLst>
                    <a:ext uri="{9D8B030D-6E8A-4147-A177-3AD203B41FA5}">
                      <a16:colId xmlns:a16="http://schemas.microsoft.com/office/drawing/2014/main" val="20003"/>
                    </a:ext>
                  </a:extLst>
                </a:gridCol>
                <a:gridCol w="943030">
                  <a:extLst>
                    <a:ext uri="{9D8B030D-6E8A-4147-A177-3AD203B41FA5}">
                      <a16:colId xmlns:a16="http://schemas.microsoft.com/office/drawing/2014/main" val="20004"/>
                    </a:ext>
                  </a:extLst>
                </a:gridCol>
                <a:gridCol w="943030">
                  <a:extLst>
                    <a:ext uri="{9D8B030D-6E8A-4147-A177-3AD203B41FA5}">
                      <a16:colId xmlns:a16="http://schemas.microsoft.com/office/drawing/2014/main" val="20005"/>
                    </a:ext>
                  </a:extLst>
                </a:gridCol>
                <a:gridCol w="943030">
                  <a:extLst>
                    <a:ext uri="{9D8B030D-6E8A-4147-A177-3AD203B41FA5}">
                      <a16:colId xmlns:a16="http://schemas.microsoft.com/office/drawing/2014/main" val="20006"/>
                    </a:ext>
                  </a:extLst>
                </a:gridCol>
                <a:gridCol w="943030">
                  <a:extLst>
                    <a:ext uri="{9D8B030D-6E8A-4147-A177-3AD203B41FA5}">
                      <a16:colId xmlns:a16="http://schemas.microsoft.com/office/drawing/2014/main" val="20007"/>
                    </a:ext>
                  </a:extLst>
                </a:gridCol>
                <a:gridCol w="943030">
                  <a:extLst>
                    <a:ext uri="{9D8B030D-6E8A-4147-A177-3AD203B41FA5}">
                      <a16:colId xmlns:a16="http://schemas.microsoft.com/office/drawing/2014/main" val="20009"/>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2021FY</a:t>
                      </a:r>
                      <a:endParaRPr lang="en-US" sz="1600" u="none" strike="noStrike" dirty="0">
                        <a:solidFill>
                          <a:schemeClr val="tx1"/>
                        </a:solidFill>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2024FY</a:t>
                      </a:r>
                      <a:endParaRPr lang="en-US" altLang="ja-JP"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2025FY</a:t>
                      </a:r>
                      <a:endParaRPr lang="en-US" altLang="ja-JP" sz="1600" b="1"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600" b="0" i="0" u="none" strike="noStrike" dirty="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0"/>
                  </a:ext>
                </a:extLst>
              </a:tr>
              <a:tr h="334283">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委託フェーズ</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48513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委託</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2"/>
                  </a:ext>
                </a:extLst>
              </a:tr>
              <a:tr h="555570">
                <a:tc>
                  <a:txBody>
                    <a:bodyPr/>
                    <a:lstStyle/>
                    <a:p>
                      <a:pPr algn="ctr" fontAlgn="ctr"/>
                      <a:r>
                        <a:rPr lang="ja-JP" altLang="en-US" sz="1600" b="0" i="0" u="none" strike="noStrike" dirty="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3"/>
                  </a:ext>
                </a:extLst>
              </a:tr>
              <a:tr h="50405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4"/>
                  </a:ext>
                </a:extLst>
              </a:tr>
              <a:tr h="360040">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助成フェーズ</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dirty="0">
                        <a:solidFill>
                          <a:schemeClr val="tx1"/>
                        </a:solidFill>
                      </a:endParaRPr>
                    </a:p>
                  </a:txBody>
                  <a:tcPr marL="0" marR="0" marT="0" marB="0" anchor="ctr"/>
                </a:tc>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66856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〇〇</a:t>
                      </a:r>
                      <a:r>
                        <a:rPr lang="en-US" altLang="ja-JP" sz="1600" b="0" i="0" u="none" strike="noStrike" dirty="0">
                          <a:solidFill>
                            <a:schemeClr val="tx1"/>
                          </a:solidFill>
                          <a:latin typeface="ＭＳ Ｐゴシック"/>
                        </a:rPr>
                        <a:t>)</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chemeClr val="tx1"/>
                          </a:solidFill>
                          <a:latin typeface="ＭＳ Ｐゴシック"/>
                        </a:rPr>
                        <a:t>(</a:t>
                      </a:r>
                      <a:r>
                        <a:rPr lang="ja-JP" altLang="en-US" sz="1600" b="1" i="0" u="none" strike="noStrike" dirty="0">
                          <a:solidFill>
                            <a:schemeClr val="tx1"/>
                          </a:solidFill>
                          <a:latin typeface="ＭＳ Ｐゴシック"/>
                        </a:rPr>
                        <a:t>〇〇</a:t>
                      </a:r>
                      <a:r>
                        <a:rPr lang="en-US" altLang="ja-JP" sz="1600" b="1" i="0" u="none" strike="noStrike" dirty="0">
                          <a:solidFill>
                            <a:schemeClr val="tx1"/>
                          </a:solidFill>
                          <a:latin typeface="ＭＳ Ｐゴシック"/>
                        </a:rPr>
                        <a:t>)</a:t>
                      </a: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6"/>
                  </a:ext>
                </a:extLst>
              </a:tr>
              <a:tr h="576064">
                <a:tc>
                  <a:txBody>
                    <a:bodyPr/>
                    <a:lstStyle/>
                    <a:p>
                      <a:pPr algn="ctr" fontAlgn="ctr"/>
                      <a:r>
                        <a:rPr lang="ja-JP" altLang="en-US" sz="1600" b="0" i="0" u="none" strike="noStrike" dirty="0">
                          <a:solidFill>
                            <a:schemeClr val="tx1"/>
                          </a:solidFill>
                          <a:latin typeface="ＭＳ Ｐゴシック"/>
                        </a:rPr>
                        <a:t>委託</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extLst>
                  <a:ext uri="{0D108BD9-81ED-4DB2-BD59-A6C34878D82A}">
                    <a16:rowId xmlns:a16="http://schemas.microsoft.com/office/drawing/2014/main" val="10007"/>
                  </a:ext>
                </a:extLst>
              </a:tr>
              <a:tr h="576064">
                <a:tc>
                  <a:txBody>
                    <a:bodyPr/>
                    <a:lstStyle/>
                    <a:p>
                      <a:pPr algn="ctr" fontAlgn="ctr"/>
                      <a:r>
                        <a:rPr lang="ja-JP" altLang="en-US" sz="1600" b="0" i="0" u="none" strike="noStrike" dirty="0">
                          <a:solidFill>
                            <a:schemeClr val="tx1"/>
                          </a:solidFill>
                          <a:latin typeface="ＭＳ Ｐゴシック"/>
                        </a:rPr>
                        <a:t>共同研究</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extLst>
                  <a:ext uri="{0D108BD9-81ED-4DB2-BD59-A6C34878D82A}">
                    <a16:rowId xmlns:a16="http://schemas.microsoft.com/office/drawing/2014/main" val="3456510130"/>
                  </a:ext>
                </a:extLst>
              </a:tr>
              <a:tr h="576064">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年度合計</a:t>
                      </a: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1" i="0" u="none" strike="noStrike" dirty="0">
                          <a:solidFill>
                            <a:schemeClr val="tx1"/>
                          </a:solidFill>
                          <a:latin typeface="ＭＳ Ｐゴシック"/>
                        </a:rPr>
                        <a:t>〇〇</a:t>
                      </a:r>
                      <a:endParaRPr lang="en-US" altLang="ja-JP" sz="1600" b="1"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1"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5" name="正方形/長方形 4">
            <a:extLst>
              <a:ext uri="{FF2B5EF4-FFF2-40B4-BE49-F238E27FC236}">
                <a16:creationId xmlns:a16="http://schemas.microsoft.com/office/drawing/2014/main" id="{0E238320-9AC3-4BD3-88AB-B4C9F9EEB9C8}"/>
              </a:ext>
            </a:extLst>
          </p:cNvPr>
          <p:cNvSpPr/>
          <p:nvPr/>
        </p:nvSpPr>
        <p:spPr>
          <a:xfrm>
            <a:off x="4202435" y="0"/>
            <a:ext cx="4941565" cy="923330"/>
          </a:xfrm>
          <a:prstGeom prst="rect">
            <a:avLst/>
          </a:prstGeom>
        </p:spPr>
        <p:txBody>
          <a:bodyPr wrap="square">
            <a:spAutoFit/>
          </a:bodyPr>
          <a:lstStyle/>
          <a:p>
            <a:pPr marL="87313" indent="-87313"/>
            <a:r>
              <a:rPr lang="ja-JP" altLang="en-US" i="1" dirty="0">
                <a:solidFill>
                  <a:srgbClr val="0000FF"/>
                </a:solidFill>
              </a:rPr>
              <a:t>・助成フェーズ</a:t>
            </a:r>
            <a:endParaRPr lang="en-US" altLang="ja-JP" i="1" dirty="0">
              <a:solidFill>
                <a:srgbClr val="0000FF"/>
              </a:solidFill>
            </a:endParaRPr>
          </a:p>
          <a:p>
            <a:pPr marL="87313" indent="-87313"/>
            <a:r>
              <a:rPr lang="ja-JP" altLang="en-US" i="1" dirty="0">
                <a:solidFill>
                  <a:srgbClr val="0000FF"/>
                </a:solidFill>
              </a:rPr>
              <a:t>上段：助成対象費用総額、</a:t>
            </a:r>
            <a:endParaRPr lang="en-US" altLang="ja-JP" i="1" dirty="0">
              <a:solidFill>
                <a:srgbClr val="0000FF"/>
              </a:solidFill>
            </a:endParaRPr>
          </a:p>
          <a:p>
            <a:pPr marL="87313" indent="-87313"/>
            <a:r>
              <a:rPr lang="ja-JP" altLang="en-US" i="1" dirty="0">
                <a:solidFill>
                  <a:srgbClr val="0000FF"/>
                </a:solidFill>
              </a:rPr>
              <a:t>下段：（</a:t>
            </a:r>
            <a:r>
              <a:rPr lang="en-US" altLang="ja-JP" i="1" dirty="0">
                <a:solidFill>
                  <a:srgbClr val="0000FF"/>
                </a:solidFill>
                <a:sym typeface="Wingdings" panose="05000000000000000000" pitchFamily="2" charset="2"/>
              </a:rPr>
              <a:t>NEDO</a:t>
            </a:r>
            <a:r>
              <a:rPr lang="ja-JP" altLang="en-US" i="1" dirty="0">
                <a:solidFill>
                  <a:srgbClr val="0000FF"/>
                </a:solidFill>
                <a:sym typeface="Wingdings" panose="05000000000000000000" pitchFamily="2" charset="2"/>
              </a:rPr>
              <a:t>負担額）</a:t>
            </a:r>
            <a:endParaRPr lang="en-US" altLang="ja-JP" i="1" dirty="0">
              <a:solidFill>
                <a:srgbClr val="0000FF"/>
              </a:solidFill>
            </a:endParaRPr>
          </a:p>
        </p:txBody>
      </p:sp>
    </p:spTree>
    <p:extLst>
      <p:ext uri="{BB962C8B-B14F-4D97-AF65-F5344CB8AC3E}">
        <p14:creationId xmlns:p14="http://schemas.microsoft.com/office/powerpoint/2010/main" val="364972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2627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予算積算概要</a:t>
            </a:r>
            <a:endParaRPr kumimoji="1" lang="ja-JP" altLang="en-US" sz="2400" dirty="0"/>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914755976"/>
              </p:ext>
            </p:extLst>
          </p:nvPr>
        </p:nvGraphicFramePr>
        <p:xfrm>
          <a:off x="273847" y="922494"/>
          <a:ext cx="8568951" cy="5537192"/>
        </p:xfrm>
        <a:graphic>
          <a:graphicData uri="http://schemas.openxmlformats.org/drawingml/2006/table">
            <a:tbl>
              <a:tblPr>
                <a:tableStyleId>{5940675A-B579-460E-94D1-54222C63F5DA}</a:tableStyleId>
              </a:tblPr>
              <a:tblGrid>
                <a:gridCol w="864096">
                  <a:extLst>
                    <a:ext uri="{9D8B030D-6E8A-4147-A177-3AD203B41FA5}">
                      <a16:colId xmlns:a16="http://schemas.microsoft.com/office/drawing/2014/main" val="20000"/>
                    </a:ext>
                  </a:extLst>
                </a:gridCol>
                <a:gridCol w="1152128">
                  <a:extLst>
                    <a:ext uri="{9D8B030D-6E8A-4147-A177-3AD203B41FA5}">
                      <a16:colId xmlns:a16="http://schemas.microsoft.com/office/drawing/2014/main" val="4186017197"/>
                    </a:ext>
                  </a:extLst>
                </a:gridCol>
                <a:gridCol w="3276364">
                  <a:extLst>
                    <a:ext uri="{9D8B030D-6E8A-4147-A177-3AD203B41FA5}">
                      <a16:colId xmlns:a16="http://schemas.microsoft.com/office/drawing/2014/main" val="20003"/>
                    </a:ext>
                  </a:extLst>
                </a:gridCol>
                <a:gridCol w="3276363">
                  <a:extLst>
                    <a:ext uri="{9D8B030D-6E8A-4147-A177-3AD203B41FA5}">
                      <a16:colId xmlns:a16="http://schemas.microsoft.com/office/drawing/2014/main" val="20004"/>
                    </a:ext>
                  </a:extLst>
                </a:gridCol>
              </a:tblGrid>
              <a:tr h="337321">
                <a:tc gridSpan="2">
                  <a:txBody>
                    <a:bodyPr/>
                    <a:lstStyle/>
                    <a:p>
                      <a:pPr algn="ctr" fontAlgn="ctr"/>
                      <a:endParaRPr 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fontAlgn="ctr"/>
                      <a:r>
                        <a:rPr lang="en-US" altLang="ja-JP" sz="1200" u="none" strike="noStrike" dirty="0">
                          <a:solidFill>
                            <a:schemeClr val="tx1"/>
                          </a:solidFill>
                          <a:latin typeface="Meiryo UI" panose="020B0604030504040204" pitchFamily="50" charset="-128"/>
                          <a:ea typeface="Meiryo UI" panose="020B0604030504040204" pitchFamily="50" charset="-128"/>
                        </a:rPr>
                        <a:t>2021FY</a:t>
                      </a:r>
                      <a:endParaRPr lang="en-US" sz="120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200" u="none" strike="noStrike" dirty="0">
                          <a:solidFill>
                            <a:schemeClr val="tx1"/>
                          </a:solidFill>
                          <a:latin typeface="Meiryo UI" panose="020B0604030504040204" pitchFamily="50" charset="-128"/>
                          <a:ea typeface="Meiryo UI" panose="020B0604030504040204" pitchFamily="50" charset="-128"/>
                        </a:rPr>
                        <a:t>2022FY</a:t>
                      </a:r>
                      <a:endParaRPr lang="en-US" sz="1200" b="1"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18002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委託</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○○株式会社</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機械装置費：○百万円（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＊＊分析装置</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＊＊社製）　０．○百万円</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＊＊センサ</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＊＊社製）　０．○百万円</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外注費：○百万円（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＊＊合成</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外注費：○百万円（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＊＊合成</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消費税・間接経費：○百万円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429840">
                <a:tc gridSpan="2">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合計</a:t>
                      </a: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1119588152"/>
                  </a:ext>
                </a:extLst>
              </a:tr>
              <a:tr h="928648">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再委託</a:t>
                      </a:r>
                    </a:p>
                  </a:txBody>
                  <a:tcPr marL="0" marR="0" marT="0" marB="0" anchor="ctr"/>
                </a:tc>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○○大学</a:t>
                      </a: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402321">
                <a:tc gridSpan="2">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合計</a:t>
                      </a:r>
                    </a:p>
                  </a:txBody>
                  <a:tcPr marL="0" marR="0" marT="0" marB="0" anchor="ctr">
                    <a:solidFill>
                      <a:schemeClr val="bg1">
                        <a:lumMod val="85000"/>
                      </a:schemeClr>
                    </a:solidFill>
                  </a:tcPr>
                </a:tc>
                <a:tc hMerge="1">
                  <a:txBody>
                    <a:bodyPr/>
                    <a:lstStyle/>
                    <a:p>
                      <a:endParaRPr kumimoji="1" lang="ja-JP" altLang="en-US"/>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2583478721"/>
                  </a:ext>
                </a:extLst>
              </a:tr>
              <a:tr h="1296144">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再委託</a:t>
                      </a:r>
                    </a:p>
                  </a:txBody>
                  <a:tcPr marL="0" marR="0" marT="0" marB="0" anchor="ctr"/>
                </a:tc>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○○株式会社</a:t>
                      </a: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342718">
                <a:tc gridSpan="2">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合計</a:t>
                      </a:r>
                    </a:p>
                  </a:txBody>
                  <a:tcPr marL="0" marR="0" marT="0" marB="0" anchor="ct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3859512740"/>
                  </a:ext>
                </a:extLst>
              </a:tr>
            </a:tbl>
          </a:graphicData>
        </a:graphic>
      </p:graphicFrame>
      <p:sp>
        <p:nvSpPr>
          <p:cNvPr id="7" name="正方形/長方形 6">
            <a:extLst>
              <a:ext uri="{FF2B5EF4-FFF2-40B4-BE49-F238E27FC236}">
                <a16:creationId xmlns:a16="http://schemas.microsoft.com/office/drawing/2014/main" id="{1649E285-9AC5-4203-B16D-30D6C4673BFD}"/>
              </a:ext>
            </a:extLst>
          </p:cNvPr>
          <p:cNvSpPr/>
          <p:nvPr/>
        </p:nvSpPr>
        <p:spPr>
          <a:xfrm>
            <a:off x="7580198" y="547338"/>
            <a:ext cx="1296143" cy="276999"/>
          </a:xfrm>
          <a:prstGeom prst="rect">
            <a:avLst/>
          </a:prstGeom>
        </p:spPr>
        <p:txBody>
          <a:bodyPr wrap="square">
            <a:spAutoFit/>
          </a:bodyPr>
          <a:lstStyle/>
          <a:p>
            <a:pPr marL="87313" indent="-87313"/>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単位：百万円</a:t>
            </a:r>
            <a:r>
              <a:rPr lang="en-US" altLang="ja-JP" sz="1200" dirty="0">
                <a:latin typeface="Meiryo UI" panose="020B0604030504040204" pitchFamily="50" charset="-128"/>
                <a:ea typeface="Meiryo UI" panose="020B0604030504040204" pitchFamily="50" charset="-128"/>
              </a:rPr>
              <a:t>]</a:t>
            </a:r>
          </a:p>
        </p:txBody>
      </p:sp>
      <p:sp>
        <p:nvSpPr>
          <p:cNvPr id="4" name="正方形/長方形 3">
            <a:extLst>
              <a:ext uri="{FF2B5EF4-FFF2-40B4-BE49-F238E27FC236}">
                <a16:creationId xmlns:a16="http://schemas.microsoft.com/office/drawing/2014/main" id="{844EC648-4674-4CD7-9987-4D9BFEBB9910}"/>
              </a:ext>
            </a:extLst>
          </p:cNvPr>
          <p:cNvSpPr/>
          <p:nvPr/>
        </p:nvSpPr>
        <p:spPr>
          <a:xfrm>
            <a:off x="218457" y="603449"/>
            <a:ext cx="1317990" cy="369332"/>
          </a:xfrm>
          <a:prstGeom prst="rect">
            <a:avLst/>
          </a:prstGeom>
        </p:spPr>
        <p:txBody>
          <a:bodyPr wrap="none">
            <a:spAutoFit/>
          </a:bodyPr>
          <a:lstStyle/>
          <a:p>
            <a:pPr lvl="0" fontAlgn="ctr">
              <a:defRPr/>
            </a:pPr>
            <a:r>
              <a:rPr lang="ja-JP" altLang="en-US" dirty="0">
                <a:latin typeface="Meiryo UI" panose="020B0604030504040204" pitchFamily="50" charset="-128"/>
                <a:ea typeface="Meiryo UI" panose="020B0604030504040204" pitchFamily="50" charset="-128"/>
              </a:rPr>
              <a:t>委託フェーズ</a:t>
            </a:r>
            <a:endParaRPr lang="en-US" altLang="ja-JP"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AD59749C-DCFB-4AC1-AA83-49C8F5B6068D}"/>
              </a:ext>
            </a:extLst>
          </p:cNvPr>
          <p:cNvSpPr/>
          <p:nvPr/>
        </p:nvSpPr>
        <p:spPr>
          <a:xfrm>
            <a:off x="2627784" y="141404"/>
            <a:ext cx="8775004" cy="307777"/>
          </a:xfrm>
          <a:prstGeom prst="rect">
            <a:avLst/>
          </a:prstGeom>
        </p:spPr>
        <p:txBody>
          <a:bodyPr wrap="square">
            <a:spAutoFit/>
          </a:bodyPr>
          <a:lstStyle/>
          <a:p>
            <a:pPr lvl="0">
              <a:defRPr/>
            </a:pPr>
            <a:r>
              <a:rPr lang="ja-JP" altLang="en-US" sz="1400" i="1" dirty="0">
                <a:solidFill>
                  <a:srgbClr val="0000FF"/>
                </a:solidFill>
                <a:latin typeface="Meiryo UI" panose="020B0604030504040204" pitchFamily="50" charset="-128"/>
                <a:ea typeface="Meiryo UI" panose="020B0604030504040204" pitchFamily="50" charset="-128"/>
              </a:rPr>
              <a:t>（</a:t>
            </a:r>
            <a:r>
              <a:rPr lang="en-US" altLang="ja-JP" sz="1400" i="1" dirty="0">
                <a:solidFill>
                  <a:srgbClr val="0000FF"/>
                </a:solidFill>
                <a:latin typeface="Meiryo UI" panose="020B0604030504040204" pitchFamily="50" charset="-128"/>
                <a:ea typeface="Meiryo UI" panose="020B0604030504040204" pitchFamily="50" charset="-128"/>
              </a:rPr>
              <a:t>※</a:t>
            </a:r>
            <a:r>
              <a:rPr lang="ja-JP" altLang="en-US" sz="1400" i="1" dirty="0">
                <a:solidFill>
                  <a:srgbClr val="0000FF"/>
                </a:solidFill>
                <a:latin typeface="Meiryo UI" panose="020B0604030504040204" pitchFamily="50" charset="-128"/>
                <a:ea typeface="Meiryo UI" panose="020B0604030504040204" pitchFamily="50" charset="-128"/>
              </a:rPr>
              <a:t>）購入する具体的な装置名称、消耗品、外注内容を記載すること</a:t>
            </a:r>
          </a:p>
        </p:txBody>
      </p:sp>
    </p:spTree>
    <p:extLst>
      <p:ext uri="{BB962C8B-B14F-4D97-AF65-F5344CB8AC3E}">
        <p14:creationId xmlns:p14="http://schemas.microsoft.com/office/powerpoint/2010/main" val="2592834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2627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予算積算概要</a:t>
            </a:r>
            <a:endParaRPr kumimoji="1" lang="ja-JP" altLang="en-US" sz="2400" dirty="0"/>
          </a:p>
        </p:txBody>
      </p:sp>
      <p:graphicFrame>
        <p:nvGraphicFramePr>
          <p:cNvPr id="6" name="表 5"/>
          <p:cNvGraphicFramePr>
            <a:graphicFrameLocks noGrp="1"/>
          </p:cNvGraphicFramePr>
          <p:nvPr>
            <p:extLst>
              <p:ext uri="{D42A27DB-BD31-4B8C-83A1-F6EECF244321}">
                <p14:modId xmlns:p14="http://schemas.microsoft.com/office/powerpoint/2010/main" val="576875194"/>
              </p:ext>
            </p:extLst>
          </p:nvPr>
        </p:nvGraphicFramePr>
        <p:xfrm>
          <a:off x="117476" y="908720"/>
          <a:ext cx="8775004" cy="5803390"/>
        </p:xfrm>
        <a:graphic>
          <a:graphicData uri="http://schemas.openxmlformats.org/drawingml/2006/table">
            <a:tbl>
              <a:tblPr>
                <a:tableStyleId>{5940675A-B579-460E-94D1-54222C63F5DA}</a:tableStyleId>
              </a:tblPr>
              <a:tblGrid>
                <a:gridCol w="485022">
                  <a:extLst>
                    <a:ext uri="{9D8B030D-6E8A-4147-A177-3AD203B41FA5}">
                      <a16:colId xmlns:a16="http://schemas.microsoft.com/office/drawing/2014/main" val="20000"/>
                    </a:ext>
                  </a:extLst>
                </a:gridCol>
                <a:gridCol w="550596">
                  <a:extLst>
                    <a:ext uri="{9D8B030D-6E8A-4147-A177-3AD203B41FA5}">
                      <a16:colId xmlns:a16="http://schemas.microsoft.com/office/drawing/2014/main" val="4241485289"/>
                    </a:ext>
                  </a:extLst>
                </a:gridCol>
                <a:gridCol w="2686471">
                  <a:extLst>
                    <a:ext uri="{9D8B030D-6E8A-4147-A177-3AD203B41FA5}">
                      <a16:colId xmlns:a16="http://schemas.microsoft.com/office/drawing/2014/main" val="20003"/>
                    </a:ext>
                  </a:extLst>
                </a:gridCol>
                <a:gridCol w="2449168">
                  <a:extLst>
                    <a:ext uri="{9D8B030D-6E8A-4147-A177-3AD203B41FA5}">
                      <a16:colId xmlns:a16="http://schemas.microsoft.com/office/drawing/2014/main" val="20004"/>
                    </a:ext>
                  </a:extLst>
                </a:gridCol>
                <a:gridCol w="2603747">
                  <a:extLst>
                    <a:ext uri="{9D8B030D-6E8A-4147-A177-3AD203B41FA5}">
                      <a16:colId xmlns:a16="http://schemas.microsoft.com/office/drawing/2014/main" val="2690621142"/>
                    </a:ext>
                  </a:extLst>
                </a:gridCol>
              </a:tblGrid>
              <a:tr h="337321">
                <a:tc gridSpan="2">
                  <a:txBody>
                    <a:bodyPr/>
                    <a:lstStyle/>
                    <a:p>
                      <a:pPr algn="ctr" fontAlgn="ctr"/>
                      <a:endParaRPr 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fontAlgn="ctr"/>
                      <a:r>
                        <a:rPr lang="en-US" altLang="ja-JP" sz="1200" u="none" strike="noStrike" dirty="0">
                          <a:solidFill>
                            <a:schemeClr val="tx1"/>
                          </a:solidFill>
                          <a:latin typeface="Meiryo UI" panose="020B0604030504040204" pitchFamily="50" charset="-128"/>
                          <a:ea typeface="Meiryo UI" panose="020B0604030504040204" pitchFamily="50" charset="-128"/>
                        </a:rPr>
                        <a:t>2021FY</a:t>
                      </a:r>
                      <a:endParaRPr lang="en-US" sz="120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200" u="none" strike="noStrike" dirty="0">
                          <a:solidFill>
                            <a:schemeClr val="tx1"/>
                          </a:solidFill>
                          <a:latin typeface="Meiryo UI" panose="020B0604030504040204" pitchFamily="50" charset="-128"/>
                          <a:ea typeface="Meiryo UI" panose="020B0604030504040204" pitchFamily="50" charset="-128"/>
                        </a:rPr>
                        <a:t>2022FY</a:t>
                      </a:r>
                      <a:endParaRPr lang="en-US" sz="1200" b="1"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u="none" strike="noStrike" dirty="0">
                          <a:solidFill>
                            <a:schemeClr val="tx1"/>
                          </a:solidFill>
                          <a:latin typeface="Meiryo UI" panose="020B0604030504040204" pitchFamily="50" charset="-128"/>
                          <a:ea typeface="Meiryo UI" panose="020B0604030504040204" pitchFamily="50" charset="-128"/>
                        </a:rPr>
                        <a:t>2023FY</a:t>
                      </a:r>
                      <a:endParaRPr lang="en-US" sz="1200" b="1"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18002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助成</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○○株式会社</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機械装置費：○百万円（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＊＊分析装置</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＊＊社製）○百万円</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＊＊センサ</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＊＊社製）　○百万円</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外注費：○百万円（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＊＊合成</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外注費：○百万円（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＊＊合成</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外注費：○百万円（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＊＊合成</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928648">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委託</a:t>
                      </a:r>
                    </a:p>
                  </a:txBody>
                  <a:tcPr marL="0" marR="0" marT="0" marB="0" anchor="ctr"/>
                </a:tc>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○○大学</a:t>
                      </a: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402321">
                <a:tc gridSpan="2">
                  <a:txBody>
                    <a:bodyPr/>
                    <a:lstStyle/>
                    <a:p>
                      <a:pPr algn="ctr" fontAlgn="ctr"/>
                      <a:r>
                        <a:rPr lang="ja-JP" altLang="en-US" sz="1100" b="0" i="0" u="none" strike="noStrike" dirty="0">
                          <a:solidFill>
                            <a:schemeClr val="tx1"/>
                          </a:solidFill>
                          <a:latin typeface="Meiryo UI" panose="020B0604030504040204" pitchFamily="50" charset="-128"/>
                          <a:ea typeface="Meiryo UI" panose="020B0604030504040204" pitchFamily="50" charset="-128"/>
                        </a:rPr>
                        <a:t>小計</a:t>
                      </a:r>
                      <a:endParaRPr lang="en-US" altLang="ja-JP" sz="1100" b="0" i="0" u="none" strike="noStrike" dirty="0">
                        <a:solidFill>
                          <a:schemeClr val="tx1"/>
                        </a:solidFill>
                        <a:latin typeface="Meiryo UI" panose="020B0604030504040204" pitchFamily="50" charset="-128"/>
                        <a:ea typeface="Meiryo UI" panose="020B0604030504040204" pitchFamily="50" charset="-128"/>
                      </a:endParaRPr>
                    </a:p>
                    <a:p>
                      <a:pPr algn="ctr" fontAlgn="ctr"/>
                      <a:r>
                        <a:rPr lang="en-US" altLang="ja-JP" sz="1050" b="0" i="0" u="none" strike="noStrike" dirty="0">
                          <a:solidFill>
                            <a:schemeClr val="tx1"/>
                          </a:solidFill>
                          <a:latin typeface="Meiryo UI" panose="020B0604030504040204" pitchFamily="50" charset="-128"/>
                          <a:ea typeface="Meiryo UI" panose="020B0604030504040204" pitchFamily="50" charset="-128"/>
                        </a:rPr>
                        <a:t>(NEDO</a:t>
                      </a:r>
                      <a:r>
                        <a:rPr lang="ja-JP" altLang="en-US" sz="1050" b="0" i="0" u="none" strike="noStrike" dirty="0">
                          <a:solidFill>
                            <a:schemeClr val="tx1"/>
                          </a:solidFill>
                          <a:latin typeface="Meiryo UI" panose="020B0604030504040204" pitchFamily="50" charset="-128"/>
                          <a:ea typeface="Meiryo UI" panose="020B0604030504040204" pitchFamily="50" charset="-128"/>
                        </a:rPr>
                        <a:t>負担額</a:t>
                      </a:r>
                      <a:r>
                        <a:rPr lang="en-US" altLang="ja-JP" sz="1050" b="0" i="0" u="none" strike="noStrike" dirty="0">
                          <a:solidFill>
                            <a:schemeClr val="tx1"/>
                          </a:solidFill>
                          <a:latin typeface="Meiryo UI" panose="020B0604030504040204" pitchFamily="50" charset="-128"/>
                          <a:ea typeface="Meiryo UI" panose="020B0604030504040204" pitchFamily="50" charset="-128"/>
                        </a:rPr>
                        <a:t>)</a:t>
                      </a:r>
                      <a:endParaRPr lang="ja-JP" altLang="en-US" sz="105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ＭＳ Ｐゴシック"/>
                        </a:rPr>
                        <a:t>〇〇</a:t>
                      </a:r>
                      <a:endParaRPr lang="en-US" altLang="ja-JP" sz="12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latin typeface="ＭＳ Ｐゴシック"/>
                        </a:rPr>
                        <a:t>(</a:t>
                      </a:r>
                      <a:r>
                        <a:rPr lang="ja-JP" altLang="en-US" sz="1200" b="1" i="0" u="none" strike="noStrike" dirty="0">
                          <a:solidFill>
                            <a:schemeClr val="tx1"/>
                          </a:solidFill>
                          <a:latin typeface="ＭＳ Ｐゴシック"/>
                        </a:rPr>
                        <a:t>〇〇</a:t>
                      </a:r>
                      <a:r>
                        <a:rPr lang="en-US" altLang="ja-JP" sz="1200" b="1"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ＭＳ Ｐゴシック"/>
                        </a:rPr>
                        <a:t>〇〇</a:t>
                      </a:r>
                      <a:endParaRPr lang="en-US" altLang="ja-JP" sz="12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latin typeface="ＭＳ Ｐゴシック"/>
                        </a:rPr>
                        <a:t>(</a:t>
                      </a:r>
                      <a:r>
                        <a:rPr lang="ja-JP" altLang="en-US" sz="1200" b="1" i="0" u="none" strike="noStrike" dirty="0">
                          <a:solidFill>
                            <a:schemeClr val="tx1"/>
                          </a:solidFill>
                          <a:latin typeface="ＭＳ Ｐゴシック"/>
                        </a:rPr>
                        <a:t>〇〇</a:t>
                      </a:r>
                      <a:r>
                        <a:rPr lang="en-US" altLang="ja-JP" sz="1200" b="1"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ＭＳ Ｐゴシック"/>
                        </a:rPr>
                        <a:t>〇〇</a:t>
                      </a:r>
                      <a:endParaRPr lang="en-US" altLang="ja-JP" sz="12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latin typeface="ＭＳ Ｐゴシック"/>
                        </a:rPr>
                        <a:t>(</a:t>
                      </a:r>
                      <a:r>
                        <a:rPr lang="ja-JP" altLang="en-US" sz="1200" b="1" i="0" u="none" strike="noStrike" dirty="0">
                          <a:solidFill>
                            <a:schemeClr val="tx1"/>
                          </a:solidFill>
                          <a:latin typeface="ＭＳ Ｐゴシック"/>
                        </a:rPr>
                        <a:t>〇〇</a:t>
                      </a:r>
                      <a:r>
                        <a:rPr lang="en-US" altLang="ja-JP" sz="1200" b="1" i="0" u="none" strike="noStrike" dirty="0">
                          <a:solidFill>
                            <a:schemeClr val="tx1"/>
                          </a:solidFill>
                          <a:latin typeface="ＭＳ Ｐゴシック"/>
                        </a:rPr>
                        <a:t>)</a:t>
                      </a:r>
                    </a:p>
                  </a:txBody>
                  <a:tcPr marL="0" marR="0" marT="0" marB="0" anchor="ctr">
                    <a:solidFill>
                      <a:schemeClr val="bg1">
                        <a:lumMod val="85000"/>
                      </a:schemeClr>
                    </a:solidFill>
                  </a:tcPr>
                </a:tc>
                <a:extLst>
                  <a:ext uri="{0D108BD9-81ED-4DB2-BD59-A6C34878D82A}">
                    <a16:rowId xmlns:a16="http://schemas.microsoft.com/office/drawing/2014/main" val="2583478721"/>
                  </a:ext>
                </a:extLst>
              </a:tr>
              <a:tr h="1296144">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共同研究</a:t>
                      </a:r>
                    </a:p>
                  </a:txBody>
                  <a:tcPr marL="0" marR="0" marT="0" marB="0" anchor="ctr"/>
                </a:tc>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○○大学</a:t>
                      </a: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401918">
                <a:tc gridSpan="2">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小計</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定額助成ぶん</a:t>
                      </a:r>
                    </a:p>
                  </a:txBody>
                  <a:tcPr marL="0" marR="0" marT="0" marB="0" anchor="ct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3859512740"/>
                  </a:ext>
                </a:extLst>
              </a:tr>
              <a:tr h="468206">
                <a:tc gridSpan="2">
                  <a:txBody>
                    <a:bodyPr/>
                    <a:lstStyle/>
                    <a:p>
                      <a:pPr algn="ctr" fontAlgn="ctr"/>
                      <a:r>
                        <a:rPr lang="ja-JP" altLang="en-US" sz="1200" b="0" i="0" u="none" strike="noStrike">
                          <a:solidFill>
                            <a:schemeClr val="tx1"/>
                          </a:solidFill>
                          <a:latin typeface="Meiryo UI" panose="020B0604030504040204" pitchFamily="50" charset="-128"/>
                          <a:ea typeface="Meiryo UI" panose="020B0604030504040204" pitchFamily="50" charset="-128"/>
                        </a:rPr>
                        <a:t>合計</a:t>
                      </a:r>
                      <a:endParaRPr lang="en-US" altLang="ja-JP" sz="1400" b="0" i="0" u="none" strike="noStrike" dirty="0">
                        <a:solidFill>
                          <a:schemeClr val="tx1"/>
                        </a:solidFill>
                        <a:latin typeface="Meiryo UI" panose="020B0604030504040204" pitchFamily="50" charset="-128"/>
                        <a:ea typeface="Meiryo UI" panose="020B0604030504040204" pitchFamily="50" charset="-128"/>
                      </a:endParaRPr>
                    </a:p>
                    <a:p>
                      <a:pPr algn="ct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(NEDO</a:t>
                      </a:r>
                      <a:r>
                        <a:rPr lang="ja-JP" altLang="en-US" sz="1200" b="0" i="0" u="none" strike="noStrike" dirty="0">
                          <a:solidFill>
                            <a:schemeClr val="tx1"/>
                          </a:solidFill>
                          <a:latin typeface="Meiryo UI" panose="020B0604030504040204" pitchFamily="50" charset="-128"/>
                          <a:ea typeface="Meiryo UI" panose="020B0604030504040204" pitchFamily="50" charset="-128"/>
                        </a:rPr>
                        <a:t>負担額</a:t>
                      </a:r>
                      <a:r>
                        <a:rPr lang="en-US" altLang="ja-JP" sz="1200" b="0" i="0" u="none" strike="noStrike" dirty="0">
                          <a:solidFill>
                            <a:schemeClr val="tx1"/>
                          </a:solidFill>
                          <a:latin typeface="Meiryo UI" panose="020B0604030504040204" pitchFamily="50" charset="-128"/>
                          <a:ea typeface="Meiryo UI" panose="020B0604030504040204" pitchFamily="50" charset="-128"/>
                        </a:rPr>
                        <a:t>)</a:t>
                      </a:r>
                      <a:endParaRPr lang="ja-JP"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ＭＳ Ｐゴシック"/>
                        </a:rPr>
                        <a:t>〇〇</a:t>
                      </a:r>
                      <a:endParaRPr lang="en-US" altLang="ja-JP" sz="12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latin typeface="ＭＳ Ｐゴシック"/>
                        </a:rPr>
                        <a:t>(</a:t>
                      </a:r>
                      <a:r>
                        <a:rPr lang="ja-JP" altLang="en-US" sz="1200" b="1" i="0" u="none" strike="noStrike" dirty="0">
                          <a:solidFill>
                            <a:schemeClr val="tx1"/>
                          </a:solidFill>
                          <a:latin typeface="ＭＳ Ｐゴシック"/>
                        </a:rPr>
                        <a:t>〇〇</a:t>
                      </a:r>
                      <a:r>
                        <a:rPr lang="en-US" altLang="ja-JP" sz="1200" b="1"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ＭＳ Ｐゴシック"/>
                        </a:rPr>
                        <a:t>〇〇</a:t>
                      </a:r>
                      <a:endParaRPr lang="en-US" altLang="ja-JP" sz="12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latin typeface="ＭＳ Ｐゴシック"/>
                        </a:rPr>
                        <a:t>(</a:t>
                      </a:r>
                      <a:r>
                        <a:rPr lang="ja-JP" altLang="en-US" sz="1200" b="1" i="0" u="none" strike="noStrike" dirty="0">
                          <a:solidFill>
                            <a:schemeClr val="tx1"/>
                          </a:solidFill>
                          <a:latin typeface="ＭＳ Ｐゴシック"/>
                        </a:rPr>
                        <a:t>〇〇</a:t>
                      </a:r>
                      <a:r>
                        <a:rPr lang="en-US" altLang="ja-JP" sz="1200" b="1"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ＭＳ Ｐゴシック"/>
                        </a:rPr>
                        <a:t>〇〇</a:t>
                      </a:r>
                      <a:endParaRPr lang="en-US" altLang="ja-JP" sz="12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latin typeface="ＭＳ Ｐゴシック"/>
                        </a:rPr>
                        <a:t>(</a:t>
                      </a:r>
                      <a:r>
                        <a:rPr lang="ja-JP" altLang="en-US" sz="1200" b="1" i="0" u="none" strike="noStrike" dirty="0">
                          <a:solidFill>
                            <a:schemeClr val="tx1"/>
                          </a:solidFill>
                          <a:latin typeface="ＭＳ Ｐゴシック"/>
                        </a:rPr>
                        <a:t>〇〇</a:t>
                      </a:r>
                      <a:r>
                        <a:rPr lang="en-US" altLang="ja-JP" sz="1200" b="1" i="0" u="none" strike="noStrike" dirty="0">
                          <a:solidFill>
                            <a:schemeClr val="tx1"/>
                          </a:solidFill>
                          <a:latin typeface="ＭＳ Ｐゴシック"/>
                        </a:rPr>
                        <a:t>)</a:t>
                      </a:r>
                    </a:p>
                  </a:txBody>
                  <a:tcPr marL="0" marR="0" marT="0" marB="0" anchor="ctr">
                    <a:solidFill>
                      <a:schemeClr val="bg1">
                        <a:lumMod val="85000"/>
                      </a:schemeClr>
                    </a:solidFill>
                  </a:tcPr>
                </a:tc>
                <a:extLst>
                  <a:ext uri="{0D108BD9-81ED-4DB2-BD59-A6C34878D82A}">
                    <a16:rowId xmlns:a16="http://schemas.microsoft.com/office/drawing/2014/main" val="2155909591"/>
                  </a:ext>
                </a:extLst>
              </a:tr>
            </a:tbl>
          </a:graphicData>
        </a:graphic>
      </p:graphicFrame>
      <p:sp>
        <p:nvSpPr>
          <p:cNvPr id="7" name="正方形/長方形 6">
            <a:extLst>
              <a:ext uri="{FF2B5EF4-FFF2-40B4-BE49-F238E27FC236}">
                <a16:creationId xmlns:a16="http://schemas.microsoft.com/office/drawing/2014/main" id="{1649E285-9AC5-4203-B16D-30D6C4673BFD}"/>
              </a:ext>
            </a:extLst>
          </p:cNvPr>
          <p:cNvSpPr/>
          <p:nvPr/>
        </p:nvSpPr>
        <p:spPr>
          <a:xfrm>
            <a:off x="7580198" y="547338"/>
            <a:ext cx="1296143" cy="276999"/>
          </a:xfrm>
          <a:prstGeom prst="rect">
            <a:avLst/>
          </a:prstGeom>
        </p:spPr>
        <p:txBody>
          <a:bodyPr wrap="square">
            <a:spAutoFit/>
          </a:bodyPr>
          <a:lstStyle/>
          <a:p>
            <a:pPr marL="87313" indent="-87313"/>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単位：百万円</a:t>
            </a:r>
            <a:r>
              <a:rPr lang="en-US" altLang="ja-JP" sz="1200" dirty="0">
                <a:latin typeface="Meiryo UI" panose="020B0604030504040204" pitchFamily="50" charset="-128"/>
                <a:ea typeface="Meiryo UI" panose="020B0604030504040204" pitchFamily="50" charset="-128"/>
              </a:rPr>
              <a:t>]</a:t>
            </a:r>
          </a:p>
        </p:txBody>
      </p:sp>
      <p:sp>
        <p:nvSpPr>
          <p:cNvPr id="4" name="正方形/長方形 3">
            <a:extLst>
              <a:ext uri="{FF2B5EF4-FFF2-40B4-BE49-F238E27FC236}">
                <a16:creationId xmlns:a16="http://schemas.microsoft.com/office/drawing/2014/main" id="{844EC648-4674-4CD7-9987-4D9BFEBB9910}"/>
              </a:ext>
            </a:extLst>
          </p:cNvPr>
          <p:cNvSpPr/>
          <p:nvPr/>
        </p:nvSpPr>
        <p:spPr>
          <a:xfrm>
            <a:off x="179512" y="548680"/>
            <a:ext cx="1317990" cy="369332"/>
          </a:xfrm>
          <a:prstGeom prst="rect">
            <a:avLst/>
          </a:prstGeom>
        </p:spPr>
        <p:txBody>
          <a:bodyPr wrap="none">
            <a:spAutoFit/>
          </a:bodyPr>
          <a:lstStyle/>
          <a:p>
            <a:pPr lvl="0" fontAlgn="ctr">
              <a:defRPr/>
            </a:pPr>
            <a:r>
              <a:rPr lang="ja-JP" altLang="en-US" dirty="0">
                <a:latin typeface="Meiryo UI" panose="020B0604030504040204" pitchFamily="50" charset="-128"/>
                <a:ea typeface="Meiryo UI" panose="020B0604030504040204" pitchFamily="50" charset="-128"/>
              </a:rPr>
              <a:t>助成フェーズ</a:t>
            </a:r>
            <a:endParaRPr lang="en-US" altLang="ja-JP"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AD59749C-DCFB-4AC1-AA83-49C8F5B6068D}"/>
              </a:ext>
            </a:extLst>
          </p:cNvPr>
          <p:cNvSpPr/>
          <p:nvPr/>
        </p:nvSpPr>
        <p:spPr>
          <a:xfrm>
            <a:off x="2627784" y="123508"/>
            <a:ext cx="8775004" cy="307777"/>
          </a:xfrm>
          <a:prstGeom prst="rect">
            <a:avLst/>
          </a:prstGeom>
        </p:spPr>
        <p:txBody>
          <a:bodyPr wrap="square">
            <a:spAutoFit/>
          </a:bodyPr>
          <a:lstStyle/>
          <a:p>
            <a:pPr lvl="0">
              <a:defRPr/>
            </a:pPr>
            <a:r>
              <a:rPr lang="ja-JP" altLang="en-US" sz="1400" i="1" dirty="0">
                <a:solidFill>
                  <a:srgbClr val="0000FF"/>
                </a:solidFill>
                <a:latin typeface="Meiryo UI" panose="020B0604030504040204" pitchFamily="50" charset="-128"/>
                <a:ea typeface="Meiryo UI" panose="020B0604030504040204" pitchFamily="50" charset="-128"/>
              </a:rPr>
              <a:t>（</a:t>
            </a:r>
            <a:r>
              <a:rPr lang="en-US" altLang="ja-JP" sz="1400" i="1" dirty="0">
                <a:solidFill>
                  <a:srgbClr val="0000FF"/>
                </a:solidFill>
                <a:latin typeface="Meiryo UI" panose="020B0604030504040204" pitchFamily="50" charset="-128"/>
                <a:ea typeface="Meiryo UI" panose="020B0604030504040204" pitchFamily="50" charset="-128"/>
              </a:rPr>
              <a:t>※</a:t>
            </a:r>
            <a:r>
              <a:rPr lang="ja-JP" altLang="en-US" sz="1400" i="1" dirty="0">
                <a:solidFill>
                  <a:srgbClr val="0000FF"/>
                </a:solidFill>
                <a:latin typeface="Meiryo UI" panose="020B0604030504040204" pitchFamily="50" charset="-128"/>
                <a:ea typeface="Meiryo UI" panose="020B0604030504040204" pitchFamily="50" charset="-128"/>
              </a:rPr>
              <a:t>）購入する具体的な装置名称、消耗品、外注内容を記載すること</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310543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研究開発成果の実用化・事業化見込み</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48493" y="605469"/>
            <a:ext cx="8847013" cy="923330"/>
          </a:xfrm>
          <a:prstGeom prst="rect">
            <a:avLst/>
          </a:prstGeom>
        </p:spPr>
        <p:txBody>
          <a:bodyPr wrap="square">
            <a:spAutoFit/>
          </a:bodyPr>
          <a:lstStyle/>
          <a:p>
            <a:pPr marL="87313" indent="-87313"/>
            <a:r>
              <a:rPr lang="ja-JP" altLang="en-US" i="1" dirty="0">
                <a:solidFill>
                  <a:srgbClr val="0000FF"/>
                </a:solidFill>
              </a:rPr>
              <a:t>・提案書に記載する研究開発成果の実用化・事業化の見込みを説明してください（現時点での実用化に向けた戦略・方針）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・誰が・どのように実用化・事業化する計画であるかわかりやすく説明をしてください。</a:t>
            </a:r>
            <a:endParaRPr lang="en-US" altLang="ja-JP" i="1" dirty="0">
              <a:solidFill>
                <a:srgbClr val="0000FF"/>
              </a:solidFill>
            </a:endParaRPr>
          </a:p>
        </p:txBody>
      </p:sp>
      <p:sp>
        <p:nvSpPr>
          <p:cNvPr id="11" name="Line 12">
            <a:extLst>
              <a:ext uri="{FF2B5EF4-FFF2-40B4-BE49-F238E27FC236}">
                <a16:creationId xmlns:a16="http://schemas.microsoft.com/office/drawing/2014/main" id="{DAE49029-A5D8-45D1-ACC0-FAAC57CE0D56}"/>
              </a:ext>
            </a:extLst>
          </p:cNvPr>
          <p:cNvSpPr>
            <a:spLocks noChangeShapeType="1"/>
          </p:cNvSpPr>
          <p:nvPr/>
        </p:nvSpPr>
        <p:spPr bwMode="auto">
          <a:xfrm flipV="1">
            <a:off x="1331676" y="2544400"/>
            <a:ext cx="1144389" cy="635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13" name="Rectangle 14">
            <a:extLst>
              <a:ext uri="{FF2B5EF4-FFF2-40B4-BE49-F238E27FC236}">
                <a16:creationId xmlns:a16="http://schemas.microsoft.com/office/drawing/2014/main" id="{4CBEF7B9-B644-4158-A7E2-7A7FBF0AFF49}"/>
              </a:ext>
            </a:extLst>
          </p:cNvPr>
          <p:cNvSpPr>
            <a:spLocks noChangeArrowheads="1"/>
          </p:cNvSpPr>
          <p:nvPr/>
        </p:nvSpPr>
        <p:spPr bwMode="auto">
          <a:xfrm>
            <a:off x="3178188" y="3261186"/>
            <a:ext cx="649115" cy="527050"/>
          </a:xfrm>
          <a:prstGeom prst="rect">
            <a:avLst/>
          </a:prstGeom>
          <a:solidFill>
            <a:srgbClr val="FFFF00"/>
          </a:solidFill>
          <a:ln w="9525">
            <a:solidFill>
              <a:schemeClr val="tx1"/>
            </a:solid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400">
                <a:latin typeface="Meiryo UI" panose="020B0604030504040204" pitchFamily="50" charset="-128"/>
                <a:ea typeface="Meiryo UI" panose="020B0604030504040204" pitchFamily="50" charset="-128"/>
              </a:rPr>
              <a:t>モデル</a:t>
            </a:r>
          </a:p>
          <a:p>
            <a:pPr algn="ctr">
              <a:spcBef>
                <a:spcPct val="0"/>
              </a:spcBef>
              <a:buFontTx/>
              <a:buNone/>
            </a:pPr>
            <a:r>
              <a:rPr kumimoji="0" lang="ja-JP" altLang="en-US" sz="1400">
                <a:latin typeface="Meiryo UI" panose="020B0604030504040204" pitchFamily="50" charset="-128"/>
                <a:ea typeface="Meiryo UI" panose="020B0604030504040204" pitchFamily="50" charset="-128"/>
              </a:rPr>
              <a:t>設計</a:t>
            </a:r>
          </a:p>
        </p:txBody>
      </p:sp>
      <p:sp>
        <p:nvSpPr>
          <p:cNvPr id="17" name="Rectangle 22">
            <a:extLst>
              <a:ext uri="{FF2B5EF4-FFF2-40B4-BE49-F238E27FC236}">
                <a16:creationId xmlns:a16="http://schemas.microsoft.com/office/drawing/2014/main" id="{F06D256E-1CE3-49A0-A3D9-65124AB69372}"/>
              </a:ext>
            </a:extLst>
          </p:cNvPr>
          <p:cNvSpPr>
            <a:spLocks noChangeArrowheads="1"/>
          </p:cNvSpPr>
          <p:nvPr/>
        </p:nvSpPr>
        <p:spPr bwMode="auto">
          <a:xfrm>
            <a:off x="158751" y="4422947"/>
            <a:ext cx="1168400" cy="1140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L</a:t>
            </a:r>
            <a:r>
              <a:rPr lang="ja-JP" altLang="en-US" sz="1400" dirty="0">
                <a:latin typeface="Meiryo UI" panose="020B0604030504040204" pitchFamily="50" charset="-128"/>
                <a:ea typeface="Meiryo UI" panose="020B0604030504040204" pitchFamily="50" charset="-128"/>
              </a:rPr>
              <a:t>スケールでスケールアップ検討</a:t>
            </a:r>
            <a:endParaRPr lang="en-US" altLang="ja-JP" sz="1400" dirty="0">
              <a:latin typeface="Meiryo UI" panose="020B0604030504040204" pitchFamily="50" charset="-128"/>
              <a:ea typeface="Meiryo UI" panose="020B0604030504040204" pitchFamily="50" charset="-128"/>
            </a:endParaRPr>
          </a:p>
          <a:p>
            <a:pPr>
              <a:spcBef>
                <a:spcPct val="0"/>
              </a:spcBef>
              <a:buFontTx/>
              <a:buNone/>
            </a:pPr>
            <a:endParaRPr kumimoji="0" lang="en-US" altLang="ja-JP" sz="1400" b="0" dirty="0">
              <a:latin typeface="Meiryo UI" panose="020B0604030504040204" pitchFamily="50" charset="-128"/>
              <a:ea typeface="Meiryo UI" panose="020B0604030504040204" pitchFamily="50" charset="-128"/>
            </a:endParaRPr>
          </a:p>
          <a:p>
            <a:pPr>
              <a:spcBef>
                <a:spcPct val="0"/>
              </a:spcBef>
              <a:buFontTx/>
              <a:buNone/>
            </a:pPr>
            <a:r>
              <a:rPr kumimoji="0" lang="ja-JP" altLang="en-US" sz="1400" b="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●●試作および物性評価</a:t>
            </a:r>
            <a:endParaRPr kumimoji="0" lang="ja-JP" altLang="en-US" sz="1400" b="0" dirty="0">
              <a:latin typeface="Meiryo UI" panose="020B0604030504040204" pitchFamily="50" charset="-128"/>
              <a:ea typeface="Meiryo UI" panose="020B0604030504040204" pitchFamily="50" charset="-128"/>
            </a:endParaRPr>
          </a:p>
        </p:txBody>
      </p:sp>
      <p:sp>
        <p:nvSpPr>
          <p:cNvPr id="18" name="Rectangle 23">
            <a:extLst>
              <a:ext uri="{FF2B5EF4-FFF2-40B4-BE49-F238E27FC236}">
                <a16:creationId xmlns:a16="http://schemas.microsoft.com/office/drawing/2014/main" id="{FA85657E-0FDF-452E-A1F5-AC8B5A6DB849}"/>
              </a:ext>
            </a:extLst>
          </p:cNvPr>
          <p:cNvSpPr>
            <a:spLocks noChangeArrowheads="1"/>
          </p:cNvSpPr>
          <p:nvPr/>
        </p:nvSpPr>
        <p:spPr bwMode="auto">
          <a:xfrm>
            <a:off x="162548" y="3284984"/>
            <a:ext cx="11684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△△精製技術開発</a:t>
            </a:r>
            <a:endParaRPr kumimoji="0" lang="ja-JP" altLang="en-US" sz="1400" b="0" dirty="0">
              <a:latin typeface="Meiryo UI" panose="020B0604030504040204" pitchFamily="50" charset="-128"/>
              <a:ea typeface="Meiryo UI" panose="020B0604030504040204" pitchFamily="50" charset="-128"/>
            </a:endParaRPr>
          </a:p>
        </p:txBody>
      </p:sp>
      <p:sp>
        <p:nvSpPr>
          <p:cNvPr id="19" name="Rectangle 24">
            <a:extLst>
              <a:ext uri="{FF2B5EF4-FFF2-40B4-BE49-F238E27FC236}">
                <a16:creationId xmlns:a16="http://schemas.microsoft.com/office/drawing/2014/main" id="{CD40DA52-7BE4-4D9B-A89A-0060BB4F272E}"/>
              </a:ext>
            </a:extLst>
          </p:cNvPr>
          <p:cNvSpPr>
            <a:spLocks noChangeArrowheads="1"/>
          </p:cNvSpPr>
          <p:nvPr/>
        </p:nvSpPr>
        <p:spPr bwMode="auto">
          <a:xfrm>
            <a:off x="168038" y="2232210"/>
            <a:ext cx="1168400" cy="814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400" dirty="0">
                <a:latin typeface="Meiryo UI" panose="020B0604030504040204" pitchFamily="50" charset="-128"/>
                <a:ea typeface="Meiryo UI" panose="020B0604030504040204" pitchFamily="50" charset="-128"/>
              </a:rPr>
              <a:t>□□生産性向上</a:t>
            </a:r>
            <a:endParaRPr kumimoji="0" lang="ja-JP" altLang="en-US" sz="1400" b="0" dirty="0">
              <a:latin typeface="Meiryo UI" panose="020B0604030504040204" pitchFamily="50" charset="-128"/>
              <a:ea typeface="Meiryo UI" panose="020B0604030504040204" pitchFamily="50" charset="-128"/>
            </a:endParaRPr>
          </a:p>
        </p:txBody>
      </p:sp>
      <p:sp>
        <p:nvSpPr>
          <p:cNvPr id="20" name="Rectangle 25">
            <a:extLst>
              <a:ext uri="{FF2B5EF4-FFF2-40B4-BE49-F238E27FC236}">
                <a16:creationId xmlns:a16="http://schemas.microsoft.com/office/drawing/2014/main" id="{6A04FD89-DA23-42BA-B6C9-09FCA52C0C05}"/>
              </a:ext>
            </a:extLst>
          </p:cNvPr>
          <p:cNvSpPr>
            <a:spLocks noChangeArrowheads="1"/>
          </p:cNvSpPr>
          <p:nvPr/>
        </p:nvSpPr>
        <p:spPr bwMode="auto">
          <a:xfrm>
            <a:off x="4464826" y="1585258"/>
            <a:ext cx="4427876"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400" b="0" dirty="0">
                <a:latin typeface="Meiryo UI" panose="020B0604030504040204" pitchFamily="50" charset="-128"/>
                <a:ea typeface="Meiryo UI" panose="020B0604030504040204" pitchFamily="50" charset="-128"/>
              </a:rPr>
              <a:t> 2024</a:t>
            </a:r>
            <a:r>
              <a:rPr kumimoji="0" lang="ja-JP" altLang="en-US" sz="1400" b="0" dirty="0">
                <a:latin typeface="Meiryo UI" panose="020B0604030504040204" pitchFamily="50" charset="-128"/>
                <a:ea typeface="Meiryo UI" panose="020B0604030504040204" pitchFamily="50" charset="-128"/>
              </a:rPr>
              <a:t>　　　～　　</a:t>
            </a:r>
            <a:r>
              <a:rPr kumimoji="0" lang="en-US" altLang="ja-JP" sz="1400" b="0" dirty="0">
                <a:latin typeface="Meiryo UI" panose="020B0604030504040204" pitchFamily="50" charset="-128"/>
                <a:ea typeface="Meiryo UI" panose="020B0604030504040204" pitchFamily="50" charset="-128"/>
              </a:rPr>
              <a:t>2026</a:t>
            </a:r>
            <a:r>
              <a:rPr kumimoji="0" lang="ja-JP" altLang="en-US" sz="1400" dirty="0">
                <a:latin typeface="Meiryo UI" panose="020B0604030504040204" pitchFamily="50" charset="-128"/>
                <a:ea typeface="Meiryo UI" panose="020B0604030504040204" pitchFamily="50" charset="-128"/>
              </a:rPr>
              <a:t>　 ～　　</a:t>
            </a:r>
            <a:r>
              <a:rPr kumimoji="0" lang="en-US" altLang="ja-JP" sz="1400" dirty="0">
                <a:latin typeface="Meiryo UI" panose="020B0604030504040204" pitchFamily="50" charset="-128"/>
                <a:ea typeface="Meiryo UI" panose="020B0604030504040204" pitchFamily="50" charset="-128"/>
              </a:rPr>
              <a:t>2028</a:t>
            </a:r>
            <a:r>
              <a:rPr kumimoji="0" lang="ja-JP" altLang="en-US" sz="1400" dirty="0">
                <a:latin typeface="Meiryo UI" panose="020B0604030504040204" pitchFamily="50" charset="-128"/>
                <a:ea typeface="Meiryo UI" panose="020B0604030504040204" pitchFamily="50" charset="-128"/>
              </a:rPr>
              <a:t>　　～　　　</a:t>
            </a:r>
            <a:r>
              <a:rPr kumimoji="0" lang="en-US" altLang="ja-JP" sz="1800" dirty="0">
                <a:latin typeface="Meiryo UI" panose="020B0604030504040204" pitchFamily="50" charset="-128"/>
                <a:ea typeface="Meiryo UI" panose="020B0604030504040204" pitchFamily="50" charset="-128"/>
              </a:rPr>
              <a:t>2030</a:t>
            </a:r>
            <a:r>
              <a:rPr kumimoji="0" lang="ja-JP" altLang="en-US" sz="1400" b="0" dirty="0">
                <a:latin typeface="Meiryo UI" panose="020B0604030504040204" pitchFamily="50" charset="-128"/>
                <a:ea typeface="Meiryo UI" panose="020B0604030504040204" pitchFamily="50" charset="-128"/>
              </a:rPr>
              <a:t>　</a:t>
            </a:r>
          </a:p>
        </p:txBody>
      </p:sp>
      <p:sp>
        <p:nvSpPr>
          <p:cNvPr id="21" name="Rectangle 26">
            <a:extLst>
              <a:ext uri="{FF2B5EF4-FFF2-40B4-BE49-F238E27FC236}">
                <a16:creationId xmlns:a16="http://schemas.microsoft.com/office/drawing/2014/main" id="{7F9FE075-A543-4A41-973E-48674C22FA16}"/>
              </a:ext>
            </a:extLst>
          </p:cNvPr>
          <p:cNvSpPr>
            <a:spLocks noChangeArrowheads="1"/>
          </p:cNvSpPr>
          <p:nvPr/>
        </p:nvSpPr>
        <p:spPr bwMode="auto">
          <a:xfrm>
            <a:off x="168038" y="1585552"/>
            <a:ext cx="1168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kumimoji="0" lang="ja-JP" altLang="ja-JP" sz="2000" b="0">
              <a:latin typeface="Meiryo UI" panose="020B0604030504040204" pitchFamily="50" charset="-128"/>
              <a:ea typeface="Meiryo UI" panose="020B0604030504040204" pitchFamily="50" charset="-128"/>
            </a:endParaRPr>
          </a:p>
        </p:txBody>
      </p:sp>
      <p:sp>
        <p:nvSpPr>
          <p:cNvPr id="22" name="Line 27">
            <a:extLst>
              <a:ext uri="{FF2B5EF4-FFF2-40B4-BE49-F238E27FC236}">
                <a16:creationId xmlns:a16="http://schemas.microsoft.com/office/drawing/2014/main" id="{D09167ED-0972-45A3-B38C-E811A2D5EF02}"/>
              </a:ext>
            </a:extLst>
          </p:cNvPr>
          <p:cNvSpPr>
            <a:spLocks noChangeShapeType="1"/>
          </p:cNvSpPr>
          <p:nvPr/>
        </p:nvSpPr>
        <p:spPr bwMode="auto">
          <a:xfrm>
            <a:off x="4215926" y="1576027"/>
            <a:ext cx="0" cy="51974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3" name="Line 28">
            <a:extLst>
              <a:ext uri="{FF2B5EF4-FFF2-40B4-BE49-F238E27FC236}">
                <a16:creationId xmlns:a16="http://schemas.microsoft.com/office/drawing/2014/main" id="{5FAABA79-4A6D-4F8F-A041-BD6F4467D259}"/>
              </a:ext>
            </a:extLst>
          </p:cNvPr>
          <p:cNvSpPr>
            <a:spLocks noChangeShapeType="1"/>
          </p:cNvSpPr>
          <p:nvPr/>
        </p:nvSpPr>
        <p:spPr bwMode="auto">
          <a:xfrm>
            <a:off x="168038" y="2107839"/>
            <a:ext cx="8788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4" name="Line 29">
            <a:extLst>
              <a:ext uri="{FF2B5EF4-FFF2-40B4-BE49-F238E27FC236}">
                <a16:creationId xmlns:a16="http://schemas.microsoft.com/office/drawing/2014/main" id="{BE24E9E9-46A4-473D-8B62-8D2120F0D7DD}"/>
              </a:ext>
            </a:extLst>
          </p:cNvPr>
          <p:cNvSpPr>
            <a:spLocks noChangeShapeType="1"/>
          </p:cNvSpPr>
          <p:nvPr/>
        </p:nvSpPr>
        <p:spPr bwMode="auto">
          <a:xfrm flipV="1">
            <a:off x="168039" y="3122247"/>
            <a:ext cx="4005916" cy="187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5" name="Line 30">
            <a:extLst>
              <a:ext uri="{FF2B5EF4-FFF2-40B4-BE49-F238E27FC236}">
                <a16:creationId xmlns:a16="http://schemas.microsoft.com/office/drawing/2014/main" id="{B9EE248A-32F2-461A-9E38-CA4F46B4E1FF}"/>
              </a:ext>
            </a:extLst>
          </p:cNvPr>
          <p:cNvSpPr>
            <a:spLocks noChangeShapeType="1"/>
          </p:cNvSpPr>
          <p:nvPr/>
        </p:nvSpPr>
        <p:spPr bwMode="auto">
          <a:xfrm>
            <a:off x="168038" y="4077072"/>
            <a:ext cx="523716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6" name="Line 31">
            <a:extLst>
              <a:ext uri="{FF2B5EF4-FFF2-40B4-BE49-F238E27FC236}">
                <a16:creationId xmlns:a16="http://schemas.microsoft.com/office/drawing/2014/main" id="{CF42D968-FF27-494B-A493-A7A70E6A004F}"/>
              </a:ext>
            </a:extLst>
          </p:cNvPr>
          <p:cNvSpPr>
            <a:spLocks noChangeShapeType="1"/>
          </p:cNvSpPr>
          <p:nvPr/>
        </p:nvSpPr>
        <p:spPr bwMode="auto">
          <a:xfrm>
            <a:off x="168038" y="5813064"/>
            <a:ext cx="523716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7" name="Line 32">
            <a:extLst>
              <a:ext uri="{FF2B5EF4-FFF2-40B4-BE49-F238E27FC236}">
                <a16:creationId xmlns:a16="http://schemas.microsoft.com/office/drawing/2014/main" id="{37061BE9-25E9-4198-9947-0C7D8D77E127}"/>
              </a:ext>
            </a:extLst>
          </p:cNvPr>
          <p:cNvSpPr>
            <a:spLocks noChangeShapeType="1"/>
          </p:cNvSpPr>
          <p:nvPr/>
        </p:nvSpPr>
        <p:spPr bwMode="auto">
          <a:xfrm>
            <a:off x="1336438" y="1576027"/>
            <a:ext cx="0" cy="51974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9" name="Line 34">
            <a:extLst>
              <a:ext uri="{FF2B5EF4-FFF2-40B4-BE49-F238E27FC236}">
                <a16:creationId xmlns:a16="http://schemas.microsoft.com/office/drawing/2014/main" id="{D63A1E87-B112-49A5-B86D-1C43FCACC4BE}"/>
              </a:ext>
            </a:extLst>
          </p:cNvPr>
          <p:cNvSpPr>
            <a:spLocks noChangeShapeType="1"/>
          </p:cNvSpPr>
          <p:nvPr/>
        </p:nvSpPr>
        <p:spPr bwMode="auto">
          <a:xfrm>
            <a:off x="3222104" y="1585552"/>
            <a:ext cx="0" cy="52228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1" name="Line 36">
            <a:extLst>
              <a:ext uri="{FF2B5EF4-FFF2-40B4-BE49-F238E27FC236}">
                <a16:creationId xmlns:a16="http://schemas.microsoft.com/office/drawing/2014/main" id="{894BDBBB-5905-41B1-BFC9-7190491609FB}"/>
              </a:ext>
            </a:extLst>
          </p:cNvPr>
          <p:cNvSpPr>
            <a:spLocks noChangeShapeType="1"/>
          </p:cNvSpPr>
          <p:nvPr/>
        </p:nvSpPr>
        <p:spPr bwMode="auto">
          <a:xfrm>
            <a:off x="168038" y="1585552"/>
            <a:ext cx="87884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2" name="Line 37">
            <a:extLst>
              <a:ext uri="{FF2B5EF4-FFF2-40B4-BE49-F238E27FC236}">
                <a16:creationId xmlns:a16="http://schemas.microsoft.com/office/drawing/2014/main" id="{3C22B78D-B397-4EFD-BA5C-EEE31C1BCA2F}"/>
              </a:ext>
            </a:extLst>
          </p:cNvPr>
          <p:cNvSpPr>
            <a:spLocks noChangeShapeType="1"/>
          </p:cNvSpPr>
          <p:nvPr/>
        </p:nvSpPr>
        <p:spPr bwMode="auto">
          <a:xfrm>
            <a:off x="8959613" y="1576027"/>
            <a:ext cx="0" cy="519747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3" name="Line 38">
            <a:extLst>
              <a:ext uri="{FF2B5EF4-FFF2-40B4-BE49-F238E27FC236}">
                <a16:creationId xmlns:a16="http://schemas.microsoft.com/office/drawing/2014/main" id="{8B0BF3D5-5E9D-4912-9DE5-B1361FB024CB}"/>
              </a:ext>
            </a:extLst>
          </p:cNvPr>
          <p:cNvSpPr>
            <a:spLocks noChangeShapeType="1"/>
          </p:cNvSpPr>
          <p:nvPr/>
        </p:nvSpPr>
        <p:spPr bwMode="auto">
          <a:xfrm>
            <a:off x="168038" y="1576027"/>
            <a:ext cx="0" cy="519747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4" name="Line 39">
            <a:extLst>
              <a:ext uri="{FF2B5EF4-FFF2-40B4-BE49-F238E27FC236}">
                <a16:creationId xmlns:a16="http://schemas.microsoft.com/office/drawing/2014/main" id="{863D0809-DC04-400A-845E-4B626E8407A8}"/>
              </a:ext>
            </a:extLst>
          </p:cNvPr>
          <p:cNvSpPr>
            <a:spLocks noChangeShapeType="1"/>
          </p:cNvSpPr>
          <p:nvPr/>
        </p:nvSpPr>
        <p:spPr bwMode="auto">
          <a:xfrm>
            <a:off x="168038" y="6773502"/>
            <a:ext cx="87884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8" name="Line 43">
            <a:extLst>
              <a:ext uri="{FF2B5EF4-FFF2-40B4-BE49-F238E27FC236}">
                <a16:creationId xmlns:a16="http://schemas.microsoft.com/office/drawing/2014/main" id="{3BAABB56-B8D4-4AAE-AD64-FD71C014E2D7}"/>
              </a:ext>
            </a:extLst>
          </p:cNvPr>
          <p:cNvSpPr>
            <a:spLocks noChangeShapeType="1"/>
          </p:cNvSpPr>
          <p:nvPr/>
        </p:nvSpPr>
        <p:spPr bwMode="auto">
          <a:xfrm>
            <a:off x="2234963" y="5229200"/>
            <a:ext cx="1914051" cy="754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9" name="Text Box 44">
            <a:extLst>
              <a:ext uri="{FF2B5EF4-FFF2-40B4-BE49-F238E27FC236}">
                <a16:creationId xmlns:a16="http://schemas.microsoft.com/office/drawing/2014/main" id="{653A26C7-CB39-45DC-AE40-0914DC99B118}"/>
              </a:ext>
            </a:extLst>
          </p:cNvPr>
          <p:cNvSpPr txBox="1">
            <a:spLocks noChangeArrowheads="1"/>
          </p:cNvSpPr>
          <p:nvPr/>
        </p:nvSpPr>
        <p:spPr bwMode="auto">
          <a:xfrm>
            <a:off x="2224404" y="2346703"/>
            <a:ext cx="3581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dirty="0">
                <a:solidFill>
                  <a:srgbClr val="3333FF"/>
                </a:solidFill>
                <a:latin typeface="Meiryo UI" panose="020B0604030504040204" pitchFamily="50" charset="-128"/>
                <a:ea typeface="Meiryo UI" panose="020B0604030504040204" pitchFamily="50" charset="-128"/>
              </a:rPr>
              <a:t>●</a:t>
            </a:r>
          </a:p>
        </p:txBody>
      </p:sp>
      <p:sp>
        <p:nvSpPr>
          <p:cNvPr id="45" name="Text Box 50">
            <a:extLst>
              <a:ext uri="{FF2B5EF4-FFF2-40B4-BE49-F238E27FC236}">
                <a16:creationId xmlns:a16="http://schemas.microsoft.com/office/drawing/2014/main" id="{2A4E70BB-A1F4-4B84-8884-07AEE3BC718C}"/>
              </a:ext>
            </a:extLst>
          </p:cNvPr>
          <p:cNvSpPr txBox="1">
            <a:spLocks noChangeArrowheads="1"/>
          </p:cNvSpPr>
          <p:nvPr/>
        </p:nvSpPr>
        <p:spPr bwMode="auto">
          <a:xfrm>
            <a:off x="1447837" y="6349278"/>
            <a:ext cx="1800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400" b="0" dirty="0">
                <a:solidFill>
                  <a:srgbClr val="3333FF"/>
                </a:solidFill>
                <a:latin typeface="Meiryo UI" panose="020B0604030504040204" pitchFamily="50" charset="-128"/>
                <a:ea typeface="Meiryo UI" panose="020B0604030504040204" pitchFamily="50" charset="-128"/>
              </a:rPr>
              <a:t>●</a:t>
            </a:r>
            <a:r>
              <a:rPr kumimoji="0" lang="ja-JP" altLang="en-US" sz="1400" b="0" dirty="0">
                <a:latin typeface="Meiryo UI" panose="020B0604030504040204" pitchFamily="50" charset="-128"/>
                <a:ea typeface="Meiryo UI" panose="020B0604030504040204" pitchFamily="50" charset="-128"/>
              </a:rPr>
              <a:t>：基本技術等確立</a:t>
            </a:r>
          </a:p>
        </p:txBody>
      </p:sp>
      <p:sp>
        <p:nvSpPr>
          <p:cNvPr id="46" name="Text Box 51">
            <a:extLst>
              <a:ext uri="{FF2B5EF4-FFF2-40B4-BE49-F238E27FC236}">
                <a16:creationId xmlns:a16="http://schemas.microsoft.com/office/drawing/2014/main" id="{12D31687-DD28-40E2-9838-B7A1EF8BFE39}"/>
              </a:ext>
            </a:extLst>
          </p:cNvPr>
          <p:cNvSpPr txBox="1">
            <a:spLocks noChangeArrowheads="1"/>
          </p:cNvSpPr>
          <p:nvPr/>
        </p:nvSpPr>
        <p:spPr bwMode="auto">
          <a:xfrm>
            <a:off x="1447837" y="6055355"/>
            <a:ext cx="1800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400" b="0" dirty="0">
                <a:solidFill>
                  <a:srgbClr val="FF0000"/>
                </a:solidFill>
                <a:latin typeface="Meiryo UI" panose="020B0604030504040204" pitchFamily="50" charset="-128"/>
                <a:ea typeface="Meiryo UI" panose="020B0604030504040204" pitchFamily="50" charset="-128"/>
              </a:rPr>
              <a:t>▲</a:t>
            </a:r>
            <a:r>
              <a:rPr kumimoji="0" lang="ja-JP" altLang="en-US" sz="1400" b="0" dirty="0">
                <a:latin typeface="Meiryo UI" panose="020B0604030504040204" pitchFamily="50" charset="-128"/>
                <a:ea typeface="Meiryo UI" panose="020B0604030504040204" pitchFamily="50" charset="-128"/>
              </a:rPr>
              <a:t>：基本原理等確認</a:t>
            </a:r>
          </a:p>
        </p:txBody>
      </p:sp>
      <p:sp>
        <p:nvSpPr>
          <p:cNvPr id="47" name="Line 52">
            <a:extLst>
              <a:ext uri="{FF2B5EF4-FFF2-40B4-BE49-F238E27FC236}">
                <a16:creationId xmlns:a16="http://schemas.microsoft.com/office/drawing/2014/main" id="{0D7BE011-10CF-414D-BC4C-35DE25148E74}"/>
              </a:ext>
            </a:extLst>
          </p:cNvPr>
          <p:cNvSpPr>
            <a:spLocks noChangeShapeType="1"/>
          </p:cNvSpPr>
          <p:nvPr/>
        </p:nvSpPr>
        <p:spPr bwMode="auto">
          <a:xfrm flipV="1">
            <a:off x="1339139" y="4413319"/>
            <a:ext cx="1882965" cy="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 name="Text Box 53">
            <a:extLst>
              <a:ext uri="{FF2B5EF4-FFF2-40B4-BE49-F238E27FC236}">
                <a16:creationId xmlns:a16="http://schemas.microsoft.com/office/drawing/2014/main" id="{6FD7025E-7353-434C-BBB0-74FFC7D21E85}"/>
              </a:ext>
            </a:extLst>
          </p:cNvPr>
          <p:cNvSpPr txBox="1">
            <a:spLocks noChangeArrowheads="1"/>
          </p:cNvSpPr>
          <p:nvPr/>
        </p:nvSpPr>
        <p:spPr bwMode="auto">
          <a:xfrm>
            <a:off x="2202128" y="4260428"/>
            <a:ext cx="41275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dirty="0">
                <a:solidFill>
                  <a:srgbClr val="FF0000"/>
                </a:solidFill>
                <a:latin typeface="Meiryo UI" panose="020B0604030504040204" pitchFamily="50" charset="-128"/>
                <a:ea typeface="Meiryo UI" panose="020B0604030504040204" pitchFamily="50" charset="-128"/>
              </a:rPr>
              <a:t>▲</a:t>
            </a:r>
          </a:p>
        </p:txBody>
      </p:sp>
      <p:sp>
        <p:nvSpPr>
          <p:cNvPr id="50" name="Text Box 55">
            <a:extLst>
              <a:ext uri="{FF2B5EF4-FFF2-40B4-BE49-F238E27FC236}">
                <a16:creationId xmlns:a16="http://schemas.microsoft.com/office/drawing/2014/main" id="{6D06AF6D-59CA-4234-BDE6-B509388E6DFD}"/>
              </a:ext>
            </a:extLst>
          </p:cNvPr>
          <p:cNvSpPr txBox="1">
            <a:spLocks noChangeArrowheads="1"/>
          </p:cNvSpPr>
          <p:nvPr/>
        </p:nvSpPr>
        <p:spPr bwMode="auto">
          <a:xfrm>
            <a:off x="2771538" y="5135202"/>
            <a:ext cx="41275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a:solidFill>
                  <a:srgbClr val="FF0000"/>
                </a:solidFill>
                <a:latin typeface="Meiryo UI" panose="020B0604030504040204" pitchFamily="50" charset="-128"/>
                <a:ea typeface="Meiryo UI" panose="020B0604030504040204" pitchFamily="50" charset="-128"/>
              </a:rPr>
              <a:t>▲</a:t>
            </a:r>
          </a:p>
        </p:txBody>
      </p:sp>
      <p:sp>
        <p:nvSpPr>
          <p:cNvPr id="51" name="Line 56">
            <a:extLst>
              <a:ext uri="{FF2B5EF4-FFF2-40B4-BE49-F238E27FC236}">
                <a16:creationId xmlns:a16="http://schemas.microsoft.com/office/drawing/2014/main" id="{B8AC60BA-6474-431F-A130-2DBAA969396A}"/>
              </a:ext>
            </a:extLst>
          </p:cNvPr>
          <p:cNvSpPr>
            <a:spLocks noChangeShapeType="1"/>
          </p:cNvSpPr>
          <p:nvPr/>
        </p:nvSpPr>
        <p:spPr bwMode="auto">
          <a:xfrm>
            <a:off x="2955688" y="6230577"/>
            <a:ext cx="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52" name="Text Box 57">
            <a:extLst>
              <a:ext uri="{FF2B5EF4-FFF2-40B4-BE49-F238E27FC236}">
                <a16:creationId xmlns:a16="http://schemas.microsoft.com/office/drawing/2014/main" id="{AAA8AA54-F791-42D2-8010-5807EDBC12E4}"/>
              </a:ext>
            </a:extLst>
          </p:cNvPr>
          <p:cNvSpPr txBox="1">
            <a:spLocks noChangeArrowheads="1"/>
          </p:cNvSpPr>
          <p:nvPr/>
        </p:nvSpPr>
        <p:spPr bwMode="auto">
          <a:xfrm>
            <a:off x="5402571" y="2131096"/>
            <a:ext cx="3530600" cy="1959025"/>
          </a:xfrm>
          <a:prstGeom prst="rect">
            <a:avLst/>
          </a:prstGeom>
          <a:gradFill rotWithShape="1">
            <a:gsLst>
              <a:gs pos="0">
                <a:srgbClr val="FFFFFF"/>
              </a:gs>
              <a:gs pos="100000">
                <a:srgbClr val="66FF33"/>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kumimoji="0" lang="ja-JP" altLang="en-US" sz="2000" dirty="0">
              <a:latin typeface="Meiryo UI" panose="020B0604030504040204" pitchFamily="50" charset="-128"/>
              <a:ea typeface="Meiryo UI" panose="020B0604030504040204" pitchFamily="50" charset="-128"/>
            </a:endParaRPr>
          </a:p>
        </p:txBody>
      </p:sp>
      <p:sp>
        <p:nvSpPr>
          <p:cNvPr id="53" name="Line 58">
            <a:extLst>
              <a:ext uri="{FF2B5EF4-FFF2-40B4-BE49-F238E27FC236}">
                <a16:creationId xmlns:a16="http://schemas.microsoft.com/office/drawing/2014/main" id="{A20F177A-0F74-4FFC-8DBB-9D54C7B6C726}"/>
              </a:ext>
            </a:extLst>
          </p:cNvPr>
          <p:cNvSpPr>
            <a:spLocks noChangeShapeType="1"/>
          </p:cNvSpPr>
          <p:nvPr/>
        </p:nvSpPr>
        <p:spPr bwMode="auto">
          <a:xfrm flipV="1">
            <a:off x="5809523" y="3537225"/>
            <a:ext cx="1133475" cy="0"/>
          </a:xfrm>
          <a:prstGeom prst="line">
            <a:avLst/>
          </a:prstGeom>
          <a:noFill/>
          <a:ln w="63500">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54" name="Line 59">
            <a:extLst>
              <a:ext uri="{FF2B5EF4-FFF2-40B4-BE49-F238E27FC236}">
                <a16:creationId xmlns:a16="http://schemas.microsoft.com/office/drawing/2014/main" id="{BB74C2AD-E349-44FE-BE01-AB92A96EB0CE}"/>
              </a:ext>
            </a:extLst>
          </p:cNvPr>
          <p:cNvSpPr>
            <a:spLocks noChangeShapeType="1"/>
          </p:cNvSpPr>
          <p:nvPr/>
        </p:nvSpPr>
        <p:spPr bwMode="auto">
          <a:xfrm>
            <a:off x="3491031" y="3871804"/>
            <a:ext cx="0" cy="1257489"/>
          </a:xfrm>
          <a:prstGeom prst="line">
            <a:avLst/>
          </a:prstGeom>
          <a:noFill/>
          <a:ln w="254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55" name="Text Box 61">
            <a:extLst>
              <a:ext uri="{FF2B5EF4-FFF2-40B4-BE49-F238E27FC236}">
                <a16:creationId xmlns:a16="http://schemas.microsoft.com/office/drawing/2014/main" id="{5CF0DE58-D248-40D0-ACB5-86A8452FC5CB}"/>
              </a:ext>
            </a:extLst>
          </p:cNvPr>
          <p:cNvSpPr txBox="1">
            <a:spLocks noChangeArrowheads="1"/>
          </p:cNvSpPr>
          <p:nvPr/>
        </p:nvSpPr>
        <p:spPr bwMode="auto">
          <a:xfrm>
            <a:off x="3047235" y="4210556"/>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dirty="0">
                <a:solidFill>
                  <a:srgbClr val="3333FF"/>
                </a:solidFill>
                <a:latin typeface="Meiryo UI" panose="020B0604030504040204" pitchFamily="50" charset="-128"/>
                <a:ea typeface="Meiryo UI" panose="020B0604030504040204" pitchFamily="50" charset="-128"/>
              </a:rPr>
              <a:t>●</a:t>
            </a:r>
          </a:p>
        </p:txBody>
      </p:sp>
      <p:sp>
        <p:nvSpPr>
          <p:cNvPr id="56" name="Text Box 62">
            <a:extLst>
              <a:ext uri="{FF2B5EF4-FFF2-40B4-BE49-F238E27FC236}">
                <a16:creationId xmlns:a16="http://schemas.microsoft.com/office/drawing/2014/main" id="{DAE60BAE-3EE2-46E9-8125-136E21A27685}"/>
              </a:ext>
            </a:extLst>
          </p:cNvPr>
          <p:cNvSpPr txBox="1">
            <a:spLocks noChangeArrowheads="1"/>
          </p:cNvSpPr>
          <p:nvPr/>
        </p:nvSpPr>
        <p:spPr bwMode="auto">
          <a:xfrm>
            <a:off x="3782188" y="3581398"/>
            <a:ext cx="430887" cy="2225872"/>
          </a:xfrm>
          <a:prstGeom prst="rect">
            <a:avLst/>
          </a:prstGeom>
          <a:solidFill>
            <a:srgbClr val="FF00FF"/>
          </a:solidFill>
          <a:ln w="9525">
            <a:solidFill>
              <a:schemeClr val="tx1"/>
            </a:solidFill>
            <a:miter lim="800000"/>
            <a:headEnd/>
            <a:tailEnd/>
          </a:ln>
        </p:spPr>
        <p:txBody>
          <a:bodyPr vert="eaVert"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600" dirty="0">
                <a:latin typeface="Meiryo UI" panose="020B0604030504040204" pitchFamily="50" charset="-128"/>
                <a:ea typeface="Meiryo UI" panose="020B0604030504040204" pitchFamily="50" charset="-128"/>
              </a:rPr>
              <a:t>最終目標試作　　　</a:t>
            </a:r>
          </a:p>
        </p:txBody>
      </p:sp>
      <p:sp>
        <p:nvSpPr>
          <p:cNvPr id="65" name="Text Box 72">
            <a:extLst>
              <a:ext uri="{FF2B5EF4-FFF2-40B4-BE49-F238E27FC236}">
                <a16:creationId xmlns:a16="http://schemas.microsoft.com/office/drawing/2014/main" id="{61137D21-BFE6-418A-A577-3E53034EEF9C}"/>
              </a:ext>
            </a:extLst>
          </p:cNvPr>
          <p:cNvSpPr txBox="1">
            <a:spLocks noChangeArrowheads="1"/>
          </p:cNvSpPr>
          <p:nvPr/>
        </p:nvSpPr>
        <p:spPr bwMode="auto">
          <a:xfrm>
            <a:off x="2650888" y="5446352"/>
            <a:ext cx="41275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a:solidFill>
                  <a:srgbClr val="FF0000"/>
                </a:solidFill>
                <a:latin typeface="Meiryo UI" panose="020B0604030504040204" pitchFamily="50" charset="-128"/>
                <a:ea typeface="Meiryo UI" panose="020B0604030504040204" pitchFamily="50" charset="-128"/>
              </a:rPr>
              <a:t>▲</a:t>
            </a:r>
          </a:p>
        </p:txBody>
      </p:sp>
      <p:sp>
        <p:nvSpPr>
          <p:cNvPr id="70" name="Text Box 77">
            <a:extLst>
              <a:ext uri="{FF2B5EF4-FFF2-40B4-BE49-F238E27FC236}">
                <a16:creationId xmlns:a16="http://schemas.microsoft.com/office/drawing/2014/main" id="{F594C673-9DB1-4A79-AA4F-14567EDCDE50}"/>
              </a:ext>
            </a:extLst>
          </p:cNvPr>
          <p:cNvSpPr txBox="1">
            <a:spLocks noChangeArrowheads="1"/>
          </p:cNvSpPr>
          <p:nvPr/>
        </p:nvSpPr>
        <p:spPr bwMode="auto">
          <a:xfrm>
            <a:off x="5687921" y="3115819"/>
            <a:ext cx="14157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rgbClr val="00CC00"/>
                </a:solidFill>
                <a:latin typeface="Meiryo UI" panose="020B0604030504040204" pitchFamily="50" charset="-128"/>
                <a:ea typeface="Meiryo UI" panose="020B0604030504040204" pitchFamily="50" charset="-128"/>
              </a:rPr>
              <a:t>事業化検討 </a:t>
            </a:r>
          </a:p>
        </p:txBody>
      </p:sp>
      <p:sp>
        <p:nvSpPr>
          <p:cNvPr id="71" name="Line 78">
            <a:extLst>
              <a:ext uri="{FF2B5EF4-FFF2-40B4-BE49-F238E27FC236}">
                <a16:creationId xmlns:a16="http://schemas.microsoft.com/office/drawing/2014/main" id="{D0C7BC25-4226-4561-BCBC-A145BB5EB2C6}"/>
              </a:ext>
            </a:extLst>
          </p:cNvPr>
          <p:cNvSpPr>
            <a:spLocks noChangeShapeType="1"/>
          </p:cNvSpPr>
          <p:nvPr/>
        </p:nvSpPr>
        <p:spPr bwMode="auto">
          <a:xfrm flipV="1">
            <a:off x="3062698" y="2564643"/>
            <a:ext cx="1069501" cy="6291"/>
          </a:xfrm>
          <a:prstGeom prst="line">
            <a:avLst/>
          </a:prstGeom>
          <a:noFill/>
          <a:ln w="63500">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78" name="Line 33">
            <a:extLst>
              <a:ext uri="{FF2B5EF4-FFF2-40B4-BE49-F238E27FC236}">
                <a16:creationId xmlns:a16="http://schemas.microsoft.com/office/drawing/2014/main" id="{50410D1A-8450-4EB9-99A4-61214054AF56}"/>
              </a:ext>
            </a:extLst>
          </p:cNvPr>
          <p:cNvSpPr>
            <a:spLocks noChangeShapeType="1"/>
          </p:cNvSpPr>
          <p:nvPr/>
        </p:nvSpPr>
        <p:spPr bwMode="auto">
          <a:xfrm>
            <a:off x="2269888" y="1576027"/>
            <a:ext cx="0" cy="52228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79" name="Rectangle 20">
            <a:extLst>
              <a:ext uri="{FF2B5EF4-FFF2-40B4-BE49-F238E27FC236}">
                <a16:creationId xmlns:a16="http://schemas.microsoft.com/office/drawing/2014/main" id="{F67B835F-6075-4D03-B3C8-1C786F3A233E}"/>
              </a:ext>
            </a:extLst>
          </p:cNvPr>
          <p:cNvSpPr>
            <a:spLocks noChangeArrowheads="1"/>
          </p:cNvSpPr>
          <p:nvPr/>
        </p:nvSpPr>
        <p:spPr bwMode="auto">
          <a:xfrm>
            <a:off x="1506907" y="1671277"/>
            <a:ext cx="5857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en-US" altLang="ja-JP" sz="1200" b="0" dirty="0">
                <a:latin typeface="Meiryo UI" panose="020B0604030504040204" pitchFamily="50" charset="-128"/>
                <a:ea typeface="Meiryo UI" panose="020B0604030504040204" pitchFamily="50" charset="-128"/>
              </a:rPr>
              <a:t>2021</a:t>
            </a:r>
          </a:p>
        </p:txBody>
      </p:sp>
      <p:sp>
        <p:nvSpPr>
          <p:cNvPr id="80" name="Rectangle 20">
            <a:extLst>
              <a:ext uri="{FF2B5EF4-FFF2-40B4-BE49-F238E27FC236}">
                <a16:creationId xmlns:a16="http://schemas.microsoft.com/office/drawing/2014/main" id="{89307A50-98AF-44FF-BF60-5FFA6B63EE55}"/>
              </a:ext>
            </a:extLst>
          </p:cNvPr>
          <p:cNvSpPr>
            <a:spLocks noChangeArrowheads="1"/>
          </p:cNvSpPr>
          <p:nvPr/>
        </p:nvSpPr>
        <p:spPr bwMode="auto">
          <a:xfrm>
            <a:off x="2479620" y="1677628"/>
            <a:ext cx="5873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en-US" altLang="ja-JP" sz="1200" b="0" dirty="0">
                <a:latin typeface="Meiryo UI" panose="020B0604030504040204" pitchFamily="50" charset="-128"/>
                <a:ea typeface="Meiryo UI" panose="020B0604030504040204" pitchFamily="50" charset="-128"/>
              </a:rPr>
              <a:t>2022</a:t>
            </a:r>
          </a:p>
        </p:txBody>
      </p:sp>
      <p:sp>
        <p:nvSpPr>
          <p:cNvPr id="85" name="Text Box 66">
            <a:extLst>
              <a:ext uri="{FF2B5EF4-FFF2-40B4-BE49-F238E27FC236}">
                <a16:creationId xmlns:a16="http://schemas.microsoft.com/office/drawing/2014/main" id="{ADBCF3D2-F882-495E-88E7-AF3D62242A56}"/>
              </a:ext>
            </a:extLst>
          </p:cNvPr>
          <p:cNvSpPr txBox="1">
            <a:spLocks noChangeArrowheads="1"/>
          </p:cNvSpPr>
          <p:nvPr/>
        </p:nvSpPr>
        <p:spPr bwMode="auto">
          <a:xfrm>
            <a:off x="3138390" y="2110654"/>
            <a:ext cx="14157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rgbClr val="00CC00"/>
                </a:solidFill>
                <a:latin typeface="Meiryo UI" panose="020B0604030504040204" pitchFamily="50" charset="-128"/>
                <a:ea typeface="Meiryo UI" panose="020B0604030504040204" pitchFamily="50" charset="-128"/>
              </a:rPr>
              <a:t>実用化検討 </a:t>
            </a:r>
          </a:p>
        </p:txBody>
      </p:sp>
      <p:sp>
        <p:nvSpPr>
          <p:cNvPr id="86" name="Text Box 79">
            <a:extLst>
              <a:ext uri="{FF2B5EF4-FFF2-40B4-BE49-F238E27FC236}">
                <a16:creationId xmlns:a16="http://schemas.microsoft.com/office/drawing/2014/main" id="{EF114ED0-3B77-4276-A562-1B5E2E5AFE6E}"/>
              </a:ext>
            </a:extLst>
          </p:cNvPr>
          <p:cNvSpPr txBox="1">
            <a:spLocks noChangeArrowheads="1"/>
          </p:cNvSpPr>
          <p:nvPr/>
        </p:nvSpPr>
        <p:spPr bwMode="auto">
          <a:xfrm>
            <a:off x="1867634" y="3637539"/>
            <a:ext cx="400110" cy="2130887"/>
          </a:xfrm>
          <a:prstGeom prst="rect">
            <a:avLst/>
          </a:prstGeom>
          <a:solidFill>
            <a:srgbClr val="66FF33"/>
          </a:solidFill>
          <a:ln w="9525">
            <a:solidFill>
              <a:schemeClr val="tx1"/>
            </a:solidFill>
            <a:miter lim="800000"/>
            <a:headEnd/>
            <a:tailEnd/>
          </a:ln>
        </p:spPr>
        <p:txBody>
          <a:bodyPr vert="eaVert"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400">
                <a:latin typeface="Meiryo UI" panose="020B0604030504040204" pitchFamily="50" charset="-128"/>
                <a:ea typeface="Meiryo UI" panose="020B0604030504040204" pitchFamily="50" charset="-128"/>
              </a:rPr>
              <a:t>第一中間目標試作</a:t>
            </a:r>
          </a:p>
        </p:txBody>
      </p:sp>
      <p:sp>
        <p:nvSpPr>
          <p:cNvPr id="88" name="正方形/長方形 87">
            <a:extLst>
              <a:ext uri="{FF2B5EF4-FFF2-40B4-BE49-F238E27FC236}">
                <a16:creationId xmlns:a16="http://schemas.microsoft.com/office/drawing/2014/main" id="{FCAE303A-4A85-43BE-8DED-9AC951DF58AF}"/>
              </a:ext>
            </a:extLst>
          </p:cNvPr>
          <p:cNvSpPr/>
          <p:nvPr/>
        </p:nvSpPr>
        <p:spPr>
          <a:xfrm>
            <a:off x="7361252" y="2392799"/>
            <a:ext cx="492443" cy="1631216"/>
          </a:xfrm>
          <a:prstGeom prst="rect">
            <a:avLst/>
          </a:prstGeom>
        </p:spPr>
        <p:txBody>
          <a:bodyPr vert="eaVert" wrap="none">
            <a:spAutoFit/>
          </a:bodyPr>
          <a:lstStyle/>
          <a:p>
            <a:pPr algn="ctr"/>
            <a:r>
              <a:rPr kumimoji="0" lang="en-US" altLang="ja-JP" sz="2000" dirty="0">
                <a:latin typeface="Meiryo UI" panose="020B0604030504040204" pitchFamily="50" charset="-128"/>
                <a:ea typeface="Meiryo UI" panose="020B0604030504040204" pitchFamily="50" charset="-128"/>
              </a:rPr>
              <a:t>○○</a:t>
            </a:r>
            <a:r>
              <a:rPr kumimoji="0" lang="ja-JP" altLang="en-US" sz="2000" dirty="0">
                <a:latin typeface="Meiryo UI" panose="020B0604030504040204" pitchFamily="50" charset="-128"/>
                <a:ea typeface="Meiryo UI" panose="020B0604030504040204" pitchFamily="50" charset="-128"/>
              </a:rPr>
              <a:t>の事業化</a:t>
            </a:r>
          </a:p>
        </p:txBody>
      </p:sp>
      <p:sp>
        <p:nvSpPr>
          <p:cNvPr id="90" name="Rectangle 20">
            <a:extLst>
              <a:ext uri="{FF2B5EF4-FFF2-40B4-BE49-F238E27FC236}">
                <a16:creationId xmlns:a16="http://schemas.microsoft.com/office/drawing/2014/main" id="{5AA505CE-E8E5-499D-BD3C-054BEF476682}"/>
              </a:ext>
            </a:extLst>
          </p:cNvPr>
          <p:cNvSpPr>
            <a:spLocks noChangeArrowheads="1"/>
          </p:cNvSpPr>
          <p:nvPr/>
        </p:nvSpPr>
        <p:spPr bwMode="auto">
          <a:xfrm>
            <a:off x="3379550" y="1673299"/>
            <a:ext cx="5873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en-US" altLang="ja-JP" sz="1200" b="0" dirty="0">
                <a:latin typeface="Meiryo UI" panose="020B0604030504040204" pitchFamily="50" charset="-128"/>
                <a:ea typeface="Meiryo UI" panose="020B0604030504040204" pitchFamily="50" charset="-128"/>
              </a:rPr>
              <a:t>2023</a:t>
            </a:r>
          </a:p>
        </p:txBody>
      </p:sp>
      <p:sp>
        <p:nvSpPr>
          <p:cNvPr id="91" name="Text Box 69">
            <a:extLst>
              <a:ext uri="{FF2B5EF4-FFF2-40B4-BE49-F238E27FC236}">
                <a16:creationId xmlns:a16="http://schemas.microsoft.com/office/drawing/2014/main" id="{D0EF24A2-4B18-4F14-AE9E-EEEAFCAADED1}"/>
              </a:ext>
            </a:extLst>
          </p:cNvPr>
          <p:cNvSpPr txBox="1">
            <a:spLocks noChangeArrowheads="1"/>
          </p:cNvSpPr>
          <p:nvPr/>
        </p:nvSpPr>
        <p:spPr bwMode="auto">
          <a:xfrm>
            <a:off x="1566963" y="2375793"/>
            <a:ext cx="41275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dirty="0">
                <a:solidFill>
                  <a:srgbClr val="FF0000"/>
                </a:solidFill>
                <a:latin typeface="Meiryo UI" panose="020B0604030504040204" pitchFamily="50" charset="-128"/>
                <a:ea typeface="Meiryo UI" panose="020B0604030504040204" pitchFamily="50" charset="-128"/>
              </a:rPr>
              <a:t>▲</a:t>
            </a:r>
          </a:p>
        </p:txBody>
      </p:sp>
      <p:sp>
        <p:nvSpPr>
          <p:cNvPr id="92" name="Line 12">
            <a:extLst>
              <a:ext uri="{FF2B5EF4-FFF2-40B4-BE49-F238E27FC236}">
                <a16:creationId xmlns:a16="http://schemas.microsoft.com/office/drawing/2014/main" id="{BF6F32D2-7A97-40C8-B3B0-99724E6EF3AF}"/>
              </a:ext>
            </a:extLst>
          </p:cNvPr>
          <p:cNvSpPr>
            <a:spLocks noChangeShapeType="1"/>
          </p:cNvSpPr>
          <p:nvPr/>
        </p:nvSpPr>
        <p:spPr bwMode="auto">
          <a:xfrm flipV="1">
            <a:off x="1340964" y="3539431"/>
            <a:ext cx="1766880" cy="1238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93" name="Text Box 44">
            <a:extLst>
              <a:ext uri="{FF2B5EF4-FFF2-40B4-BE49-F238E27FC236}">
                <a16:creationId xmlns:a16="http://schemas.microsoft.com/office/drawing/2014/main" id="{C080F248-72A4-4F30-AE76-39A30A518221}"/>
              </a:ext>
            </a:extLst>
          </p:cNvPr>
          <p:cNvSpPr txBox="1">
            <a:spLocks noChangeArrowheads="1"/>
          </p:cNvSpPr>
          <p:nvPr/>
        </p:nvSpPr>
        <p:spPr bwMode="auto">
          <a:xfrm>
            <a:off x="2918306" y="3357202"/>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dirty="0">
                <a:solidFill>
                  <a:srgbClr val="3333FF"/>
                </a:solidFill>
                <a:latin typeface="Meiryo UI" panose="020B0604030504040204" pitchFamily="50" charset="-128"/>
                <a:ea typeface="Meiryo UI" panose="020B0604030504040204" pitchFamily="50" charset="-128"/>
              </a:rPr>
              <a:t>●</a:t>
            </a:r>
          </a:p>
        </p:txBody>
      </p:sp>
      <p:sp>
        <p:nvSpPr>
          <p:cNvPr id="94" name="Text Box 69">
            <a:extLst>
              <a:ext uri="{FF2B5EF4-FFF2-40B4-BE49-F238E27FC236}">
                <a16:creationId xmlns:a16="http://schemas.microsoft.com/office/drawing/2014/main" id="{F577D893-C38A-4A2C-BC4E-E51E7A0D639F}"/>
              </a:ext>
            </a:extLst>
          </p:cNvPr>
          <p:cNvSpPr txBox="1">
            <a:spLocks noChangeArrowheads="1"/>
          </p:cNvSpPr>
          <p:nvPr/>
        </p:nvSpPr>
        <p:spPr bwMode="auto">
          <a:xfrm>
            <a:off x="2098440" y="3336066"/>
            <a:ext cx="41275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dirty="0">
                <a:solidFill>
                  <a:srgbClr val="FF0000"/>
                </a:solidFill>
                <a:latin typeface="Meiryo UI" panose="020B0604030504040204" pitchFamily="50" charset="-128"/>
                <a:ea typeface="Meiryo UI" panose="020B0604030504040204" pitchFamily="50" charset="-128"/>
              </a:rPr>
              <a:t>▲</a:t>
            </a:r>
          </a:p>
        </p:txBody>
      </p:sp>
      <p:sp>
        <p:nvSpPr>
          <p:cNvPr id="95" name="Text Box 79">
            <a:extLst>
              <a:ext uri="{FF2B5EF4-FFF2-40B4-BE49-F238E27FC236}">
                <a16:creationId xmlns:a16="http://schemas.microsoft.com/office/drawing/2014/main" id="{7F120639-CA2A-43E3-A9C7-29A12B6910D8}"/>
              </a:ext>
            </a:extLst>
          </p:cNvPr>
          <p:cNvSpPr txBox="1">
            <a:spLocks noChangeArrowheads="1"/>
          </p:cNvSpPr>
          <p:nvPr/>
        </p:nvSpPr>
        <p:spPr bwMode="auto">
          <a:xfrm>
            <a:off x="2657959" y="2112168"/>
            <a:ext cx="400110" cy="3665971"/>
          </a:xfrm>
          <a:prstGeom prst="rect">
            <a:avLst/>
          </a:prstGeom>
          <a:solidFill>
            <a:srgbClr val="66FF33"/>
          </a:solidFill>
          <a:ln w="9525">
            <a:solidFill>
              <a:schemeClr val="tx1"/>
            </a:solidFill>
            <a:miter lim="800000"/>
            <a:headEnd/>
            <a:tailEnd/>
          </a:ln>
        </p:spPr>
        <p:txBody>
          <a:bodyPr vert="eaVert"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400" dirty="0">
                <a:latin typeface="Meiryo UI" panose="020B0604030504040204" pitchFamily="50" charset="-128"/>
                <a:ea typeface="Meiryo UI" panose="020B0604030504040204" pitchFamily="50" charset="-128"/>
              </a:rPr>
              <a:t>第二中間目標試作</a:t>
            </a:r>
          </a:p>
        </p:txBody>
      </p:sp>
      <p:sp>
        <p:nvSpPr>
          <p:cNvPr id="96" name="Line 78">
            <a:extLst>
              <a:ext uri="{FF2B5EF4-FFF2-40B4-BE49-F238E27FC236}">
                <a16:creationId xmlns:a16="http://schemas.microsoft.com/office/drawing/2014/main" id="{65ADEE4F-31C9-4907-B767-0F1654A5F474}"/>
              </a:ext>
            </a:extLst>
          </p:cNvPr>
          <p:cNvSpPr>
            <a:spLocks noChangeShapeType="1"/>
          </p:cNvSpPr>
          <p:nvPr/>
        </p:nvSpPr>
        <p:spPr bwMode="auto">
          <a:xfrm>
            <a:off x="3714838" y="3546470"/>
            <a:ext cx="1912893" cy="8283"/>
          </a:xfrm>
          <a:prstGeom prst="line">
            <a:avLst/>
          </a:prstGeom>
          <a:noFill/>
          <a:ln w="63500">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97" name="Text Box 66">
            <a:extLst>
              <a:ext uri="{FF2B5EF4-FFF2-40B4-BE49-F238E27FC236}">
                <a16:creationId xmlns:a16="http://schemas.microsoft.com/office/drawing/2014/main" id="{B5F48E54-092B-4545-BDCA-361C5545226E}"/>
              </a:ext>
            </a:extLst>
          </p:cNvPr>
          <p:cNvSpPr txBox="1">
            <a:spLocks noChangeArrowheads="1"/>
          </p:cNvSpPr>
          <p:nvPr/>
        </p:nvSpPr>
        <p:spPr bwMode="auto">
          <a:xfrm>
            <a:off x="3653877" y="3167893"/>
            <a:ext cx="14157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rgbClr val="00CC00"/>
                </a:solidFill>
                <a:latin typeface="Meiryo UI" panose="020B0604030504040204" pitchFamily="50" charset="-128"/>
                <a:ea typeface="Meiryo UI" panose="020B0604030504040204" pitchFamily="50" charset="-128"/>
              </a:rPr>
              <a:t>実用化検討 </a:t>
            </a:r>
          </a:p>
        </p:txBody>
      </p:sp>
      <p:sp>
        <p:nvSpPr>
          <p:cNvPr id="98" name="Text Box 61">
            <a:extLst>
              <a:ext uri="{FF2B5EF4-FFF2-40B4-BE49-F238E27FC236}">
                <a16:creationId xmlns:a16="http://schemas.microsoft.com/office/drawing/2014/main" id="{E63EC9D7-7C10-4E95-B06C-3C682647C47F}"/>
              </a:ext>
            </a:extLst>
          </p:cNvPr>
          <p:cNvSpPr txBox="1">
            <a:spLocks noChangeArrowheads="1"/>
          </p:cNvSpPr>
          <p:nvPr/>
        </p:nvSpPr>
        <p:spPr bwMode="auto">
          <a:xfrm>
            <a:off x="3284656" y="501930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b="0" dirty="0">
                <a:solidFill>
                  <a:srgbClr val="3333FF"/>
                </a:solidFill>
                <a:latin typeface="Meiryo UI" panose="020B0604030504040204" pitchFamily="50" charset="-128"/>
                <a:ea typeface="Meiryo UI" panose="020B0604030504040204" pitchFamily="50" charset="-128"/>
              </a:rPr>
              <a:t>●</a:t>
            </a:r>
          </a:p>
        </p:txBody>
      </p:sp>
      <p:sp>
        <p:nvSpPr>
          <p:cNvPr id="99" name="Text Box 57">
            <a:extLst>
              <a:ext uri="{FF2B5EF4-FFF2-40B4-BE49-F238E27FC236}">
                <a16:creationId xmlns:a16="http://schemas.microsoft.com/office/drawing/2014/main" id="{907274C9-8BFA-42E4-99BD-D1063BB548B4}"/>
              </a:ext>
            </a:extLst>
          </p:cNvPr>
          <p:cNvSpPr txBox="1">
            <a:spLocks noChangeArrowheads="1"/>
          </p:cNvSpPr>
          <p:nvPr/>
        </p:nvSpPr>
        <p:spPr bwMode="auto">
          <a:xfrm>
            <a:off x="5433888" y="4112106"/>
            <a:ext cx="3530600" cy="1488183"/>
          </a:xfrm>
          <a:prstGeom prst="rect">
            <a:avLst/>
          </a:prstGeom>
          <a:gradFill rotWithShape="1">
            <a:gsLst>
              <a:gs pos="0">
                <a:srgbClr val="FFFFFF"/>
              </a:gs>
              <a:gs pos="100000">
                <a:srgbClr val="FF66FF"/>
              </a:gs>
            </a:gsLst>
            <a:lin ang="0" scaled="1"/>
          </a:gradFill>
          <a:ln>
            <a:noFill/>
          </a:ln>
        </p:spPr>
        <p:txBody>
          <a:bodyPr vert="eaVert"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kumimoji="0" lang="ja-JP" altLang="en-US" sz="2000" dirty="0">
              <a:latin typeface="Meiryo UI" panose="020B0604030504040204" pitchFamily="50" charset="-128"/>
              <a:ea typeface="Meiryo UI" panose="020B0604030504040204" pitchFamily="50" charset="-128"/>
            </a:endParaRPr>
          </a:p>
        </p:txBody>
      </p:sp>
      <p:sp>
        <p:nvSpPr>
          <p:cNvPr id="73" name="Text Box 80">
            <a:extLst>
              <a:ext uri="{FF2B5EF4-FFF2-40B4-BE49-F238E27FC236}">
                <a16:creationId xmlns:a16="http://schemas.microsoft.com/office/drawing/2014/main" id="{DC34CBA4-BF02-46AF-A3E8-299ADFB3AB93}"/>
              </a:ext>
            </a:extLst>
          </p:cNvPr>
          <p:cNvSpPr txBox="1">
            <a:spLocks noChangeArrowheads="1"/>
          </p:cNvSpPr>
          <p:nvPr/>
        </p:nvSpPr>
        <p:spPr bwMode="auto">
          <a:xfrm>
            <a:off x="4540920" y="4508724"/>
            <a:ext cx="12009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00FF"/>
                </a:solidFill>
                <a:latin typeface="Meiryo UI" panose="020B0604030504040204" pitchFamily="50" charset="-128"/>
                <a:ea typeface="Meiryo UI" panose="020B0604030504040204" pitchFamily="50" charset="-128"/>
              </a:rPr>
              <a:t>事業化検討　</a:t>
            </a:r>
          </a:p>
        </p:txBody>
      </p:sp>
      <p:sp>
        <p:nvSpPr>
          <p:cNvPr id="75" name="Line 82">
            <a:extLst>
              <a:ext uri="{FF2B5EF4-FFF2-40B4-BE49-F238E27FC236}">
                <a16:creationId xmlns:a16="http://schemas.microsoft.com/office/drawing/2014/main" id="{518F5EF8-485E-423C-8BF4-8EF5BA32D791}"/>
              </a:ext>
            </a:extLst>
          </p:cNvPr>
          <p:cNvSpPr>
            <a:spLocks noChangeShapeType="1"/>
          </p:cNvSpPr>
          <p:nvPr/>
        </p:nvSpPr>
        <p:spPr bwMode="auto">
          <a:xfrm flipV="1">
            <a:off x="4292363" y="4797152"/>
            <a:ext cx="1821569" cy="0"/>
          </a:xfrm>
          <a:prstGeom prst="line">
            <a:avLst/>
          </a:prstGeom>
          <a:noFill/>
          <a:ln w="63500">
            <a:solidFill>
              <a:srgbClr val="FF00FF"/>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60" name="Line 67">
            <a:extLst>
              <a:ext uri="{FF2B5EF4-FFF2-40B4-BE49-F238E27FC236}">
                <a16:creationId xmlns:a16="http://schemas.microsoft.com/office/drawing/2014/main" id="{A92CE34F-73A0-41A9-A5FA-96F5EEBDD137}"/>
              </a:ext>
            </a:extLst>
          </p:cNvPr>
          <p:cNvSpPr>
            <a:spLocks noChangeShapeType="1"/>
          </p:cNvSpPr>
          <p:nvPr/>
        </p:nvSpPr>
        <p:spPr bwMode="auto">
          <a:xfrm>
            <a:off x="4938801" y="3619079"/>
            <a:ext cx="0" cy="1008062"/>
          </a:xfrm>
          <a:prstGeom prst="line">
            <a:avLst/>
          </a:prstGeom>
          <a:noFill/>
          <a:ln w="25400">
            <a:solidFill>
              <a:srgbClr val="66FF33"/>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07C872BB-78AE-4170-9102-E87EE0464200}"/>
              </a:ext>
            </a:extLst>
          </p:cNvPr>
          <p:cNvSpPr/>
          <p:nvPr/>
        </p:nvSpPr>
        <p:spPr>
          <a:xfrm>
            <a:off x="6101645" y="4645721"/>
            <a:ext cx="2084232" cy="338554"/>
          </a:xfrm>
          <a:prstGeom prst="rect">
            <a:avLst/>
          </a:prstGeom>
        </p:spPr>
        <p:txBody>
          <a:bodyPr vert="horz" wrap="square">
            <a:spAutoFit/>
          </a:bodyPr>
          <a:lstStyle/>
          <a:p>
            <a:pPr algn="ctr"/>
            <a:r>
              <a:rPr kumimoji="0" lang="en-US" altLang="ja-JP" sz="1600" dirty="0">
                <a:latin typeface="Meiryo UI" panose="020B0604030504040204" pitchFamily="50" charset="-128"/>
                <a:ea typeface="Meiryo UI" panose="020B0604030504040204" pitchFamily="50" charset="-128"/>
              </a:rPr>
              <a:t>○○</a:t>
            </a:r>
            <a:r>
              <a:rPr kumimoji="0" lang="ja-JP" altLang="en-US" sz="1600" dirty="0">
                <a:latin typeface="Meiryo UI" panose="020B0604030504040204" pitchFamily="50" charset="-128"/>
                <a:ea typeface="Meiryo UI" panose="020B0604030504040204" pitchFamily="50" charset="-128"/>
              </a:rPr>
              <a:t>製品の事業化</a:t>
            </a:r>
          </a:p>
        </p:txBody>
      </p:sp>
      <p:sp>
        <p:nvSpPr>
          <p:cNvPr id="76" name="Text Box 83">
            <a:extLst>
              <a:ext uri="{FF2B5EF4-FFF2-40B4-BE49-F238E27FC236}">
                <a16:creationId xmlns:a16="http://schemas.microsoft.com/office/drawing/2014/main" id="{D54C7C1D-7758-46BF-9027-EFDE15AECD99}"/>
              </a:ext>
            </a:extLst>
          </p:cNvPr>
          <p:cNvSpPr txBox="1">
            <a:spLocks noChangeArrowheads="1"/>
          </p:cNvSpPr>
          <p:nvPr/>
        </p:nvSpPr>
        <p:spPr bwMode="auto">
          <a:xfrm>
            <a:off x="7199188" y="3751180"/>
            <a:ext cx="1717576" cy="800219"/>
          </a:xfrm>
          <a:prstGeom prst="rect">
            <a:avLst/>
          </a:prstGeom>
          <a:solidFill>
            <a:srgbClr val="FFFF99"/>
          </a:solidFill>
          <a:ln w="3175">
            <a:solidFill>
              <a:srgbClr val="993300"/>
            </a:solid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Meiryo UI" panose="020B0604030504040204" pitchFamily="50" charset="-128"/>
                <a:ea typeface="Meiryo UI" panose="020B0604030504040204" pitchFamily="50" charset="-128"/>
              </a:rPr>
              <a:t>波及効果</a:t>
            </a:r>
            <a:endParaRPr lang="ja-JP" altLang="en-US" sz="8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b="0" dirty="0">
                <a:latin typeface="Meiryo UI" panose="020B0604030504040204" pitchFamily="50" charset="-128"/>
                <a:ea typeface="Meiryo UI" panose="020B0604030504040204" pitchFamily="50" charset="-128"/>
              </a:rPr>
              <a:t>　○○分野、ロボット分野、○○分野等</a:t>
            </a:r>
          </a:p>
        </p:txBody>
      </p:sp>
      <p:sp>
        <p:nvSpPr>
          <p:cNvPr id="16" name="Rectangle 21">
            <a:extLst>
              <a:ext uri="{FF2B5EF4-FFF2-40B4-BE49-F238E27FC236}">
                <a16:creationId xmlns:a16="http://schemas.microsoft.com/office/drawing/2014/main" id="{C774FC79-5ECB-4A3D-A32F-A6FF681EEB31}"/>
              </a:ext>
            </a:extLst>
          </p:cNvPr>
          <p:cNvSpPr>
            <a:spLocks noChangeArrowheads="1"/>
          </p:cNvSpPr>
          <p:nvPr/>
        </p:nvSpPr>
        <p:spPr bwMode="auto">
          <a:xfrm>
            <a:off x="4539229" y="5213119"/>
            <a:ext cx="4133849" cy="162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400" b="0" dirty="0">
                <a:latin typeface="Meiryo UI" panose="020B0604030504040204" pitchFamily="50" charset="-128"/>
                <a:ea typeface="Meiryo UI" panose="020B0604030504040204" pitchFamily="50" charset="-128"/>
              </a:rPr>
              <a:t>生産量／売上げ</a:t>
            </a:r>
            <a:endParaRPr kumimoji="0" lang="en-US" altLang="ja-JP" sz="1400" b="0" dirty="0">
              <a:latin typeface="Meiryo UI" panose="020B0604030504040204" pitchFamily="50" charset="-128"/>
              <a:ea typeface="Meiryo UI" panose="020B0604030504040204" pitchFamily="50" charset="-128"/>
            </a:endParaRPr>
          </a:p>
          <a:p>
            <a:pPr>
              <a:spcBef>
                <a:spcPct val="0"/>
              </a:spcBef>
              <a:buNone/>
            </a:pPr>
            <a:r>
              <a:rPr kumimoji="0" lang="en-US" altLang="ja-JP" sz="1400" dirty="0">
                <a:latin typeface="Meiryo UI" panose="020B0604030504040204" pitchFamily="50" charset="-128"/>
                <a:ea typeface="Meiryo UI" panose="020B0604030504040204" pitchFamily="50" charset="-128"/>
              </a:rPr>
              <a:t>2024</a:t>
            </a:r>
            <a:r>
              <a:rPr kumimoji="0" lang="ja-JP" altLang="en-US" sz="1400" dirty="0">
                <a:latin typeface="Meiryo UI" panose="020B0604030504040204" pitchFamily="50" charset="-128"/>
                <a:ea typeface="Meiryo UI" panose="020B0604030504040204" pitchFamily="50" charset="-128"/>
              </a:rPr>
              <a:t>年　サンプル顧客評価</a:t>
            </a:r>
            <a:endParaRPr kumimoji="0" lang="en-US" altLang="ja-JP" sz="1400" dirty="0">
              <a:latin typeface="Meiryo UI" panose="020B0604030504040204" pitchFamily="50" charset="-128"/>
              <a:ea typeface="Meiryo UI" panose="020B0604030504040204" pitchFamily="50" charset="-128"/>
            </a:endParaRPr>
          </a:p>
          <a:p>
            <a:pPr>
              <a:spcBef>
                <a:spcPct val="0"/>
              </a:spcBef>
              <a:buNone/>
            </a:pPr>
            <a:r>
              <a:rPr kumimoji="0" lang="en-US" altLang="ja-JP" sz="1400" dirty="0">
                <a:latin typeface="Meiryo UI" panose="020B0604030504040204" pitchFamily="50" charset="-128"/>
                <a:ea typeface="Meiryo UI" panose="020B0604030504040204" pitchFamily="50" charset="-128"/>
              </a:rPr>
              <a:t>2025</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***kg</a:t>
            </a:r>
            <a:r>
              <a:rPr kumimoji="0" lang="ja-JP" altLang="en-US" sz="1400" dirty="0">
                <a:latin typeface="Meiryo UI" panose="020B0604030504040204" pitchFamily="50" charset="-128"/>
                <a:ea typeface="Meiryo UI" panose="020B0604030504040204" pitchFamily="50" charset="-128"/>
              </a:rPr>
              <a:t>／年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＊＊百万円</a:t>
            </a:r>
            <a:r>
              <a:rPr kumimoji="0" lang="en-US" altLang="ja-JP" sz="1400" dirty="0">
                <a:latin typeface="Meiryo UI" panose="020B0604030504040204" pitchFamily="50" charset="-128"/>
                <a:ea typeface="Meiryo UI" panose="020B0604030504040204" pitchFamily="50" charset="-128"/>
              </a:rPr>
              <a:t>)</a:t>
            </a:r>
          </a:p>
          <a:p>
            <a:pPr>
              <a:spcBef>
                <a:spcPct val="0"/>
              </a:spcBef>
              <a:buNone/>
            </a:pPr>
            <a:r>
              <a:rPr kumimoji="0" lang="en-US" altLang="ja-JP" sz="1400" dirty="0">
                <a:latin typeface="Meiryo UI" panose="020B0604030504040204" pitchFamily="50" charset="-128"/>
                <a:ea typeface="Meiryo UI" panose="020B0604030504040204" pitchFamily="50" charset="-128"/>
              </a:rPr>
              <a:t>2026</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トン／年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＊億円</a:t>
            </a:r>
            <a:r>
              <a:rPr kumimoji="0" lang="en-US" altLang="ja-JP" sz="1400" dirty="0">
                <a:latin typeface="Meiryo UI" panose="020B0604030504040204" pitchFamily="50" charset="-128"/>
                <a:ea typeface="Meiryo UI" panose="020B0604030504040204" pitchFamily="50" charset="-128"/>
              </a:rPr>
              <a:t>)</a:t>
            </a:r>
          </a:p>
          <a:p>
            <a:pPr>
              <a:spcBef>
                <a:spcPct val="0"/>
              </a:spcBef>
              <a:buNone/>
            </a:pPr>
            <a:r>
              <a:rPr kumimoji="0" lang="en-US" altLang="ja-JP" sz="1400" dirty="0">
                <a:latin typeface="Meiryo UI" panose="020B0604030504040204" pitchFamily="50" charset="-128"/>
                <a:ea typeface="Meiryo UI" panose="020B0604030504040204" pitchFamily="50" charset="-128"/>
              </a:rPr>
              <a:t>2027</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万トン／年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＊＊億円</a:t>
            </a:r>
            <a:r>
              <a:rPr kumimoji="0" lang="en-US" altLang="ja-JP" sz="1400" dirty="0">
                <a:latin typeface="Meiryo UI" panose="020B0604030504040204" pitchFamily="50" charset="-128"/>
                <a:ea typeface="Meiryo UI" panose="020B0604030504040204" pitchFamily="50" charset="-128"/>
              </a:rPr>
              <a:t>)</a:t>
            </a:r>
            <a:endParaRPr kumimoji="0" lang="ja-JP" altLang="en-US" sz="1400" dirty="0">
              <a:latin typeface="Meiryo UI" panose="020B0604030504040204" pitchFamily="50" charset="-128"/>
              <a:ea typeface="Meiryo UI" panose="020B0604030504040204" pitchFamily="50" charset="-128"/>
            </a:endParaRPr>
          </a:p>
          <a:p>
            <a:pPr>
              <a:spcBef>
                <a:spcPct val="0"/>
              </a:spcBef>
              <a:buNone/>
            </a:pPr>
            <a:r>
              <a:rPr kumimoji="0" lang="en-US" altLang="ja-JP" sz="1400" dirty="0">
                <a:latin typeface="Meiryo UI" panose="020B0604030504040204" pitchFamily="50" charset="-128"/>
                <a:ea typeface="Meiryo UI" panose="020B0604030504040204" pitchFamily="50" charset="-128"/>
              </a:rPr>
              <a:t>2028</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万トン／年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＊＊＊億円</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黒字化</a:t>
            </a:r>
            <a:r>
              <a:rPr kumimoji="0" lang="en-US" altLang="ja-JP" sz="1400" dirty="0">
                <a:latin typeface="Meiryo UI" panose="020B0604030504040204" pitchFamily="50" charset="-128"/>
                <a:ea typeface="Meiryo UI" panose="020B0604030504040204" pitchFamily="50" charset="-128"/>
              </a:rPr>
              <a:t>]</a:t>
            </a:r>
            <a:endParaRPr kumimoji="0"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534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我が国経済への貢献</a:t>
            </a:r>
            <a:endParaRPr kumimoji="1" lang="ja-JP" altLang="en-US" sz="24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・提案書に記載する研究開発成果の実用化・事業化の見込みを説明してください（現時点での実用化に向けた戦略・方針）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・自らが実用化・事業化しない場合は、想定する企業等を記載してください。</a:t>
            </a:r>
            <a:endParaRPr lang="en-US" altLang="ja-JP" i="1" dirty="0">
              <a:solidFill>
                <a:srgbClr val="0000FF"/>
              </a:solidFill>
            </a:endParaRPr>
          </a:p>
          <a:p>
            <a:pPr marL="87313" indent="-87313"/>
            <a:r>
              <a:rPr lang="ja-JP" altLang="en-US" i="1" dirty="0">
                <a:solidFill>
                  <a:srgbClr val="0000FF"/>
                </a:solidFill>
              </a:rPr>
              <a:t>・市場獲得・創出等の道筋を明確に示してください。</a:t>
            </a:r>
            <a:endParaRPr lang="en-US" altLang="ja-JP" i="1" dirty="0">
              <a:solidFill>
                <a:srgbClr val="0000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地球環境課題解決への貢献</a:t>
            </a:r>
            <a:endParaRPr kumimoji="1" lang="ja-JP" altLang="en-US" sz="24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・提案内容の実施により、どのように</a:t>
            </a:r>
            <a:r>
              <a:rPr lang="en-US" altLang="ja-JP" i="1" dirty="0">
                <a:solidFill>
                  <a:srgbClr val="0000FF"/>
                </a:solidFill>
              </a:rPr>
              <a:t>CO2</a:t>
            </a:r>
            <a:r>
              <a:rPr lang="ja-JP" altLang="en-US" i="1" dirty="0">
                <a:solidFill>
                  <a:srgbClr val="0000FF"/>
                </a:solidFill>
              </a:rPr>
              <a:t>や</a:t>
            </a:r>
            <a:r>
              <a:rPr lang="en-US" altLang="ja-JP" i="1" dirty="0">
                <a:solidFill>
                  <a:srgbClr val="0000FF"/>
                </a:solidFill>
              </a:rPr>
              <a:t>GHG</a:t>
            </a:r>
            <a:r>
              <a:rPr lang="ja-JP" altLang="en-US" i="1" dirty="0">
                <a:solidFill>
                  <a:srgbClr val="0000FF"/>
                </a:solidFill>
              </a:rPr>
              <a:t>削減効果が期待されるのか、バックデータ含め、試算結果等を具体的に説明してください。</a:t>
            </a:r>
            <a:endParaRPr lang="en-US" altLang="ja-JP" i="1" dirty="0">
              <a:solidFill>
                <a:srgbClr val="0000FF"/>
              </a:solidFill>
            </a:endParaRPr>
          </a:p>
          <a:p>
            <a:pPr marL="87313" indent="-87313"/>
            <a:r>
              <a:rPr lang="ja-JP" altLang="en-US" i="1" dirty="0">
                <a:solidFill>
                  <a:srgbClr val="0000FF"/>
                </a:solidFill>
              </a:rPr>
              <a:t>・カーボンリサイクル／カーボンニュートラル等と考えられるものづくりへの貢献も説明してください。</a:t>
            </a:r>
            <a:endParaRPr lang="en-US" altLang="ja-JP" i="1" dirty="0">
              <a:solidFill>
                <a:srgbClr val="0000FF"/>
              </a:solidFill>
            </a:endParaRPr>
          </a:p>
        </p:txBody>
      </p:sp>
    </p:spTree>
    <p:extLst>
      <p:ext uri="{BB962C8B-B14F-4D97-AF65-F5344CB8AC3E}">
        <p14:creationId xmlns:p14="http://schemas.microsoft.com/office/powerpoint/2010/main" val="40724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（委託先： △△大学）</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latin typeface="Meiryo UI" panose="020B0604030504040204" pitchFamily="50" charset="-128"/>
                <a:ea typeface="Meiryo UI" panose="020B0604030504040204" pitchFamily="50" charset="-128"/>
              </a:rPr>
              <a:t>助成事業の名称（又は委託フェーズテーマ名）</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：○○○○○○○○○○○○○○○の研究開発</a:t>
            </a:r>
          </a:p>
        </p:txBody>
      </p:sp>
      <p:sp>
        <p:nvSpPr>
          <p:cNvPr id="7" name="Rectangle 9"/>
          <p:cNvSpPr>
            <a:spLocks noChangeArrowheads="1"/>
          </p:cNvSpPr>
          <p:nvPr/>
        </p:nvSpPr>
        <p:spPr bwMode="auto">
          <a:xfrm>
            <a:off x="135133" y="764704"/>
            <a:ext cx="8873734" cy="1521940"/>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48589" y="690125"/>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10" name="Rectangle 9"/>
          <p:cNvSpPr>
            <a:spLocks noChangeArrowheads="1"/>
          </p:cNvSpPr>
          <p:nvPr/>
        </p:nvSpPr>
        <p:spPr bwMode="auto">
          <a:xfrm>
            <a:off x="124972" y="2418586"/>
            <a:ext cx="4786970" cy="4314001"/>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56104" y="2348880"/>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255702" y="1004535"/>
            <a:ext cx="4676338" cy="1200329"/>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79512" y="2633448"/>
            <a:ext cx="4786970" cy="2123658"/>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7" name="テキスト ボックス 16"/>
          <p:cNvSpPr txBox="1"/>
          <p:nvPr/>
        </p:nvSpPr>
        <p:spPr>
          <a:xfrm>
            <a:off x="6011969" y="364570"/>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提案概要資料を</a:t>
            </a:r>
            <a:r>
              <a:rPr lang="en-US" altLang="ja-JP" sz="1200" i="1" dirty="0">
                <a:solidFill>
                  <a:srgbClr val="0000FF"/>
                </a:solidFill>
              </a:rPr>
              <a:t>1</a:t>
            </a:r>
            <a:r>
              <a:rPr lang="ja-JP" altLang="en-US" sz="1200" i="1" dirty="0">
                <a:solidFill>
                  <a:srgbClr val="0000FF"/>
                </a:solidFill>
              </a:rPr>
              <a:t>ページで作成してください。</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
        <p:nvSpPr>
          <p:cNvPr id="14" name="スライド番号プレースホルダ 2">
            <a:extLst>
              <a:ext uri="{FF2B5EF4-FFF2-40B4-BE49-F238E27FC236}">
                <a16:creationId xmlns:a16="http://schemas.microsoft.com/office/drawing/2014/main" id="{0E8B9F0B-8F9D-4AAA-890D-702AC3310742}"/>
              </a:ext>
            </a:extLst>
          </p:cNvPr>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5" name="Rectangle 9">
            <a:extLst>
              <a:ext uri="{FF2B5EF4-FFF2-40B4-BE49-F238E27FC236}">
                <a16:creationId xmlns:a16="http://schemas.microsoft.com/office/drawing/2014/main" id="{0D1CAF87-A9BB-4A2A-8E64-FFBF7A6B4BD7}"/>
              </a:ext>
            </a:extLst>
          </p:cNvPr>
          <p:cNvSpPr>
            <a:spLocks noChangeArrowheads="1"/>
          </p:cNvSpPr>
          <p:nvPr/>
        </p:nvSpPr>
        <p:spPr bwMode="auto">
          <a:xfrm>
            <a:off x="4985565" y="2418586"/>
            <a:ext cx="4023302" cy="4314001"/>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Rectangle 11">
            <a:extLst>
              <a:ext uri="{FF2B5EF4-FFF2-40B4-BE49-F238E27FC236}">
                <a16:creationId xmlns:a16="http://schemas.microsoft.com/office/drawing/2014/main" id="{BFCBF8B3-D6F1-493D-9CEF-0A1C80D31401}"/>
              </a:ext>
            </a:extLst>
          </p:cNvPr>
          <p:cNvSpPr>
            <a:spLocks noChangeArrowheads="1"/>
          </p:cNvSpPr>
          <p:nvPr/>
        </p:nvSpPr>
        <p:spPr bwMode="auto">
          <a:xfrm>
            <a:off x="4916697" y="2348880"/>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実用化・事業化計画</a:t>
            </a:r>
          </a:p>
        </p:txBody>
      </p:sp>
      <p:sp>
        <p:nvSpPr>
          <p:cNvPr id="20" name="テキスト ボックス 19">
            <a:extLst>
              <a:ext uri="{FF2B5EF4-FFF2-40B4-BE49-F238E27FC236}">
                <a16:creationId xmlns:a16="http://schemas.microsoft.com/office/drawing/2014/main" id="{54BA3E71-944C-44FC-ABA2-6144D0048C1C}"/>
              </a:ext>
            </a:extLst>
          </p:cNvPr>
          <p:cNvSpPr txBox="1"/>
          <p:nvPr/>
        </p:nvSpPr>
        <p:spPr>
          <a:xfrm>
            <a:off x="5004048" y="2633448"/>
            <a:ext cx="3968762" cy="2308324"/>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2" name="テキスト ボックス 21">
            <a:extLst>
              <a:ext uri="{FF2B5EF4-FFF2-40B4-BE49-F238E27FC236}">
                <a16:creationId xmlns:a16="http://schemas.microsoft.com/office/drawing/2014/main" id="{4C40FA60-ECAE-4E54-B153-54C6908BEEAA}"/>
              </a:ext>
            </a:extLst>
          </p:cNvPr>
          <p:cNvSpPr txBox="1"/>
          <p:nvPr/>
        </p:nvSpPr>
        <p:spPr>
          <a:xfrm>
            <a:off x="1052206" y="1140159"/>
            <a:ext cx="304158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解決を目指す社会課題、実用化を目指す新たな製品・サービス等）を要約してください。製品イメージや市場規模は図表を用いてわかりやすく。</a:t>
            </a:r>
          </a:p>
        </p:txBody>
      </p:sp>
      <p:sp>
        <p:nvSpPr>
          <p:cNvPr id="34" name="Text Box 5">
            <a:extLst>
              <a:ext uri="{FF2B5EF4-FFF2-40B4-BE49-F238E27FC236}">
                <a16:creationId xmlns:a16="http://schemas.microsoft.com/office/drawing/2014/main" id="{EC2B0DC3-BDD0-4ACC-B7E5-6C4B688D62BE}"/>
              </a:ext>
            </a:extLst>
          </p:cNvPr>
          <p:cNvSpPr txBox="1">
            <a:spLocks noChangeArrowheads="1"/>
          </p:cNvSpPr>
          <p:nvPr/>
        </p:nvSpPr>
        <p:spPr bwMode="auto">
          <a:xfrm>
            <a:off x="4930564" y="804592"/>
            <a:ext cx="131318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対象市場，製品</a:t>
            </a:r>
          </a:p>
        </p:txBody>
      </p:sp>
      <p:grpSp>
        <p:nvGrpSpPr>
          <p:cNvPr id="35" name="グループ化 34">
            <a:extLst>
              <a:ext uri="{FF2B5EF4-FFF2-40B4-BE49-F238E27FC236}">
                <a16:creationId xmlns:a16="http://schemas.microsoft.com/office/drawing/2014/main" id="{DC8D97D0-8A16-41CE-9F48-C626C09F44F8}"/>
              </a:ext>
            </a:extLst>
          </p:cNvPr>
          <p:cNvGrpSpPr/>
          <p:nvPr/>
        </p:nvGrpSpPr>
        <p:grpSpPr>
          <a:xfrm>
            <a:off x="5384773" y="1036380"/>
            <a:ext cx="1347467" cy="1077334"/>
            <a:chOff x="-5101399" y="877475"/>
            <a:chExt cx="1874730" cy="1422787"/>
          </a:xfrm>
        </p:grpSpPr>
        <p:graphicFrame>
          <p:nvGraphicFramePr>
            <p:cNvPr id="36" name="Object 9">
              <a:extLst>
                <a:ext uri="{FF2B5EF4-FFF2-40B4-BE49-F238E27FC236}">
                  <a16:creationId xmlns:a16="http://schemas.microsoft.com/office/drawing/2014/main" id="{15FAFF51-E0DD-4BED-AA79-FAB62019E1A3}"/>
                </a:ext>
              </a:extLst>
            </p:cNvPr>
            <p:cNvGraphicFramePr>
              <a:graphicFrameLocks noChangeAspect="1"/>
            </p:cNvGraphicFramePr>
            <p:nvPr>
              <p:extLst>
                <p:ext uri="{D42A27DB-BD31-4B8C-83A1-F6EECF244321}">
                  <p14:modId xmlns:p14="http://schemas.microsoft.com/office/powerpoint/2010/main" val="1000044610"/>
                </p:ext>
              </p:extLst>
            </p:nvPr>
          </p:nvGraphicFramePr>
          <p:xfrm>
            <a:off x="-5101399" y="877475"/>
            <a:ext cx="1874730" cy="1422787"/>
          </p:xfrm>
          <a:graphic>
            <a:graphicData uri="http://schemas.openxmlformats.org/presentationml/2006/ole">
              <mc:AlternateContent xmlns:mc="http://schemas.openxmlformats.org/markup-compatibility/2006">
                <mc:Choice xmlns:v="urn:schemas-microsoft-com:vml" Requires="v">
                  <p:oleObj spid="_x0000_s1030" name="Chart" r:id="rId3" imgW="3314788" imgH="2809875" progId="Excel.Chart.8">
                    <p:embed/>
                  </p:oleObj>
                </mc:Choice>
                <mc:Fallback>
                  <p:oleObj name="Chart" r:id="rId3" imgW="3314788" imgH="2809875" progId="Excel.Chart.8">
                    <p:embed/>
                    <p:pic>
                      <p:nvPicPr>
                        <p:cNvPr id="36" name="Object 9">
                          <a:extLst>
                            <a:ext uri="{FF2B5EF4-FFF2-40B4-BE49-F238E27FC236}">
                              <a16:creationId xmlns:a16="http://schemas.microsoft.com/office/drawing/2014/main" id="{15FAFF51-E0DD-4BED-AA79-FAB62019E1A3}"/>
                            </a:ext>
                          </a:extLst>
                        </p:cNvPr>
                        <p:cNvPicPr>
                          <a:picLocks noChangeAspect="1" noChangeArrowheads="1"/>
                        </p:cNvPicPr>
                        <p:nvPr/>
                      </p:nvPicPr>
                      <p:blipFill>
                        <a:blip r:embed="rId4"/>
                        <a:srcRect/>
                        <a:stretch>
                          <a:fillRect/>
                        </a:stretch>
                      </p:blipFill>
                      <p:spPr bwMode="auto">
                        <a:xfrm>
                          <a:off x="-5101399" y="877475"/>
                          <a:ext cx="1874730" cy="1422787"/>
                        </a:xfrm>
                        <a:prstGeom prst="rect">
                          <a:avLst/>
                        </a:prstGeom>
                        <a:noFill/>
                        <a:ln>
                          <a:noFill/>
                        </a:ln>
                        <a:effectLst/>
                      </p:spPr>
                    </p:pic>
                  </p:oleObj>
                </mc:Fallback>
              </mc:AlternateContent>
            </a:graphicData>
          </a:graphic>
        </p:graphicFrame>
        <p:sp>
          <p:nvSpPr>
            <p:cNvPr id="37" name="Text Box 11">
              <a:extLst>
                <a:ext uri="{FF2B5EF4-FFF2-40B4-BE49-F238E27FC236}">
                  <a16:creationId xmlns:a16="http://schemas.microsoft.com/office/drawing/2014/main" id="{B2101FBB-F43E-43A8-AFBF-4271E490EE29}"/>
                </a:ext>
              </a:extLst>
            </p:cNvPr>
            <p:cNvSpPr txBox="1">
              <a:spLocks noChangeArrowheads="1"/>
            </p:cNvSpPr>
            <p:nvPr/>
          </p:nvSpPr>
          <p:spPr bwMode="auto">
            <a:xfrm>
              <a:off x="-4187697" y="1567716"/>
              <a:ext cx="249788" cy="284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400" dirty="0">
                  <a:latin typeface="Meiryo UI" panose="020B0604030504040204" pitchFamily="50" charset="-128"/>
                  <a:ea typeface="Meiryo UI" panose="020B0604030504040204" pitchFamily="50" charset="-128"/>
                </a:rPr>
                <a:t>Ａ</a:t>
              </a:r>
            </a:p>
          </p:txBody>
        </p:sp>
        <p:sp>
          <p:nvSpPr>
            <p:cNvPr id="38" name="Text Box 12">
              <a:extLst>
                <a:ext uri="{FF2B5EF4-FFF2-40B4-BE49-F238E27FC236}">
                  <a16:creationId xmlns:a16="http://schemas.microsoft.com/office/drawing/2014/main" id="{B371BFF0-191C-4C67-8654-93D590E6D2E4}"/>
                </a:ext>
              </a:extLst>
            </p:cNvPr>
            <p:cNvSpPr txBox="1">
              <a:spLocks noChangeArrowheads="1"/>
            </p:cNvSpPr>
            <p:nvPr/>
          </p:nvSpPr>
          <p:spPr bwMode="auto">
            <a:xfrm>
              <a:off x="-4696043" y="1690181"/>
              <a:ext cx="249788" cy="284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400" dirty="0">
                  <a:latin typeface="Meiryo UI" panose="020B0604030504040204" pitchFamily="50" charset="-128"/>
                  <a:ea typeface="Meiryo UI" panose="020B0604030504040204" pitchFamily="50" charset="-128"/>
                </a:rPr>
                <a:t>Ｂ</a:t>
              </a:r>
            </a:p>
          </p:txBody>
        </p:sp>
        <p:sp>
          <p:nvSpPr>
            <p:cNvPr id="39" name="Text Box 13">
              <a:extLst>
                <a:ext uri="{FF2B5EF4-FFF2-40B4-BE49-F238E27FC236}">
                  <a16:creationId xmlns:a16="http://schemas.microsoft.com/office/drawing/2014/main" id="{1C1B09AC-8462-4339-BEC2-265346B42075}"/>
                </a:ext>
              </a:extLst>
            </p:cNvPr>
            <p:cNvSpPr txBox="1">
              <a:spLocks noChangeArrowheads="1"/>
            </p:cNvSpPr>
            <p:nvPr/>
          </p:nvSpPr>
          <p:spPr bwMode="auto">
            <a:xfrm>
              <a:off x="-4655972" y="1195418"/>
              <a:ext cx="249788" cy="284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400" dirty="0">
                  <a:latin typeface="Meiryo UI" panose="020B0604030504040204" pitchFamily="50" charset="-128"/>
                  <a:ea typeface="Meiryo UI" panose="020B0604030504040204" pitchFamily="50" charset="-128"/>
                </a:rPr>
                <a:t>Ｃ</a:t>
              </a:r>
            </a:p>
          </p:txBody>
        </p:sp>
      </p:grpSp>
      <p:sp>
        <p:nvSpPr>
          <p:cNvPr id="40" name="Text Box 88">
            <a:extLst>
              <a:ext uri="{FF2B5EF4-FFF2-40B4-BE49-F238E27FC236}">
                <a16:creationId xmlns:a16="http://schemas.microsoft.com/office/drawing/2014/main" id="{F00500B8-A8DA-47A7-887A-CCB27078FCE9}"/>
              </a:ext>
            </a:extLst>
          </p:cNvPr>
          <p:cNvSpPr txBox="1">
            <a:spLocks noChangeArrowheads="1"/>
          </p:cNvSpPr>
          <p:nvPr/>
        </p:nvSpPr>
        <p:spPr bwMode="auto">
          <a:xfrm>
            <a:off x="7159258" y="2041997"/>
            <a:ext cx="154721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rPr>
              <a:t>製品市場規模見通し</a:t>
            </a:r>
          </a:p>
        </p:txBody>
      </p:sp>
      <p:grpSp>
        <p:nvGrpSpPr>
          <p:cNvPr id="3" name="グループ化 2">
            <a:extLst>
              <a:ext uri="{FF2B5EF4-FFF2-40B4-BE49-F238E27FC236}">
                <a16:creationId xmlns:a16="http://schemas.microsoft.com/office/drawing/2014/main" id="{5D727005-1F16-4E49-A01A-50C819EFAC9D}"/>
              </a:ext>
            </a:extLst>
          </p:cNvPr>
          <p:cNvGrpSpPr/>
          <p:nvPr/>
        </p:nvGrpSpPr>
        <p:grpSpPr>
          <a:xfrm>
            <a:off x="6961418" y="805793"/>
            <a:ext cx="1669261" cy="1226935"/>
            <a:chOff x="9406407" y="749655"/>
            <a:chExt cx="2593104" cy="1609916"/>
          </a:xfrm>
        </p:grpSpPr>
        <p:sp>
          <p:nvSpPr>
            <p:cNvPr id="24" name="Rectangle 87">
              <a:extLst>
                <a:ext uri="{FF2B5EF4-FFF2-40B4-BE49-F238E27FC236}">
                  <a16:creationId xmlns:a16="http://schemas.microsoft.com/office/drawing/2014/main" id="{C274DAC7-73CB-4E40-BBAF-7BCAD355546B}"/>
                </a:ext>
              </a:extLst>
            </p:cNvPr>
            <p:cNvSpPr>
              <a:spLocks noChangeArrowheads="1"/>
            </p:cNvSpPr>
            <p:nvPr/>
          </p:nvSpPr>
          <p:spPr bwMode="auto">
            <a:xfrm>
              <a:off x="9774364" y="1039324"/>
              <a:ext cx="2108200" cy="1148051"/>
            </a:xfrm>
            <a:prstGeom prst="rect">
              <a:avLst/>
            </a:prstGeom>
            <a:solidFill>
              <a:schemeClr val="bg1">
                <a:lumMod val="95000"/>
              </a:schemeClr>
            </a:solidFill>
            <a:ln w="2857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400">
                <a:latin typeface="Meiryo UI" panose="020B0604030504040204" pitchFamily="50" charset="-128"/>
                <a:ea typeface="Meiryo UI" panose="020B0604030504040204" pitchFamily="50" charset="-128"/>
              </a:endParaRPr>
            </a:p>
          </p:txBody>
        </p:sp>
        <p:sp>
          <p:nvSpPr>
            <p:cNvPr id="25" name="Line 89">
              <a:extLst>
                <a:ext uri="{FF2B5EF4-FFF2-40B4-BE49-F238E27FC236}">
                  <a16:creationId xmlns:a16="http://schemas.microsoft.com/office/drawing/2014/main" id="{3DF63825-4CAA-4F5C-8D4B-9639B7B51375}"/>
                </a:ext>
              </a:extLst>
            </p:cNvPr>
            <p:cNvSpPr>
              <a:spLocks noChangeShapeType="1"/>
            </p:cNvSpPr>
            <p:nvPr/>
          </p:nvSpPr>
          <p:spPr bwMode="auto">
            <a:xfrm flipV="1">
              <a:off x="9860089" y="1954712"/>
              <a:ext cx="1673226" cy="14400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a:latin typeface="Meiryo UI" panose="020B0604030504040204" pitchFamily="50" charset="-128"/>
                <a:ea typeface="Meiryo UI" panose="020B0604030504040204" pitchFamily="50" charset="-128"/>
              </a:endParaRPr>
            </a:p>
          </p:txBody>
        </p:sp>
        <p:sp>
          <p:nvSpPr>
            <p:cNvPr id="26" name="Line 90">
              <a:extLst>
                <a:ext uri="{FF2B5EF4-FFF2-40B4-BE49-F238E27FC236}">
                  <a16:creationId xmlns:a16="http://schemas.microsoft.com/office/drawing/2014/main" id="{9AFA8F09-7C88-4FA0-B97E-8DC2169CB7F2}"/>
                </a:ext>
              </a:extLst>
            </p:cNvPr>
            <p:cNvSpPr>
              <a:spLocks noChangeShapeType="1"/>
            </p:cNvSpPr>
            <p:nvPr/>
          </p:nvSpPr>
          <p:spPr bwMode="auto">
            <a:xfrm flipV="1">
              <a:off x="9860088" y="1733661"/>
              <a:ext cx="1653053" cy="3178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a:latin typeface="Meiryo UI" panose="020B0604030504040204" pitchFamily="50" charset="-128"/>
                <a:ea typeface="Meiryo UI" panose="020B0604030504040204" pitchFamily="50" charset="-128"/>
              </a:endParaRPr>
            </a:p>
          </p:txBody>
        </p:sp>
        <p:sp>
          <p:nvSpPr>
            <p:cNvPr id="27" name="Line 91">
              <a:extLst>
                <a:ext uri="{FF2B5EF4-FFF2-40B4-BE49-F238E27FC236}">
                  <a16:creationId xmlns:a16="http://schemas.microsoft.com/office/drawing/2014/main" id="{34BF846D-3BCC-4F56-87DE-24F24799F54E}"/>
                </a:ext>
              </a:extLst>
            </p:cNvPr>
            <p:cNvSpPr>
              <a:spLocks noChangeShapeType="1"/>
            </p:cNvSpPr>
            <p:nvPr/>
          </p:nvSpPr>
          <p:spPr bwMode="auto">
            <a:xfrm flipV="1">
              <a:off x="9860088" y="1235823"/>
              <a:ext cx="1590428" cy="688727"/>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ja-JP" altLang="en-US" sz="1400">
                <a:latin typeface="Meiryo UI" panose="020B0604030504040204" pitchFamily="50" charset="-128"/>
                <a:ea typeface="Meiryo UI" panose="020B0604030504040204" pitchFamily="50" charset="-128"/>
              </a:endParaRPr>
            </a:p>
          </p:txBody>
        </p:sp>
        <p:sp>
          <p:nvSpPr>
            <p:cNvPr id="28" name="Text Box 92">
              <a:extLst>
                <a:ext uri="{FF2B5EF4-FFF2-40B4-BE49-F238E27FC236}">
                  <a16:creationId xmlns:a16="http://schemas.microsoft.com/office/drawing/2014/main" id="{626520F0-E547-4243-B84A-84670FD88999}"/>
                </a:ext>
              </a:extLst>
            </p:cNvPr>
            <p:cNvSpPr txBox="1">
              <a:spLocks noChangeArrowheads="1"/>
            </p:cNvSpPr>
            <p:nvPr/>
          </p:nvSpPr>
          <p:spPr bwMode="auto">
            <a:xfrm>
              <a:off x="9766071" y="2197988"/>
              <a:ext cx="333425"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2020</a:t>
              </a:r>
            </a:p>
          </p:txBody>
        </p:sp>
        <p:sp>
          <p:nvSpPr>
            <p:cNvPr id="29" name="Text Box 93">
              <a:extLst>
                <a:ext uri="{FF2B5EF4-FFF2-40B4-BE49-F238E27FC236}">
                  <a16:creationId xmlns:a16="http://schemas.microsoft.com/office/drawing/2014/main" id="{327D4E10-56FB-45FC-87FC-A268CD16DDEE}"/>
                </a:ext>
              </a:extLst>
            </p:cNvPr>
            <p:cNvSpPr txBox="1">
              <a:spLocks noChangeArrowheads="1"/>
            </p:cNvSpPr>
            <p:nvPr/>
          </p:nvSpPr>
          <p:spPr bwMode="auto">
            <a:xfrm>
              <a:off x="11360189" y="2186550"/>
              <a:ext cx="346249"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20XX</a:t>
              </a:r>
            </a:p>
          </p:txBody>
        </p:sp>
        <p:sp>
          <p:nvSpPr>
            <p:cNvPr id="30" name="Text Box 94">
              <a:extLst>
                <a:ext uri="{FF2B5EF4-FFF2-40B4-BE49-F238E27FC236}">
                  <a16:creationId xmlns:a16="http://schemas.microsoft.com/office/drawing/2014/main" id="{AB0C77B4-3969-4104-897C-2FA6E69192CE}"/>
                </a:ext>
              </a:extLst>
            </p:cNvPr>
            <p:cNvSpPr txBox="1">
              <a:spLocks noChangeArrowheads="1"/>
            </p:cNvSpPr>
            <p:nvPr/>
          </p:nvSpPr>
          <p:spPr bwMode="auto">
            <a:xfrm>
              <a:off x="10372964" y="1264094"/>
              <a:ext cx="12182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Meiryo UI" panose="020B0604030504040204" pitchFamily="50" charset="-128"/>
                  <a:ea typeface="Meiryo UI" panose="020B0604030504040204" pitchFamily="50" charset="-128"/>
                </a:rPr>
                <a:t>A</a:t>
              </a:r>
            </a:p>
          </p:txBody>
        </p:sp>
        <p:sp>
          <p:nvSpPr>
            <p:cNvPr id="31" name="Text Box 95">
              <a:extLst>
                <a:ext uri="{FF2B5EF4-FFF2-40B4-BE49-F238E27FC236}">
                  <a16:creationId xmlns:a16="http://schemas.microsoft.com/office/drawing/2014/main" id="{D59F22E5-64D9-4041-AF17-BF170E46FD96}"/>
                </a:ext>
              </a:extLst>
            </p:cNvPr>
            <p:cNvSpPr txBox="1">
              <a:spLocks noChangeArrowheads="1"/>
            </p:cNvSpPr>
            <p:nvPr/>
          </p:nvSpPr>
          <p:spPr bwMode="auto">
            <a:xfrm>
              <a:off x="11591877" y="1696694"/>
              <a:ext cx="12022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a:latin typeface="Meiryo UI" panose="020B0604030504040204" pitchFamily="50" charset="-128"/>
                  <a:ea typeface="Meiryo UI" panose="020B0604030504040204" pitchFamily="50" charset="-128"/>
                </a:rPr>
                <a:t>C</a:t>
              </a:r>
            </a:p>
          </p:txBody>
        </p:sp>
        <p:sp>
          <p:nvSpPr>
            <p:cNvPr id="32" name="Text Box 96">
              <a:extLst>
                <a:ext uri="{FF2B5EF4-FFF2-40B4-BE49-F238E27FC236}">
                  <a16:creationId xmlns:a16="http://schemas.microsoft.com/office/drawing/2014/main" id="{598F2FD5-7597-40FD-8FF7-534A2119EB61}"/>
                </a:ext>
              </a:extLst>
            </p:cNvPr>
            <p:cNvSpPr txBox="1">
              <a:spLocks noChangeArrowheads="1"/>
            </p:cNvSpPr>
            <p:nvPr/>
          </p:nvSpPr>
          <p:spPr bwMode="auto">
            <a:xfrm>
              <a:off x="11280493" y="1333602"/>
              <a:ext cx="2792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Meiryo UI" panose="020B0604030504040204" pitchFamily="50" charset="-128"/>
                  <a:ea typeface="Meiryo UI" panose="020B0604030504040204" pitchFamily="50" charset="-128"/>
                </a:rPr>
                <a:t>B</a:t>
              </a:r>
            </a:p>
          </p:txBody>
        </p:sp>
        <p:sp>
          <p:nvSpPr>
            <p:cNvPr id="33" name="Text Box 97">
              <a:extLst>
                <a:ext uri="{FF2B5EF4-FFF2-40B4-BE49-F238E27FC236}">
                  <a16:creationId xmlns:a16="http://schemas.microsoft.com/office/drawing/2014/main" id="{C04E82C4-8E1F-4261-BCEA-C2E8A8920541}"/>
                </a:ext>
              </a:extLst>
            </p:cNvPr>
            <p:cNvSpPr txBox="1">
              <a:spLocks noChangeArrowheads="1"/>
            </p:cNvSpPr>
            <p:nvPr/>
          </p:nvSpPr>
          <p:spPr bwMode="auto">
            <a:xfrm>
              <a:off x="9406407" y="1109559"/>
              <a:ext cx="251010" cy="90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市場規模</a:t>
              </a:r>
            </a:p>
          </p:txBody>
        </p:sp>
        <p:sp>
          <p:nvSpPr>
            <p:cNvPr id="41" name="正方形/長方形 40">
              <a:extLst>
                <a:ext uri="{FF2B5EF4-FFF2-40B4-BE49-F238E27FC236}">
                  <a16:creationId xmlns:a16="http://schemas.microsoft.com/office/drawing/2014/main" id="{C87640A4-ABC6-4B20-BC25-30D3228DB99F}"/>
                </a:ext>
              </a:extLst>
            </p:cNvPr>
            <p:cNvSpPr/>
            <p:nvPr/>
          </p:nvSpPr>
          <p:spPr>
            <a:xfrm>
              <a:off x="10935708" y="749655"/>
              <a:ext cx="1063803" cy="302885"/>
            </a:xfrm>
            <a:prstGeom prst="rect">
              <a:avLst/>
            </a:prstGeom>
          </p:spPr>
          <p:txBody>
            <a:bodyPr wrap="none">
              <a:spAutoFit/>
            </a:bodyPr>
            <a:lstStyle/>
            <a:p>
              <a:pPr algn="ctr" eaLnBrk="1" hangingPunct="1"/>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億円</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a:t>
              </a:r>
            </a:p>
          </p:txBody>
        </p:sp>
      </p:grpSp>
      <p:sp>
        <p:nvSpPr>
          <p:cNvPr id="23" name="Text Box 88">
            <a:extLst>
              <a:ext uri="{FF2B5EF4-FFF2-40B4-BE49-F238E27FC236}">
                <a16:creationId xmlns:a16="http://schemas.microsoft.com/office/drawing/2014/main" id="{524BFE10-9F71-4D3A-8A05-9C588A510ABE}"/>
              </a:ext>
            </a:extLst>
          </p:cNvPr>
          <p:cNvSpPr txBox="1">
            <a:spLocks noChangeArrowheads="1"/>
          </p:cNvSpPr>
          <p:nvPr/>
        </p:nvSpPr>
        <p:spPr bwMode="auto">
          <a:xfrm>
            <a:off x="5040105" y="2030924"/>
            <a:ext cx="17908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00" dirty="0">
                <a:latin typeface="Meiryo UI" panose="020B0604030504040204" pitchFamily="50" charset="-128"/>
                <a:ea typeface="Meiryo UI" panose="020B0604030504040204" pitchFamily="50" charset="-128"/>
              </a:rPr>
              <a:t>a)</a:t>
            </a:r>
            <a:r>
              <a:rPr lang="ja-JP" altLang="en-US" sz="1000" dirty="0">
                <a:latin typeface="Meiryo UI" panose="020B0604030504040204" pitchFamily="50" charset="-128"/>
                <a:ea typeface="Meiryo UI" panose="020B0604030504040204" pitchFamily="50" charset="-128"/>
              </a:rPr>
              <a:t> </a:t>
            </a:r>
            <a:r>
              <a:rPr lang="en-US" altLang="ja-JP" sz="1000" u="sng" dirty="0">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分野における製品割合</a:t>
            </a:r>
          </a:p>
        </p:txBody>
      </p:sp>
      <p:sp>
        <p:nvSpPr>
          <p:cNvPr id="42" name="テキスト ボックス 41">
            <a:extLst>
              <a:ext uri="{FF2B5EF4-FFF2-40B4-BE49-F238E27FC236}">
                <a16:creationId xmlns:a16="http://schemas.microsoft.com/office/drawing/2014/main" id="{B1C5D54B-E28D-4728-A73E-7F40D44D47D3}"/>
              </a:ext>
            </a:extLst>
          </p:cNvPr>
          <p:cNvSpPr txBox="1"/>
          <p:nvPr/>
        </p:nvSpPr>
        <p:spPr>
          <a:xfrm>
            <a:off x="758104" y="3163910"/>
            <a:ext cx="304158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提案するバイオ由来製品の実用化に向けて、 </a:t>
            </a:r>
            <a:r>
              <a:rPr lang="en-US" altLang="ja-JP" sz="1200" i="1" dirty="0">
                <a:solidFill>
                  <a:srgbClr val="0000FF"/>
                </a:solidFill>
              </a:rPr>
              <a:t>NEDO</a:t>
            </a:r>
            <a:r>
              <a:rPr lang="ja-JP" altLang="en-US" sz="1200" i="1" dirty="0">
                <a:solidFill>
                  <a:srgbClr val="0000FF"/>
                </a:solidFill>
              </a:rPr>
              <a:t>事業の中で解決すべき課題、解決手段、研究開発内容、最終目標を要約してください。図表を用いてわかりやすく。</a:t>
            </a:r>
          </a:p>
        </p:txBody>
      </p:sp>
      <p:graphicFrame>
        <p:nvGraphicFramePr>
          <p:cNvPr id="43" name="Group 111">
            <a:extLst>
              <a:ext uri="{FF2B5EF4-FFF2-40B4-BE49-F238E27FC236}">
                <a16:creationId xmlns:a16="http://schemas.microsoft.com/office/drawing/2014/main" id="{96D04CFE-E887-48DA-B248-41CE4CAA952F}"/>
              </a:ext>
            </a:extLst>
          </p:cNvPr>
          <p:cNvGraphicFramePr>
            <a:graphicFrameLocks/>
          </p:cNvGraphicFramePr>
          <p:nvPr>
            <p:extLst>
              <p:ext uri="{D42A27DB-BD31-4B8C-83A1-F6EECF244321}">
                <p14:modId xmlns:p14="http://schemas.microsoft.com/office/powerpoint/2010/main" val="3325165203"/>
              </p:ext>
            </p:extLst>
          </p:nvPr>
        </p:nvGraphicFramePr>
        <p:xfrm>
          <a:off x="191716" y="5288576"/>
          <a:ext cx="3012132" cy="1402180"/>
        </p:xfrm>
        <a:graphic>
          <a:graphicData uri="http://schemas.openxmlformats.org/drawingml/2006/table">
            <a:tbl>
              <a:tblPr/>
              <a:tblGrid>
                <a:gridCol w="958119">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13853">
                  <a:extLst>
                    <a:ext uri="{9D8B030D-6E8A-4147-A177-3AD203B41FA5}">
                      <a16:colId xmlns:a16="http://schemas.microsoft.com/office/drawing/2014/main" val="20003"/>
                    </a:ext>
                  </a:extLst>
                </a:gridCol>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本研究開発</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競合</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α</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競合</a:t>
                      </a:r>
                      <a:r>
                        <a:rPr kumimoji="1"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β</a:t>
                      </a: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特性値（品質）</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コスト</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生産性</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安全性</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4" name="Text Box 88">
            <a:extLst>
              <a:ext uri="{FF2B5EF4-FFF2-40B4-BE49-F238E27FC236}">
                <a16:creationId xmlns:a16="http://schemas.microsoft.com/office/drawing/2014/main" id="{3A6437A9-B05E-4266-8D60-D09F58571C50}"/>
              </a:ext>
            </a:extLst>
          </p:cNvPr>
          <p:cNvSpPr txBox="1">
            <a:spLocks noChangeArrowheads="1"/>
          </p:cNvSpPr>
          <p:nvPr/>
        </p:nvSpPr>
        <p:spPr bwMode="auto">
          <a:xfrm>
            <a:off x="135133" y="5025829"/>
            <a:ext cx="15728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100" u="sng" dirty="0">
                <a:latin typeface="Meiryo UI" panose="020B0604030504040204" pitchFamily="50" charset="-128"/>
                <a:ea typeface="Meiryo UI" panose="020B0604030504040204" pitchFamily="50" charset="-128"/>
              </a:rPr>
              <a:t>a)○○</a:t>
            </a:r>
            <a:r>
              <a:rPr lang="ja-JP" altLang="en-US" sz="1100" u="sng" dirty="0">
                <a:latin typeface="Meiryo UI" panose="020B0604030504040204" pitchFamily="50" charset="-128"/>
                <a:ea typeface="Meiryo UI" panose="020B0604030504040204" pitchFamily="50" charset="-128"/>
              </a:rPr>
              <a:t>の競合他社比較</a:t>
            </a:r>
          </a:p>
        </p:txBody>
      </p:sp>
      <p:sp>
        <p:nvSpPr>
          <p:cNvPr id="45" name="Text Box 6">
            <a:extLst>
              <a:ext uri="{FF2B5EF4-FFF2-40B4-BE49-F238E27FC236}">
                <a16:creationId xmlns:a16="http://schemas.microsoft.com/office/drawing/2014/main" id="{D2F20AB2-9BDE-41D2-840D-D70DE08ED12C}"/>
              </a:ext>
            </a:extLst>
          </p:cNvPr>
          <p:cNvSpPr txBox="1">
            <a:spLocks noChangeArrowheads="1"/>
          </p:cNvSpPr>
          <p:nvPr/>
        </p:nvSpPr>
        <p:spPr bwMode="auto">
          <a:xfrm>
            <a:off x="48589" y="4810967"/>
            <a:ext cx="210968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u="sng" dirty="0">
                <a:latin typeface="Meiryo UI" panose="020B0604030504040204" pitchFamily="50" charset="-128"/>
                <a:ea typeface="Meiryo UI" panose="020B0604030504040204" pitchFamily="50" charset="-128"/>
              </a:rPr>
              <a:t>■競合技術との対比（目標値）</a:t>
            </a:r>
          </a:p>
        </p:txBody>
      </p:sp>
      <p:grpSp>
        <p:nvGrpSpPr>
          <p:cNvPr id="6" name="グループ化 5">
            <a:extLst>
              <a:ext uri="{FF2B5EF4-FFF2-40B4-BE49-F238E27FC236}">
                <a16:creationId xmlns:a16="http://schemas.microsoft.com/office/drawing/2014/main" id="{B1FD4741-4786-458A-90AD-67D7247B0391}"/>
              </a:ext>
            </a:extLst>
          </p:cNvPr>
          <p:cNvGrpSpPr/>
          <p:nvPr/>
        </p:nvGrpSpPr>
        <p:grpSpPr>
          <a:xfrm>
            <a:off x="3277471" y="5375411"/>
            <a:ext cx="1580883" cy="1208882"/>
            <a:chOff x="-3432905" y="3702491"/>
            <a:chExt cx="1882705" cy="1501298"/>
          </a:xfrm>
        </p:grpSpPr>
        <p:sp>
          <p:nvSpPr>
            <p:cNvPr id="46" name="Rectangle 98">
              <a:extLst>
                <a:ext uri="{FF2B5EF4-FFF2-40B4-BE49-F238E27FC236}">
                  <a16:creationId xmlns:a16="http://schemas.microsoft.com/office/drawing/2014/main" id="{003227C2-C37A-4C7C-B561-F9098571A253}"/>
                </a:ext>
              </a:extLst>
            </p:cNvPr>
            <p:cNvSpPr>
              <a:spLocks noChangeArrowheads="1"/>
            </p:cNvSpPr>
            <p:nvPr/>
          </p:nvSpPr>
          <p:spPr bwMode="auto">
            <a:xfrm>
              <a:off x="-3206424" y="3702491"/>
              <a:ext cx="1656224" cy="130898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100">
                <a:latin typeface="Meiryo UI" panose="020B0604030504040204" pitchFamily="50" charset="-128"/>
                <a:ea typeface="Meiryo UI" panose="020B0604030504040204" pitchFamily="50" charset="-128"/>
              </a:endParaRPr>
            </a:p>
          </p:txBody>
        </p:sp>
        <p:sp>
          <p:nvSpPr>
            <p:cNvPr id="47" name="Text Box 99">
              <a:extLst>
                <a:ext uri="{FF2B5EF4-FFF2-40B4-BE49-F238E27FC236}">
                  <a16:creationId xmlns:a16="http://schemas.microsoft.com/office/drawing/2014/main" id="{9704157F-0350-4579-AB1D-780DD4D314B9}"/>
                </a:ext>
              </a:extLst>
            </p:cNvPr>
            <p:cNvSpPr txBox="1">
              <a:spLocks noChangeArrowheads="1"/>
            </p:cNvSpPr>
            <p:nvPr/>
          </p:nvSpPr>
          <p:spPr bwMode="auto">
            <a:xfrm>
              <a:off x="-2563847" y="5042206"/>
              <a:ext cx="290143"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コスト</a:t>
              </a:r>
            </a:p>
          </p:txBody>
        </p:sp>
        <p:sp>
          <p:nvSpPr>
            <p:cNvPr id="48" name="Text Box 101">
              <a:extLst>
                <a:ext uri="{FF2B5EF4-FFF2-40B4-BE49-F238E27FC236}">
                  <a16:creationId xmlns:a16="http://schemas.microsoft.com/office/drawing/2014/main" id="{27912A1A-0C5A-464E-ADF3-08423D07E674}"/>
                </a:ext>
              </a:extLst>
            </p:cNvPr>
            <p:cNvSpPr txBox="1">
              <a:spLocks noChangeArrowheads="1"/>
            </p:cNvSpPr>
            <p:nvPr/>
          </p:nvSpPr>
          <p:spPr bwMode="auto">
            <a:xfrm>
              <a:off x="-3432905" y="4201746"/>
              <a:ext cx="161583" cy="403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特性値</a:t>
              </a:r>
            </a:p>
          </p:txBody>
        </p:sp>
        <p:sp>
          <p:nvSpPr>
            <p:cNvPr id="49" name="Oval 112">
              <a:extLst>
                <a:ext uri="{FF2B5EF4-FFF2-40B4-BE49-F238E27FC236}">
                  <a16:creationId xmlns:a16="http://schemas.microsoft.com/office/drawing/2014/main" id="{A6EBA900-8ECD-4A8D-96E4-06E9EF7839FA}"/>
                </a:ext>
              </a:extLst>
            </p:cNvPr>
            <p:cNvSpPr>
              <a:spLocks noChangeArrowheads="1"/>
            </p:cNvSpPr>
            <p:nvPr/>
          </p:nvSpPr>
          <p:spPr bwMode="auto">
            <a:xfrm>
              <a:off x="-2262341" y="3884147"/>
              <a:ext cx="540000" cy="540000"/>
            </a:xfrm>
            <a:prstGeom prst="ellipse">
              <a:avLst/>
            </a:prstGeom>
            <a:solidFill>
              <a:srgbClr val="CCFFFF"/>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競合</a:t>
              </a:r>
              <a:r>
                <a:rPr lang="en-US" altLang="ja-JP" sz="1050" dirty="0">
                  <a:latin typeface="Meiryo UI" panose="020B0604030504040204" pitchFamily="50" charset="-128"/>
                  <a:ea typeface="Meiryo UI" panose="020B0604030504040204" pitchFamily="50" charset="-128"/>
                </a:rPr>
                <a:t>α</a:t>
              </a:r>
            </a:p>
          </p:txBody>
        </p:sp>
        <p:sp>
          <p:nvSpPr>
            <p:cNvPr id="50" name="Oval 113">
              <a:extLst>
                <a:ext uri="{FF2B5EF4-FFF2-40B4-BE49-F238E27FC236}">
                  <a16:creationId xmlns:a16="http://schemas.microsoft.com/office/drawing/2014/main" id="{AF9837E2-98E7-4BD3-A269-C8CC8B56869C}"/>
                </a:ext>
              </a:extLst>
            </p:cNvPr>
            <p:cNvSpPr>
              <a:spLocks noChangeArrowheads="1"/>
            </p:cNvSpPr>
            <p:nvPr/>
          </p:nvSpPr>
          <p:spPr bwMode="auto">
            <a:xfrm>
              <a:off x="-3082624" y="4424147"/>
              <a:ext cx="540000" cy="540000"/>
            </a:xfrm>
            <a:prstGeom prst="ellipse">
              <a:avLst/>
            </a:prstGeom>
            <a:solidFill>
              <a:srgbClr val="FFFFCC"/>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競合</a:t>
              </a:r>
              <a:r>
                <a:rPr lang="en-US" altLang="ja-JP" sz="1050" dirty="0">
                  <a:latin typeface="Meiryo UI" panose="020B0604030504040204" pitchFamily="50" charset="-128"/>
                  <a:ea typeface="Meiryo UI" panose="020B0604030504040204" pitchFamily="50" charset="-128"/>
                </a:rPr>
                <a:t>β</a:t>
              </a:r>
            </a:p>
          </p:txBody>
        </p:sp>
        <p:sp>
          <p:nvSpPr>
            <p:cNvPr id="51" name="Rectangle 115">
              <a:extLst>
                <a:ext uri="{FF2B5EF4-FFF2-40B4-BE49-F238E27FC236}">
                  <a16:creationId xmlns:a16="http://schemas.microsoft.com/office/drawing/2014/main" id="{AFE69FC0-F9DF-46CC-950D-01D225B687F5}"/>
                </a:ext>
              </a:extLst>
            </p:cNvPr>
            <p:cNvSpPr>
              <a:spLocks noChangeArrowheads="1"/>
            </p:cNvSpPr>
            <p:nvPr/>
          </p:nvSpPr>
          <p:spPr bwMode="auto">
            <a:xfrm>
              <a:off x="-3135017" y="3804948"/>
              <a:ext cx="744947" cy="546987"/>
            </a:xfrm>
            <a:prstGeom prst="rect">
              <a:avLst/>
            </a:prstGeom>
            <a:solidFill>
              <a:srgbClr val="FF66CC"/>
            </a:solidFill>
            <a:ln w="28575">
              <a:solidFill>
                <a:schemeClr val="tx1"/>
              </a:solidFill>
              <a:miter lim="800000"/>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dirty="0">
                  <a:latin typeface="Meiryo UI" panose="020B0604030504040204" pitchFamily="50" charset="-128"/>
                  <a:ea typeface="Meiryo UI" panose="020B0604030504040204" pitchFamily="50" charset="-128"/>
                </a:rPr>
                <a:t>本研究</a:t>
              </a:r>
            </a:p>
          </p:txBody>
        </p:sp>
      </p:grpSp>
      <p:sp>
        <p:nvSpPr>
          <p:cNvPr id="52" name="Text Box 88">
            <a:extLst>
              <a:ext uri="{FF2B5EF4-FFF2-40B4-BE49-F238E27FC236}">
                <a16:creationId xmlns:a16="http://schemas.microsoft.com/office/drawing/2014/main" id="{58BABF59-8D09-4726-9EFE-EB448F2F35D8}"/>
              </a:ext>
            </a:extLst>
          </p:cNvPr>
          <p:cNvSpPr txBox="1">
            <a:spLocks noChangeArrowheads="1"/>
          </p:cNvSpPr>
          <p:nvPr/>
        </p:nvSpPr>
        <p:spPr bwMode="auto">
          <a:xfrm>
            <a:off x="3260431" y="5059283"/>
            <a:ext cx="158088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 </a:t>
            </a:r>
            <a:r>
              <a:rPr lang="en-US" altLang="ja-JP" sz="1050" u="sng" dirty="0">
                <a:latin typeface="Meiryo UI" panose="020B0604030504040204" pitchFamily="50" charset="-128"/>
                <a:ea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rPr>
              <a:t>のコスト／性能比</a:t>
            </a:r>
          </a:p>
        </p:txBody>
      </p:sp>
      <p:sp>
        <p:nvSpPr>
          <p:cNvPr id="53" name="テキスト ボックス 52">
            <a:extLst>
              <a:ext uri="{FF2B5EF4-FFF2-40B4-BE49-F238E27FC236}">
                <a16:creationId xmlns:a16="http://schemas.microsoft.com/office/drawing/2014/main" id="{FF61493B-C8A6-4F2C-AACB-A51AEA8CB46A}"/>
              </a:ext>
            </a:extLst>
          </p:cNvPr>
          <p:cNvSpPr txBox="1"/>
          <p:nvPr/>
        </p:nvSpPr>
        <p:spPr>
          <a:xfrm>
            <a:off x="5521418" y="2754775"/>
            <a:ext cx="3041581" cy="156966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・社会実装に向けた具体的な計画・体制・段取り</a:t>
            </a:r>
          </a:p>
          <a:p>
            <a:r>
              <a:rPr lang="ja-JP" altLang="en-US" sz="1200" i="1" dirty="0">
                <a:solidFill>
                  <a:srgbClr val="0000FF"/>
                </a:solidFill>
              </a:rPr>
              <a:t>・競合する技術・製品・企業に打ち勝つ方法</a:t>
            </a:r>
          </a:p>
          <a:p>
            <a:r>
              <a:rPr lang="ja-JP" altLang="en-US" sz="1200" i="1" dirty="0">
                <a:solidFill>
                  <a:srgbClr val="0000FF"/>
                </a:solidFill>
              </a:rPr>
              <a:t>・事業化に必要な各種規制等への対応</a:t>
            </a:r>
          </a:p>
          <a:p>
            <a:r>
              <a:rPr lang="ja-JP" altLang="en-US" sz="1200" i="1" dirty="0">
                <a:solidFill>
                  <a:srgbClr val="0000FF"/>
                </a:solidFill>
              </a:rPr>
              <a:t>・経済効果：獲得する市場</a:t>
            </a:r>
            <a:r>
              <a:rPr lang="ja-JP" altLang="en-US" sz="1200" i="1">
                <a:solidFill>
                  <a:srgbClr val="0000FF"/>
                </a:solidFill>
              </a:rPr>
              <a:t>規模額、市場創出効果（知財、標準化等含む）</a:t>
            </a:r>
            <a:endParaRPr lang="ja-JP" altLang="en-US" sz="1200" i="1" dirty="0">
              <a:solidFill>
                <a:srgbClr val="0000FF"/>
              </a:solidFill>
            </a:endParaRPr>
          </a:p>
          <a:p>
            <a:r>
              <a:rPr lang="ja-JP" altLang="en-US" sz="1200" i="1" dirty="0">
                <a:solidFill>
                  <a:srgbClr val="0000FF"/>
                </a:solidFill>
              </a:rPr>
              <a:t>・地球環境課題への貢献：</a:t>
            </a:r>
            <a:r>
              <a:rPr lang="en-US" altLang="ja-JP" sz="1200" i="1" dirty="0">
                <a:solidFill>
                  <a:srgbClr val="0000FF"/>
                </a:solidFill>
              </a:rPr>
              <a:t>CO2</a:t>
            </a:r>
            <a:r>
              <a:rPr lang="ja-JP" altLang="en-US" sz="1200" i="1" dirty="0">
                <a:solidFill>
                  <a:srgbClr val="0000FF"/>
                </a:solidFill>
              </a:rPr>
              <a:t>や</a:t>
            </a:r>
            <a:r>
              <a:rPr lang="en-US" altLang="ja-JP" sz="1200" i="1" dirty="0">
                <a:solidFill>
                  <a:srgbClr val="0000FF"/>
                </a:solidFill>
              </a:rPr>
              <a:t>GHG</a:t>
            </a:r>
            <a:r>
              <a:rPr lang="ja-JP" altLang="en-US" sz="1200" i="1" dirty="0">
                <a:solidFill>
                  <a:srgbClr val="0000FF"/>
                </a:solidFill>
              </a:rPr>
              <a:t>削減効果試算結果（図表を用いてわかりやすく）</a:t>
            </a:r>
          </a:p>
        </p:txBody>
      </p:sp>
      <p:sp>
        <p:nvSpPr>
          <p:cNvPr id="55" name="Text Box 5">
            <a:extLst>
              <a:ext uri="{FF2B5EF4-FFF2-40B4-BE49-F238E27FC236}">
                <a16:creationId xmlns:a16="http://schemas.microsoft.com/office/drawing/2014/main" id="{540116EC-14EF-4198-8201-51A40278E8AB}"/>
              </a:ext>
            </a:extLst>
          </p:cNvPr>
          <p:cNvSpPr txBox="1">
            <a:spLocks noChangeArrowheads="1"/>
          </p:cNvSpPr>
          <p:nvPr/>
        </p:nvSpPr>
        <p:spPr bwMode="auto">
          <a:xfrm>
            <a:off x="4943121" y="4944629"/>
            <a:ext cx="127791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カーボンリサイクル</a:t>
            </a:r>
          </a:p>
        </p:txBody>
      </p:sp>
      <p:sp>
        <p:nvSpPr>
          <p:cNvPr id="57" name="Text Box 88">
            <a:extLst>
              <a:ext uri="{FF2B5EF4-FFF2-40B4-BE49-F238E27FC236}">
                <a16:creationId xmlns:a16="http://schemas.microsoft.com/office/drawing/2014/main" id="{EB25F407-8B9A-4187-AE93-D50A28E5DDA2}"/>
              </a:ext>
            </a:extLst>
          </p:cNvPr>
          <p:cNvSpPr txBox="1">
            <a:spLocks noChangeArrowheads="1"/>
          </p:cNvSpPr>
          <p:nvPr/>
        </p:nvSpPr>
        <p:spPr bwMode="auto">
          <a:xfrm>
            <a:off x="4994220" y="6463697"/>
            <a:ext cx="1887055" cy="297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28600" indent="-228600" algn="ctr" eaLnBrk="1" hangingPunct="1">
              <a:lnSpc>
                <a:spcPts val="800"/>
              </a:lnSpc>
              <a:spcBef>
                <a:spcPct val="0"/>
              </a:spcBef>
              <a:buFontTx/>
              <a:buAutoNum type="alphaLcParenR"/>
            </a:pPr>
            <a:r>
              <a:rPr lang="en-US" altLang="ja-JP" sz="1000" dirty="0">
                <a:latin typeface="Meiryo UI" panose="020B0604030504040204" pitchFamily="50" charset="-128"/>
                <a:ea typeface="Meiryo UI" panose="020B0604030504040204" pitchFamily="50" charset="-128"/>
              </a:rPr>
              <a:t>20XX</a:t>
            </a:r>
            <a:r>
              <a:rPr lang="ja-JP" altLang="en-US" sz="1000" dirty="0">
                <a:latin typeface="Meiryo UI" panose="020B0604030504040204" pitchFamily="50" charset="-128"/>
                <a:ea typeface="Meiryo UI" panose="020B0604030504040204" pitchFamily="50" charset="-128"/>
              </a:rPr>
              <a:t>年時の</a:t>
            </a:r>
            <a:r>
              <a:rPr lang="en-US" altLang="ja-JP" sz="1000" u="sng" dirty="0">
                <a:latin typeface="Meiryo UI" panose="020B0604030504040204" pitchFamily="50" charset="-128"/>
                <a:ea typeface="Meiryo UI" panose="020B0604030504040204" pitchFamily="50" charset="-128"/>
              </a:rPr>
              <a:t>CO2</a:t>
            </a:r>
            <a:r>
              <a:rPr lang="ja-JP" altLang="en-US" sz="1000" u="sng" dirty="0">
                <a:latin typeface="Meiryo UI" panose="020B0604030504040204" pitchFamily="50" charset="-128"/>
                <a:ea typeface="Meiryo UI" panose="020B0604030504040204" pitchFamily="50" charset="-128"/>
              </a:rPr>
              <a:t>削減効果</a:t>
            </a:r>
            <a:endParaRPr lang="en-US" altLang="ja-JP" sz="1000" u="sng" dirty="0">
              <a:latin typeface="Meiryo UI" panose="020B0604030504040204" pitchFamily="50" charset="-128"/>
              <a:ea typeface="Meiryo UI" panose="020B0604030504040204" pitchFamily="50" charset="-128"/>
            </a:endParaRPr>
          </a:p>
          <a:p>
            <a:pPr algn="ctr" eaLnBrk="1" hangingPunct="1">
              <a:lnSpc>
                <a:spcPts val="800"/>
              </a:lnSpc>
              <a:spcBef>
                <a:spcPct val="0"/>
              </a:spcBef>
              <a:buNone/>
            </a:pPr>
            <a:r>
              <a:rPr lang="ja-JP" altLang="en-US" sz="1000" u="sng" dirty="0">
                <a:latin typeface="Meiryo UI" panose="020B0604030504040204" pitchFamily="50" charset="-128"/>
                <a:ea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rPr>
              <a:t>20</a:t>
            </a:r>
            <a:r>
              <a:rPr lang="ja-JP" altLang="en-US" sz="1000" u="sng" dirty="0">
                <a:latin typeface="Meiryo UI" panose="020B0604030504040204" pitchFamily="50" charset="-128"/>
                <a:ea typeface="Meiryo UI" panose="020B0604030504040204" pitchFamily="50" charset="-128"/>
              </a:rPr>
              <a:t>・・年比）</a:t>
            </a:r>
          </a:p>
        </p:txBody>
      </p:sp>
      <p:sp>
        <p:nvSpPr>
          <p:cNvPr id="62" name="Text Box 88">
            <a:extLst>
              <a:ext uri="{FF2B5EF4-FFF2-40B4-BE49-F238E27FC236}">
                <a16:creationId xmlns:a16="http://schemas.microsoft.com/office/drawing/2014/main" id="{E9E5CFA7-A5F4-4BAC-9C53-E741DB029428}"/>
              </a:ext>
            </a:extLst>
          </p:cNvPr>
          <p:cNvSpPr txBox="1">
            <a:spLocks noChangeArrowheads="1"/>
          </p:cNvSpPr>
          <p:nvPr/>
        </p:nvSpPr>
        <p:spPr bwMode="auto">
          <a:xfrm>
            <a:off x="7111863" y="6453336"/>
            <a:ext cx="169790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ts val="900"/>
              </a:lnSpc>
              <a:spcBef>
                <a:spcPct val="0"/>
              </a:spcBef>
              <a:buFontTx/>
              <a:buNone/>
            </a:pPr>
            <a:r>
              <a:rPr lang="en-US" altLang="ja-JP" sz="1000" dirty="0">
                <a:latin typeface="Meiryo UI" panose="020B0604030504040204" pitchFamily="50" charset="-128"/>
                <a:ea typeface="Meiryo UI" panose="020B0604030504040204" pitchFamily="50" charset="-128"/>
              </a:rPr>
              <a:t>b)</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20XX</a:t>
            </a:r>
            <a:r>
              <a:rPr lang="ja-JP" altLang="en-US" sz="1000" dirty="0">
                <a:latin typeface="Meiryo UI" panose="020B0604030504040204" pitchFamily="50" charset="-128"/>
                <a:ea typeface="Meiryo UI" panose="020B0604030504040204" pitchFamily="50" charset="-128"/>
              </a:rPr>
              <a:t>年時</a:t>
            </a:r>
            <a:r>
              <a:rPr lang="ja-JP" altLang="en-US" sz="1000" u="sng" dirty="0">
                <a:latin typeface="Meiryo UI" panose="020B0604030504040204" pitchFamily="50" charset="-128"/>
                <a:ea typeface="Meiryo UI" panose="020B0604030504040204" pitchFamily="50" charset="-128"/>
              </a:rPr>
              <a:t>の環境削効果</a:t>
            </a:r>
            <a:endParaRPr lang="en-US" altLang="ja-JP" sz="1000" u="sng" dirty="0">
              <a:latin typeface="Meiryo UI" panose="020B0604030504040204" pitchFamily="50" charset="-128"/>
              <a:ea typeface="Meiryo UI" panose="020B0604030504040204" pitchFamily="50" charset="-128"/>
            </a:endParaRPr>
          </a:p>
          <a:p>
            <a:pPr algn="ctr" eaLnBrk="1" hangingPunct="1">
              <a:lnSpc>
                <a:spcPts val="900"/>
              </a:lnSpc>
              <a:spcBef>
                <a:spcPct val="0"/>
              </a:spcBef>
              <a:buFontTx/>
              <a:buNone/>
            </a:pPr>
            <a:r>
              <a:rPr lang="ja-JP" altLang="en-US" sz="1000" u="sng" dirty="0">
                <a:latin typeface="Meiryo UI" panose="020B0604030504040204" pitchFamily="50" charset="-128"/>
                <a:ea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rPr>
              <a:t>20</a:t>
            </a:r>
            <a:r>
              <a:rPr lang="ja-JP" altLang="en-US" sz="1000" u="sng" dirty="0">
                <a:latin typeface="Meiryo UI" panose="020B0604030504040204" pitchFamily="50" charset="-128"/>
                <a:ea typeface="Meiryo UI" panose="020B0604030504040204" pitchFamily="50" charset="-128"/>
              </a:rPr>
              <a:t>・・年比）</a:t>
            </a:r>
          </a:p>
        </p:txBody>
      </p:sp>
      <p:grpSp>
        <p:nvGrpSpPr>
          <p:cNvPr id="71" name="グループ化 70">
            <a:extLst>
              <a:ext uri="{FF2B5EF4-FFF2-40B4-BE49-F238E27FC236}">
                <a16:creationId xmlns:a16="http://schemas.microsoft.com/office/drawing/2014/main" id="{473B8655-C219-4A30-AFDB-8E6035A122C4}"/>
              </a:ext>
            </a:extLst>
          </p:cNvPr>
          <p:cNvGrpSpPr/>
          <p:nvPr/>
        </p:nvGrpSpPr>
        <p:grpSpPr>
          <a:xfrm>
            <a:off x="5148064" y="5044532"/>
            <a:ext cx="1754169" cy="1252887"/>
            <a:chOff x="10044608" y="1039673"/>
            <a:chExt cx="2047164" cy="1575234"/>
          </a:xfrm>
        </p:grpSpPr>
        <p:sp>
          <p:nvSpPr>
            <p:cNvPr id="56" name="Text Box 101">
              <a:extLst>
                <a:ext uri="{FF2B5EF4-FFF2-40B4-BE49-F238E27FC236}">
                  <a16:creationId xmlns:a16="http://schemas.microsoft.com/office/drawing/2014/main" id="{F9A6C798-DBBE-43F0-8489-612B93B1D593}"/>
                </a:ext>
              </a:extLst>
            </p:cNvPr>
            <p:cNvSpPr txBox="1">
              <a:spLocks noChangeArrowheads="1"/>
            </p:cNvSpPr>
            <p:nvPr/>
          </p:nvSpPr>
          <p:spPr bwMode="auto">
            <a:xfrm>
              <a:off x="10044608" y="1591081"/>
              <a:ext cx="29014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排</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出</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100" dirty="0">
                  <a:latin typeface="Meiryo UI" panose="020B0604030504040204" pitchFamily="50" charset="-128"/>
                  <a:ea typeface="Meiryo UI" panose="020B0604030504040204" pitchFamily="50" charset="-128"/>
                </a:rPr>
                <a:t>CO2</a:t>
              </a: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量</a:t>
              </a:r>
              <a:endParaRPr lang="en-US" altLang="ja-JP" sz="1100" dirty="0">
                <a:latin typeface="Meiryo UI" panose="020B0604030504040204" pitchFamily="50" charset="-128"/>
                <a:ea typeface="Meiryo UI" panose="020B0604030504040204" pitchFamily="50" charset="-128"/>
              </a:endParaRPr>
            </a:p>
          </p:txBody>
        </p:sp>
        <p:sp>
          <p:nvSpPr>
            <p:cNvPr id="58" name="Rectangle 115">
              <a:extLst>
                <a:ext uri="{FF2B5EF4-FFF2-40B4-BE49-F238E27FC236}">
                  <a16:creationId xmlns:a16="http://schemas.microsoft.com/office/drawing/2014/main" id="{5482ECA3-85C1-429B-A0BA-33E1C6A0A620}"/>
                </a:ext>
              </a:extLst>
            </p:cNvPr>
            <p:cNvSpPr>
              <a:spLocks noChangeArrowheads="1"/>
            </p:cNvSpPr>
            <p:nvPr/>
          </p:nvSpPr>
          <p:spPr bwMode="auto">
            <a:xfrm>
              <a:off x="10477355" y="2182907"/>
              <a:ext cx="396000" cy="432000"/>
            </a:xfrm>
            <a:prstGeom prst="rect">
              <a:avLst/>
            </a:prstGeom>
            <a:solidFill>
              <a:srgbClr val="FF66CC"/>
            </a:solidFill>
            <a:ln w="28575">
              <a:solidFill>
                <a:schemeClr val="tx1"/>
              </a:solidFill>
              <a:miter lim="800000"/>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600" dirty="0">
                <a:latin typeface="Meiryo UI" panose="020B0604030504040204" pitchFamily="50" charset="-128"/>
                <a:ea typeface="Meiryo UI" panose="020B0604030504040204" pitchFamily="50" charset="-128"/>
              </a:endParaRPr>
            </a:p>
          </p:txBody>
        </p:sp>
        <p:sp>
          <p:nvSpPr>
            <p:cNvPr id="59" name="Oval 112">
              <a:extLst>
                <a:ext uri="{FF2B5EF4-FFF2-40B4-BE49-F238E27FC236}">
                  <a16:creationId xmlns:a16="http://schemas.microsoft.com/office/drawing/2014/main" id="{96BB7547-CD17-402B-8ABB-59674081D47A}"/>
                </a:ext>
              </a:extLst>
            </p:cNvPr>
            <p:cNvSpPr>
              <a:spLocks noChangeArrowheads="1"/>
            </p:cNvSpPr>
            <p:nvPr/>
          </p:nvSpPr>
          <p:spPr bwMode="auto">
            <a:xfrm>
              <a:off x="11060478" y="1714907"/>
              <a:ext cx="360000" cy="900000"/>
            </a:xfrm>
            <a:prstGeom prst="rect">
              <a:avLst/>
            </a:prstGeom>
            <a:solidFill>
              <a:srgbClr val="CCFFFF"/>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競</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合</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100" dirty="0">
                  <a:latin typeface="Meiryo UI" panose="020B0604030504040204" pitchFamily="50" charset="-128"/>
                  <a:ea typeface="Meiryo UI" panose="020B0604030504040204" pitchFamily="50" charset="-128"/>
                </a:rPr>
                <a:t>α</a:t>
              </a:r>
            </a:p>
          </p:txBody>
        </p:sp>
        <p:sp>
          <p:nvSpPr>
            <p:cNvPr id="60" name="Oval 113">
              <a:extLst>
                <a:ext uri="{FF2B5EF4-FFF2-40B4-BE49-F238E27FC236}">
                  <a16:creationId xmlns:a16="http://schemas.microsoft.com/office/drawing/2014/main" id="{2F8ED770-50A9-4AEA-BA21-279EBFDEDC1B}"/>
                </a:ext>
              </a:extLst>
            </p:cNvPr>
            <p:cNvSpPr>
              <a:spLocks noChangeArrowheads="1"/>
            </p:cNvSpPr>
            <p:nvPr/>
          </p:nvSpPr>
          <p:spPr bwMode="auto">
            <a:xfrm>
              <a:off x="11607600" y="2002907"/>
              <a:ext cx="360000" cy="612000"/>
            </a:xfrm>
            <a:prstGeom prst="rect">
              <a:avLst/>
            </a:prstGeom>
            <a:solidFill>
              <a:srgbClr val="FFFFCC"/>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競</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合</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100" dirty="0">
                  <a:latin typeface="Meiryo UI" panose="020B0604030504040204" pitchFamily="50" charset="-128"/>
                  <a:ea typeface="Meiryo UI" panose="020B0604030504040204" pitchFamily="50" charset="-128"/>
                </a:rPr>
                <a:t>β</a:t>
              </a:r>
            </a:p>
          </p:txBody>
        </p:sp>
        <p:sp>
          <p:nvSpPr>
            <p:cNvPr id="61" name="Rectangle 98">
              <a:extLst>
                <a:ext uri="{FF2B5EF4-FFF2-40B4-BE49-F238E27FC236}">
                  <a16:creationId xmlns:a16="http://schemas.microsoft.com/office/drawing/2014/main" id="{F49CA399-D55D-4420-86BA-D02CA090EAB7}"/>
                </a:ext>
              </a:extLst>
            </p:cNvPr>
            <p:cNvSpPr>
              <a:spLocks noChangeArrowheads="1"/>
            </p:cNvSpPr>
            <p:nvPr/>
          </p:nvSpPr>
          <p:spPr bwMode="auto">
            <a:xfrm>
              <a:off x="10394112" y="1305920"/>
              <a:ext cx="1656224" cy="130898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Meiryo UI" panose="020B0604030504040204" pitchFamily="50" charset="-128"/>
                <a:ea typeface="Meiryo UI" panose="020B0604030504040204" pitchFamily="50" charset="-128"/>
              </a:endParaRPr>
            </a:p>
          </p:txBody>
        </p:sp>
        <p:sp>
          <p:nvSpPr>
            <p:cNvPr id="67" name="Text Box 101">
              <a:extLst>
                <a:ext uri="{FF2B5EF4-FFF2-40B4-BE49-F238E27FC236}">
                  <a16:creationId xmlns:a16="http://schemas.microsoft.com/office/drawing/2014/main" id="{2954167B-B0D2-4EE4-8A89-C844D8C63E95}"/>
                </a:ext>
              </a:extLst>
            </p:cNvPr>
            <p:cNvSpPr txBox="1">
              <a:spLocks noChangeArrowheads="1"/>
            </p:cNvSpPr>
            <p:nvPr/>
          </p:nvSpPr>
          <p:spPr bwMode="auto">
            <a:xfrm>
              <a:off x="10452789" y="2343835"/>
              <a:ext cx="42319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highlight>
                    <a:srgbClr val="FFFF00"/>
                  </a:highlight>
                  <a:latin typeface="Meiryo UI" panose="020B0604030504040204" pitchFamily="50" charset="-128"/>
                  <a:ea typeface="Meiryo UI" panose="020B0604030504040204" pitchFamily="50" charset="-128"/>
                </a:rPr>
                <a:t>本研究</a:t>
              </a:r>
            </a:p>
          </p:txBody>
        </p:sp>
        <p:sp>
          <p:nvSpPr>
            <p:cNvPr id="68" name="正方形/長方形 67">
              <a:extLst>
                <a:ext uri="{FF2B5EF4-FFF2-40B4-BE49-F238E27FC236}">
                  <a16:creationId xmlns:a16="http://schemas.microsoft.com/office/drawing/2014/main" id="{34CCF729-A71A-4921-90C6-4A905F0FDC81}"/>
                </a:ext>
              </a:extLst>
            </p:cNvPr>
            <p:cNvSpPr/>
            <p:nvPr/>
          </p:nvSpPr>
          <p:spPr>
            <a:xfrm>
              <a:off x="11523988" y="1039673"/>
              <a:ext cx="567784" cy="261610"/>
            </a:xfrm>
            <a:prstGeom prst="rect">
              <a:avLst/>
            </a:prstGeom>
          </p:spPr>
          <p:txBody>
            <a:bodyPr wrap="none">
              <a:spAutoFit/>
            </a:bodyPr>
            <a:lstStyle/>
            <a:p>
              <a:pPr algn="ctr" eaLnBrk="1" hangingPunct="1"/>
              <a:r>
                <a:rPr lang="en-US" altLang="ja-JP" sz="1100" dirty="0">
                  <a:latin typeface="Meiryo UI" panose="020B0604030504040204" pitchFamily="50" charset="-128"/>
                  <a:ea typeface="Meiryo UI" panose="020B0604030504040204" pitchFamily="50" charset="-128"/>
                </a:rPr>
                <a:t>(t/</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a:t>
              </a:r>
            </a:p>
          </p:txBody>
        </p:sp>
      </p:grpSp>
      <p:grpSp>
        <p:nvGrpSpPr>
          <p:cNvPr id="72" name="グループ化 71">
            <a:extLst>
              <a:ext uri="{FF2B5EF4-FFF2-40B4-BE49-F238E27FC236}">
                <a16:creationId xmlns:a16="http://schemas.microsoft.com/office/drawing/2014/main" id="{E2831444-879A-40CF-AD7D-5E98A076B0F6}"/>
              </a:ext>
            </a:extLst>
          </p:cNvPr>
          <p:cNvGrpSpPr/>
          <p:nvPr/>
        </p:nvGrpSpPr>
        <p:grpSpPr>
          <a:xfrm>
            <a:off x="6982376" y="5274354"/>
            <a:ext cx="1887055" cy="1106974"/>
            <a:chOff x="10088601" y="3225442"/>
            <a:chExt cx="1961735" cy="1353943"/>
          </a:xfrm>
        </p:grpSpPr>
        <p:sp>
          <p:nvSpPr>
            <p:cNvPr id="54" name="Text Box 97">
              <a:extLst>
                <a:ext uri="{FF2B5EF4-FFF2-40B4-BE49-F238E27FC236}">
                  <a16:creationId xmlns:a16="http://schemas.microsoft.com/office/drawing/2014/main" id="{6029246D-B7A7-46AD-8978-970C172AC847}"/>
                </a:ext>
              </a:extLst>
            </p:cNvPr>
            <p:cNvSpPr txBox="1">
              <a:spLocks noChangeArrowheads="1"/>
            </p:cNvSpPr>
            <p:nvPr/>
          </p:nvSpPr>
          <p:spPr bwMode="auto">
            <a:xfrm>
              <a:off x="10088601" y="3640411"/>
              <a:ext cx="16158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050" dirty="0">
                <a:latin typeface="Meiryo UI" panose="020B0604030504040204" pitchFamily="50" charset="-128"/>
                <a:ea typeface="Meiryo UI" panose="020B0604030504040204" pitchFamily="50" charset="-128"/>
              </a:endParaRPr>
            </a:p>
          </p:txBody>
        </p:sp>
        <p:sp>
          <p:nvSpPr>
            <p:cNvPr id="63" name="Rectangle 115">
              <a:extLst>
                <a:ext uri="{FF2B5EF4-FFF2-40B4-BE49-F238E27FC236}">
                  <a16:creationId xmlns:a16="http://schemas.microsoft.com/office/drawing/2014/main" id="{0BFAB910-89EF-4A44-929D-0A1F35FBDBB9}"/>
                </a:ext>
              </a:extLst>
            </p:cNvPr>
            <p:cNvSpPr>
              <a:spLocks noChangeArrowheads="1"/>
            </p:cNvSpPr>
            <p:nvPr/>
          </p:nvSpPr>
          <p:spPr bwMode="auto">
            <a:xfrm>
              <a:off x="10477355" y="3518109"/>
              <a:ext cx="396000" cy="1016319"/>
            </a:xfrm>
            <a:prstGeom prst="rect">
              <a:avLst/>
            </a:prstGeom>
            <a:solidFill>
              <a:srgbClr val="FF66CC"/>
            </a:solidFill>
            <a:ln w="28575">
              <a:solidFill>
                <a:schemeClr val="tx1"/>
              </a:solidFill>
              <a:miter lim="800000"/>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400" dirty="0">
                <a:latin typeface="Meiryo UI" panose="020B0604030504040204" pitchFamily="50" charset="-128"/>
                <a:ea typeface="Meiryo UI" panose="020B0604030504040204" pitchFamily="50" charset="-128"/>
              </a:endParaRPr>
            </a:p>
          </p:txBody>
        </p:sp>
        <p:sp>
          <p:nvSpPr>
            <p:cNvPr id="64" name="Oval 112">
              <a:extLst>
                <a:ext uri="{FF2B5EF4-FFF2-40B4-BE49-F238E27FC236}">
                  <a16:creationId xmlns:a16="http://schemas.microsoft.com/office/drawing/2014/main" id="{2EEE2AED-E76B-445A-B426-B88D7A32F6A0}"/>
                </a:ext>
              </a:extLst>
            </p:cNvPr>
            <p:cNvSpPr>
              <a:spLocks noChangeArrowheads="1"/>
            </p:cNvSpPr>
            <p:nvPr/>
          </p:nvSpPr>
          <p:spPr bwMode="auto">
            <a:xfrm>
              <a:off x="11060478" y="3980265"/>
              <a:ext cx="360000" cy="554164"/>
            </a:xfrm>
            <a:prstGeom prst="rect">
              <a:avLst/>
            </a:prstGeom>
            <a:solidFill>
              <a:srgbClr val="CCFFFF"/>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合</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α</a:t>
              </a:r>
            </a:p>
          </p:txBody>
        </p:sp>
        <p:sp>
          <p:nvSpPr>
            <p:cNvPr id="65" name="Oval 113">
              <a:extLst>
                <a:ext uri="{FF2B5EF4-FFF2-40B4-BE49-F238E27FC236}">
                  <a16:creationId xmlns:a16="http://schemas.microsoft.com/office/drawing/2014/main" id="{7F7380C7-4205-4C0D-B22C-51FB10B9A150}"/>
                </a:ext>
              </a:extLst>
            </p:cNvPr>
            <p:cNvSpPr>
              <a:spLocks noChangeArrowheads="1"/>
            </p:cNvSpPr>
            <p:nvPr/>
          </p:nvSpPr>
          <p:spPr bwMode="auto">
            <a:xfrm>
              <a:off x="11607600" y="3806855"/>
              <a:ext cx="360000" cy="727574"/>
            </a:xfrm>
            <a:prstGeom prst="rect">
              <a:avLst/>
            </a:prstGeom>
            <a:solidFill>
              <a:srgbClr val="FFFFCC"/>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合</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β</a:t>
              </a:r>
            </a:p>
          </p:txBody>
        </p:sp>
        <p:sp>
          <p:nvSpPr>
            <p:cNvPr id="66" name="Rectangle 98">
              <a:extLst>
                <a:ext uri="{FF2B5EF4-FFF2-40B4-BE49-F238E27FC236}">
                  <a16:creationId xmlns:a16="http://schemas.microsoft.com/office/drawing/2014/main" id="{05E4AB1D-4194-4B64-BE35-AADF5F3FE854}"/>
                </a:ext>
              </a:extLst>
            </p:cNvPr>
            <p:cNvSpPr>
              <a:spLocks noChangeArrowheads="1"/>
            </p:cNvSpPr>
            <p:nvPr/>
          </p:nvSpPr>
          <p:spPr bwMode="auto">
            <a:xfrm>
              <a:off x="10394112" y="3225442"/>
              <a:ext cx="1656224" cy="130898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100">
                <a:latin typeface="Meiryo UI" panose="020B0604030504040204" pitchFamily="50" charset="-128"/>
                <a:ea typeface="Meiryo UI" panose="020B0604030504040204" pitchFamily="50" charset="-128"/>
              </a:endParaRPr>
            </a:p>
          </p:txBody>
        </p:sp>
        <p:sp>
          <p:nvSpPr>
            <p:cNvPr id="69" name="Text Box 97">
              <a:extLst>
                <a:ext uri="{FF2B5EF4-FFF2-40B4-BE49-F238E27FC236}">
                  <a16:creationId xmlns:a16="http://schemas.microsoft.com/office/drawing/2014/main" id="{3CDD7A64-2E6A-4844-AB43-D9CBFA0DA44B}"/>
                </a:ext>
              </a:extLst>
            </p:cNvPr>
            <p:cNvSpPr txBox="1">
              <a:spLocks noChangeArrowheads="1"/>
            </p:cNvSpPr>
            <p:nvPr/>
          </p:nvSpPr>
          <p:spPr bwMode="auto">
            <a:xfrm>
              <a:off x="10171904" y="3270398"/>
              <a:ext cx="161583" cy="130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環境負荷削減率</a:t>
              </a:r>
            </a:p>
          </p:txBody>
        </p:sp>
        <p:sp>
          <p:nvSpPr>
            <p:cNvPr id="70" name="Text Box 101">
              <a:extLst>
                <a:ext uri="{FF2B5EF4-FFF2-40B4-BE49-F238E27FC236}">
                  <a16:creationId xmlns:a16="http://schemas.microsoft.com/office/drawing/2014/main" id="{95BC1F8E-CCB0-4B0C-9B8D-382C2A12CFC2}"/>
                </a:ext>
              </a:extLst>
            </p:cNvPr>
            <p:cNvSpPr txBox="1">
              <a:spLocks noChangeArrowheads="1"/>
            </p:cNvSpPr>
            <p:nvPr/>
          </p:nvSpPr>
          <p:spPr bwMode="auto">
            <a:xfrm>
              <a:off x="10585910" y="3721646"/>
              <a:ext cx="134652" cy="48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highlight>
                    <a:srgbClr val="FFFF00"/>
                  </a:highlight>
                  <a:latin typeface="Meiryo UI" panose="020B0604030504040204" pitchFamily="50" charset="-128"/>
                  <a:ea typeface="Meiryo UI" panose="020B0604030504040204" pitchFamily="50" charset="-128"/>
                </a:rPr>
                <a:t>本</a:t>
              </a:r>
              <a:endParaRPr lang="en-US" altLang="ja-JP" sz="1050" dirty="0">
                <a:highlight>
                  <a:srgbClr val="FFFF00"/>
                </a:highlight>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highlight>
                    <a:srgbClr val="FFFF00"/>
                  </a:highlight>
                  <a:latin typeface="Meiryo UI" panose="020B0604030504040204" pitchFamily="50" charset="-128"/>
                  <a:ea typeface="Meiryo UI" panose="020B0604030504040204" pitchFamily="50" charset="-128"/>
                </a:rPr>
                <a:t>研</a:t>
              </a:r>
              <a:endParaRPr lang="en-US" altLang="ja-JP" sz="1050" dirty="0">
                <a:highlight>
                  <a:srgbClr val="FFFF00"/>
                </a:highlight>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highlight>
                    <a:srgbClr val="FFFF00"/>
                  </a:highlight>
                  <a:latin typeface="Meiryo UI" panose="020B0604030504040204" pitchFamily="50" charset="-128"/>
                  <a:ea typeface="Meiryo UI" panose="020B0604030504040204" pitchFamily="50" charset="-128"/>
                </a:rPr>
                <a:t>究</a:t>
              </a:r>
            </a:p>
          </p:txBody>
        </p:sp>
      </p:gr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56388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研究開発の背景・目的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67544" y="764704"/>
            <a:ext cx="8280920" cy="2308324"/>
          </a:xfrm>
          <a:prstGeom prst="rect">
            <a:avLst/>
          </a:prstGeom>
        </p:spPr>
        <p:txBody>
          <a:bodyPr wrap="square">
            <a:spAutoFit/>
          </a:bodyPr>
          <a:lstStyle/>
          <a:p>
            <a:pPr latinLnBrk="1"/>
            <a:r>
              <a:rPr lang="ja-JP" altLang="en-US" i="1" dirty="0">
                <a:solidFill>
                  <a:srgbClr val="0000FF"/>
                </a:solidFill>
                <a:latin typeface="+mj-ea"/>
                <a:ea typeface="+mj-ea"/>
              </a:rPr>
              <a:t>・</a:t>
            </a:r>
            <a:r>
              <a:rPr lang="ja-JP" altLang="en-US" i="1" dirty="0">
                <a:solidFill>
                  <a:srgbClr val="0000FF"/>
                </a:solidFill>
              </a:rPr>
              <a:t>解決を目指す社会課題</a:t>
            </a:r>
            <a:endParaRPr lang="en-US" altLang="ja-JP" i="1" dirty="0">
              <a:solidFill>
                <a:srgbClr val="0000FF"/>
              </a:solidFill>
            </a:endParaRPr>
          </a:p>
          <a:p>
            <a:pPr latinLnBrk="1"/>
            <a:r>
              <a:rPr lang="ja-JP" altLang="en-US" i="1" dirty="0">
                <a:solidFill>
                  <a:srgbClr val="0000FF"/>
                </a:solidFill>
              </a:rPr>
              <a:t>・実用化を目指す新たな製品・サービス等</a:t>
            </a:r>
            <a:endParaRPr lang="en-US" altLang="ja-JP" i="1" dirty="0">
              <a:solidFill>
                <a:srgbClr val="0000FF"/>
              </a:solidFill>
              <a:latin typeface="+mj-ea"/>
              <a:ea typeface="+mj-ea"/>
            </a:endParaRPr>
          </a:p>
          <a:p>
            <a:pPr latinLnBrk="1"/>
            <a:r>
              <a:rPr lang="ja-JP" altLang="en-US" i="1" dirty="0">
                <a:solidFill>
                  <a:srgbClr val="0000FF"/>
                </a:solidFill>
                <a:latin typeface="+mj-ea"/>
                <a:ea typeface="+mj-ea"/>
              </a:rPr>
              <a:t>・</a:t>
            </a:r>
            <a:r>
              <a:rPr lang="ja-JP" altLang="ja-JP" i="1" dirty="0">
                <a:solidFill>
                  <a:srgbClr val="0000FF"/>
                </a:solidFill>
                <a:latin typeface="+mj-ea"/>
                <a:ea typeface="+mj-ea"/>
              </a:rPr>
              <a:t>提案するバイオ由来製品の実用化に向けて、解決すべき課題</a:t>
            </a:r>
            <a:endParaRPr lang="en-US" altLang="ja-JP" i="1" dirty="0">
              <a:solidFill>
                <a:srgbClr val="0000FF"/>
              </a:solidFill>
              <a:latin typeface="+mj-ea"/>
              <a:ea typeface="+mj-ea"/>
            </a:endParaRPr>
          </a:p>
          <a:p>
            <a:pPr latinLnBrk="1"/>
            <a:r>
              <a:rPr lang="ja-JP" altLang="en-US" i="1" dirty="0">
                <a:solidFill>
                  <a:srgbClr val="0000FF"/>
                </a:solidFill>
                <a:latin typeface="+mj-ea"/>
                <a:ea typeface="+mj-ea"/>
              </a:rPr>
              <a:t>・</a:t>
            </a:r>
            <a:r>
              <a:rPr lang="ja-JP" altLang="ja-JP" i="1" dirty="0">
                <a:solidFill>
                  <a:srgbClr val="0000FF"/>
                </a:solidFill>
                <a:latin typeface="+mj-ea"/>
                <a:ea typeface="+mj-ea"/>
              </a:rPr>
              <a:t>なぜ今解決しなければならないのか当該課題がこれまで解決できなかった理由も含めて、マクロ（産業）の視点、ミクロ（ビジネス）の視点</a:t>
            </a:r>
            <a:endParaRPr lang="en-US" altLang="ja-JP" i="1" dirty="0">
              <a:solidFill>
                <a:srgbClr val="0000FF"/>
              </a:solidFill>
              <a:latin typeface="+mj-ea"/>
              <a:ea typeface="+mj-ea"/>
            </a:endParaRPr>
          </a:p>
          <a:p>
            <a:pPr latinLnBrk="1"/>
            <a:r>
              <a:rPr lang="ja-JP" altLang="en-US" i="1" dirty="0">
                <a:solidFill>
                  <a:srgbClr val="0000FF"/>
                </a:solidFill>
                <a:latin typeface="+mj-ea"/>
                <a:ea typeface="+mj-ea"/>
              </a:rPr>
              <a:t>・</a:t>
            </a:r>
            <a:r>
              <a:rPr lang="ja-JP" altLang="ja-JP" i="1" dirty="0">
                <a:solidFill>
                  <a:srgbClr val="0000FF"/>
                </a:solidFill>
                <a:latin typeface="+mj-ea"/>
                <a:ea typeface="+mj-ea"/>
              </a:rPr>
              <a:t>マーケットの現状及び将来の規模、競争環境等</a:t>
            </a:r>
          </a:p>
          <a:p>
            <a:pPr latinLnBrk="1"/>
            <a:r>
              <a:rPr lang="ja-JP" altLang="en-US" i="1" dirty="0">
                <a:solidFill>
                  <a:srgbClr val="0000FF"/>
                </a:solidFill>
                <a:latin typeface="+mj-ea"/>
                <a:ea typeface="+mj-ea"/>
              </a:rPr>
              <a:t>・</a:t>
            </a:r>
            <a:r>
              <a:rPr lang="ja-JP" altLang="ja-JP" i="1" dirty="0">
                <a:solidFill>
                  <a:srgbClr val="0000FF"/>
                </a:solidFill>
                <a:latin typeface="+mj-ea"/>
                <a:ea typeface="+mj-ea"/>
              </a:rPr>
              <a:t>提案内容にかかる先行技術・知財状況を分析した上で提案内容の実施による実現可能性</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081836"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目的に向かって解決すべき課題の解決手段</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9" y="980728"/>
            <a:ext cx="8496944" cy="923330"/>
          </a:xfrm>
          <a:prstGeom prst="rect">
            <a:avLst/>
          </a:prstGeom>
        </p:spPr>
        <p:txBody>
          <a:bodyPr wrap="square">
            <a:spAutoFit/>
          </a:bodyPr>
          <a:lstStyle/>
          <a:p>
            <a:r>
              <a:rPr lang="ja-JP" altLang="en-US" i="1" kern="100" dirty="0">
                <a:solidFill>
                  <a:srgbClr val="0000FF"/>
                </a:solidFill>
                <a:latin typeface="+mj-ea"/>
                <a:ea typeface="+mj-ea"/>
                <a:cs typeface="Times New Roman" panose="02020603050405020304" pitchFamily="18" charset="0"/>
              </a:rPr>
              <a:t>・</a:t>
            </a:r>
            <a:r>
              <a:rPr lang="ja-JP" altLang="ja-JP" i="1" kern="100" dirty="0">
                <a:solidFill>
                  <a:srgbClr val="0000FF"/>
                </a:solidFill>
                <a:latin typeface="+mj-ea"/>
                <a:ea typeface="+mj-ea"/>
                <a:cs typeface="Times New Roman" panose="02020603050405020304" pitchFamily="18" charset="0"/>
              </a:rPr>
              <a:t>目的に向かって</a:t>
            </a:r>
            <a:r>
              <a:rPr lang="ja-JP" altLang="en-US" i="1" dirty="0">
                <a:solidFill>
                  <a:srgbClr val="0000FF"/>
                </a:solidFill>
                <a:latin typeface="+mj-ea"/>
                <a:ea typeface="+mj-ea"/>
              </a:rPr>
              <a:t>解決すべき課題の解決手段</a:t>
            </a:r>
            <a:endParaRPr lang="en-US" altLang="ja-JP" i="1" dirty="0">
              <a:solidFill>
                <a:srgbClr val="0000FF"/>
              </a:solidFill>
              <a:latin typeface="+mj-ea"/>
              <a:ea typeface="+mj-ea"/>
            </a:endParaRPr>
          </a:p>
          <a:p>
            <a:r>
              <a:rPr lang="ja-JP" altLang="en-US" i="1" dirty="0">
                <a:solidFill>
                  <a:srgbClr val="0000FF"/>
                </a:solidFill>
                <a:latin typeface="+mj-ea"/>
                <a:ea typeface="+mj-ea"/>
              </a:rPr>
              <a:t>・実施する研究項目が複数ある場合、各研究項目の位置づけ・必要性がわかるように関係性を説明してください。</a:t>
            </a: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2442217327"/>
              </p:ext>
            </p:extLst>
          </p:nvPr>
        </p:nvGraphicFramePr>
        <p:xfrm>
          <a:off x="79571" y="2276872"/>
          <a:ext cx="8413552" cy="4464496"/>
        </p:xfrm>
        <a:graphic>
          <a:graphicData uri="http://schemas.openxmlformats.org/drawingml/2006/table">
            <a:tbl>
              <a:tblPr>
                <a:tableStyleId>{5940675A-B579-460E-94D1-54222C63F5DA}</a:tableStyleId>
              </a:tblPr>
              <a:tblGrid>
                <a:gridCol w="1947748">
                  <a:extLst>
                    <a:ext uri="{9D8B030D-6E8A-4147-A177-3AD203B41FA5}">
                      <a16:colId xmlns:a16="http://schemas.microsoft.com/office/drawing/2014/main" val="20000"/>
                    </a:ext>
                  </a:extLst>
                </a:gridCol>
                <a:gridCol w="1366015">
                  <a:extLst>
                    <a:ext uri="{9D8B030D-6E8A-4147-A177-3AD203B41FA5}">
                      <a16:colId xmlns:a16="http://schemas.microsoft.com/office/drawing/2014/main" val="20002"/>
                    </a:ext>
                  </a:extLst>
                </a:gridCol>
                <a:gridCol w="1366015">
                  <a:extLst>
                    <a:ext uri="{9D8B030D-6E8A-4147-A177-3AD203B41FA5}">
                      <a16:colId xmlns:a16="http://schemas.microsoft.com/office/drawing/2014/main" val="20003"/>
                    </a:ext>
                  </a:extLst>
                </a:gridCol>
                <a:gridCol w="1274947">
                  <a:extLst>
                    <a:ext uri="{9D8B030D-6E8A-4147-A177-3AD203B41FA5}">
                      <a16:colId xmlns:a16="http://schemas.microsoft.com/office/drawing/2014/main" val="20004"/>
                    </a:ext>
                  </a:extLst>
                </a:gridCol>
                <a:gridCol w="1274947">
                  <a:extLst>
                    <a:ext uri="{9D8B030D-6E8A-4147-A177-3AD203B41FA5}">
                      <a16:colId xmlns:a16="http://schemas.microsoft.com/office/drawing/2014/main" val="20005"/>
                    </a:ext>
                  </a:extLst>
                </a:gridCol>
                <a:gridCol w="1183880">
                  <a:extLst>
                    <a:ext uri="{9D8B030D-6E8A-4147-A177-3AD203B41FA5}">
                      <a16:colId xmlns:a16="http://schemas.microsoft.com/office/drawing/2014/main" val="20006"/>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2021FY</a:t>
                      </a:r>
                      <a:endParaRPr lang="en-US" sz="1600" u="none" strike="noStrike" dirty="0"/>
                    </a:p>
                  </a:txBody>
                  <a:tcPr marL="0" marR="0" marT="0" marB="0" anchor="ctr"/>
                </a:tc>
                <a:tc>
                  <a:txBody>
                    <a:bodyPr/>
                    <a:lstStyle/>
                    <a:p>
                      <a:pPr algn="ctr" fontAlgn="ctr"/>
                      <a:r>
                        <a:rPr lang="en-US" altLang="ja-JP" sz="1600" u="none" strike="noStrike" dirty="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2023FY</a:t>
                      </a:r>
                      <a:endParaRPr lang="en-US"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t>2024FY</a:t>
                      </a:r>
                      <a:endParaRPr lang="en-US" altLang="ja-JP"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t>2025FY</a:t>
                      </a:r>
                      <a:endParaRPr lang="en-US" altLang="ja-JP" sz="1600" b="1"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17" name="ホームベース 16"/>
          <p:cNvSpPr/>
          <p:nvPr/>
        </p:nvSpPr>
        <p:spPr>
          <a:xfrm>
            <a:off x="4742206" y="3634790"/>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●●の市場評価</a:t>
            </a:r>
          </a:p>
        </p:txBody>
      </p:sp>
      <p:sp>
        <p:nvSpPr>
          <p:cNvPr id="25" name="ホームベース 24"/>
          <p:cNvSpPr/>
          <p:nvPr/>
        </p:nvSpPr>
        <p:spPr>
          <a:xfrm>
            <a:off x="4861386" y="4288432"/>
            <a:ext cx="201487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●●の検討</a:t>
            </a:r>
          </a:p>
        </p:txBody>
      </p:sp>
      <p:sp>
        <p:nvSpPr>
          <p:cNvPr id="26" name="ホームベース 25"/>
          <p:cNvSpPr/>
          <p:nvPr/>
        </p:nvSpPr>
        <p:spPr>
          <a:xfrm>
            <a:off x="2443337" y="3204205"/>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3419871" y="4293096"/>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6156176"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a:t>
            </a:r>
            <a:endParaRPr lang="en-US" altLang="ja-JP" sz="1600" dirty="0">
              <a:solidFill>
                <a:srgbClr val="0000FF"/>
              </a:solidFill>
            </a:endParaRPr>
          </a:p>
          <a:p>
            <a:pPr marL="90488" indent="-90488">
              <a:defRPr/>
            </a:pPr>
            <a:r>
              <a:rPr lang="ja-JP" altLang="en-US" sz="1600" dirty="0">
                <a:solidFill>
                  <a:srgbClr val="0000FF"/>
                </a:solidFill>
              </a:rPr>
              <a:t>開発実証</a:t>
            </a:r>
          </a:p>
        </p:txBody>
      </p:sp>
      <p:sp>
        <p:nvSpPr>
          <p:cNvPr id="13" name="二等辺三角形 12"/>
          <p:cNvSpPr/>
          <p:nvPr/>
        </p:nvSpPr>
        <p:spPr>
          <a:xfrm flipV="1">
            <a:off x="4635321" y="2148848"/>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a:spLocks noChangeArrowheads="1"/>
          </p:cNvSpPr>
          <p:nvPr/>
        </p:nvSpPr>
        <p:spPr bwMode="auto">
          <a:xfrm>
            <a:off x="4273812" y="1821535"/>
            <a:ext cx="1872629" cy="338554"/>
          </a:xfrm>
          <a:prstGeom prst="rect">
            <a:avLst/>
          </a:prstGeom>
          <a:noFill/>
          <a:ln w="9525">
            <a:noFill/>
            <a:miter lim="800000"/>
            <a:headEnd/>
            <a:tailEnd/>
          </a:ln>
        </p:spPr>
        <p:txBody>
          <a:bodyPr wrap="none">
            <a:spAutoFit/>
          </a:bodyPr>
          <a:lstStyle/>
          <a:p>
            <a:r>
              <a:rPr lang="ja-JP" altLang="en-US" sz="1600" dirty="0"/>
              <a:t>ステージゲート審査</a:t>
            </a:r>
          </a:p>
        </p:txBody>
      </p:sp>
      <p:sp>
        <p:nvSpPr>
          <p:cNvPr id="15" name="ホームベース 14"/>
          <p:cNvSpPr/>
          <p:nvPr/>
        </p:nvSpPr>
        <p:spPr>
          <a:xfrm>
            <a:off x="4754302" y="3130735"/>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6" name="ホームベース 15"/>
          <p:cNvSpPr/>
          <p:nvPr/>
        </p:nvSpPr>
        <p:spPr>
          <a:xfrm>
            <a:off x="6700664" y="3631587"/>
            <a:ext cx="1256817" cy="288033"/>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100" dirty="0">
                <a:solidFill>
                  <a:srgbClr val="0000FF"/>
                </a:solidFill>
              </a:rPr>
              <a:t>○○の市場評価</a:t>
            </a:r>
          </a:p>
        </p:txBody>
      </p:sp>
      <p:sp>
        <p:nvSpPr>
          <p:cNvPr id="3" name="正方形/長方形 2"/>
          <p:cNvSpPr/>
          <p:nvPr/>
        </p:nvSpPr>
        <p:spPr>
          <a:xfrm>
            <a:off x="38527" y="624483"/>
            <a:ext cx="8987997" cy="1200329"/>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87313" indent="-87313"/>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p:txBody>
      </p:sp>
      <p:sp>
        <p:nvSpPr>
          <p:cNvPr id="22" name="ホームベース 25">
            <a:extLst>
              <a:ext uri="{FF2B5EF4-FFF2-40B4-BE49-F238E27FC236}">
                <a16:creationId xmlns:a16="http://schemas.microsoft.com/office/drawing/2014/main" id="{5D38E50C-326E-4223-AB6F-78A7AA35DFE2}"/>
              </a:ext>
            </a:extLst>
          </p:cNvPr>
          <p:cNvSpPr/>
          <p:nvPr/>
        </p:nvSpPr>
        <p:spPr>
          <a:xfrm>
            <a:off x="3779911" y="3222397"/>
            <a:ext cx="97438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研究開発の内容（詳細）</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59648" y="694865"/>
            <a:ext cx="9024703" cy="923330"/>
          </a:xfrm>
          <a:prstGeom prst="rect">
            <a:avLst/>
          </a:prstGeom>
        </p:spPr>
        <p:txBody>
          <a:bodyPr wrap="square">
            <a:spAutoFit/>
          </a:bodyPr>
          <a:lstStyle/>
          <a:p>
            <a:pPr marL="87313" indent="-87313"/>
            <a:r>
              <a:rPr lang="ja-JP" altLang="en-US" i="1" dirty="0">
                <a:solidFill>
                  <a:srgbClr val="0000FF"/>
                </a:solidFill>
              </a:rPr>
              <a:t>・各研究項目の具体的な研究開発内容・分担者を説明してください。</a:t>
            </a:r>
            <a:endParaRPr lang="en-US" altLang="ja-JP" i="1" dirty="0">
              <a:solidFill>
                <a:srgbClr val="0000FF"/>
              </a:solidFill>
            </a:endParaRPr>
          </a:p>
          <a:p>
            <a:pPr marL="87313" indent="-87313"/>
            <a:r>
              <a:rPr lang="ja-JP" altLang="en-US" i="1" dirty="0">
                <a:solidFill>
                  <a:srgbClr val="0000FF"/>
                </a:solidFill>
              </a:rPr>
              <a:t>・図表などを用いて、内容をわかりやすく示してください。説明に必要なページ数を割いてください。</a:t>
            </a:r>
            <a:endParaRPr lang="en-US" altLang="ja-JP" i="1" dirty="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255395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研究開発目標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2555775" y="89186"/>
            <a:ext cx="6561111" cy="923330"/>
          </a:xfrm>
          <a:prstGeom prst="rect">
            <a:avLst/>
          </a:prstGeom>
        </p:spPr>
        <p:txBody>
          <a:bodyPr wrap="square">
            <a:spAutoFit/>
          </a:bodyPr>
          <a:lstStyle/>
          <a:p>
            <a:pPr marL="87313" indent="-87313"/>
            <a:r>
              <a:rPr lang="ja-JP" altLang="en-US" i="1" dirty="0">
                <a:solidFill>
                  <a:srgbClr val="0000FF"/>
                </a:solidFill>
              </a:rPr>
              <a:t>・各研究項目の達成目標を説明してください。</a:t>
            </a:r>
            <a:endParaRPr lang="en-US" altLang="ja-JP" i="1" dirty="0">
              <a:solidFill>
                <a:srgbClr val="0000FF"/>
              </a:solidFill>
            </a:endParaRPr>
          </a:p>
          <a:p>
            <a:pPr marL="87313" indent="-87313"/>
            <a:r>
              <a:rPr lang="ja-JP" altLang="en-US" i="1" dirty="0">
                <a:solidFill>
                  <a:srgbClr val="0000FF"/>
                </a:solidFill>
              </a:rPr>
              <a:t>・開発技術がどのようなレベルに到達していたら目標クリアと言えるのか客観的に評価できる指標を目標値としてあげてください。</a:t>
            </a:r>
            <a:endParaRPr lang="en-US" altLang="ja-JP" i="1" dirty="0">
              <a:solidFill>
                <a:srgbClr val="0000FF"/>
              </a:solidFill>
            </a:endParaRPr>
          </a:p>
        </p:txBody>
      </p:sp>
      <p:sp>
        <p:nvSpPr>
          <p:cNvPr id="6" name="Text Box 3">
            <a:extLst>
              <a:ext uri="{FF2B5EF4-FFF2-40B4-BE49-F238E27FC236}">
                <a16:creationId xmlns:a16="http://schemas.microsoft.com/office/drawing/2014/main" id="{F32C60B4-A3A0-4692-A366-9288C7725732}"/>
              </a:ext>
            </a:extLst>
          </p:cNvPr>
          <p:cNvSpPr txBox="1">
            <a:spLocks noChangeArrowheads="1"/>
          </p:cNvSpPr>
          <p:nvPr/>
        </p:nvSpPr>
        <p:spPr bwMode="auto">
          <a:xfrm>
            <a:off x="241300" y="1097503"/>
            <a:ext cx="8785225" cy="369887"/>
          </a:xfrm>
          <a:prstGeom prst="rect">
            <a:avLst/>
          </a:prstGeom>
          <a:solidFill>
            <a:schemeClr val="bg1"/>
          </a:solidFill>
          <a:ln w="38100">
            <a:solidFill>
              <a:schemeClr val="tx1"/>
            </a:solidFill>
            <a:miter lim="800000"/>
            <a:headEnd/>
            <a:tailEnd/>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1800" dirty="0">
                <a:latin typeface="Meiryo UI" panose="020B0604030504040204" pitchFamily="50" charset="-128"/>
                <a:ea typeface="Meiryo UI" panose="020B0604030504040204" pitchFamily="50" charset="-128"/>
              </a:rPr>
              <a:t>事業全体の達成目標：</a:t>
            </a:r>
          </a:p>
        </p:txBody>
      </p:sp>
      <p:graphicFrame>
        <p:nvGraphicFramePr>
          <p:cNvPr id="9" name="Group 82">
            <a:extLst>
              <a:ext uri="{FF2B5EF4-FFF2-40B4-BE49-F238E27FC236}">
                <a16:creationId xmlns:a16="http://schemas.microsoft.com/office/drawing/2014/main" id="{ED157F38-F804-4814-B408-DBB38C3971F7}"/>
              </a:ext>
            </a:extLst>
          </p:cNvPr>
          <p:cNvGraphicFramePr>
            <a:graphicFrameLocks/>
          </p:cNvGraphicFramePr>
          <p:nvPr>
            <p:extLst>
              <p:ext uri="{D42A27DB-BD31-4B8C-83A1-F6EECF244321}">
                <p14:modId xmlns:p14="http://schemas.microsoft.com/office/powerpoint/2010/main" val="3031789225"/>
              </p:ext>
            </p:extLst>
          </p:nvPr>
        </p:nvGraphicFramePr>
        <p:xfrm>
          <a:off x="241299" y="1556792"/>
          <a:ext cx="8785225" cy="2391963"/>
        </p:xfrm>
        <a:graphic>
          <a:graphicData uri="http://schemas.openxmlformats.org/drawingml/2006/table">
            <a:tbl>
              <a:tblPr/>
              <a:tblGrid>
                <a:gridCol w="20164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296143">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①</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kern="1200" cap="none" normalizeH="0" baseline="0" dirty="0">
                          <a:ln>
                            <a:noFill/>
                          </a:ln>
                          <a:solidFill>
                            <a:srgbClr val="000000"/>
                          </a:solidFill>
                          <a:effectLst/>
                          <a:latin typeface="Meiryo UI" panose="020B0604030504040204" pitchFamily="50" charset="-128"/>
                          <a:ea typeface="Meiryo UI" panose="020B0604030504040204" pitchFamily="50" charset="-128"/>
                          <a:cs typeface="+mn-cs"/>
                        </a:rPr>
                        <a:t>開発</a:t>
                      </a:r>
                      <a:endParaRPr kumimoji="1" lang="en-US" altLang="ja-JP" sz="1400" b="0" i="0" u="none" strike="noStrike" kern="1200" cap="none" normalizeH="0" baseline="0" dirty="0">
                        <a:ln>
                          <a:noFill/>
                        </a:ln>
                        <a:solidFill>
                          <a:srgbClr val="000000"/>
                        </a:solidFill>
                        <a:effectLst/>
                        <a:latin typeface="Meiryo UI" panose="020B0604030504040204" pitchFamily="50" charset="-128"/>
                        <a:ea typeface="Meiryo UI" panose="020B0604030504040204" pitchFamily="50" charset="-128"/>
                        <a:cs typeface="+mn-cs"/>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chemeClr val="tx1"/>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□□生産性向上</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r>
                        <a:rPr lang="en-US" altLang="ja-JP" sz="1400" b="0" i="0" u="none" strike="noStrike" dirty="0">
                          <a:solidFill>
                            <a:srgbClr val="000000"/>
                          </a:solidFill>
                          <a:latin typeface="Meiryo UI" panose="020B0604030504040204" pitchFamily="50" charset="-128"/>
                          <a:ea typeface="Meiryo UI" panose="020B0604030504040204" pitchFamily="50" charset="-128"/>
                        </a:rPr>
                        <a:t>B</a:t>
                      </a:r>
                      <a:r>
                        <a:rPr lang="ja-JP" altLang="en-US" sz="1400" b="0" i="0" u="none" strike="noStrike" dirty="0">
                          <a:solidFill>
                            <a:srgbClr val="000000"/>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r>
                        <a:rPr lang="en-US" altLang="ja-JP" sz="1400" b="0" i="0" u="none" strike="noStrike" dirty="0">
                          <a:solidFill>
                            <a:srgbClr val="000000"/>
                          </a:solidFill>
                          <a:latin typeface="Meiryo UI" panose="020B0604030504040204" pitchFamily="50" charset="-128"/>
                          <a:ea typeface="Meiryo UI" panose="020B0604030504040204" pitchFamily="50" charset="-128"/>
                        </a:rPr>
                        <a:t>B</a:t>
                      </a:r>
                      <a:r>
                        <a:rPr lang="ja-JP" altLang="en-US" sz="1400" b="0" i="0" u="none" strike="noStrike" dirty="0">
                          <a:solidFill>
                            <a:srgbClr val="000000"/>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r>
                        <a:rPr lang="en-US" altLang="ja-JP" sz="1400" b="0" i="0" u="none" strike="noStrike" dirty="0">
                          <a:solidFill>
                            <a:srgbClr val="000000"/>
                          </a:solidFill>
                          <a:latin typeface="Meiryo UI" panose="020B0604030504040204" pitchFamily="50" charset="-128"/>
                          <a:ea typeface="Meiryo UI" panose="020B0604030504040204" pitchFamily="50" charset="-128"/>
                        </a:rPr>
                        <a:t>B</a:t>
                      </a:r>
                      <a:r>
                        <a:rPr lang="ja-JP" altLang="en-US" sz="1400" b="0" i="0" u="none" strike="noStrike" dirty="0">
                          <a:solidFill>
                            <a:srgbClr val="000000"/>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6992287"/>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ii.</a:t>
                      </a:r>
                      <a:r>
                        <a:rPr lang="ja-JP" altLang="en-US" sz="1400" b="0" i="0" u="none" strike="noStrike" dirty="0">
                          <a:solidFill>
                            <a:srgbClr val="000000"/>
                          </a:solidFill>
                          <a:latin typeface="Meiryo UI" panose="020B0604030504040204" pitchFamily="50" charset="-128"/>
                          <a:ea typeface="Meiryo UI" panose="020B0604030504040204" pitchFamily="50" charset="-128"/>
                        </a:rPr>
                        <a:t> △△精製技術開発</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072287"/>
                  </a:ext>
                </a:extLst>
              </a:tr>
            </a:tbl>
          </a:graphicData>
        </a:graphic>
      </p:graphicFrame>
      <p:graphicFrame>
        <p:nvGraphicFramePr>
          <p:cNvPr id="18" name="Group 82">
            <a:extLst>
              <a:ext uri="{FF2B5EF4-FFF2-40B4-BE49-F238E27FC236}">
                <a16:creationId xmlns:a16="http://schemas.microsoft.com/office/drawing/2014/main" id="{0222F273-6C00-423A-BF41-8F72CEF2DC2B}"/>
              </a:ext>
            </a:extLst>
          </p:cNvPr>
          <p:cNvGraphicFramePr>
            <a:graphicFrameLocks/>
          </p:cNvGraphicFramePr>
          <p:nvPr>
            <p:extLst>
              <p:ext uri="{D42A27DB-BD31-4B8C-83A1-F6EECF244321}">
                <p14:modId xmlns:p14="http://schemas.microsoft.com/office/powerpoint/2010/main" val="15811695"/>
              </p:ext>
            </p:extLst>
          </p:nvPr>
        </p:nvGraphicFramePr>
        <p:xfrm>
          <a:off x="238273" y="4077072"/>
          <a:ext cx="8785225" cy="2391963"/>
        </p:xfrm>
        <a:graphic>
          <a:graphicData uri="http://schemas.openxmlformats.org/drawingml/2006/table">
            <a:tbl>
              <a:tblPr/>
              <a:tblGrid>
                <a:gridCol w="20164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296143">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②●●生産プロセス検証</a:t>
                      </a:r>
                      <a:endParaRPr kumimoji="1" lang="en-US" altLang="ja-JP" sz="1400" b="0" i="0" u="none" strike="noStrike" kern="1200" cap="none" normalizeH="0" baseline="0" dirty="0">
                        <a:ln>
                          <a:noFill/>
                        </a:ln>
                        <a:solidFill>
                          <a:srgbClr val="000000"/>
                        </a:solidFill>
                        <a:effectLst/>
                        <a:latin typeface="Meiryo UI" panose="020B0604030504040204" pitchFamily="50" charset="-128"/>
                        <a:ea typeface="Meiryo UI" panose="020B0604030504040204" pitchFamily="50" charset="-128"/>
                        <a:cs typeface="+mn-cs"/>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chemeClr val="tx1"/>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L</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スケールでスケールアップ検討</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6992287"/>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ii.</a:t>
                      </a:r>
                      <a:r>
                        <a:rPr lang="ja-JP" altLang="en-US" sz="1400" b="0" i="0" u="none" strike="noStrike" dirty="0">
                          <a:solidFill>
                            <a:srgbClr val="000000"/>
                          </a:solidFill>
                          <a:latin typeface="Meiryo UI" panose="020B0604030504040204" pitchFamily="50" charset="-128"/>
                          <a:ea typeface="Meiryo UI" panose="020B0604030504040204" pitchFamily="50" charset="-128"/>
                        </a:rPr>
                        <a:t> </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●●試作および物性評価</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072287"/>
                  </a:ext>
                </a:extLst>
              </a:tr>
            </a:tbl>
          </a:graphicData>
        </a:graphic>
      </p:graphicFrame>
    </p:spTree>
    <p:extLst>
      <p:ext uri="{BB962C8B-B14F-4D97-AF65-F5344CB8AC3E}">
        <p14:creationId xmlns:p14="http://schemas.microsoft.com/office/powerpoint/2010/main" val="378193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提案内容の新規性・優位性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426786" y="719827"/>
            <a:ext cx="824966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先行技術・知財状況を分析した上で提案内容の実施による実現可能性を説明してください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4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35193" y="653941"/>
            <a:ext cx="8703908" cy="923330"/>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a:p>
            <a:pPr marL="87313" indent="-87313"/>
            <a:r>
              <a:rPr lang="ja-JP" altLang="en-US" i="1" dirty="0">
                <a:solidFill>
                  <a:srgbClr val="0000FF"/>
                </a:solidFill>
              </a:rPr>
              <a:t>・委託フェーズと助成フェーズで体制が変わる場合はそれについても説明してください</a:t>
            </a:r>
            <a:endParaRPr lang="en-US" altLang="ja-JP" i="1" dirty="0">
              <a:solidFill>
                <a:srgbClr val="0000FF"/>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2998</Words>
  <Application>Microsoft Office PowerPoint</Application>
  <PresentationFormat>画面に合わせる (4:3)</PresentationFormat>
  <Paragraphs>486</Paragraphs>
  <Slides>15</Slides>
  <Notes>2</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2" baseType="lpstr">
      <vt:lpstr>Meiryo UI</vt:lpstr>
      <vt:lpstr>ＭＳ Ｐゴシック</vt:lpstr>
      <vt:lpstr>メイリオ</vt:lpstr>
      <vt:lpstr>Arial</vt:lpstr>
      <vt:lpstr>Calibri</vt:lpstr>
      <vt:lpstr>Office ​​テーマ</vt:lpstr>
      <vt:lpstr>Chart</vt:lpstr>
      <vt:lpstr>カーボンリサイクル実現を加速するバイオ由来製品生産技術の開発 研究開発項目③産業用物質生産システム実証 （助成事業の名称／委託フェーズテーマ名）＊＊＊＊＊＊＊＊＊＊＊＊＊＊＊＊＊ 　　</vt:lpstr>
      <vt:lpstr>提案概要</vt:lpstr>
      <vt:lpstr>研究開発の背景・目的</vt:lpstr>
      <vt:lpstr>目的に向かって解決すべき課題の解決手段</vt:lpstr>
      <vt:lpstr>研究開発スケジュール</vt:lpstr>
      <vt:lpstr>研究開発の内容（詳細）</vt:lpstr>
      <vt:lpstr>研究開発目標</vt:lpstr>
      <vt:lpstr>提案内容の新規性・優位性</vt:lpstr>
      <vt:lpstr>実施体制・役割</vt:lpstr>
      <vt:lpstr>研究開発予算実施機関内訳</vt:lpstr>
      <vt:lpstr>予算積算概要</vt:lpstr>
      <vt:lpstr>予算積算概要</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2021-03-26T07:32:54Z</dcterms:created>
  <dcterms:modified xsi:type="dcterms:W3CDTF">2021-03-26T10:02:37Z</dcterms:modified>
</cp:coreProperties>
</file>