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62" r:id="rId2"/>
    <p:sldId id="270" r:id="rId3"/>
    <p:sldId id="263" r:id="rId4"/>
    <p:sldId id="271" r:id="rId5"/>
    <p:sldId id="264" r:id="rId6"/>
    <p:sldId id="272" r:id="rId7"/>
    <p:sldId id="269" r:id="rId8"/>
    <p:sldId id="267" r:id="rId9"/>
    <p:sldId id="276" r:id="rId10"/>
    <p:sldId id="273" r:id="rId11"/>
    <p:sldId id="274" r:id="rId12"/>
    <p:sldId id="268" r:id="rId13"/>
    <p:sldId id="277" r:id="rId1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64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143" cy="513284"/>
          </a:xfrm>
          <a:prstGeom prst="rect">
            <a:avLst/>
          </a:prstGeom>
        </p:spPr>
        <p:txBody>
          <a:bodyPr vert="horz" lIns="94640" tIns="47320" rIns="94640" bIns="473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3" cy="513284"/>
          </a:xfrm>
          <a:prstGeom prst="rect">
            <a:avLst/>
          </a:prstGeom>
        </p:spPr>
        <p:txBody>
          <a:bodyPr vert="horz" lIns="94640" tIns="47320" rIns="94640" bIns="47320" rtlCol="0"/>
          <a:lstStyle>
            <a:lvl1pPr algn="r">
              <a:defRPr sz="1200"/>
            </a:lvl1pPr>
          </a:lstStyle>
          <a:p>
            <a:fld id="{6242F766-F3D5-4D60-A923-2555C7DFA534}" type="datetimeFigureOut">
              <a:rPr kumimoji="1" lang="ja-JP" altLang="en-US" smtClean="0"/>
              <a:t>2021/4/7</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640" tIns="47320" rIns="94640" bIns="47320" rtlCol="0" anchor="ctr"/>
          <a:lstStyle/>
          <a:p>
            <a:endParaRPr lang="ja-JP" altLang="en-US"/>
          </a:p>
        </p:txBody>
      </p:sp>
      <p:sp>
        <p:nvSpPr>
          <p:cNvPr id="5" name="ノート プレースホルダー 4"/>
          <p:cNvSpPr>
            <a:spLocks noGrp="1"/>
          </p:cNvSpPr>
          <p:nvPr>
            <p:ph type="body" sz="quarter" idx="3"/>
          </p:nvPr>
        </p:nvSpPr>
        <p:spPr>
          <a:xfrm>
            <a:off x="710262" y="4925235"/>
            <a:ext cx="5678778" cy="4029439"/>
          </a:xfrm>
          <a:prstGeom prst="rect">
            <a:avLst/>
          </a:prstGeom>
        </p:spPr>
        <p:txBody>
          <a:bodyPr vert="horz" lIns="94640" tIns="47320" rIns="94640" bIns="473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330"/>
            <a:ext cx="3076143" cy="513284"/>
          </a:xfrm>
          <a:prstGeom prst="rect">
            <a:avLst/>
          </a:prstGeom>
        </p:spPr>
        <p:txBody>
          <a:bodyPr vert="horz" lIns="94640" tIns="47320" rIns="94640" bIns="473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3" cy="513284"/>
          </a:xfrm>
          <a:prstGeom prst="rect">
            <a:avLst/>
          </a:prstGeom>
        </p:spPr>
        <p:txBody>
          <a:bodyPr vert="horz" lIns="94640" tIns="47320" rIns="94640" bIns="473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422068"/>
            <a:ext cx="8655556" cy="2359764"/>
          </a:xfrm>
        </p:spPr>
        <p:txBody>
          <a:bodyPr>
            <a:noAutofit/>
          </a:bodyPr>
          <a:lstStyle/>
          <a:p>
            <a:pPr algn="l">
              <a:lnSpc>
                <a:spcPts val="2500"/>
              </a:lnSpc>
            </a:pPr>
            <a:r>
              <a:rPr lang="ja-JP" altLang="en-US" sz="2000" b="1" dirty="0">
                <a:latin typeface="ＭＳ Ｐゴシック" panose="020B0600070205080204" pitchFamily="50" charset="-128"/>
                <a:ea typeface="ＭＳ Ｐゴシック" panose="020B0600070205080204" pitchFamily="50" charset="-128"/>
              </a:rPr>
              <a:t>　炭素循環社会に貢献するセルロースナノファイバー関連技術開発</a:t>
            </a:r>
            <a:br>
              <a:rPr lang="en-US" altLang="ja-JP" sz="20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研究開発項目②ＣＮＦ利用技術の開発</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（１）量産効果が期待されるＣＮＦ利用技術の開発</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テーマ名　○○○の開発</a:t>
            </a:r>
            <a:br>
              <a:rPr lang="en-US" altLang="ja-JP" sz="1800" b="1" dirty="0">
                <a:latin typeface="ＭＳ Ｐゴシック" panose="020B0600070205080204" pitchFamily="50" charset="-128"/>
              </a:rPr>
            </a:br>
            <a:r>
              <a:rPr lang="ja-JP" altLang="en-US" sz="1800" b="1" dirty="0">
                <a:latin typeface="ＭＳ Ｐゴシック" panose="020B0600070205080204" pitchFamily="50" charset="-128"/>
              </a:rPr>
              <a:t>　　　　　　　　　　　　　　 </a:t>
            </a: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a:solidFill>
                  <a:srgbClr val="0000FF"/>
                </a:solidFill>
              </a:rPr>
              <a:t>提案される企業名を記載してください</a:t>
            </a:r>
            <a:endParaRPr kumimoji="1"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共同提案の場合、代表機関を一番上に記述し、共同提案者を下に併記してください（委託先、共同研究先は記載不要です）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a:solidFill>
                  <a:srgbClr val="0000FF"/>
                </a:solidFill>
              </a:rPr>
              <a:t>本ひな形に</a:t>
            </a:r>
            <a:r>
              <a:rPr lang="ja-JP" altLang="en-US" sz="1200" i="1" dirty="0">
                <a:solidFill>
                  <a:srgbClr val="0000FF"/>
                </a:solidFill>
              </a:rPr>
              <a:t>従い、提案する研究開発の説明資料を作成してください。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採択審査委員会におけるヒアリング審査において、本資料を用いた説明を依頼する場合がございます</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青字の説明書きを参考に記載してください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特に記載がない限り、ページは極力追加しないでください。</a:t>
            </a:r>
            <a:endParaRPr lang="en-US" altLang="ja-JP" sz="1200" i="1" dirty="0">
              <a:solidFill>
                <a:srgbClr val="0000FF"/>
              </a:solidFill>
            </a:endParaRPr>
          </a:p>
          <a:p>
            <a:pPr marL="87313" indent="-87313">
              <a:buFont typeface="Arial" pitchFamily="34" charset="0"/>
              <a:buChar char="•"/>
            </a:pPr>
            <a:r>
              <a:rPr kumimoji="1" lang="ja-JP" altLang="en-US" sz="1200" i="1" dirty="0">
                <a:solidFill>
                  <a:srgbClr val="0000FF"/>
                </a:solidFill>
              </a:rPr>
              <a:t>作成時は説明書きを削除してください</a:t>
            </a: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r>
              <a:rPr kumimoji="1" lang="ja-JP" altLang="en-US" sz="1400">
                <a:latin typeface="+mn-ea"/>
              </a:rPr>
              <a:t>（ひな形１）</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想定される成果</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1477328"/>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提案の内容を実施することによりアウトプットされる具体的な技術や成果等をわかりやすく説明してください。</a:t>
            </a:r>
          </a:p>
          <a:p>
            <a:pPr marL="87313" indent="-87313">
              <a:buFont typeface="Arial" pitchFamily="34" charset="0"/>
              <a:buChar char="•"/>
            </a:pPr>
            <a:r>
              <a:rPr lang="ja-JP" altLang="en-US" i="1" dirty="0">
                <a:solidFill>
                  <a:srgbClr val="0000FF"/>
                </a:solidFill>
              </a:rPr>
              <a:t>初年度及び２年目（</a:t>
            </a:r>
            <a:r>
              <a:rPr lang="en-US" altLang="ja-JP" i="1" dirty="0">
                <a:solidFill>
                  <a:srgbClr val="0000FF"/>
                </a:solidFill>
              </a:rPr>
              <a:t>2022</a:t>
            </a:r>
            <a:r>
              <a:rPr lang="ja-JP" altLang="en-US" i="1" dirty="0">
                <a:solidFill>
                  <a:srgbClr val="0000FF"/>
                </a:solidFill>
              </a:rPr>
              <a:t>年度）のイメージがわかるように記載してください。なお、提案期間が３年未満の場合は、研究期間に応じて中間・最終目標年度を適宜設定して記載してください。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研究開発成果の企業化計画</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754326"/>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・研究開発に取り組んだ動機、実用化能力等の成功すると考えた理由をわかりやすく説明をしてください。</a:t>
            </a:r>
            <a:endParaRPr lang="en-US" altLang="ja-JP" i="1" dirty="0">
              <a:solidFill>
                <a:srgbClr val="0000FF"/>
              </a:solidFill>
            </a:endParaRPr>
          </a:p>
          <a:p>
            <a:pPr marL="87313" indent="-87313"/>
            <a:r>
              <a:rPr lang="ja-JP" altLang="en-US" i="1" dirty="0">
                <a:solidFill>
                  <a:srgbClr val="0000FF"/>
                </a:solidFill>
              </a:rPr>
              <a:t>・何時ごろまでに、どのように実用化・事業化する計画であるかわかりやすく説明をしてください。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市場規模・動向・競争力</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・添付資料２の企業化計画書より、研究開発成果の事業化時の市場規模、動向及び成果の競争力について示してください。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売上見通し</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・添付資料２の企業化計画書より、研究開発成果の事業化時の売り上げ見通し（販売開始から５年）およびその根拠について示してください。</a:t>
            </a:r>
            <a:endParaRPr lang="en-US" altLang="ja-JP" i="1" dirty="0">
              <a:solidFill>
                <a:srgbClr val="0000FF"/>
              </a:solidFill>
            </a:endParaRPr>
          </a:p>
        </p:txBody>
      </p:sp>
    </p:spTree>
    <p:extLst>
      <p:ext uri="{BB962C8B-B14F-4D97-AF65-F5344CB8AC3E}">
        <p14:creationId xmlns:p14="http://schemas.microsoft.com/office/powerpoint/2010/main" val="31667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参画機関：</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（委託先：○○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）、（共同研究先：</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研究開発項目⑤</a:t>
            </a: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ＭＳ Ｐゴシック" panose="020B0600070205080204" pitchFamily="50" charset="-128"/>
              </a:rPr>
              <a:t> </a:t>
            </a:r>
            <a:r>
              <a:rPr lang="ja-JP" altLang="en-US" sz="1400" b="1" dirty="0">
                <a:latin typeface="Meiryo UI" panose="020B0604030504040204" pitchFamily="50" charset="-128"/>
                <a:ea typeface="Meiryo UI" panose="020B0604030504040204" pitchFamily="50" charset="-128"/>
              </a:rPr>
              <a:t>テーマ名</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提案概要資料を</a:t>
            </a:r>
            <a:r>
              <a:rPr lang="en-US" altLang="ja-JP" sz="1200" i="1" dirty="0">
                <a:solidFill>
                  <a:srgbClr val="0000FF"/>
                </a:solidFill>
              </a:rPr>
              <a:t>1</a:t>
            </a:r>
            <a:r>
              <a:rPr lang="ja-JP" altLang="en-US" sz="1200" i="1" dirty="0">
                <a:solidFill>
                  <a:srgbClr val="0000FF"/>
                </a:solidFill>
              </a:rPr>
              <a:t>ページで作成してください。</a:t>
            </a: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研究開発の目的</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目的に向かって解決すべき課題</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目的に向かって解決すべき課題を明確に</a:t>
            </a:r>
            <a:r>
              <a:rPr lang="ja-JP" altLang="en-US" i="1" kern="100" dirty="0">
                <a:solidFill>
                  <a:srgbClr val="0000FF"/>
                </a:solidFill>
                <a:latin typeface="+mj-ea"/>
                <a:ea typeface="+mj-ea"/>
                <a:cs typeface="Times New Roman" panose="02020603050405020304" pitchFamily="18" charset="0"/>
              </a:rPr>
              <a:t>説明</a:t>
            </a:r>
            <a:r>
              <a:rPr lang="ja-JP" altLang="ja-JP" i="1" kern="100" dirty="0">
                <a:solidFill>
                  <a:srgbClr val="0000FF"/>
                </a:solidFill>
                <a:latin typeface="+mj-ea"/>
                <a:ea typeface="+mj-ea"/>
                <a:cs typeface="Times New Roman" panose="02020603050405020304" pitchFamily="18" charset="0"/>
              </a:rPr>
              <a:t>し</a:t>
            </a:r>
            <a:r>
              <a:rPr lang="ja-JP" altLang="en-US" i="1" kern="100" dirty="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研究開発の内容・目標</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・提案する研究開発の内容、研究項目の関係性等を簡潔に記載してください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適宜、表などを活用してわかりやすく記載してください。</a:t>
            </a:r>
            <a:endParaRPr lang="en-US" altLang="ja-JP" i="1" dirty="0">
              <a:solidFill>
                <a:srgbClr val="0000FF"/>
              </a:solidFill>
            </a:endParaRPr>
          </a:p>
          <a:p>
            <a:pPr marL="87313" indent="-87313"/>
            <a:endParaRPr lang="en-US" altLang="ja-JP" i="1" dirty="0">
              <a:solidFill>
                <a:srgbClr val="0000FF"/>
              </a:solidFill>
            </a:endParaRPr>
          </a:p>
          <a:p>
            <a:pPr marL="87313" indent="-87313"/>
            <a:endParaRPr lang="en-US" altLang="ja-JP" i="1" dirty="0">
              <a:solidFill>
                <a:srgbClr val="0000FF"/>
              </a:solidFill>
            </a:endParaRPr>
          </a:p>
          <a:p>
            <a:pPr marL="87313" indent="-87313"/>
            <a:r>
              <a:rPr lang="ja-JP" altLang="en-US" i="1" dirty="0">
                <a:solidFill>
                  <a:srgbClr val="0000FF"/>
                </a:solidFill>
              </a:rPr>
              <a:t>・初年度の実施内容と達成目標は区分して記載してください。</a:t>
            </a:r>
          </a:p>
        </p:txBody>
      </p:sp>
      <p:sp>
        <p:nvSpPr>
          <p:cNvPr id="8" name="テキスト ボックス 21"/>
          <p:cNvSpPr txBox="1">
            <a:spLocks noChangeArrowheads="1"/>
          </p:cNvSpPr>
          <p:nvPr/>
        </p:nvSpPr>
        <p:spPr bwMode="auto">
          <a:xfrm>
            <a:off x="107596" y="5237253"/>
            <a:ext cx="8544168" cy="400110"/>
          </a:xfrm>
          <a:prstGeom prst="rect">
            <a:avLst/>
          </a:prstGeom>
          <a:noFill/>
          <a:ln w="9525">
            <a:noFill/>
            <a:miter lim="800000"/>
            <a:headEnd/>
            <a:tailEnd/>
          </a:ln>
        </p:spPr>
        <p:txBody>
          <a:bodyPr wrap="square">
            <a:spAutoFit/>
          </a:bodyPr>
          <a:lstStyle/>
          <a:p>
            <a:r>
              <a:rPr lang="ja-JP" altLang="ja-JP" sz="2000" dirty="0">
                <a:latin typeface="+mj-ea"/>
                <a:cs typeface="Times New Roman" pitchFamily="18" charset="0"/>
              </a:rPr>
              <a:t>①</a:t>
            </a:r>
            <a:r>
              <a:rPr lang="ja-JP" altLang="en-US" sz="2000" dirty="0">
                <a:latin typeface="+mj-ea"/>
                <a:cs typeface="Times New Roman" pitchFamily="18" charset="0"/>
              </a:rPr>
              <a:t>最終目標（</a:t>
            </a:r>
            <a:r>
              <a:rPr lang="en-US" altLang="ja-JP" sz="2000" dirty="0">
                <a:latin typeface="+mj-ea"/>
                <a:cs typeface="Times New Roman" pitchFamily="18" charset="0"/>
              </a:rPr>
              <a:t>2023</a:t>
            </a:r>
            <a:r>
              <a:rPr lang="ja-JP" altLang="en-US" sz="2000" dirty="0">
                <a:latin typeface="+mj-ea"/>
                <a:cs typeface="Times New Roman" pitchFamily="18" charset="0"/>
              </a:rPr>
              <a:t>年度）</a:t>
            </a:r>
            <a:endParaRPr lang="en-US" altLang="ja-JP" sz="2000" dirty="0">
              <a:latin typeface="+mj-ea"/>
              <a:cs typeface="Times New Roman" pitchFamily="18" charset="0"/>
            </a:endParaRPr>
          </a:p>
        </p:txBody>
      </p:sp>
      <p:sp>
        <p:nvSpPr>
          <p:cNvPr id="9" name="正方形/長方形 8"/>
          <p:cNvSpPr/>
          <p:nvPr/>
        </p:nvSpPr>
        <p:spPr>
          <a:xfrm>
            <a:off x="107596" y="4079255"/>
            <a:ext cx="8818729" cy="1200329"/>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a:solidFill>
                  <a:srgbClr val="0000FF"/>
                </a:solidFill>
                <a:latin typeface="TmsRmn"/>
                <a:ea typeface="ＭＳ 明朝" panose="02020609040205080304" pitchFamily="17" charset="-128"/>
                <a:cs typeface="Times New Roman" panose="02020603050405020304" pitchFamily="18" charset="0"/>
              </a:rPr>
              <a:t>・</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提案期間が</a:t>
            </a:r>
            <a:r>
              <a:rPr lang="ja-JP" altLang="en-US" i="1" kern="100" dirty="0">
                <a:solidFill>
                  <a:srgbClr val="0000FF"/>
                </a:solidFill>
                <a:latin typeface="TmsRmn"/>
                <a:ea typeface="ＭＳ 明朝" panose="02020609040205080304" pitchFamily="17" charset="-128"/>
                <a:cs typeface="Times New Roman" panose="02020603050405020304" pitchFamily="18" charset="0"/>
              </a:rPr>
              <a:t>３</a:t>
            </a:r>
            <a:r>
              <a:rPr lang="ja-JP" altLang="ja-JP" i="1" kern="100" dirty="0">
                <a:solidFill>
                  <a:srgbClr val="0000FF"/>
                </a:solidFill>
                <a:latin typeface="TmsRmn"/>
                <a:ea typeface="ＭＳ 明朝" panose="02020609040205080304" pitchFamily="17" charset="-128"/>
                <a:cs typeface="Times New Roman" panose="02020603050405020304" pitchFamily="18" charset="0"/>
              </a:rPr>
              <a:t>年未満の場合は、研究期間に応じて中間・最終目標年度を適宜設定してください。</a:t>
            </a: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ベンチマークのイメージ（提案技術の技術目標を示し、優位性がわかるようにしてください）</a:t>
            </a:r>
            <a:endParaRPr lang="en-US" altLang="ja-JP" sz="1200" i="1" dirty="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提案技術の優位性</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a:t>指標Ｙ</a:t>
            </a:r>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a:solidFill>
                  <a:srgbClr val="FF0000"/>
                </a:solidFill>
              </a:rPr>
              <a:t>提案技術</a:t>
            </a: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a:t>A</a:t>
            </a:r>
            <a:r>
              <a:rPr kumimoji="1" lang="ja-JP" altLang="en-US" sz="1400" dirty="0"/>
              <a:t>製○○</a:t>
            </a:r>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a:t>B</a:t>
            </a:r>
            <a:r>
              <a:rPr kumimoji="1" lang="ja-JP" altLang="en-US" sz="1400" dirty="0"/>
              <a:t>製○○</a:t>
            </a:r>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a:t>技術</a:t>
            </a:r>
            <a:r>
              <a:rPr kumimoji="1" lang="en-US" altLang="ja-JP" sz="1400" dirty="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a:t>技術</a:t>
            </a:r>
            <a:r>
              <a:rPr kumimoji="1" lang="en-US" altLang="ja-JP" sz="1400" dirty="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a:t>C</a:t>
            </a:r>
            <a:r>
              <a:rPr kumimoji="1" lang="ja-JP" altLang="en-US" sz="1400" dirty="0"/>
              <a:t>製○○</a:t>
            </a:r>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89103">
                  <a:extLst>
                    <a:ext uri="{9D8B030D-6E8A-4147-A177-3AD203B41FA5}">
                      <a16:colId xmlns:a16="http://schemas.microsoft.com/office/drawing/2014/main" val="20004"/>
                    </a:ext>
                  </a:extLst>
                </a:gridCol>
              </a:tblGrid>
              <a:tr h="251347">
                <a:tc>
                  <a:txBody>
                    <a:bodyPr/>
                    <a:lstStyle/>
                    <a:p>
                      <a:pPr algn="ctr"/>
                      <a:endParaRPr kumimoji="1" lang="ja-JP" altLang="en-US" sz="1200" dirty="0"/>
                    </a:p>
                  </a:txBody>
                  <a:tcPr/>
                </a:tc>
                <a:tc>
                  <a:txBody>
                    <a:bodyPr/>
                    <a:lstStyle/>
                    <a:p>
                      <a:pPr algn="ctr"/>
                      <a:r>
                        <a:rPr kumimoji="1" lang="ja-JP" altLang="en-US" sz="1200" dirty="0"/>
                        <a:t>提案技術</a:t>
                      </a:r>
                    </a:p>
                  </a:txBody>
                  <a:tcPr/>
                </a:tc>
                <a:tc>
                  <a:txBody>
                    <a:bodyPr/>
                    <a:lstStyle/>
                    <a:p>
                      <a:pPr algn="ctr"/>
                      <a:r>
                        <a:rPr kumimoji="1" lang="ja-JP" altLang="en-US" sz="1200" dirty="0"/>
                        <a:t>保有技術</a:t>
                      </a:r>
                      <a:endParaRPr kumimoji="1" lang="en-US" altLang="ja-JP" sz="1200" dirty="0"/>
                    </a:p>
                    <a:p>
                      <a:pPr algn="ctr"/>
                      <a:r>
                        <a:rPr kumimoji="1" lang="ja-JP" altLang="en-US" sz="1200" dirty="0"/>
                        <a:t>（現状）</a:t>
                      </a:r>
                    </a:p>
                  </a:txBody>
                  <a:tcPr/>
                </a:tc>
                <a:tc>
                  <a:txBody>
                    <a:bodyPr/>
                    <a:lstStyle/>
                    <a:p>
                      <a:pPr algn="ctr"/>
                      <a:r>
                        <a:rPr kumimoji="1" lang="ja-JP" altLang="en-US" sz="1200" dirty="0"/>
                        <a:t>技術</a:t>
                      </a:r>
                      <a:r>
                        <a:rPr kumimoji="1" lang="en-US" altLang="ja-JP" sz="1200" dirty="0"/>
                        <a:t>α</a:t>
                      </a:r>
                      <a:endParaRPr kumimoji="1" lang="ja-JP" altLang="en-US" sz="1200" dirty="0"/>
                    </a:p>
                  </a:txBody>
                  <a:tcPr/>
                </a:tc>
                <a:tc>
                  <a:txBody>
                    <a:bodyPr/>
                    <a:lstStyle/>
                    <a:p>
                      <a:pPr algn="ctr"/>
                      <a:r>
                        <a:rPr kumimoji="1" lang="ja-JP" altLang="en-US" sz="1200" dirty="0"/>
                        <a:t>技術</a:t>
                      </a:r>
                      <a:r>
                        <a:rPr kumimoji="1" lang="en-US" altLang="ja-JP" sz="1200" dirty="0"/>
                        <a:t>β</a:t>
                      </a:r>
                      <a:endParaRPr kumimoji="1" lang="ja-JP" altLang="en-US" sz="1200" dirty="0"/>
                    </a:p>
                  </a:txBody>
                  <a:tcPr/>
                </a:tc>
                <a:extLst>
                  <a:ext uri="{0D108BD9-81ED-4DB2-BD59-A6C34878D82A}">
                    <a16:rowId xmlns:a16="http://schemas.microsoft.com/office/drawing/2014/main" val="10000"/>
                  </a:ext>
                </a:extLst>
              </a:tr>
              <a:tr h="332180">
                <a:tc>
                  <a:txBody>
                    <a:bodyPr/>
                    <a:lstStyle/>
                    <a:p>
                      <a:pPr algn="ctr"/>
                      <a:r>
                        <a:rPr kumimoji="1" lang="ja-JP" altLang="en-US" sz="1200" dirty="0"/>
                        <a:t>指標</a:t>
                      </a:r>
                      <a:r>
                        <a:rPr kumimoji="1" lang="en-US" altLang="ja-JP" sz="1200" dirty="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1"/>
                  </a:ext>
                </a:extLst>
              </a:tr>
              <a:tr h="332180">
                <a:tc>
                  <a:txBody>
                    <a:bodyPr/>
                    <a:lstStyle/>
                    <a:p>
                      <a:pPr algn="ctr"/>
                      <a:r>
                        <a:rPr kumimoji="1" lang="ja-JP" altLang="en-US" sz="1200" dirty="0"/>
                        <a:t>指標</a:t>
                      </a:r>
                      <a:r>
                        <a:rPr kumimoji="1" lang="en-US" altLang="ja-JP" sz="1200" dirty="0"/>
                        <a:t>Y</a:t>
                      </a:r>
                      <a:endParaRPr kumimoji="1" lang="ja-JP" altLang="en-US" sz="1200" dirty="0"/>
                    </a:p>
                  </a:txBody>
                  <a:tcPr>
                    <a:solidFill>
                      <a:srgbClr val="FFFF00"/>
                    </a:solidFill>
                  </a:tcPr>
                </a:tc>
                <a:tc>
                  <a:txBody>
                    <a:bodyPr/>
                    <a:lstStyle/>
                    <a:p>
                      <a:pPr algn="ctr"/>
                      <a:r>
                        <a:rPr kumimoji="1" lang="en-US" altLang="ja-JP" sz="1200" dirty="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a:t>50Hz</a:t>
                      </a:r>
                      <a:endParaRPr kumimoji="1" lang="ja-JP" altLang="en-US" sz="1200" dirty="0"/>
                    </a:p>
                  </a:txBody>
                  <a:tcPr>
                    <a:solidFill>
                      <a:srgbClr val="FFFF00"/>
                    </a:solidFill>
                  </a:tcPr>
                </a:tc>
                <a:tc>
                  <a:txBody>
                    <a:bodyPr/>
                    <a:lstStyle/>
                    <a:p>
                      <a:pPr algn="ctr"/>
                      <a:r>
                        <a:rPr kumimoji="1" lang="en-US" altLang="ja-JP" sz="1200" dirty="0"/>
                        <a:t>40Hz</a:t>
                      </a:r>
                      <a:endParaRPr kumimoji="1" lang="ja-JP" altLang="en-US" sz="1200" dirty="0"/>
                    </a:p>
                  </a:txBody>
                  <a:tcPr>
                    <a:solidFill>
                      <a:srgbClr val="FFFF00"/>
                    </a:solidFill>
                  </a:tcPr>
                </a:tc>
                <a:tc>
                  <a:txBody>
                    <a:bodyPr/>
                    <a:lstStyle/>
                    <a:p>
                      <a:pPr algn="ctr"/>
                      <a:r>
                        <a:rPr kumimoji="1" lang="en-US" altLang="ja-JP" sz="1200" dirty="0"/>
                        <a:t>60Hz</a:t>
                      </a:r>
                      <a:endParaRPr kumimoji="1" lang="ja-JP" altLang="en-US" sz="1200" dirty="0"/>
                    </a:p>
                  </a:txBody>
                  <a:tcPr>
                    <a:solidFill>
                      <a:srgbClr val="FFFF00"/>
                    </a:solidFill>
                  </a:tcPr>
                </a:tc>
                <a:extLst>
                  <a:ext uri="{0D108BD9-81ED-4DB2-BD59-A6C34878D82A}">
                    <a16:rowId xmlns:a16="http://schemas.microsoft.com/office/drawing/2014/main" val="10002"/>
                  </a:ext>
                </a:extLst>
              </a:tr>
              <a:tr h="332180">
                <a:tc>
                  <a:txBody>
                    <a:bodyPr/>
                    <a:lstStyle/>
                    <a:p>
                      <a:pPr algn="ctr"/>
                      <a:r>
                        <a:rPr kumimoji="1" lang="ja-JP" altLang="en-US" sz="1200" dirty="0"/>
                        <a:t>指標</a:t>
                      </a:r>
                      <a:r>
                        <a:rPr kumimoji="1" lang="en-US" altLang="ja-JP" sz="1200" dirty="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3"/>
                  </a:ext>
                </a:extLst>
              </a:tr>
              <a:tr h="332180">
                <a:tc>
                  <a:txBody>
                    <a:bodyPr/>
                    <a:lstStyle/>
                    <a:p>
                      <a:pPr algn="ctr"/>
                      <a:r>
                        <a:rPr kumimoji="1" lang="ja-JP" altLang="en-US" sz="1200" dirty="0"/>
                        <a:t>・・・</a:t>
                      </a:r>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4"/>
                  </a:ext>
                </a:extLst>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a:t>例①</a:t>
            </a:r>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a:t>例②</a:t>
            </a:r>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a:t>保有技術（現状）</a:t>
            </a:r>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実施体制・役割</a:t>
            </a: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851162"/>
            <a:ext cx="8703908" cy="646331"/>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p:txBody>
      </p:sp>
      <p:grpSp>
        <p:nvGrpSpPr>
          <p:cNvPr id="8" name="Group 2734">
            <a:extLst>
              <a:ext uri="{FF2B5EF4-FFF2-40B4-BE49-F238E27FC236}">
                <a16:creationId xmlns:a16="http://schemas.microsoft.com/office/drawing/2014/main" id="{DC4296A7-B19D-41D5-8EBC-78A6572652DB}"/>
              </a:ext>
            </a:extLst>
          </p:cNvPr>
          <p:cNvGrpSpPr>
            <a:grpSpLocks/>
          </p:cNvGrpSpPr>
          <p:nvPr/>
        </p:nvGrpSpPr>
        <p:grpSpPr bwMode="auto">
          <a:xfrm>
            <a:off x="865730" y="1946602"/>
            <a:ext cx="7412540" cy="4410085"/>
            <a:chOff x="4636" y="9861"/>
            <a:chExt cx="6368" cy="4025"/>
          </a:xfrm>
        </p:grpSpPr>
        <p:sp>
          <p:nvSpPr>
            <p:cNvPr id="9" name="Text Box 914">
              <a:extLst>
                <a:ext uri="{FF2B5EF4-FFF2-40B4-BE49-F238E27FC236}">
                  <a16:creationId xmlns:a16="http://schemas.microsoft.com/office/drawing/2014/main" id="{C3456751-C27F-4DC4-AB62-9E70E88F8603}"/>
                </a:ext>
              </a:extLst>
            </p:cNvPr>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○○○株式会社</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zh-TW" altLang="en-US" sz="1050" kern="100" dirty="0">
                  <a:effectLst/>
                  <a:latin typeface="TmsRmn"/>
                  <a:ea typeface="ＭＳ 明朝" panose="02020609040205080304" pitchFamily="17" charset="-128"/>
                  <a:cs typeface="Times New Roman" panose="02020603050405020304" pitchFamily="18" charset="0"/>
                </a:rPr>
                <a:t>実施場所：</a:t>
              </a:r>
            </a:p>
            <a:p>
              <a:pPr algn="ctr"/>
              <a:r>
                <a:rPr lang="zh-TW" altLang="en-US" sz="1050" kern="100" dirty="0">
                  <a:effectLst/>
                  <a:latin typeface="TmsRmn"/>
                  <a:ea typeface="ＭＳ 明朝" panose="02020609040205080304" pitchFamily="17" charset="-128"/>
                  <a:cs typeface="Times New Roman" panose="02020603050405020304" pitchFamily="18" charset="0"/>
                </a:rPr>
                <a:t>研究項目：</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0" name="AutoShape 907">
              <a:extLst>
                <a:ext uri="{FF2B5EF4-FFF2-40B4-BE49-F238E27FC236}">
                  <a16:creationId xmlns:a16="http://schemas.microsoft.com/office/drawing/2014/main" id="{B10902B3-1281-4BDE-91E6-7A5854E65E58}"/>
                </a:ext>
              </a:extLst>
            </p:cNvPr>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11" name="Text Box 908">
              <a:extLst>
                <a:ext uri="{FF2B5EF4-FFF2-40B4-BE49-F238E27FC236}">
                  <a16:creationId xmlns:a16="http://schemas.microsoft.com/office/drawing/2014/main" id="{B51307BA-1836-42D6-983C-01CB36255E8E}"/>
                </a:ext>
              </a:extLst>
            </p:cNvPr>
            <p:cNvSpPr txBox="1">
              <a:spLocks noChangeArrowheads="1"/>
            </p:cNvSpPr>
            <p:nvPr/>
          </p:nvSpPr>
          <p:spPr bwMode="auto">
            <a:xfrm>
              <a:off x="8577" y="10584"/>
              <a:ext cx="2070"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（○○○○を委託）</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実施場所：</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研究項目：</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2" name="Text Box 909">
              <a:extLst>
                <a:ext uri="{FF2B5EF4-FFF2-40B4-BE49-F238E27FC236}">
                  <a16:creationId xmlns:a16="http://schemas.microsoft.com/office/drawing/2014/main" id="{0D0109C0-7340-4DD5-BEC7-FF972130FD5A}"/>
                </a:ext>
              </a:extLst>
            </p:cNvPr>
            <p:cNvSpPr txBox="1">
              <a:spLocks noChangeArrowheads="1"/>
            </p:cNvSpPr>
            <p:nvPr/>
          </p:nvSpPr>
          <p:spPr bwMode="auto">
            <a:xfrm>
              <a:off x="8666" y="12081"/>
              <a:ext cx="2070" cy="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（○○○○を委託）</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実施場所：</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研究項目：</a:t>
              </a:r>
              <a:endParaRPr lang="ja-JP" altLang="ja-JP" sz="1050" kern="100" dirty="0">
                <a:effectLst/>
                <a:latin typeface="TmsRmn"/>
                <a:ea typeface="ＭＳ 明朝" panose="02020609040205080304" pitchFamily="17" charset="-128"/>
                <a:cs typeface="Times New Roman" panose="02020603050405020304" pitchFamily="18" charset="0"/>
              </a:endParaRPr>
            </a:p>
            <a:p>
              <a:pPr algn="ct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3" name="Text Box 910">
              <a:extLst>
                <a:ext uri="{FF2B5EF4-FFF2-40B4-BE49-F238E27FC236}">
                  <a16:creationId xmlns:a16="http://schemas.microsoft.com/office/drawing/2014/main" id="{B2B42718-141F-4A1D-8DB6-93B223A3064D}"/>
                </a:ext>
              </a:extLst>
            </p:cNvPr>
            <p:cNvSpPr txBox="1">
              <a:spLocks noChangeArrowheads="1"/>
            </p:cNvSpPr>
            <p:nvPr/>
          </p:nvSpPr>
          <p:spPr bwMode="auto">
            <a:xfrm>
              <a:off x="5002" y="13296"/>
              <a:ext cx="2260" cy="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r>
                <a:rPr lang="ja-JP" sz="1050" kern="100" dirty="0">
                  <a:effectLst/>
                  <a:latin typeface="TmsRmn"/>
                  <a:ea typeface="ＭＳ 明朝" panose="02020609040205080304" pitchFamily="17" charset="-128"/>
                  <a:cs typeface="Times New Roman" panose="02020603050405020304" pitchFamily="18" charset="0"/>
                </a:rPr>
                <a:t>（○○○を共同研究）</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実施場所：</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研究項目：</a:t>
              </a:r>
              <a:endParaRPr lang="ja-JP" altLang="ja-JP" sz="1050" kern="100" dirty="0">
                <a:effectLst/>
                <a:latin typeface="TmsRmn"/>
                <a:ea typeface="ＭＳ 明朝" panose="02020609040205080304" pitchFamily="17" charset="-128"/>
                <a:cs typeface="Times New Roman" panose="02020603050405020304" pitchFamily="18" charset="0"/>
              </a:endParaRPr>
            </a:p>
            <a:p>
              <a:pPr algn="just"/>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14" name="Line 911">
              <a:extLst>
                <a:ext uri="{FF2B5EF4-FFF2-40B4-BE49-F238E27FC236}">
                  <a16:creationId xmlns:a16="http://schemas.microsoft.com/office/drawing/2014/main" id="{AA3E79CC-CF30-462B-9D23-C19AF5728DB0}"/>
                </a:ext>
              </a:extLst>
            </p:cNvPr>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15" name="Text Box 912">
              <a:extLst>
                <a:ext uri="{FF2B5EF4-FFF2-40B4-BE49-F238E27FC236}">
                  <a16:creationId xmlns:a16="http://schemas.microsoft.com/office/drawing/2014/main" id="{836571FB-3668-4217-9B1B-DAA77B9EBC95}"/>
                </a:ext>
              </a:extLst>
            </p:cNvPr>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16" name="Text Box 913">
              <a:extLst>
                <a:ext uri="{FF2B5EF4-FFF2-40B4-BE49-F238E27FC236}">
                  <a16:creationId xmlns:a16="http://schemas.microsoft.com/office/drawing/2014/main" id="{160FDFE4-3EDD-494C-ACAF-AA6D306A867F}"/>
                </a:ext>
              </a:extLst>
            </p:cNvPr>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18" name="Text Box 915">
              <a:extLst>
                <a:ext uri="{FF2B5EF4-FFF2-40B4-BE49-F238E27FC236}">
                  <a16:creationId xmlns:a16="http://schemas.microsoft.com/office/drawing/2014/main" id="{79AC1060-0B02-4467-8B87-A6D10F2FB262}"/>
                </a:ext>
              </a:extLst>
            </p:cNvPr>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19" name="テキスト ボックス 37">
            <a:extLst>
              <a:ext uri="{FF2B5EF4-FFF2-40B4-BE49-F238E27FC236}">
                <a16:creationId xmlns:a16="http://schemas.microsoft.com/office/drawing/2014/main" id="{AE0A3008-8801-4B50-90A5-4DB8CD30A62A}"/>
              </a:ext>
            </a:extLst>
          </p:cNvPr>
          <p:cNvSpPr txBox="1"/>
          <p:nvPr/>
        </p:nvSpPr>
        <p:spPr>
          <a:xfrm>
            <a:off x="608558" y="2160388"/>
            <a:ext cx="1057275"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【助成先】</a:t>
            </a:r>
          </a:p>
        </p:txBody>
      </p:sp>
      <p:sp>
        <p:nvSpPr>
          <p:cNvPr id="20" name="テキスト ボックス 37">
            <a:extLst>
              <a:ext uri="{FF2B5EF4-FFF2-40B4-BE49-F238E27FC236}">
                <a16:creationId xmlns:a16="http://schemas.microsoft.com/office/drawing/2014/main" id="{B44653E0-896C-4E1C-95F1-F1521CADAD4B}"/>
              </a:ext>
            </a:extLst>
          </p:cNvPr>
          <p:cNvSpPr txBox="1"/>
          <p:nvPr/>
        </p:nvSpPr>
        <p:spPr>
          <a:xfrm>
            <a:off x="608558" y="4606110"/>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a:t>
            </a:r>
            <a:r>
              <a:rPr lang="ja-JP" altLang="en-US" sz="1050" kern="100" dirty="0">
                <a:effectLst/>
                <a:latin typeface="TmsRmn"/>
                <a:ea typeface="ＭＳ 明朝" panose="02020609040205080304" pitchFamily="17" charset="-128"/>
                <a:cs typeface="Times New Roman" panose="02020603050405020304" pitchFamily="18" charset="0"/>
              </a:rPr>
              <a:t>共同研究先</a:t>
            </a:r>
            <a:r>
              <a:rPr lang="ja-JP" sz="1050" kern="100" dirty="0">
                <a:effectLst/>
                <a:latin typeface="TmsRmn"/>
                <a:ea typeface="ＭＳ 明朝" panose="02020609040205080304" pitchFamily="17" charset="-128"/>
                <a:cs typeface="Times New Roman" panose="02020603050405020304" pitchFamily="18" charset="0"/>
              </a:rPr>
              <a:t>】</a:t>
            </a:r>
          </a:p>
        </p:txBody>
      </p:sp>
      <p:sp>
        <p:nvSpPr>
          <p:cNvPr id="21" name="テキスト ボックス 37">
            <a:extLst>
              <a:ext uri="{FF2B5EF4-FFF2-40B4-BE49-F238E27FC236}">
                <a16:creationId xmlns:a16="http://schemas.microsoft.com/office/drawing/2014/main" id="{5D8566CA-70F3-402D-B5DE-1B66A2B289E1}"/>
              </a:ext>
            </a:extLst>
          </p:cNvPr>
          <p:cNvSpPr txBox="1"/>
          <p:nvPr/>
        </p:nvSpPr>
        <p:spPr>
          <a:xfrm>
            <a:off x="5004048" y="1669157"/>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a:t>
            </a:r>
            <a:r>
              <a:rPr lang="ja-JP" altLang="en-US" sz="1050" kern="100" dirty="0">
                <a:effectLst/>
                <a:latin typeface="TmsRmn"/>
                <a:ea typeface="ＭＳ 明朝" panose="02020609040205080304" pitchFamily="17" charset="-128"/>
                <a:cs typeface="Times New Roman" panose="02020603050405020304" pitchFamily="18" charset="0"/>
              </a:rPr>
              <a:t>委託先</a:t>
            </a:r>
            <a:r>
              <a:rPr lang="ja-JP" sz="1050" kern="100" dirty="0">
                <a:effectLst/>
                <a:latin typeface="TmsRmn"/>
                <a:ea typeface="ＭＳ 明朝" panose="02020609040205080304" pitchFamily="17" charset="-128"/>
                <a:cs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研究開発スケジュール</a:t>
            </a:r>
          </a:p>
        </p:txBody>
      </p:sp>
      <p:graphicFrame>
        <p:nvGraphicFramePr>
          <p:cNvPr id="9" name="表 8"/>
          <p:cNvGraphicFramePr>
            <a:graphicFrameLocks noGrp="1"/>
          </p:cNvGraphicFramePr>
          <p:nvPr>
            <p:extLst>
              <p:ext uri="{D42A27DB-BD31-4B8C-83A1-F6EECF244321}">
                <p14:modId xmlns:p14="http://schemas.microsoft.com/office/powerpoint/2010/main" val="785444681"/>
              </p:ext>
            </p:extLst>
          </p:nvPr>
        </p:nvGraphicFramePr>
        <p:xfrm>
          <a:off x="755575" y="2276872"/>
          <a:ext cx="7632848" cy="4464496"/>
        </p:xfrm>
        <a:graphic>
          <a:graphicData uri="http://schemas.openxmlformats.org/drawingml/2006/table">
            <a:tbl>
              <a:tblPr>
                <a:tableStyleId>{5940675A-B579-460E-94D1-54222C63F5DA}</a:tableStyleId>
              </a:tblPr>
              <a:tblGrid>
                <a:gridCol w="1728193">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2880319">
                  <a:extLst>
                    <a:ext uri="{9D8B030D-6E8A-4147-A177-3AD203B41FA5}">
                      <a16:colId xmlns:a16="http://schemas.microsoft.com/office/drawing/2014/main" val="20002"/>
                    </a:ext>
                  </a:extLst>
                </a:gridCol>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2021FY</a:t>
                      </a:r>
                      <a:endParaRPr lang="en-US" sz="1600" u="none" strike="noStrike" dirty="0"/>
                    </a:p>
                  </a:txBody>
                  <a:tcPr marL="0" marR="0" marT="0" marB="0" anchor="ctr"/>
                </a:tc>
                <a:tc>
                  <a:txBody>
                    <a:bodyPr/>
                    <a:lstStyle/>
                    <a:p>
                      <a:pPr algn="ctr" fontAlgn="ctr"/>
                      <a:r>
                        <a:rPr lang="en-US" altLang="ja-JP" sz="1600" u="none" strike="noStrike" dirty="0"/>
                        <a:t>2022FY</a:t>
                      </a:r>
                      <a:endParaRPr lang="en-US" sz="1600" u="none" strike="noStrike" dirty="0"/>
                    </a:p>
                  </a:txBody>
                  <a:tcPr marL="0" marR="0" marT="0" marB="0" anchor="ctr"/>
                </a:tc>
                <a:extLst>
                  <a:ext uri="{0D108BD9-81ED-4DB2-BD59-A6C34878D82A}">
                    <a16:rowId xmlns:a16="http://schemas.microsoft.com/office/drawing/2014/main" val="10000"/>
                  </a:ext>
                </a:extLst>
              </a:tr>
              <a:tr h="985631">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25" name="ホームベース 24"/>
          <p:cNvSpPr/>
          <p:nvPr/>
        </p:nvSpPr>
        <p:spPr>
          <a:xfrm>
            <a:off x="5508103" y="4316761"/>
            <a:ext cx="2880319"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6" name="ホームベース 25"/>
          <p:cNvSpPr/>
          <p:nvPr/>
        </p:nvSpPr>
        <p:spPr>
          <a:xfrm>
            <a:off x="3216656" y="3210973"/>
            <a:ext cx="229144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7" name="ホームベース 26"/>
          <p:cNvSpPr/>
          <p:nvPr/>
        </p:nvSpPr>
        <p:spPr>
          <a:xfrm>
            <a:off x="3216656" y="4328098"/>
            <a:ext cx="229144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7092279"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a:t>
            </a:r>
            <a:endParaRPr lang="en-US" altLang="ja-JP" sz="1600" dirty="0">
              <a:solidFill>
                <a:srgbClr val="0000FF"/>
              </a:solidFill>
            </a:endParaRPr>
          </a:p>
          <a:p>
            <a:pPr marL="90488" indent="-90488">
              <a:defRPr/>
            </a:pPr>
            <a:r>
              <a:rPr lang="ja-JP" altLang="en-US" sz="1600" dirty="0">
                <a:solidFill>
                  <a:srgbClr val="0000FF"/>
                </a:solidFill>
              </a:rPr>
              <a:t>開発実証</a:t>
            </a:r>
          </a:p>
        </p:txBody>
      </p:sp>
      <p:sp>
        <p:nvSpPr>
          <p:cNvPr id="15" name="ホームベース 14"/>
          <p:cNvSpPr/>
          <p:nvPr/>
        </p:nvSpPr>
        <p:spPr>
          <a:xfrm>
            <a:off x="5508104" y="3233646"/>
            <a:ext cx="2880319" cy="602725"/>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3" name="正方形/長方形 2"/>
          <p:cNvSpPr/>
          <p:nvPr/>
        </p:nvSpPr>
        <p:spPr>
          <a:xfrm>
            <a:off x="38527" y="624483"/>
            <a:ext cx="8987997" cy="923330"/>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・適宜、行を追加してください　（同様の内容であれば下表のフォーマットに限定しません）</a:t>
            </a:r>
            <a:endParaRPr lang="en-US" altLang="ja-JP" i="1" dirty="0">
              <a:solidFill>
                <a:srgbClr val="0000FF"/>
              </a:solidFill>
            </a:endParaRPr>
          </a:p>
          <a:p>
            <a:pPr marL="87313" indent="-87313"/>
            <a:r>
              <a:rPr lang="ja-JP" altLang="en-US" i="1" dirty="0">
                <a:solidFill>
                  <a:srgbClr val="0000FF"/>
                </a:solidFill>
              </a:rPr>
              <a:t>・予算は</a:t>
            </a:r>
            <a:r>
              <a:rPr lang="en-US" altLang="ja-JP" i="1" dirty="0">
                <a:solidFill>
                  <a:srgbClr val="0000FF"/>
                </a:solidFill>
              </a:rPr>
              <a:t>NEDO</a:t>
            </a:r>
            <a:r>
              <a:rPr lang="ja-JP" altLang="en-US" i="1" dirty="0">
                <a:solidFill>
                  <a:srgbClr val="0000FF"/>
                </a:solidFill>
              </a:rPr>
              <a:t>負担額を記載ください。</a:t>
            </a:r>
            <a:endParaRPr lang="en-US" altLang="ja-JP" i="1" dirty="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研究開発予算実施機関内訳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709367285"/>
              </p:ext>
            </p:extLst>
          </p:nvPr>
        </p:nvGraphicFramePr>
        <p:xfrm>
          <a:off x="1547664" y="578213"/>
          <a:ext cx="5799651" cy="6268476"/>
        </p:xfrm>
        <a:graphic>
          <a:graphicData uri="http://schemas.openxmlformats.org/drawingml/2006/table">
            <a:tbl>
              <a:tblPr>
                <a:tableStyleId>{5940675A-B579-460E-94D1-54222C63F5DA}</a:tableStyleId>
              </a:tblPr>
              <a:tblGrid>
                <a:gridCol w="1296144">
                  <a:extLst>
                    <a:ext uri="{9D8B030D-6E8A-4147-A177-3AD203B41FA5}">
                      <a16:colId xmlns:a16="http://schemas.microsoft.com/office/drawing/2014/main" val="20000"/>
                    </a:ext>
                  </a:extLst>
                </a:gridCol>
                <a:gridCol w="1806213">
                  <a:extLst>
                    <a:ext uri="{9D8B030D-6E8A-4147-A177-3AD203B41FA5}">
                      <a16:colId xmlns:a16="http://schemas.microsoft.com/office/drawing/2014/main" val="20001"/>
                    </a:ext>
                  </a:extLst>
                </a:gridCol>
                <a:gridCol w="899098">
                  <a:extLst>
                    <a:ext uri="{9D8B030D-6E8A-4147-A177-3AD203B41FA5}">
                      <a16:colId xmlns:a16="http://schemas.microsoft.com/office/drawing/2014/main" val="20003"/>
                    </a:ext>
                  </a:extLst>
                </a:gridCol>
                <a:gridCol w="899098">
                  <a:extLst>
                    <a:ext uri="{9D8B030D-6E8A-4147-A177-3AD203B41FA5}">
                      <a16:colId xmlns:a16="http://schemas.microsoft.com/office/drawing/2014/main" val="20004"/>
                    </a:ext>
                  </a:extLst>
                </a:gridCol>
                <a:gridCol w="899098">
                  <a:extLst>
                    <a:ext uri="{9D8B030D-6E8A-4147-A177-3AD203B41FA5}">
                      <a16:colId xmlns:a16="http://schemas.microsoft.com/office/drawing/2014/main" val="20007"/>
                    </a:ext>
                  </a:extLst>
                </a:gridCol>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a:solidFill>
                            <a:schemeClr val="tx1"/>
                          </a:solidFill>
                        </a:rPr>
                        <a:t>2021FY</a:t>
                      </a:r>
                      <a:endParaRPr lang="en-US" sz="1600" u="none" strike="noStrike" dirty="0">
                        <a:solidFill>
                          <a:schemeClr val="tx1"/>
                        </a:solidFill>
                      </a:endParaRPr>
                    </a:p>
                  </a:txBody>
                  <a:tcPr marL="0" marR="0" marT="0" marB="0" anchor="ctr"/>
                </a:tc>
                <a:tc>
                  <a:txBody>
                    <a:bodyPr/>
                    <a:lstStyle/>
                    <a:p>
                      <a:pPr algn="ctr" fontAlgn="ctr"/>
                      <a:r>
                        <a:rPr lang="en-US" altLang="ja-JP" sz="1600" u="none" strike="noStrike" dirty="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432048">
                <a:tc gridSpan="5">
                  <a:txBody>
                    <a:bodyPr/>
                    <a:lstStyle/>
                    <a:p>
                      <a:pPr algn="l" fontAlgn="ctr"/>
                      <a:r>
                        <a:rPr lang="ja-JP" altLang="en-US" sz="1600" b="0" i="0" u="none" strike="noStrike" dirty="0">
                          <a:solidFill>
                            <a:schemeClr val="tx1"/>
                          </a:solidFill>
                          <a:latin typeface="ＭＳ Ｐゴシック"/>
                        </a:rPr>
                        <a:t>研究項目①</a:t>
                      </a: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hMerge="1">
                  <a:txBody>
                    <a:bodyPr/>
                    <a:lstStyle/>
                    <a:p>
                      <a:pPr algn="ctr" fontAlgn="ctr"/>
                      <a:endParaRPr lang="en-US" sz="1600" u="none" strike="noStrike" dirty="0">
                        <a:solidFill>
                          <a:schemeClr val="tx1"/>
                        </a:solidFill>
                      </a:endParaRPr>
                    </a:p>
                  </a:txBody>
                  <a:tcPr marL="0" marR="0" marT="0" marB="0" anchor="ctr"/>
                </a:tc>
                <a:tc hMerge="1">
                  <a:txBody>
                    <a:bodyPr/>
                    <a:lstStyle/>
                    <a:p>
                      <a:pPr algn="ctr" fontAlgn="ctr"/>
                      <a:endParaRPr lang="en-US" sz="1600" b="1" i="0" u="none" strike="noStrike" dirty="0">
                        <a:solidFill>
                          <a:schemeClr val="tx1"/>
                        </a:solidFill>
                        <a:latin typeface="ＭＳ Ｐゴシック"/>
                      </a:endParaRPr>
                    </a:p>
                  </a:txBody>
                  <a:tcPr marL="0" marR="0" marT="0" marB="0" anchor="ct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1"/>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1600" b="0" i="0" u="none" strike="noStrike" dirty="0">
                          <a:solidFill>
                            <a:schemeClr val="tx1"/>
                          </a:solidFill>
                          <a:latin typeface="ＭＳ Ｐゴシック"/>
                        </a:rPr>
                        <a:t>委託先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a:solidFill>
                            <a:schemeClr val="tx1"/>
                          </a:solidFill>
                          <a:latin typeface="ＭＳ Ｐゴシック"/>
                        </a:rPr>
                        <a:t>○○大学〇〇研究室</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504056">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研究項目②</a:t>
                      </a:r>
                    </a:p>
                  </a:txBody>
                  <a:tcPr marL="0" marR="0" marT="0" marB="0" anchor="ctr"/>
                </a:tc>
                <a:tc hMerge="1">
                  <a:txBody>
                    <a:bodyPr/>
                    <a:lstStyle/>
                    <a:p>
                      <a:pPr algn="l" fontAlgn="ctr"/>
                      <a:endParaRPr lang="en-US" altLang="ja-JP"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5"/>
                  </a:ext>
                </a:extLst>
              </a:tr>
              <a:tr h="69432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6"/>
                  </a:ext>
                </a:extLst>
              </a:tr>
              <a:tr h="64807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7"/>
                  </a:ext>
                </a:extLst>
              </a:tr>
              <a:tr h="744066">
                <a:tc gridSpan="2">
                  <a:txBody>
                    <a:bodyPr/>
                    <a:lstStyle/>
                    <a:p>
                      <a:pPr algn="ctr" fontAlgn="ctr"/>
                      <a:r>
                        <a:rPr lang="ja-JP" altLang="en-US" sz="1600" b="0" i="0" u="none" strike="noStrike" dirty="0">
                          <a:solidFill>
                            <a:schemeClr val="tx1"/>
                          </a:solidFill>
                          <a:latin typeface="ＭＳ Ｐゴシック"/>
                        </a:rPr>
                        <a:t>助成対象額の合計</a:t>
                      </a:r>
                      <a:endParaRPr lang="en-US" altLang="ja-JP" sz="1600" b="0" i="0" u="none" strike="noStrike" dirty="0">
                        <a:solidFill>
                          <a:schemeClr val="tx1"/>
                        </a:solidFill>
                        <a:latin typeface="ＭＳ Ｐゴシック"/>
                      </a:endParaRPr>
                    </a:p>
                    <a:p>
                      <a:pPr algn="ctr" fontAlgn="ctr"/>
                      <a:r>
                        <a:rPr lang="en-US" altLang="ja-JP" sz="1600" b="0" i="0" u="none" strike="noStrike" dirty="0">
                          <a:solidFill>
                            <a:schemeClr val="tx1"/>
                          </a:solidFill>
                          <a:latin typeface="ＭＳ Ｐゴシック"/>
                        </a:rPr>
                        <a:t>[</a:t>
                      </a:r>
                      <a:r>
                        <a:rPr lang="ja-JP" altLang="en-US" sz="1600" b="0" i="0" u="none" strike="noStrike" dirty="0">
                          <a:solidFill>
                            <a:schemeClr val="tx1"/>
                          </a:solidFill>
                          <a:latin typeface="ＭＳ Ｐゴシック"/>
                        </a:rPr>
                        <a:t> （）内は内数として取り扱う </a:t>
                      </a:r>
                      <a:r>
                        <a:rPr lang="en-US" altLang="ja-JP" sz="1600" b="0" i="0" u="none" strike="noStrike" dirty="0">
                          <a:solidFill>
                            <a:schemeClr val="tx1"/>
                          </a:solidFill>
                          <a:latin typeface="ＭＳ Ｐゴシック"/>
                        </a:rPr>
                        <a:t>]</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1600" b="0" i="0" u="none" strike="noStrike" dirty="0">
                          <a:solidFill>
                            <a:schemeClr val="tx1"/>
                          </a:solidFill>
                          <a:latin typeface="ＭＳ Ｐゴシック"/>
                        </a:rPr>
                        <a:t>○○</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r h="192038">
                <a:tc gridSpan="2">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solidFill>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solidFill>
                  </a:tcPr>
                </a:tc>
                <a:extLst>
                  <a:ext uri="{0D108BD9-81ED-4DB2-BD59-A6C34878D82A}">
                    <a16:rowId xmlns:a16="http://schemas.microsoft.com/office/drawing/2014/main" val="10009"/>
                  </a:ext>
                </a:extLst>
              </a:tr>
              <a:tr h="744066">
                <a:tc gridSpan="2">
                  <a:txBody>
                    <a:bodyPr/>
                    <a:lstStyle/>
                    <a:p>
                      <a:pPr algn="ctr" fontAlgn="ctr"/>
                      <a:r>
                        <a:rPr lang="ja-JP" altLang="en-US" sz="1600" b="0" i="0" u="none" strike="noStrike" dirty="0">
                          <a:solidFill>
                            <a:schemeClr val="tx1"/>
                          </a:solidFill>
                          <a:latin typeface="ＭＳ Ｐゴシック"/>
                        </a:rPr>
                        <a:t>ＮＥＤＯ負担総額</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649727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1939</Words>
  <Application>Microsoft Office PowerPoint</Application>
  <PresentationFormat>画面に合わせる (4:3)</PresentationFormat>
  <Paragraphs>179</Paragraphs>
  <Slides>13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ＭＳ Ｐゴシック</vt:lpstr>
      <vt:lpstr>TmsRmn</vt:lpstr>
      <vt:lpstr>メイリオ</vt:lpstr>
      <vt:lpstr>Arial</vt:lpstr>
      <vt:lpstr>Calibri</vt:lpstr>
      <vt:lpstr>Office ​​テーマ</vt:lpstr>
      <vt:lpstr>　炭素循環社会に貢献するセルロースナノファイバー関連技術開発 　　　研究開発項目②ＣＮＦ利用技術の開発 　　　　　　　　　　　　（１）量産効果が期待されるＣＮＦ利用技術の開発 　　　　　　テーマ名　○○○の開発 　　　　　　　　　　　　　　 　　　 　　 　　　　</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研究開発成果の企業化計画</vt:lpstr>
      <vt:lpstr>市場規模・動向・競争力</vt:lpstr>
      <vt:lpstr>売上見通し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2021-04-07T01:36:43Z</dcterms:modified>
</cp:coreProperties>
</file>