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62" r:id="rId2"/>
    <p:sldId id="270" r:id="rId3"/>
    <p:sldId id="263" r:id="rId4"/>
    <p:sldId id="271" r:id="rId5"/>
    <p:sldId id="267" r:id="rId6"/>
    <p:sldId id="269" r:id="rId7"/>
    <p:sldId id="282" r:id="rId8"/>
    <p:sldId id="283" r:id="rId9"/>
    <p:sldId id="288" r:id="rId10"/>
    <p:sldId id="272" r:id="rId11"/>
    <p:sldId id="289" r:id="rId12"/>
    <p:sldId id="290" r:id="rId13"/>
    <p:sldId id="277" r:id="rId14"/>
    <p:sldId id="281" r:id="rId15"/>
    <p:sldId id="284" r:id="rId16"/>
    <p:sldId id="286" r:id="rId17"/>
    <p:sldId id="276" r:id="rId18"/>
    <p:sldId id="274" r:id="rId19"/>
    <p:sldId id="268" r:id="rId20"/>
    <p:sldId id="275"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70" autoAdjust="0"/>
  </p:normalViewPr>
  <p:slideViewPr>
    <p:cSldViewPr>
      <p:cViewPr varScale="1">
        <p:scale>
          <a:sx n="97" d="100"/>
          <a:sy n="97" d="100"/>
        </p:scale>
        <p:origin x="125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2021/4/7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3</a:t>
            </a:fld>
            <a:endParaRPr kumimoji="1" lang="ja-JP" altLang="en-US"/>
          </a:p>
        </p:txBody>
      </p:sp>
    </p:spTree>
    <p:extLst>
      <p:ext uri="{BB962C8B-B14F-4D97-AF65-F5344CB8AC3E}">
        <p14:creationId xmlns:p14="http://schemas.microsoft.com/office/powerpoint/2010/main" val="1711034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18</a:t>
            </a:fld>
            <a:endParaRPr kumimoji="1" lang="ja-JP" altLang="en-US"/>
          </a:p>
        </p:txBody>
      </p:sp>
    </p:spTree>
    <p:extLst>
      <p:ext uri="{BB962C8B-B14F-4D97-AF65-F5344CB8AC3E}">
        <p14:creationId xmlns:p14="http://schemas.microsoft.com/office/powerpoint/2010/main" val="1709670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19</a:t>
            </a:fld>
            <a:endParaRPr kumimoji="1" lang="ja-JP" altLang="en-US"/>
          </a:p>
        </p:txBody>
      </p:sp>
    </p:spTree>
    <p:extLst>
      <p:ext uri="{BB962C8B-B14F-4D97-AF65-F5344CB8AC3E}">
        <p14:creationId xmlns:p14="http://schemas.microsoft.com/office/powerpoint/2010/main" val="1755428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20</a:t>
            </a:fld>
            <a:endParaRPr kumimoji="1" lang="ja-JP" altLang="en-US"/>
          </a:p>
        </p:txBody>
      </p:sp>
    </p:spTree>
    <p:extLst>
      <p:ext uri="{BB962C8B-B14F-4D97-AF65-F5344CB8AC3E}">
        <p14:creationId xmlns:p14="http://schemas.microsoft.com/office/powerpoint/2010/main" val="3495450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7</a:t>
            </a:fld>
            <a:endParaRPr kumimoji="1" lang="ja-JP" altLang="en-US"/>
          </a:p>
        </p:txBody>
      </p:sp>
    </p:spTree>
    <p:extLst>
      <p:ext uri="{BB962C8B-B14F-4D97-AF65-F5344CB8AC3E}">
        <p14:creationId xmlns:p14="http://schemas.microsoft.com/office/powerpoint/2010/main" val="2623197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8</a:t>
            </a:fld>
            <a:endParaRPr kumimoji="1" lang="ja-JP" altLang="en-US"/>
          </a:p>
        </p:txBody>
      </p:sp>
    </p:spTree>
    <p:extLst>
      <p:ext uri="{BB962C8B-B14F-4D97-AF65-F5344CB8AC3E}">
        <p14:creationId xmlns:p14="http://schemas.microsoft.com/office/powerpoint/2010/main" val="3507533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9</a:t>
            </a:fld>
            <a:endParaRPr kumimoji="1" lang="ja-JP" altLang="en-US"/>
          </a:p>
        </p:txBody>
      </p:sp>
    </p:spTree>
    <p:extLst>
      <p:ext uri="{BB962C8B-B14F-4D97-AF65-F5344CB8AC3E}">
        <p14:creationId xmlns:p14="http://schemas.microsoft.com/office/powerpoint/2010/main" val="118533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10</a:t>
            </a:fld>
            <a:endParaRPr kumimoji="1" lang="ja-JP" altLang="en-US"/>
          </a:p>
        </p:txBody>
      </p:sp>
    </p:spTree>
    <p:extLst>
      <p:ext uri="{BB962C8B-B14F-4D97-AF65-F5344CB8AC3E}">
        <p14:creationId xmlns:p14="http://schemas.microsoft.com/office/powerpoint/2010/main" val="318795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11</a:t>
            </a:fld>
            <a:endParaRPr kumimoji="1" lang="ja-JP" altLang="en-US"/>
          </a:p>
        </p:txBody>
      </p:sp>
    </p:spTree>
    <p:extLst>
      <p:ext uri="{BB962C8B-B14F-4D97-AF65-F5344CB8AC3E}">
        <p14:creationId xmlns:p14="http://schemas.microsoft.com/office/powerpoint/2010/main" val="2115967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12</a:t>
            </a:fld>
            <a:endParaRPr kumimoji="1" lang="ja-JP" altLang="en-US"/>
          </a:p>
        </p:txBody>
      </p:sp>
    </p:spTree>
    <p:extLst>
      <p:ext uri="{BB962C8B-B14F-4D97-AF65-F5344CB8AC3E}">
        <p14:creationId xmlns:p14="http://schemas.microsoft.com/office/powerpoint/2010/main" val="3218119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13</a:t>
            </a:fld>
            <a:endParaRPr kumimoji="1" lang="ja-JP" altLang="en-US"/>
          </a:p>
        </p:txBody>
      </p:sp>
    </p:spTree>
    <p:extLst>
      <p:ext uri="{BB962C8B-B14F-4D97-AF65-F5344CB8AC3E}">
        <p14:creationId xmlns:p14="http://schemas.microsoft.com/office/powerpoint/2010/main" val="95872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14</a:t>
            </a:fld>
            <a:endParaRPr kumimoji="1" lang="ja-JP" altLang="en-US"/>
          </a:p>
        </p:txBody>
      </p:sp>
    </p:spTree>
    <p:extLst>
      <p:ext uri="{BB962C8B-B14F-4D97-AF65-F5344CB8AC3E}">
        <p14:creationId xmlns:p14="http://schemas.microsoft.com/office/powerpoint/2010/main" val="423969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2021/4/7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4222" y="1897668"/>
            <a:ext cx="8655556" cy="1584176"/>
          </a:xfrm>
        </p:spPr>
        <p:txBody>
          <a:bodyPr>
            <a:noAutofit/>
          </a:bodyPr>
          <a:lstStyle/>
          <a:p>
            <a:r>
              <a:rPr lang="ja-JP" altLang="en-US" sz="2400" b="1" dirty="0">
                <a:latin typeface="Meiryo UI" panose="020B0604030504040204" pitchFamily="50" charset="-128"/>
                <a:ea typeface="Meiryo UI" panose="020B0604030504040204" pitchFamily="50" charset="-128"/>
              </a:rPr>
              <a:t>カーボンリサイクル実現を加速するバイオ由来製品生産技術の開発</a:t>
            </a:r>
            <a:br>
              <a:rPr lang="en-US" altLang="ja-JP" sz="2400" b="1" dirty="0">
                <a:latin typeface="Meiryo UI" panose="020B0604030504040204" pitchFamily="50" charset="-128"/>
                <a:ea typeface="Meiryo UI" panose="020B0604030504040204" pitchFamily="50" charset="-128"/>
              </a:rPr>
            </a:br>
            <a:r>
              <a:rPr lang="ja-JP" altLang="en-US" sz="2400" b="1" dirty="0">
                <a:latin typeface="Meiryo UI" panose="020B0604030504040204" pitchFamily="50" charset="-128"/>
                <a:ea typeface="Meiryo UI" panose="020B0604030504040204" pitchFamily="50" charset="-128"/>
              </a:rPr>
              <a:t>研究開発項目②「生産プロセスのバイオファウンドリ基盤技術開発」</a:t>
            </a:r>
            <a:br>
              <a:rPr lang="ja-JP" altLang="en-US" sz="2400" b="1" dirty="0">
                <a:latin typeface="Meiryo UI" panose="020B0604030504040204" pitchFamily="50" charset="-128"/>
                <a:ea typeface="Meiryo UI" panose="020B0604030504040204" pitchFamily="50" charset="-128"/>
              </a:rPr>
            </a:br>
            <a:br>
              <a:rPr lang="en-US" altLang="ja-JP" sz="2400" b="1" dirty="0">
                <a:latin typeface="Meiryo UI" panose="020B0604030504040204" pitchFamily="50" charset="-128"/>
                <a:ea typeface="Meiryo UI" panose="020B0604030504040204" pitchFamily="50" charset="-128"/>
              </a:rPr>
            </a:br>
            <a:r>
              <a:rPr lang="ja-JP" altLang="en-US" sz="1200" b="1" dirty="0">
                <a:latin typeface="Meiryo UI" panose="020B0604030504040204" pitchFamily="50" charset="-128"/>
                <a:ea typeface="Meiryo UI" panose="020B0604030504040204" pitchFamily="50" charset="-128"/>
              </a:rPr>
              <a:t>（研究開発テーマ名）</a:t>
            </a:r>
            <a:r>
              <a:rPr lang="ja-JP" altLang="en-US" sz="24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endParaRPr lang="ja-JP" altLang="en-US" sz="2400" b="1"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提案される大学・企業名を記載してください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本フォーマットに従い、提案する研究開発の説明資料を作成してください。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表などは必要に応じて行列を追加してください。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プレゼン資料として図表をもちいてわかりやすく説明してください。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採択審査委員会におけるヒアリング審査において、本資料を用いた説明を依頼する場合があります。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a:t>
            </a:r>
            <a:r>
              <a:rPr kumimoji="1" lang="ja-JP" altLang="en-US" sz="1200" i="1" dirty="0">
                <a:solidFill>
                  <a:srgbClr val="0000FF"/>
                </a:solidFill>
              </a:rPr>
              <a:t>完成時は説明書きを削除してください。</a:t>
            </a:r>
          </a:p>
        </p:txBody>
      </p:sp>
      <p:sp>
        <p:nvSpPr>
          <p:cNvPr id="10" name="テキスト ボックス 9"/>
          <p:cNvSpPr txBox="1"/>
          <p:nvPr/>
        </p:nvSpPr>
        <p:spPr>
          <a:xfrm>
            <a:off x="179512" y="182562"/>
            <a:ext cx="3096344" cy="523220"/>
          </a:xfrm>
          <a:prstGeom prst="rect">
            <a:avLst/>
          </a:prstGeom>
          <a:noFill/>
          <a:ln>
            <a:noFill/>
          </a:ln>
        </p:spPr>
        <p:txBody>
          <a:bodyPr wrap="square" rtlCol="0">
            <a:spAutoFit/>
          </a:bodyPr>
          <a:lstStyle/>
          <a:p>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3029879"/>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3374818"/>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5561591"/>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735389"/>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4239005"/>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777266"/>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562450"/>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3476479"/>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3446826"/>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4334532"/>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4218483"/>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904227"/>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798261"/>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991424"/>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4561796"/>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5132338"/>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925823"/>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ext uri="{D42A27DB-BD31-4B8C-83A1-F6EECF244321}">
                <p14:modId xmlns:p14="http://schemas.microsoft.com/office/powerpoint/2010/main" val="3545644513"/>
              </p:ext>
            </p:extLst>
          </p:nvPr>
        </p:nvGraphicFramePr>
        <p:xfrm>
          <a:off x="899592" y="3703392"/>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691716"/>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5525078"/>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767635"/>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4417329"/>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574108"/>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227581" y="958663"/>
            <a:ext cx="8249669" cy="2031325"/>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提案する周辺技術を取り入れる狙い、バイオファウンドリ拠点にとっての必要性がわかるように説明してください。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解決すべき技術的問題とそれを解決する手法について、従来から一般的に行われている方法と比較するなどして、わかりやすく説明してください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定量的な技術目標と設定してください。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先行技術・知財状況を分析した上で提案内容の実施による実現可能性を説明してください</a:t>
            </a:r>
            <a:endParaRPr lang="en-US" altLang="ja-JP" i="1" dirty="0">
              <a:solidFill>
                <a:srgbClr val="0000FF"/>
              </a:solidFill>
            </a:endParaRPr>
          </a:p>
        </p:txBody>
      </p:sp>
      <p:sp>
        <p:nvSpPr>
          <p:cNvPr id="32" name="タイトル 1">
            <a:extLst>
              <a:ext uri="{FF2B5EF4-FFF2-40B4-BE49-F238E27FC236}">
                <a16:creationId xmlns:a16="http://schemas.microsoft.com/office/drawing/2014/main" id="{1343B72F-0E08-4557-870E-2B760A2ABE60}"/>
              </a:ext>
            </a:extLst>
          </p:cNvPr>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
        <p:nvSpPr>
          <p:cNvPr id="35" name="テキスト ボックス 34">
            <a:extLst>
              <a:ext uri="{FF2B5EF4-FFF2-40B4-BE49-F238E27FC236}">
                <a16:creationId xmlns:a16="http://schemas.microsoft.com/office/drawing/2014/main" id="{8ADDEC4C-8A26-4498-9D84-FF3801BE6B22}"/>
              </a:ext>
            </a:extLst>
          </p:cNvPr>
          <p:cNvSpPr txBox="1"/>
          <p:nvPr/>
        </p:nvSpPr>
        <p:spPr>
          <a:xfrm>
            <a:off x="148195" y="702083"/>
            <a:ext cx="8329055" cy="369332"/>
          </a:xfrm>
          <a:prstGeom prst="rect">
            <a:avLst/>
          </a:prstGeom>
          <a:noFill/>
        </p:spPr>
        <p:txBody>
          <a:bodyPr wrap="square">
            <a:spAutoFit/>
          </a:bodyPr>
          <a:lstStyle/>
          <a:p>
            <a:r>
              <a:rPr lang="ja-JP" altLang="en-US" sz="1800" b="0" i="0" u="none" strike="noStrike" dirty="0">
                <a:latin typeface="Meiryo UI" panose="020B0604030504040204" pitchFamily="50" charset="-128"/>
                <a:ea typeface="Meiryo UI" panose="020B0604030504040204" pitchFamily="50" charset="-128"/>
              </a:rPr>
              <a:t>実施項目④「＊＊＊＊＊＊＊＊＊＊＊＊＊＊」</a:t>
            </a:r>
            <a:endParaRPr lang="ja-JP" altLang="en-US" dirty="0"/>
          </a:p>
        </p:txBody>
      </p:sp>
    </p:spTree>
    <p:extLst>
      <p:ext uri="{BB962C8B-B14F-4D97-AF65-F5344CB8AC3E}">
        <p14:creationId xmlns:p14="http://schemas.microsoft.com/office/powerpoint/2010/main" val="385797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227581" y="958663"/>
            <a:ext cx="8249669" cy="646331"/>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今回の提案実施体制に含まれないユーザー候補の実証テーマの想定受け入れ計画を提案書に記載してください。</a:t>
            </a:r>
            <a:endParaRPr lang="en-US" altLang="ja-JP" i="1" dirty="0">
              <a:solidFill>
                <a:srgbClr val="0000FF"/>
              </a:solidFill>
            </a:endParaRPr>
          </a:p>
        </p:txBody>
      </p:sp>
      <p:sp>
        <p:nvSpPr>
          <p:cNvPr id="32" name="タイトル 1">
            <a:extLst>
              <a:ext uri="{FF2B5EF4-FFF2-40B4-BE49-F238E27FC236}">
                <a16:creationId xmlns:a16="http://schemas.microsoft.com/office/drawing/2014/main" id="{1343B72F-0E08-4557-870E-2B760A2ABE60}"/>
              </a:ext>
            </a:extLst>
          </p:cNvPr>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Tree>
    <p:extLst>
      <p:ext uri="{BB962C8B-B14F-4D97-AF65-F5344CB8AC3E}">
        <p14:creationId xmlns:p14="http://schemas.microsoft.com/office/powerpoint/2010/main" val="1774069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6" name="テキスト ボックス 5">
            <a:extLst>
              <a:ext uri="{FF2B5EF4-FFF2-40B4-BE49-F238E27FC236}">
                <a16:creationId xmlns:a16="http://schemas.microsoft.com/office/drawing/2014/main" id="{FB7F2927-A655-41B6-9AA8-93C04188D0A7}"/>
              </a:ext>
            </a:extLst>
          </p:cNvPr>
          <p:cNvSpPr txBox="1"/>
          <p:nvPr/>
        </p:nvSpPr>
        <p:spPr>
          <a:xfrm>
            <a:off x="59368" y="1907540"/>
            <a:ext cx="8329055" cy="369332"/>
          </a:xfrm>
          <a:prstGeom prst="rect">
            <a:avLst/>
          </a:prstGeom>
          <a:noFill/>
        </p:spPr>
        <p:txBody>
          <a:bodyPr wrap="square">
            <a:spAutoFit/>
          </a:bodyPr>
          <a:lstStyle/>
          <a:p>
            <a:r>
              <a:rPr lang="ja-JP" altLang="en-US" sz="1800" b="0" i="0" u="none" strike="noStrike" dirty="0">
                <a:latin typeface="Meiryo UI" panose="020B0604030504040204" pitchFamily="50" charset="-128"/>
                <a:ea typeface="Meiryo UI" panose="020B0604030504040204" pitchFamily="50" charset="-128"/>
              </a:rPr>
              <a:t>実施項目⑤「＊＊＊＊＊＊＊＊＊＊＊＊＊＊」</a:t>
            </a:r>
            <a:endParaRPr lang="en-US" altLang="ja-JP" sz="1800" b="0" i="0" u="none" strike="noStrike"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FBEE1DB-3FF8-4214-9AAF-7EAF4B83B008}"/>
              </a:ext>
            </a:extLst>
          </p:cNvPr>
          <p:cNvSpPr/>
          <p:nvPr/>
        </p:nvSpPr>
        <p:spPr>
          <a:xfrm>
            <a:off x="32307" y="675355"/>
            <a:ext cx="9024703" cy="1200329"/>
          </a:xfrm>
          <a:prstGeom prst="rect">
            <a:avLst/>
          </a:prstGeom>
        </p:spPr>
        <p:txBody>
          <a:bodyPr wrap="square">
            <a:spAutoFit/>
          </a:bodyPr>
          <a:lstStyle/>
          <a:p>
            <a:pPr marL="87313" indent="-87313"/>
            <a:r>
              <a:rPr lang="ja-JP" altLang="en-US" i="1" dirty="0">
                <a:solidFill>
                  <a:srgbClr val="0000FF"/>
                </a:solidFill>
              </a:rPr>
              <a:t>・提案書に記載する各実施項目の具体的な内容・分担者等を説明してください。特記事項を満たしていることがわかるようにしてください。</a:t>
            </a:r>
            <a:endParaRPr lang="en-US" altLang="ja-JP" i="1" dirty="0">
              <a:solidFill>
                <a:srgbClr val="0000FF"/>
              </a:solidFill>
            </a:endParaRPr>
          </a:p>
          <a:p>
            <a:pPr marL="87313" indent="-87313"/>
            <a:r>
              <a:rPr lang="ja-JP" altLang="en-US" i="1" dirty="0">
                <a:solidFill>
                  <a:srgbClr val="0000FF"/>
                </a:solidFill>
              </a:rPr>
              <a:t>・図表などを用いて、内容をわかりやすく示してください。説明に必要なページ数を割いてください。</a:t>
            </a:r>
            <a:endParaRPr lang="en-US" altLang="ja-JP" i="1" dirty="0">
              <a:solidFill>
                <a:srgbClr val="0000FF"/>
              </a:solidFill>
            </a:endParaRPr>
          </a:p>
        </p:txBody>
      </p:sp>
    </p:spTree>
    <p:extLst>
      <p:ext uri="{BB962C8B-B14F-4D97-AF65-F5344CB8AC3E}">
        <p14:creationId xmlns:p14="http://schemas.microsoft.com/office/powerpoint/2010/main" val="3389171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255395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2555775" y="89186"/>
            <a:ext cx="6561111" cy="923330"/>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各実施項目の達成目標を説明してください。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開発技術がどのようなレベルに到達していたら目標クリアと言えるのか客観的に評価できる指標を目標値としてあげてください。</a:t>
            </a:r>
            <a:endParaRPr lang="en-US" altLang="ja-JP" i="1" dirty="0">
              <a:solidFill>
                <a:srgbClr val="0000FF"/>
              </a:solidFill>
            </a:endParaRPr>
          </a:p>
        </p:txBody>
      </p:sp>
      <p:sp>
        <p:nvSpPr>
          <p:cNvPr id="6" name="Text Box 3">
            <a:extLst>
              <a:ext uri="{FF2B5EF4-FFF2-40B4-BE49-F238E27FC236}">
                <a16:creationId xmlns:a16="http://schemas.microsoft.com/office/drawing/2014/main" id="{F32C60B4-A3A0-4692-A366-9288C7725732}"/>
              </a:ext>
            </a:extLst>
          </p:cNvPr>
          <p:cNvSpPr txBox="1">
            <a:spLocks noChangeArrowheads="1"/>
          </p:cNvSpPr>
          <p:nvPr/>
        </p:nvSpPr>
        <p:spPr bwMode="auto">
          <a:xfrm>
            <a:off x="241300" y="1097503"/>
            <a:ext cx="8785225" cy="369887"/>
          </a:xfrm>
          <a:prstGeom prst="rect">
            <a:avLst/>
          </a:prstGeom>
          <a:solidFill>
            <a:schemeClr val="bg1"/>
          </a:solidFill>
          <a:ln w="38100">
            <a:solidFill>
              <a:schemeClr val="tx1"/>
            </a:solidFill>
            <a:miter lim="800000"/>
            <a:headEnd/>
            <a:tailEnd/>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1800" dirty="0">
                <a:latin typeface="Meiryo UI" panose="020B0604030504040204" pitchFamily="50" charset="-128"/>
                <a:ea typeface="Meiryo UI" panose="020B0604030504040204" pitchFamily="50" charset="-128"/>
              </a:rPr>
              <a:t>事業全体の達成目標：</a:t>
            </a:r>
          </a:p>
        </p:txBody>
      </p:sp>
      <p:graphicFrame>
        <p:nvGraphicFramePr>
          <p:cNvPr id="9" name="Group 82">
            <a:extLst>
              <a:ext uri="{FF2B5EF4-FFF2-40B4-BE49-F238E27FC236}">
                <a16:creationId xmlns:a16="http://schemas.microsoft.com/office/drawing/2014/main" id="{ED157F38-F804-4814-B408-DBB38C3971F7}"/>
              </a:ext>
            </a:extLst>
          </p:cNvPr>
          <p:cNvGraphicFramePr>
            <a:graphicFrameLocks/>
          </p:cNvGraphicFramePr>
          <p:nvPr>
            <p:extLst>
              <p:ext uri="{D42A27DB-BD31-4B8C-83A1-F6EECF244321}">
                <p14:modId xmlns:p14="http://schemas.microsoft.com/office/powerpoint/2010/main" val="3458797381"/>
              </p:ext>
            </p:extLst>
          </p:nvPr>
        </p:nvGraphicFramePr>
        <p:xfrm>
          <a:off x="241299" y="1556792"/>
          <a:ext cx="8785225" cy="1884998"/>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実施項目①「バイオファウンドリ拠点の形成（例）」</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rgbClr val="0000FF"/>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□□基本設計</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ii.</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□□詳細設計</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7688014"/>
                  </a:ext>
                </a:extLst>
              </a:tr>
              <a:tr h="34170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ii.</a:t>
                      </a:r>
                      <a:r>
                        <a:rPr lang="ja-JP" altLang="en-US" sz="1400" b="0" i="0" u="none" strike="noStrike" dirty="0">
                          <a:solidFill>
                            <a:srgbClr val="0000FF"/>
                          </a:solidFill>
                          <a:latin typeface="Meiryo UI" panose="020B0604030504040204" pitchFamily="50" charset="-128"/>
                          <a:ea typeface="Meiryo UI" panose="020B0604030504040204" pitchFamily="50" charset="-128"/>
                        </a:rPr>
                        <a:t> □□□設備整備</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bl>
          </a:graphicData>
        </a:graphic>
      </p:graphicFrame>
      <p:graphicFrame>
        <p:nvGraphicFramePr>
          <p:cNvPr id="8" name="Group 82">
            <a:extLst>
              <a:ext uri="{FF2B5EF4-FFF2-40B4-BE49-F238E27FC236}">
                <a16:creationId xmlns:a16="http://schemas.microsoft.com/office/drawing/2014/main" id="{C111DF69-11E7-4D85-9D4E-B16C683F562E}"/>
              </a:ext>
            </a:extLst>
          </p:cNvPr>
          <p:cNvGraphicFramePr>
            <a:graphicFrameLocks/>
          </p:cNvGraphicFramePr>
          <p:nvPr>
            <p:extLst>
              <p:ext uri="{D42A27DB-BD31-4B8C-83A1-F6EECF244321}">
                <p14:modId xmlns:p14="http://schemas.microsoft.com/office/powerpoint/2010/main" val="1140166435"/>
              </p:ext>
            </p:extLst>
          </p:nvPr>
        </p:nvGraphicFramePr>
        <p:xfrm>
          <a:off x="241299" y="3692666"/>
          <a:ext cx="8785225" cy="1884998"/>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実施項目②「バイオファウンドリ拠点の運用（例）」</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rgbClr val="0000FF"/>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●●ルールの設定</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r>
                        <a:rPr lang="en-US" altLang="ja-JP" sz="1400" b="0" i="0" u="none" strike="noStrike" dirty="0">
                          <a:solidFill>
                            <a:srgbClr val="0000FF"/>
                          </a:solidFill>
                          <a:latin typeface="Meiryo UI" panose="020B0604030504040204" pitchFamily="50" charset="-128"/>
                          <a:ea typeface="Meiryo UI" panose="020B0604030504040204" pitchFamily="50" charset="-128"/>
                        </a:rPr>
                        <a:t>B</a:t>
                      </a:r>
                      <a:r>
                        <a:rPr lang="ja-JP" altLang="en-US" sz="1400" b="0" i="0" u="none" strike="noStrike" dirty="0">
                          <a:solidFill>
                            <a:srgbClr val="0000FF"/>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r>
                        <a:rPr lang="en-US" altLang="ja-JP" sz="1400" b="0" i="0" u="none" strike="noStrike" dirty="0">
                          <a:solidFill>
                            <a:srgbClr val="0000FF"/>
                          </a:solidFill>
                          <a:latin typeface="Meiryo UI" panose="020B0604030504040204" pitchFamily="50" charset="-128"/>
                          <a:ea typeface="Meiryo UI" panose="020B0604030504040204" pitchFamily="50" charset="-128"/>
                        </a:rPr>
                        <a:t>B</a:t>
                      </a:r>
                      <a:r>
                        <a:rPr lang="ja-JP" altLang="en-US" sz="1400" b="0" i="0" u="none" strike="noStrike" dirty="0">
                          <a:solidFill>
                            <a:srgbClr val="0000FF"/>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ii.</a:t>
                      </a:r>
                      <a:r>
                        <a:rPr lang="ja-JP" altLang="en-US" sz="1400" b="0" i="0" u="none" strike="noStrike" dirty="0">
                          <a:solidFill>
                            <a:srgbClr val="0000FF"/>
                          </a:solidFill>
                          <a:latin typeface="Meiryo UI" panose="020B0604030504040204" pitchFamily="50" charset="-128"/>
                          <a:ea typeface="Meiryo UI" panose="020B0604030504040204" pitchFamily="50" charset="-128"/>
                        </a:rPr>
                        <a:t>△△ルールの設定</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bl>
          </a:graphicData>
        </a:graphic>
      </p:graphicFrame>
    </p:spTree>
    <p:extLst>
      <p:ext uri="{BB962C8B-B14F-4D97-AF65-F5344CB8AC3E}">
        <p14:creationId xmlns:p14="http://schemas.microsoft.com/office/powerpoint/2010/main" val="3781939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255395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14</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18" name="Group 82">
            <a:extLst>
              <a:ext uri="{FF2B5EF4-FFF2-40B4-BE49-F238E27FC236}">
                <a16:creationId xmlns:a16="http://schemas.microsoft.com/office/drawing/2014/main" id="{0222F273-6C00-423A-BF41-8F72CEF2DC2B}"/>
              </a:ext>
            </a:extLst>
          </p:cNvPr>
          <p:cNvGraphicFramePr>
            <a:graphicFrameLocks/>
          </p:cNvGraphicFramePr>
          <p:nvPr>
            <p:extLst>
              <p:ext uri="{D42A27DB-BD31-4B8C-83A1-F6EECF244321}">
                <p14:modId xmlns:p14="http://schemas.microsoft.com/office/powerpoint/2010/main" val="3531055767"/>
              </p:ext>
            </p:extLst>
          </p:nvPr>
        </p:nvGraphicFramePr>
        <p:xfrm>
          <a:off x="238273" y="692696"/>
          <a:ext cx="8785225" cy="2568416"/>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実施項目③「バイオファウンドリ機能検証（例）」</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rgbClr val="0000FF"/>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△△△によるスケールアップ検討</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6992287"/>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ii.</a:t>
                      </a:r>
                      <a:r>
                        <a:rPr lang="ja-JP" altLang="en-US" sz="1400" b="0" i="0" u="none" strike="noStrike" dirty="0">
                          <a:solidFill>
                            <a:srgbClr val="0000FF"/>
                          </a:solidFill>
                          <a:latin typeface="Meiryo UI" panose="020B0604030504040204" pitchFamily="50" charset="-128"/>
                          <a:ea typeface="Meiryo UI" panose="020B0604030504040204" pitchFamily="50" charset="-128"/>
                        </a:rPr>
                        <a:t> </a:t>
                      </a: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によるスケールアップ検討</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C</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r>
                        <a:rPr lang="en-US" altLang="ja-JP" sz="1400" b="0" i="0" u="none" strike="noStrike" dirty="0">
                          <a:solidFill>
                            <a:srgbClr val="0000FF"/>
                          </a:solidFill>
                          <a:latin typeface="Meiryo UI" panose="020B0604030504040204" pitchFamily="50" charset="-128"/>
                          <a:ea typeface="Meiryo UI" panose="020B0604030504040204" pitchFamily="50" charset="-128"/>
                        </a:rPr>
                        <a:t>D</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C</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r>
                        <a:rPr lang="en-US" altLang="ja-JP" sz="1400" b="0" i="0" u="none" strike="noStrike" dirty="0">
                          <a:solidFill>
                            <a:srgbClr val="0000FF"/>
                          </a:solidFill>
                          <a:latin typeface="Meiryo UI" panose="020B0604030504040204" pitchFamily="50" charset="-128"/>
                          <a:ea typeface="Meiryo UI" panose="020B0604030504040204" pitchFamily="50" charset="-128"/>
                        </a:rPr>
                        <a:t>D</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C</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r>
                        <a:rPr lang="en-US" altLang="ja-JP" sz="1400" b="0" i="0" u="none" strike="noStrike" dirty="0">
                          <a:solidFill>
                            <a:srgbClr val="0000FF"/>
                          </a:solidFill>
                          <a:latin typeface="Meiryo UI" panose="020B0604030504040204" pitchFamily="50" charset="-128"/>
                          <a:ea typeface="Meiryo UI" panose="020B0604030504040204" pitchFamily="50" charset="-128"/>
                        </a:rPr>
                        <a:t>D</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072287"/>
                  </a:ext>
                </a:extLst>
              </a:tr>
            </a:tbl>
          </a:graphicData>
        </a:graphic>
      </p:graphicFrame>
      <p:graphicFrame>
        <p:nvGraphicFramePr>
          <p:cNvPr id="8" name="Group 82">
            <a:extLst>
              <a:ext uri="{FF2B5EF4-FFF2-40B4-BE49-F238E27FC236}">
                <a16:creationId xmlns:a16="http://schemas.microsoft.com/office/drawing/2014/main" id="{C56AC2E6-10A3-4288-81B2-1C697E338FA2}"/>
              </a:ext>
            </a:extLst>
          </p:cNvPr>
          <p:cNvGraphicFramePr>
            <a:graphicFrameLocks/>
          </p:cNvGraphicFramePr>
          <p:nvPr>
            <p:extLst>
              <p:ext uri="{D42A27DB-BD31-4B8C-83A1-F6EECF244321}">
                <p14:modId xmlns:p14="http://schemas.microsoft.com/office/powerpoint/2010/main" val="887889643"/>
              </p:ext>
            </p:extLst>
          </p:nvPr>
        </p:nvGraphicFramePr>
        <p:xfrm>
          <a:off x="238272" y="3366709"/>
          <a:ext cx="8785225" cy="2098358"/>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実施項目④「バイオ生産実証、機能拡張に向けた＊＊＊技術の研究開発（例）」</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rgbClr val="0000FF"/>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＊＊の検証</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ii.</a:t>
                      </a:r>
                      <a:r>
                        <a:rPr lang="ja-JP" altLang="en-US" sz="1400" b="0" i="0" u="none" strike="noStrike" dirty="0">
                          <a:solidFill>
                            <a:srgbClr val="0000FF"/>
                          </a:solidFill>
                          <a:latin typeface="Meiryo UI" panose="020B0604030504040204" pitchFamily="50" charset="-128"/>
                          <a:ea typeface="Meiryo UI" panose="020B0604030504040204" pitchFamily="50" charset="-128"/>
                        </a:rPr>
                        <a:t> </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＊＊のファウンドリへの実装</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bl>
          </a:graphicData>
        </a:graphic>
      </p:graphicFrame>
      <p:graphicFrame>
        <p:nvGraphicFramePr>
          <p:cNvPr id="10" name="Group 82">
            <a:extLst>
              <a:ext uri="{FF2B5EF4-FFF2-40B4-BE49-F238E27FC236}">
                <a16:creationId xmlns:a16="http://schemas.microsoft.com/office/drawing/2014/main" id="{38C2A271-88B5-4350-AE5D-20ECD48950CE}"/>
              </a:ext>
            </a:extLst>
          </p:cNvPr>
          <p:cNvGraphicFramePr>
            <a:graphicFrameLocks/>
          </p:cNvGraphicFramePr>
          <p:nvPr>
            <p:extLst>
              <p:ext uri="{D42A27DB-BD31-4B8C-83A1-F6EECF244321}">
                <p14:modId xmlns:p14="http://schemas.microsoft.com/office/powerpoint/2010/main" val="1866976377"/>
              </p:ext>
            </p:extLst>
          </p:nvPr>
        </p:nvGraphicFramePr>
        <p:xfrm>
          <a:off x="238272" y="5539788"/>
          <a:ext cx="8785225" cy="1201580"/>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実施項目⑤「バイオファウンドリ拠点を活用したものづくり人材の育成（例）」</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rgbClr val="0000FF"/>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FF"/>
                          </a:solidFill>
                          <a:latin typeface="Meiryo UI" panose="020B0604030504040204" pitchFamily="50" charset="-128"/>
                          <a:ea typeface="Meiryo UI" panose="020B0604030504040204" pitchFamily="50" charset="-128"/>
                        </a:rPr>
                        <a:t>A</a:t>
                      </a:r>
                      <a:r>
                        <a:rPr lang="ja-JP" altLang="en-US" sz="1400" b="0" i="0" u="none" strike="noStrike" dirty="0">
                          <a:solidFill>
                            <a:srgbClr val="0000FF"/>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bl>
          </a:graphicData>
        </a:graphic>
      </p:graphicFrame>
    </p:spTree>
    <p:extLst>
      <p:ext uri="{BB962C8B-B14F-4D97-AF65-F5344CB8AC3E}">
        <p14:creationId xmlns:p14="http://schemas.microsoft.com/office/powerpoint/2010/main" val="408248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研究開発予算（内訳）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15</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829591501"/>
              </p:ext>
            </p:extLst>
          </p:nvPr>
        </p:nvGraphicFramePr>
        <p:xfrm>
          <a:off x="268855" y="692696"/>
          <a:ext cx="8606290" cy="5400600"/>
        </p:xfrm>
        <a:graphic>
          <a:graphicData uri="http://schemas.openxmlformats.org/drawingml/2006/table">
            <a:tbl>
              <a:tblPr>
                <a:tableStyleId>{5940675A-B579-460E-94D1-54222C63F5DA}</a:tableStyleId>
              </a:tblPr>
              <a:tblGrid>
                <a:gridCol w="1134793">
                  <a:extLst>
                    <a:ext uri="{9D8B030D-6E8A-4147-A177-3AD203B41FA5}">
                      <a16:colId xmlns:a16="http://schemas.microsoft.com/office/drawing/2014/main" val="20000"/>
                    </a:ext>
                  </a:extLst>
                </a:gridCol>
                <a:gridCol w="432048">
                  <a:extLst>
                    <a:ext uri="{9D8B030D-6E8A-4147-A177-3AD203B41FA5}">
                      <a16:colId xmlns:a16="http://schemas.microsoft.com/office/drawing/2014/main" val="532034468"/>
                    </a:ext>
                  </a:extLst>
                </a:gridCol>
                <a:gridCol w="720080">
                  <a:extLst>
                    <a:ext uri="{9D8B030D-6E8A-4147-A177-3AD203B41FA5}">
                      <a16:colId xmlns:a16="http://schemas.microsoft.com/office/drawing/2014/main" val="20001"/>
                    </a:ext>
                  </a:extLst>
                </a:gridCol>
                <a:gridCol w="902767">
                  <a:extLst>
                    <a:ext uri="{9D8B030D-6E8A-4147-A177-3AD203B41FA5}">
                      <a16:colId xmlns:a16="http://schemas.microsoft.com/office/drawing/2014/main" val="20003"/>
                    </a:ext>
                  </a:extLst>
                </a:gridCol>
                <a:gridCol w="902767">
                  <a:extLst>
                    <a:ext uri="{9D8B030D-6E8A-4147-A177-3AD203B41FA5}">
                      <a16:colId xmlns:a16="http://schemas.microsoft.com/office/drawing/2014/main" val="20004"/>
                    </a:ext>
                  </a:extLst>
                </a:gridCol>
                <a:gridCol w="902767">
                  <a:extLst>
                    <a:ext uri="{9D8B030D-6E8A-4147-A177-3AD203B41FA5}">
                      <a16:colId xmlns:a16="http://schemas.microsoft.com/office/drawing/2014/main" val="20005"/>
                    </a:ext>
                  </a:extLst>
                </a:gridCol>
                <a:gridCol w="902767">
                  <a:extLst>
                    <a:ext uri="{9D8B030D-6E8A-4147-A177-3AD203B41FA5}">
                      <a16:colId xmlns:a16="http://schemas.microsoft.com/office/drawing/2014/main" val="20006"/>
                    </a:ext>
                  </a:extLst>
                </a:gridCol>
                <a:gridCol w="902767">
                  <a:extLst>
                    <a:ext uri="{9D8B030D-6E8A-4147-A177-3AD203B41FA5}">
                      <a16:colId xmlns:a16="http://schemas.microsoft.com/office/drawing/2014/main" val="20007"/>
                    </a:ext>
                  </a:extLst>
                </a:gridCol>
                <a:gridCol w="902767">
                  <a:extLst>
                    <a:ext uri="{9D8B030D-6E8A-4147-A177-3AD203B41FA5}">
                      <a16:colId xmlns:a16="http://schemas.microsoft.com/office/drawing/2014/main" val="2881111999"/>
                    </a:ext>
                  </a:extLst>
                </a:gridCol>
                <a:gridCol w="902767">
                  <a:extLst>
                    <a:ext uri="{9D8B030D-6E8A-4147-A177-3AD203B41FA5}">
                      <a16:colId xmlns:a16="http://schemas.microsoft.com/office/drawing/2014/main" val="20009"/>
                    </a:ext>
                  </a:extLst>
                </a:gridCol>
              </a:tblGrid>
              <a:tr h="360040">
                <a:tc gridSpan="3">
                  <a:txBody>
                    <a:bodyPr/>
                    <a:lstStyle/>
                    <a:p>
                      <a:pPr algn="ctr" fontAlgn="ctr"/>
                      <a:endParaRPr lang="en-US"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2024FY</a:t>
                      </a:r>
                      <a:endParaRPr lang="en-US" altLang="ja-JP"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2025FY</a:t>
                      </a:r>
                      <a:endParaRPr lang="en-US" altLang="ja-JP" sz="1600" b="1"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2026FY</a:t>
                      </a:r>
                      <a:endParaRPr lang="en-US" altLang="ja-JP" sz="1600" b="1"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合計</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0"/>
                  </a:ext>
                </a:extLst>
              </a:tr>
              <a:tr h="360040">
                <a:tc>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実施項目①</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A</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6"/>
                  </a:ext>
                </a:extLst>
              </a:tr>
              <a:tr h="304408">
                <a:tc gridSpan="3">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実施項目①小計</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62846669"/>
                  </a:ext>
                </a:extLst>
              </a:tr>
              <a:tr h="343664">
                <a:tc>
                  <a:txBody>
                    <a:bodyPr/>
                    <a:lstStyle/>
                    <a:p>
                      <a:pPr algn="ctr" fontAlgn="ct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実施項目②</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A</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10007"/>
                  </a:ext>
                </a:extLst>
              </a:tr>
              <a:tr h="376416">
                <a:tc>
                  <a:txBody>
                    <a:bodyPr/>
                    <a:lstStyle/>
                    <a:p>
                      <a:pPr algn="ctr" fontAlgn="ct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100" b="0" i="0" u="none" strike="noStrike" dirty="0">
                          <a:solidFill>
                            <a:schemeClr val="tx1"/>
                          </a:solidFill>
                          <a:latin typeface="ＭＳ Ｐゴシック"/>
                        </a:rPr>
                        <a:t>再委託</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B</a:t>
                      </a: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310332806"/>
                  </a:ext>
                </a:extLst>
              </a:tr>
              <a:tr h="320784">
                <a:tc gridSpan="3">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実施項目②小計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149545337"/>
                  </a:ext>
                </a:extLst>
              </a:tr>
              <a:tr h="382920">
                <a:tc>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実施項目③</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A</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3456510130"/>
                  </a:ext>
                </a:extLst>
              </a:tr>
              <a:tr h="376416">
                <a:tc>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latin typeface="ＭＳ Ｐゴシック"/>
                        </a:rPr>
                        <a:t>再委託</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C</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2187059586"/>
                  </a:ext>
                </a:extLst>
              </a:tr>
              <a:tr h="360040">
                <a:tc>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latin typeface="ＭＳ Ｐゴシック"/>
                        </a:rPr>
                        <a:t>再委託</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D</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1942122476"/>
                  </a:ext>
                </a:extLst>
              </a:tr>
              <a:tr h="337160">
                <a:tc gridSpan="3">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実施項目③小計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628181783"/>
                  </a:ext>
                </a:extLst>
              </a:tr>
              <a:tr h="366544">
                <a:tc>
                  <a:txBody>
                    <a:bodyPr/>
                    <a:lstStyle/>
                    <a:p>
                      <a:pPr algn="ctr" fontAlgn="ct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実施項目④</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A</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extLst>
                  <a:ext uri="{0D108BD9-81ED-4DB2-BD59-A6C34878D82A}">
                    <a16:rowId xmlns:a16="http://schemas.microsoft.com/office/drawing/2014/main" val="4247301911"/>
                  </a:ext>
                </a:extLst>
              </a:tr>
              <a:tr h="376416">
                <a:tc gridSpan="3">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実施項目④小計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solidFill>
                      <a:schemeClr val="bg1">
                        <a:lumMod val="85000"/>
                      </a:schemeClr>
                    </a:solidFill>
                  </a:tcPr>
                </a:tc>
                <a:extLst>
                  <a:ext uri="{0D108BD9-81ED-4DB2-BD59-A6C34878D82A}">
                    <a16:rowId xmlns:a16="http://schemas.microsoft.com/office/drawing/2014/main" val="97496733"/>
                  </a:ext>
                </a:extLst>
              </a:tr>
              <a:tr h="343664">
                <a:tc>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実施項目⑤</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A</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3988989677"/>
                  </a:ext>
                </a:extLst>
              </a:tr>
              <a:tr h="304408">
                <a:tc gridSpan="3">
                  <a:txBody>
                    <a:bodyPr/>
                    <a:lstStyle/>
                    <a:p>
                      <a:pPr marL="90488"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実施項目⑤小計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2102378855"/>
                  </a:ext>
                </a:extLst>
              </a:tr>
              <a:tr h="487680">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実施項目①～●</a:t>
                      </a:r>
                      <a:endParaRPr lang="en-US" altLang="ja-JP" sz="16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年度合計</a:t>
                      </a: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1" i="0" u="none" strike="noStrike" dirty="0">
                          <a:solidFill>
                            <a:schemeClr val="tx1"/>
                          </a:solidFill>
                          <a:latin typeface="ＭＳ Ｐゴシック"/>
                        </a:rPr>
                        <a:t>〇〇</a:t>
                      </a:r>
                      <a:endParaRPr lang="en-US" altLang="ja-JP" sz="1600" b="1"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1"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5" name="正方形/長方形 4">
            <a:extLst>
              <a:ext uri="{FF2B5EF4-FFF2-40B4-BE49-F238E27FC236}">
                <a16:creationId xmlns:a16="http://schemas.microsoft.com/office/drawing/2014/main" id="{B173FFC7-0A56-4E68-B9CF-860D2D95B814}"/>
              </a:ext>
            </a:extLst>
          </p:cNvPr>
          <p:cNvSpPr/>
          <p:nvPr/>
        </p:nvSpPr>
        <p:spPr>
          <a:xfrm>
            <a:off x="7579002" y="348851"/>
            <a:ext cx="1296143" cy="276999"/>
          </a:xfrm>
          <a:prstGeom prst="rect">
            <a:avLst/>
          </a:prstGeom>
        </p:spPr>
        <p:txBody>
          <a:bodyPr wrap="square">
            <a:spAutoFit/>
          </a:bodyPr>
          <a:lstStyle/>
          <a:p>
            <a:pPr marL="87313" indent="-87313"/>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単位：百万円</a:t>
            </a:r>
            <a:r>
              <a:rPr lang="en-US" altLang="ja-JP" sz="12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98490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16</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569737074"/>
              </p:ext>
            </p:extLst>
          </p:nvPr>
        </p:nvGraphicFramePr>
        <p:xfrm>
          <a:off x="107925" y="703478"/>
          <a:ext cx="8928150" cy="3209920"/>
        </p:xfrm>
        <a:graphic>
          <a:graphicData uri="http://schemas.openxmlformats.org/drawingml/2006/table">
            <a:tbl>
              <a:tblPr>
                <a:tableStyleId>{5940675A-B579-460E-94D1-54222C63F5DA}</a:tableStyleId>
              </a:tblPr>
              <a:tblGrid>
                <a:gridCol w="648072">
                  <a:extLst>
                    <a:ext uri="{9D8B030D-6E8A-4147-A177-3AD203B41FA5}">
                      <a16:colId xmlns:a16="http://schemas.microsoft.com/office/drawing/2014/main" val="20000"/>
                    </a:ext>
                  </a:extLst>
                </a:gridCol>
                <a:gridCol w="1380013">
                  <a:extLst>
                    <a:ext uri="{9D8B030D-6E8A-4147-A177-3AD203B41FA5}">
                      <a16:colId xmlns:a16="http://schemas.microsoft.com/office/drawing/2014/main" val="20003"/>
                    </a:ext>
                  </a:extLst>
                </a:gridCol>
                <a:gridCol w="1380013">
                  <a:extLst>
                    <a:ext uri="{9D8B030D-6E8A-4147-A177-3AD203B41FA5}">
                      <a16:colId xmlns:a16="http://schemas.microsoft.com/office/drawing/2014/main" val="20004"/>
                    </a:ext>
                  </a:extLst>
                </a:gridCol>
                <a:gridCol w="1380013">
                  <a:extLst>
                    <a:ext uri="{9D8B030D-6E8A-4147-A177-3AD203B41FA5}">
                      <a16:colId xmlns:a16="http://schemas.microsoft.com/office/drawing/2014/main" val="20005"/>
                    </a:ext>
                  </a:extLst>
                </a:gridCol>
                <a:gridCol w="1380013">
                  <a:extLst>
                    <a:ext uri="{9D8B030D-6E8A-4147-A177-3AD203B41FA5}">
                      <a16:colId xmlns:a16="http://schemas.microsoft.com/office/drawing/2014/main" val="20006"/>
                    </a:ext>
                  </a:extLst>
                </a:gridCol>
                <a:gridCol w="1380013">
                  <a:extLst>
                    <a:ext uri="{9D8B030D-6E8A-4147-A177-3AD203B41FA5}">
                      <a16:colId xmlns:a16="http://schemas.microsoft.com/office/drawing/2014/main" val="20007"/>
                    </a:ext>
                  </a:extLst>
                </a:gridCol>
                <a:gridCol w="1380013">
                  <a:extLst>
                    <a:ext uri="{9D8B030D-6E8A-4147-A177-3AD203B41FA5}">
                      <a16:colId xmlns:a16="http://schemas.microsoft.com/office/drawing/2014/main" val="2881111999"/>
                    </a:ext>
                  </a:extLst>
                </a:gridCol>
              </a:tblGrid>
              <a:tr h="3600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100" u="none" strike="noStrike" dirty="0">
                          <a:solidFill>
                            <a:schemeClr val="tx1"/>
                          </a:solidFill>
                        </a:rPr>
                        <a:t>2021FY</a:t>
                      </a:r>
                      <a:endParaRPr lang="en-US" sz="1100" u="none" strike="noStrike" dirty="0">
                        <a:solidFill>
                          <a:schemeClr val="tx1"/>
                        </a:solidFill>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100" u="none" strike="noStrike" dirty="0">
                          <a:solidFill>
                            <a:schemeClr val="tx1"/>
                          </a:solidFill>
                        </a:rPr>
                        <a:t>2022FY</a:t>
                      </a:r>
                      <a:endParaRPr lang="en-US" sz="1100" b="1" i="0" u="none" strike="noStrike" dirty="0">
                        <a:solidFill>
                          <a:schemeClr val="tx1"/>
                        </a:solidFill>
                        <a:latin typeface="ＭＳ Ｐゴシック"/>
                      </a:endParaRPr>
                    </a:p>
                  </a:txBody>
                  <a:tcPr marL="0" marR="0" marT="0" marB="0" anchor="ctr"/>
                </a:tc>
                <a:tc>
                  <a:txBody>
                    <a:bodyPr/>
                    <a:lstStyle/>
                    <a:p>
                      <a:pPr algn="ctr" fontAlgn="ctr"/>
                      <a:r>
                        <a:rPr lang="en-US" altLang="ja-JP" sz="1100" u="none" strike="noStrike" dirty="0">
                          <a:solidFill>
                            <a:schemeClr val="tx1"/>
                          </a:solidFill>
                        </a:rPr>
                        <a:t>2023FY</a:t>
                      </a:r>
                      <a:endParaRPr lang="en-US" sz="11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solidFill>
                            <a:schemeClr val="tx1"/>
                          </a:solidFill>
                        </a:rPr>
                        <a:t>2024FY</a:t>
                      </a:r>
                      <a:endParaRPr lang="en-US" altLang="ja-JP" sz="11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solidFill>
                            <a:schemeClr val="tx1"/>
                          </a:solidFill>
                        </a:rPr>
                        <a:t>2025FY</a:t>
                      </a:r>
                      <a:endParaRPr lang="en-US" altLang="ja-JP" sz="1100" b="1"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solidFill>
                            <a:schemeClr val="tx1"/>
                          </a:solidFill>
                        </a:rPr>
                        <a:t>2026FY</a:t>
                      </a:r>
                      <a:endParaRPr lang="en-US" altLang="ja-JP" sz="1100" b="1"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0"/>
                  </a:ext>
                </a:extLst>
              </a:tr>
              <a:tr h="3600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latin typeface="ＭＳ Ｐゴシック"/>
                        </a:rPr>
                        <a:t>A</a:t>
                      </a:r>
                      <a:r>
                        <a:rPr lang="ja-JP" altLang="en-US" sz="1100" b="0" i="0" u="none" strike="noStrike" dirty="0">
                          <a:solidFill>
                            <a:schemeClr val="tx1"/>
                          </a:solidFill>
                          <a:latin typeface="ＭＳ Ｐゴシック"/>
                        </a:rPr>
                        <a:t>社</a:t>
                      </a: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機械装置費：○百万円（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＊＊分析装置</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＊＊社製）　０．○百万円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　＊＊センサ</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＊＊社製）　０．○百万円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消耗品費：　○百万円（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＊＊分析試薬</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外注費：○百万円（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＊＊合成</a:t>
                      </a:r>
                      <a:endParaRPr kumimoji="1" lang="en-US" altLang="ja-JP" sz="1100" dirty="0">
                        <a:solidFill>
                          <a:srgbClr val="0000FF"/>
                        </a:solidFill>
                        <a:latin typeface="Meiryo UI" panose="020B0604030504040204" pitchFamily="50" charset="-128"/>
                        <a:ea typeface="Meiryo UI" panose="020B0604030504040204" pitchFamily="50" charset="-128"/>
                      </a:endParaRPr>
                    </a:p>
                    <a:p>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消耗品費：　○百万円（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＊＊分析試薬</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外注費：○百万円（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＊＊合成</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消耗品費：　○百万円（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＊＊分析試薬</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外注費：○百万円（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＊＊合成</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消耗品費：　○百万円（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＊＊分析試薬</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外注費：○百万円（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＊＊合成</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消耗品費：　○百万円（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＊＊分析試薬</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外注費：○百万円（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＊＊合成</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消耗品費：　○百万円（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＊＊分析試薬</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外注費：○百万円（</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　＊＊合成</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04408">
                <a:tc>
                  <a:txBody>
                    <a:bodyPr/>
                    <a:lstStyle/>
                    <a:p>
                      <a:pPr marL="90488"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実施項目①小計</a:t>
                      </a: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fontAlgn="ctr"/>
                      <a:r>
                        <a:rPr lang="ja-JP" altLang="en-US" sz="1100" b="0" i="0" u="none" strike="noStrike" dirty="0">
                          <a:solidFill>
                            <a:schemeClr val="tx1"/>
                          </a:solidFill>
                          <a:latin typeface="ＭＳ Ｐゴシック"/>
                        </a:rPr>
                        <a:t>〇〇</a:t>
                      </a:r>
                      <a:endParaRPr lang="en-US" altLang="ja-JP" sz="11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fontAlgn="ctr"/>
                      <a:r>
                        <a:rPr lang="ja-JP" altLang="en-US" sz="1100" b="0" i="0" u="none" strike="noStrike" dirty="0">
                          <a:solidFill>
                            <a:schemeClr val="tx1"/>
                          </a:solidFill>
                          <a:latin typeface="ＭＳ Ｐゴシック"/>
                        </a:rPr>
                        <a:t>〇〇</a:t>
                      </a:r>
                      <a:endParaRPr lang="en-US" altLang="ja-JP" sz="11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100" b="0" i="0" u="none" strike="noStrike" dirty="0">
                          <a:solidFill>
                            <a:schemeClr val="tx1"/>
                          </a:solidFill>
                          <a:latin typeface="ＭＳ Ｐゴシック"/>
                        </a:rPr>
                        <a:t>〇〇</a:t>
                      </a:r>
                      <a:endParaRPr lang="en-US" altLang="ja-JP" sz="11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62846669"/>
                  </a:ext>
                </a:extLst>
              </a:tr>
            </a:tbl>
          </a:graphicData>
        </a:graphic>
      </p:graphicFrame>
      <p:sp>
        <p:nvSpPr>
          <p:cNvPr id="7" name="タイトル 1">
            <a:extLst>
              <a:ext uri="{FF2B5EF4-FFF2-40B4-BE49-F238E27FC236}">
                <a16:creationId xmlns:a16="http://schemas.microsoft.com/office/drawing/2014/main" id="{4DDD6400-84C6-4209-88B3-16E162A03BEE}"/>
              </a:ext>
            </a:extLst>
          </p:cNvPr>
          <p:cNvSpPr txBox="1">
            <a:spLocks/>
          </p:cNvSpPr>
          <p:nvPr/>
        </p:nvSpPr>
        <p:spPr>
          <a:xfrm>
            <a:off x="0" y="-14736"/>
            <a:ext cx="2627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400"/>
              <a:t>予算積算概要</a:t>
            </a:r>
            <a:endParaRPr lang="ja-JP" altLang="en-US" sz="2400" dirty="0"/>
          </a:p>
        </p:txBody>
      </p:sp>
      <p:sp>
        <p:nvSpPr>
          <p:cNvPr id="8" name="正方形/長方形 7">
            <a:extLst>
              <a:ext uri="{FF2B5EF4-FFF2-40B4-BE49-F238E27FC236}">
                <a16:creationId xmlns:a16="http://schemas.microsoft.com/office/drawing/2014/main" id="{3F9925CA-E813-41A3-8376-CF985617A7F8}"/>
              </a:ext>
            </a:extLst>
          </p:cNvPr>
          <p:cNvSpPr/>
          <p:nvPr/>
        </p:nvSpPr>
        <p:spPr>
          <a:xfrm>
            <a:off x="2636515" y="0"/>
            <a:ext cx="6248557" cy="584775"/>
          </a:xfrm>
          <a:prstGeom prst="rect">
            <a:avLst/>
          </a:prstGeom>
        </p:spPr>
        <p:txBody>
          <a:bodyPr wrap="square">
            <a:spAutoFit/>
          </a:bodyPr>
          <a:lstStyle/>
          <a:p>
            <a:pPr lvl="0">
              <a:defRPr/>
            </a:pPr>
            <a:r>
              <a:rPr lang="ja-JP" altLang="en-US" sz="1600" i="1" dirty="0">
                <a:solidFill>
                  <a:srgbClr val="0000FF"/>
                </a:solidFill>
                <a:latin typeface="+mn-ea"/>
              </a:rPr>
              <a:t>（</a:t>
            </a:r>
            <a:r>
              <a:rPr lang="en-US" altLang="ja-JP" sz="1600" i="1" dirty="0">
                <a:solidFill>
                  <a:srgbClr val="0000FF"/>
                </a:solidFill>
                <a:latin typeface="+mn-ea"/>
              </a:rPr>
              <a:t>※</a:t>
            </a:r>
            <a:r>
              <a:rPr lang="ja-JP" altLang="en-US" sz="1600" i="1" dirty="0">
                <a:solidFill>
                  <a:srgbClr val="0000FF"/>
                </a:solidFill>
                <a:latin typeface="+mn-ea"/>
              </a:rPr>
              <a:t>）購入する具体的な装置名称、消耗品、外注内容を記載すること</a:t>
            </a:r>
            <a:endParaRPr lang="en-US" altLang="ja-JP" sz="1600" i="1" dirty="0">
              <a:solidFill>
                <a:srgbClr val="0000FF"/>
              </a:solidFill>
              <a:latin typeface="+mn-ea"/>
            </a:endParaRPr>
          </a:p>
          <a:p>
            <a:pPr lvl="0">
              <a:defRPr/>
            </a:pPr>
            <a:r>
              <a:rPr lang="ja-JP" altLang="en-US" sz="1600" i="1" dirty="0">
                <a:solidFill>
                  <a:srgbClr val="0000FF"/>
                </a:solidFill>
                <a:latin typeface="+mn-ea"/>
              </a:rPr>
              <a:t>実施項目・機関別に積算を示すこと</a:t>
            </a:r>
          </a:p>
        </p:txBody>
      </p:sp>
      <p:graphicFrame>
        <p:nvGraphicFramePr>
          <p:cNvPr id="5" name="表 4">
            <a:extLst>
              <a:ext uri="{FF2B5EF4-FFF2-40B4-BE49-F238E27FC236}">
                <a16:creationId xmlns:a16="http://schemas.microsoft.com/office/drawing/2014/main" id="{57797125-7FDB-4302-9349-A7870F19F0EC}"/>
              </a:ext>
            </a:extLst>
          </p:cNvPr>
          <p:cNvGraphicFramePr>
            <a:graphicFrameLocks noGrp="1"/>
          </p:cNvGraphicFramePr>
          <p:nvPr>
            <p:extLst>
              <p:ext uri="{D42A27DB-BD31-4B8C-83A1-F6EECF244321}">
                <p14:modId xmlns:p14="http://schemas.microsoft.com/office/powerpoint/2010/main" val="2844860350"/>
              </p:ext>
            </p:extLst>
          </p:nvPr>
        </p:nvGraphicFramePr>
        <p:xfrm>
          <a:off x="98375" y="4056817"/>
          <a:ext cx="8928150" cy="2707000"/>
        </p:xfrm>
        <a:graphic>
          <a:graphicData uri="http://schemas.openxmlformats.org/drawingml/2006/table">
            <a:tbl>
              <a:tblPr>
                <a:tableStyleId>{5940675A-B579-460E-94D1-54222C63F5DA}</a:tableStyleId>
              </a:tblPr>
              <a:tblGrid>
                <a:gridCol w="648072">
                  <a:extLst>
                    <a:ext uri="{9D8B030D-6E8A-4147-A177-3AD203B41FA5}">
                      <a16:colId xmlns:a16="http://schemas.microsoft.com/office/drawing/2014/main" val="3600877249"/>
                    </a:ext>
                  </a:extLst>
                </a:gridCol>
                <a:gridCol w="1380013">
                  <a:extLst>
                    <a:ext uri="{9D8B030D-6E8A-4147-A177-3AD203B41FA5}">
                      <a16:colId xmlns:a16="http://schemas.microsoft.com/office/drawing/2014/main" val="292118469"/>
                    </a:ext>
                  </a:extLst>
                </a:gridCol>
                <a:gridCol w="1380013">
                  <a:extLst>
                    <a:ext uri="{9D8B030D-6E8A-4147-A177-3AD203B41FA5}">
                      <a16:colId xmlns:a16="http://schemas.microsoft.com/office/drawing/2014/main" val="278928395"/>
                    </a:ext>
                  </a:extLst>
                </a:gridCol>
                <a:gridCol w="1380013">
                  <a:extLst>
                    <a:ext uri="{9D8B030D-6E8A-4147-A177-3AD203B41FA5}">
                      <a16:colId xmlns:a16="http://schemas.microsoft.com/office/drawing/2014/main" val="2793126642"/>
                    </a:ext>
                  </a:extLst>
                </a:gridCol>
                <a:gridCol w="1380013">
                  <a:extLst>
                    <a:ext uri="{9D8B030D-6E8A-4147-A177-3AD203B41FA5}">
                      <a16:colId xmlns:a16="http://schemas.microsoft.com/office/drawing/2014/main" val="2495703821"/>
                    </a:ext>
                  </a:extLst>
                </a:gridCol>
                <a:gridCol w="1380013">
                  <a:extLst>
                    <a:ext uri="{9D8B030D-6E8A-4147-A177-3AD203B41FA5}">
                      <a16:colId xmlns:a16="http://schemas.microsoft.com/office/drawing/2014/main" val="3657005575"/>
                    </a:ext>
                  </a:extLst>
                </a:gridCol>
                <a:gridCol w="1380013">
                  <a:extLst>
                    <a:ext uri="{9D8B030D-6E8A-4147-A177-3AD203B41FA5}">
                      <a16:colId xmlns:a16="http://schemas.microsoft.com/office/drawing/2014/main" val="2394912892"/>
                    </a:ext>
                  </a:extLst>
                </a:gridCol>
              </a:tblGrid>
              <a:tr h="3600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100" u="none" strike="noStrike" dirty="0">
                          <a:solidFill>
                            <a:schemeClr val="tx1"/>
                          </a:solidFill>
                        </a:rPr>
                        <a:t>2021FY</a:t>
                      </a:r>
                      <a:endParaRPr lang="en-US" sz="1100" u="none" strike="noStrike" dirty="0">
                        <a:solidFill>
                          <a:schemeClr val="tx1"/>
                        </a:solidFill>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100" u="none" strike="noStrike" dirty="0">
                          <a:solidFill>
                            <a:schemeClr val="tx1"/>
                          </a:solidFill>
                        </a:rPr>
                        <a:t>2022FY</a:t>
                      </a:r>
                      <a:endParaRPr lang="en-US" sz="1100" b="1" i="0" u="none" strike="noStrike" dirty="0">
                        <a:solidFill>
                          <a:schemeClr val="tx1"/>
                        </a:solidFill>
                        <a:latin typeface="ＭＳ Ｐゴシック"/>
                      </a:endParaRPr>
                    </a:p>
                  </a:txBody>
                  <a:tcPr marL="0" marR="0" marT="0" marB="0" anchor="ctr"/>
                </a:tc>
                <a:tc>
                  <a:txBody>
                    <a:bodyPr/>
                    <a:lstStyle/>
                    <a:p>
                      <a:pPr algn="ctr" fontAlgn="ctr"/>
                      <a:r>
                        <a:rPr lang="en-US" altLang="ja-JP" sz="1100" u="none" strike="noStrike" dirty="0">
                          <a:solidFill>
                            <a:schemeClr val="tx1"/>
                          </a:solidFill>
                        </a:rPr>
                        <a:t>2023FY</a:t>
                      </a:r>
                      <a:endParaRPr lang="en-US" sz="11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solidFill>
                            <a:schemeClr val="tx1"/>
                          </a:solidFill>
                        </a:rPr>
                        <a:t>2024FY</a:t>
                      </a:r>
                      <a:endParaRPr lang="en-US" altLang="ja-JP" sz="11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solidFill>
                            <a:schemeClr val="tx1"/>
                          </a:solidFill>
                        </a:rPr>
                        <a:t>2025FY</a:t>
                      </a:r>
                      <a:endParaRPr lang="en-US" altLang="ja-JP" sz="1100" b="1"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solidFill>
                            <a:schemeClr val="tx1"/>
                          </a:solidFill>
                        </a:rPr>
                        <a:t>2026FY</a:t>
                      </a:r>
                      <a:endParaRPr lang="en-US" altLang="ja-JP" sz="1100" b="1"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8880128"/>
                  </a:ext>
                </a:extLst>
              </a:tr>
              <a:tr h="3600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latin typeface="ＭＳ Ｐゴシック"/>
                        </a:rPr>
                        <a:t>委託先</a:t>
                      </a:r>
                      <a:endParaRPr lang="en-US" altLang="ja-JP" sz="11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latin typeface="ＭＳ Ｐゴシック"/>
                        </a:rPr>
                        <a:t>A</a:t>
                      </a:r>
                      <a:r>
                        <a:rPr lang="ja-JP" altLang="en-US" sz="1100" b="0" i="0" u="none" strike="noStrike" dirty="0">
                          <a:solidFill>
                            <a:schemeClr val="tx1"/>
                          </a:solidFill>
                          <a:latin typeface="ＭＳ Ｐゴシック"/>
                        </a:rPr>
                        <a:t>社</a:t>
                      </a: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保守・点検費：○百万円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保守・点検費：○百万円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保守・点検費：○百万円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保守・点検費：○百万円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保守・点検費：○百万円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消費税・間接経費：○百万円</a:t>
                      </a:r>
                      <a:endParaRPr lang="en-US" altLang="ja-JP" sz="11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52544881"/>
                  </a:ext>
                </a:extLst>
              </a:tr>
              <a:tr h="3600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latin typeface="ＭＳ Ｐゴシック"/>
                        </a:rPr>
                        <a:t>再委託先</a:t>
                      </a:r>
                      <a:endParaRPr lang="en-US" altLang="ja-JP" sz="11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latin typeface="ＭＳ Ｐゴシック"/>
                        </a:rPr>
                        <a:t>B</a:t>
                      </a:r>
                      <a:r>
                        <a:rPr lang="ja-JP" altLang="en-US" sz="1100" b="0" i="0" u="none" strike="noStrike" dirty="0">
                          <a:solidFill>
                            <a:schemeClr val="tx1"/>
                          </a:solidFill>
                          <a:latin typeface="ＭＳ Ｐゴシック"/>
                        </a:rPr>
                        <a:t>大学</a:t>
                      </a: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latin typeface="Meiryo UI" panose="020B0604030504040204" pitchFamily="50" charset="-128"/>
                          <a:ea typeface="Meiryo UI" panose="020B0604030504040204" pitchFamily="50" charset="-128"/>
                        </a:rPr>
                        <a:t>人件費：　○百万円 </a:t>
                      </a:r>
                      <a:r>
                        <a:rPr kumimoji="1" lang="en-US" altLang="ja-JP" sz="1100" dirty="0">
                          <a:solidFill>
                            <a:srgbClr val="0000FF"/>
                          </a:solidFill>
                          <a:latin typeface="Meiryo UI" panose="020B0604030504040204" pitchFamily="50" charset="-128"/>
                          <a:ea typeface="Meiryo UI" panose="020B0604030504040204" pitchFamily="50" charset="-128"/>
                        </a:rPr>
                        <a:t>× △</a:t>
                      </a:r>
                      <a:r>
                        <a:rPr kumimoji="1" lang="ja-JP" altLang="en-US" sz="1100" dirty="0">
                          <a:solidFill>
                            <a:srgbClr val="0000FF"/>
                          </a:solidFill>
                          <a:latin typeface="Meiryo UI" panose="020B0604030504040204" pitchFamily="50" charset="-128"/>
                          <a:ea typeface="Meiryo UI" panose="020B0604030504040204" pitchFamily="50" charset="-128"/>
                        </a:rPr>
                        <a:t>名＝○○百万円</a:t>
                      </a:r>
                    </a:p>
                    <a:p>
                      <a:r>
                        <a:rPr kumimoji="1" lang="ja-JP" altLang="en-US" sz="1100" dirty="0">
                          <a:solidFill>
                            <a:srgbClr val="0000FF"/>
                          </a:solidFill>
                          <a:latin typeface="Meiryo UI" panose="020B0604030504040204" pitchFamily="50" charset="-128"/>
                          <a:ea typeface="Meiryo UI" panose="020B0604030504040204" pitchFamily="50" charset="-128"/>
                        </a:rPr>
                        <a:t>消費税・間接経費</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間接経費率○％</a:t>
                      </a:r>
                      <a:r>
                        <a:rPr kumimoji="1" lang="en-US" altLang="ja-JP" sz="1100" dirty="0">
                          <a:solidFill>
                            <a:srgbClr val="0000FF"/>
                          </a:solidFill>
                          <a:latin typeface="Meiryo UI" panose="020B0604030504040204" pitchFamily="50" charset="-128"/>
                          <a:ea typeface="Meiryo UI" panose="020B0604030504040204" pitchFamily="50" charset="-128"/>
                        </a:rPr>
                        <a:t>)</a:t>
                      </a:r>
                      <a:r>
                        <a:rPr kumimoji="1" lang="ja-JP" altLang="en-US" sz="1100" dirty="0">
                          <a:solidFill>
                            <a:srgbClr val="0000FF"/>
                          </a:solidFill>
                          <a:latin typeface="Meiryo UI" panose="020B0604030504040204" pitchFamily="50" charset="-128"/>
                          <a:ea typeface="Meiryo UI" panose="020B0604030504040204" pitchFamily="50" charset="-128"/>
                        </a:rPr>
                        <a:t>：○百万円</a:t>
                      </a:r>
                      <a:endParaRPr kumimoji="1" lang="en-US" altLang="ja-JP" sz="1100" dirty="0">
                        <a:solidFill>
                          <a:srgbClr val="0000FF"/>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人件費：　○百万円 </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消費税・間接経費</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間接経費率○％</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：○百万円</a:t>
                      </a:r>
                      <a:endPar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人件費：　○百万円 </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消費税・間接経費</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間接経費率○％</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：○百万円</a:t>
                      </a:r>
                      <a:endPar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人件費：　○百万円 </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消費税・間接経費</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間接経費率○％</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：○百万円</a:t>
                      </a:r>
                      <a:endPar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人件費：　○百万円 </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消費税・間接経費</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間接経費率○％</a:t>
                      </a:r>
                      <a:r>
                        <a:rPr kumimoji="1" lang="en-US" altLang="ja-JP"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：○百万円</a:t>
                      </a:r>
                      <a:endPar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人件費：　○百万円 </a:t>
                      </a:r>
                      <a:r>
                        <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消費税・間接経費</a:t>
                      </a:r>
                      <a:r>
                        <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間接経費率○％</a:t>
                      </a:r>
                      <a:r>
                        <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：○百万円</a:t>
                      </a:r>
                      <a:endParaRPr kumimoji="1" lang="en-US" altLang="ja-JP" sz="1100" b="0"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20461712"/>
                  </a:ext>
                </a:extLst>
              </a:tr>
              <a:tr h="304408">
                <a:tc>
                  <a:txBody>
                    <a:bodyPr/>
                    <a:lstStyle/>
                    <a:p>
                      <a:pPr marL="90488"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rPr>
                        <a:t>実施項目●小計</a:t>
                      </a:r>
                      <a:endParaRPr lang="en-US" altLang="ja-JP" sz="11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fontAlgn="ctr"/>
                      <a:r>
                        <a:rPr lang="ja-JP" altLang="en-US" sz="1100" b="0" i="0" u="none" strike="noStrike" dirty="0">
                          <a:solidFill>
                            <a:schemeClr val="tx1"/>
                          </a:solidFill>
                          <a:latin typeface="ＭＳ Ｐゴシック"/>
                        </a:rPr>
                        <a:t>〇〇</a:t>
                      </a:r>
                      <a:endParaRPr lang="en-US" altLang="ja-JP" sz="11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fontAlgn="ctr"/>
                      <a:r>
                        <a:rPr lang="ja-JP" altLang="en-US" sz="1100" b="0" i="0" u="none" strike="noStrike" dirty="0">
                          <a:solidFill>
                            <a:schemeClr val="tx1"/>
                          </a:solidFill>
                          <a:latin typeface="ＭＳ Ｐゴシック"/>
                        </a:rPr>
                        <a:t>〇〇</a:t>
                      </a:r>
                      <a:endParaRPr lang="en-US" altLang="ja-JP" sz="11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100" b="0" i="0" u="none" strike="noStrike" dirty="0">
                          <a:solidFill>
                            <a:schemeClr val="tx1"/>
                          </a:solidFill>
                          <a:latin typeface="ＭＳ Ｐゴシック"/>
                        </a:rPr>
                        <a:t>〇〇</a:t>
                      </a:r>
                      <a:endParaRPr lang="en-US" altLang="ja-JP" sz="11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797585811"/>
                  </a:ext>
                </a:extLst>
              </a:tr>
            </a:tbl>
          </a:graphicData>
        </a:graphic>
      </p:graphicFrame>
      <p:sp>
        <p:nvSpPr>
          <p:cNvPr id="10" name="正方形/長方形 9">
            <a:extLst>
              <a:ext uri="{FF2B5EF4-FFF2-40B4-BE49-F238E27FC236}">
                <a16:creationId xmlns:a16="http://schemas.microsoft.com/office/drawing/2014/main" id="{B379DD50-FE48-4382-B917-F283E7E788F7}"/>
              </a:ext>
            </a:extLst>
          </p:cNvPr>
          <p:cNvSpPr/>
          <p:nvPr/>
        </p:nvSpPr>
        <p:spPr>
          <a:xfrm>
            <a:off x="7739932" y="379485"/>
            <a:ext cx="1296143" cy="276999"/>
          </a:xfrm>
          <a:prstGeom prst="rect">
            <a:avLst/>
          </a:prstGeom>
        </p:spPr>
        <p:txBody>
          <a:bodyPr wrap="square">
            <a:spAutoFit/>
          </a:bodyPr>
          <a:lstStyle/>
          <a:p>
            <a:pPr marL="87313" indent="-87313"/>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単位：百万円</a:t>
            </a:r>
            <a:r>
              <a:rPr lang="en-US" altLang="ja-JP" sz="12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77607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17</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02825380"/>
              </p:ext>
            </p:extLst>
          </p:nvPr>
        </p:nvGraphicFramePr>
        <p:xfrm>
          <a:off x="323528" y="1196752"/>
          <a:ext cx="8606290" cy="3467824"/>
        </p:xfrm>
        <a:graphic>
          <a:graphicData uri="http://schemas.openxmlformats.org/drawingml/2006/table">
            <a:tbl>
              <a:tblPr>
                <a:tableStyleId>{5940675A-B579-460E-94D1-54222C63F5DA}</a:tableStyleId>
              </a:tblPr>
              <a:tblGrid>
                <a:gridCol w="1075866">
                  <a:extLst>
                    <a:ext uri="{9D8B030D-6E8A-4147-A177-3AD203B41FA5}">
                      <a16:colId xmlns:a16="http://schemas.microsoft.com/office/drawing/2014/main" val="20000"/>
                    </a:ext>
                  </a:extLst>
                </a:gridCol>
                <a:gridCol w="1581110">
                  <a:extLst>
                    <a:ext uri="{9D8B030D-6E8A-4147-A177-3AD203B41FA5}">
                      <a16:colId xmlns:a16="http://schemas.microsoft.com/office/drawing/2014/main" val="20001"/>
                    </a:ext>
                  </a:extLst>
                </a:gridCol>
                <a:gridCol w="849902">
                  <a:extLst>
                    <a:ext uri="{9D8B030D-6E8A-4147-A177-3AD203B41FA5}">
                      <a16:colId xmlns:a16="http://schemas.microsoft.com/office/drawing/2014/main" val="20003"/>
                    </a:ext>
                  </a:extLst>
                </a:gridCol>
                <a:gridCol w="849902">
                  <a:extLst>
                    <a:ext uri="{9D8B030D-6E8A-4147-A177-3AD203B41FA5}">
                      <a16:colId xmlns:a16="http://schemas.microsoft.com/office/drawing/2014/main" val="20004"/>
                    </a:ext>
                  </a:extLst>
                </a:gridCol>
                <a:gridCol w="849902">
                  <a:extLst>
                    <a:ext uri="{9D8B030D-6E8A-4147-A177-3AD203B41FA5}">
                      <a16:colId xmlns:a16="http://schemas.microsoft.com/office/drawing/2014/main" val="20005"/>
                    </a:ext>
                  </a:extLst>
                </a:gridCol>
                <a:gridCol w="849902">
                  <a:extLst>
                    <a:ext uri="{9D8B030D-6E8A-4147-A177-3AD203B41FA5}">
                      <a16:colId xmlns:a16="http://schemas.microsoft.com/office/drawing/2014/main" val="20006"/>
                    </a:ext>
                  </a:extLst>
                </a:gridCol>
                <a:gridCol w="849902">
                  <a:extLst>
                    <a:ext uri="{9D8B030D-6E8A-4147-A177-3AD203B41FA5}">
                      <a16:colId xmlns:a16="http://schemas.microsoft.com/office/drawing/2014/main" val="20007"/>
                    </a:ext>
                  </a:extLst>
                </a:gridCol>
                <a:gridCol w="849902">
                  <a:extLst>
                    <a:ext uri="{9D8B030D-6E8A-4147-A177-3AD203B41FA5}">
                      <a16:colId xmlns:a16="http://schemas.microsoft.com/office/drawing/2014/main" val="2881111999"/>
                    </a:ext>
                  </a:extLst>
                </a:gridCol>
                <a:gridCol w="849902">
                  <a:extLst>
                    <a:ext uri="{9D8B030D-6E8A-4147-A177-3AD203B41FA5}">
                      <a16:colId xmlns:a16="http://schemas.microsoft.com/office/drawing/2014/main" val="20009"/>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2024FY</a:t>
                      </a:r>
                      <a:endParaRPr lang="en-US" altLang="ja-JP"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2025FY</a:t>
                      </a:r>
                      <a:endParaRPr lang="en-US" altLang="ja-JP" sz="1600" b="1"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2026FY</a:t>
                      </a:r>
                      <a:endParaRPr lang="en-US" altLang="ja-JP" sz="1600" b="1"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0"/>
                  </a:ext>
                </a:extLst>
              </a:tr>
              <a:tr h="668566">
                <a:tc>
                  <a:txBody>
                    <a:bodyPr/>
                    <a:lstStyle/>
                    <a:p>
                      <a:pPr marL="90488"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en-US" altLang="ja-JP" sz="1600" b="0" i="0" u="none" strike="noStrike" dirty="0">
                          <a:solidFill>
                            <a:schemeClr val="tx1"/>
                          </a:solidFill>
                          <a:latin typeface="ＭＳ Ｐゴシック"/>
                        </a:rPr>
                        <a:t>A</a:t>
                      </a:r>
                      <a:r>
                        <a:rPr lang="ja-JP" altLang="en-US" sz="1600" b="0" i="0" u="none" strike="noStrike" dirty="0">
                          <a:solidFill>
                            <a:schemeClr val="tx1"/>
                          </a:solidFill>
                          <a:latin typeface="ＭＳ Ｐゴシック"/>
                        </a:rPr>
                        <a:t>社</a:t>
                      </a:r>
                      <a:endParaRPr lang="en-US" altLang="ja-JP" sz="1600" b="0" i="0" u="none" strike="noStrike" dirty="0">
                        <a:solidFill>
                          <a:schemeClr val="tx1"/>
                        </a:solidFill>
                        <a:latin typeface="ＭＳ Ｐゴシック"/>
                      </a:endParaRPr>
                    </a:p>
                    <a:p>
                      <a:pPr algn="l" fontAlgn="ctr"/>
                      <a:r>
                        <a:rPr lang="ja-JP" altLang="en-US" sz="1600" b="0" i="0" u="none" strike="noStrike" dirty="0">
                          <a:solidFill>
                            <a:schemeClr val="tx1"/>
                          </a:solidFill>
                          <a:latin typeface="ＭＳ Ｐゴシック"/>
                        </a:rPr>
                        <a:t>（実施項目①②③④⑤）</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6"/>
                  </a:ext>
                </a:extLst>
              </a:tr>
              <a:tr h="576064">
                <a:tc>
                  <a:txBody>
                    <a:bodyPr/>
                    <a:lstStyle/>
                    <a:p>
                      <a:pPr algn="r" fontAlgn="ctr"/>
                      <a:r>
                        <a:rPr lang="ja-JP" altLang="en-US" sz="1600" b="0" i="0" u="none" strike="noStrike" dirty="0">
                          <a:solidFill>
                            <a:schemeClr val="tx1"/>
                          </a:solidFill>
                          <a:latin typeface="ＭＳ Ｐゴシック"/>
                        </a:rPr>
                        <a:t>再委託先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latin typeface="ＭＳ Ｐゴシック"/>
                        </a:rPr>
                        <a:t>B</a:t>
                      </a:r>
                      <a:r>
                        <a:rPr lang="ja-JP" altLang="en-US" sz="1600" b="0" i="0" u="none" strike="noStrike" dirty="0">
                          <a:solidFill>
                            <a:schemeClr val="tx1"/>
                          </a:solidFill>
                          <a:latin typeface="ＭＳ Ｐゴシック"/>
                        </a:rPr>
                        <a:t>大学（実施項目②）</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10007"/>
                  </a:ext>
                </a:extLst>
              </a:tr>
              <a:tr h="576064">
                <a:tc>
                  <a:txBody>
                    <a:bodyPr/>
                    <a:lstStyle/>
                    <a:p>
                      <a:pPr algn="r" fontAlgn="ctr"/>
                      <a:r>
                        <a:rPr lang="ja-JP" altLang="en-US" sz="1600" b="0" i="0" u="none" strike="noStrike" dirty="0">
                          <a:solidFill>
                            <a:schemeClr val="tx1"/>
                          </a:solidFill>
                          <a:latin typeface="ＭＳ Ｐゴシック"/>
                        </a:rPr>
                        <a:t>再委託先</a:t>
                      </a:r>
                    </a:p>
                  </a:txBody>
                  <a:tcPr marL="0" marR="0" marT="0" marB="0" anchor="ctr"/>
                </a:tc>
                <a:tc>
                  <a:txBody>
                    <a:bodyPr/>
                    <a:lstStyle/>
                    <a:p>
                      <a:pPr algn="l" fontAlgn="ctr"/>
                      <a:r>
                        <a:rPr lang="en-US" altLang="ja-JP" sz="1600" b="0" i="0" u="none" strike="noStrike" dirty="0">
                          <a:solidFill>
                            <a:schemeClr val="tx1"/>
                          </a:solidFill>
                          <a:latin typeface="ＭＳ Ｐゴシック"/>
                        </a:rPr>
                        <a:t>C</a:t>
                      </a:r>
                      <a:r>
                        <a:rPr lang="ja-JP" altLang="en-US" sz="1600" b="0" i="0" u="none" strike="noStrike" dirty="0">
                          <a:solidFill>
                            <a:schemeClr val="tx1"/>
                          </a:solidFill>
                          <a:latin typeface="ＭＳ Ｐゴシック"/>
                        </a:rPr>
                        <a:t>社（実施項目③）</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3456510130"/>
                  </a:ext>
                </a:extLst>
              </a:tr>
              <a:tr h="576064">
                <a:tc>
                  <a:txBody>
                    <a:bodyPr/>
                    <a:lstStyle/>
                    <a:p>
                      <a:pPr algn="r" fontAlgn="ctr"/>
                      <a:r>
                        <a:rPr lang="ja-JP" altLang="en-US" sz="1600" b="0" i="0" u="none" strike="noStrike" dirty="0">
                          <a:solidFill>
                            <a:schemeClr val="tx1"/>
                          </a:solidFill>
                          <a:latin typeface="ＭＳ Ｐゴシック"/>
                        </a:rPr>
                        <a:t>再委託先</a:t>
                      </a:r>
                    </a:p>
                  </a:txBody>
                  <a:tcPr marL="0" marR="0" marT="0" marB="0" anchor="ctr"/>
                </a:tc>
                <a:tc>
                  <a:txBody>
                    <a:bodyPr/>
                    <a:lstStyle/>
                    <a:p>
                      <a:pPr algn="l" fontAlgn="ctr"/>
                      <a:r>
                        <a:rPr lang="en-US" altLang="ja-JP" sz="1600" b="0" i="0" u="none" strike="noStrike" dirty="0">
                          <a:solidFill>
                            <a:schemeClr val="tx1"/>
                          </a:solidFill>
                          <a:latin typeface="ＭＳ Ｐゴシック"/>
                        </a:rPr>
                        <a:t>D</a:t>
                      </a:r>
                      <a:r>
                        <a:rPr lang="ja-JP" altLang="en-US" sz="1600" b="0" i="0" u="none" strike="noStrike" dirty="0">
                          <a:solidFill>
                            <a:schemeClr val="tx1"/>
                          </a:solidFill>
                          <a:latin typeface="ＭＳ Ｐゴシック"/>
                        </a:rPr>
                        <a:t>社（実施項目③）</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mn-ea"/>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mn-ea"/>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3152613271"/>
                  </a:ext>
                </a:extLst>
              </a:tr>
              <a:tr h="576064">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年度合計</a:t>
                      </a: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1" i="0" u="none" strike="noStrike" dirty="0">
                          <a:solidFill>
                            <a:schemeClr val="tx1"/>
                          </a:solidFill>
                          <a:latin typeface="ＭＳ Ｐゴシック"/>
                        </a:rPr>
                        <a:t>〇〇</a:t>
                      </a:r>
                      <a:endParaRPr lang="en-US" altLang="ja-JP" sz="1600" b="1"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1"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研究開発成果の実用化・事業化見込み</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48493" y="605469"/>
            <a:ext cx="8847013" cy="2031325"/>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本プロジェクトで形成したバイオファウンドリ拠点が産業へ及ぼす波及効果、本プロジェクト終了後にバイオファウンドリ拠点を事業化する計画・運営する計画、体制、事業化時期、提案者の事業化能力及び戦略等。</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誰が・どのように実用化・事業化する計画であるかわかりやすく説明をしてください。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自らが実用化・事業化しない場合は、想定する企業等を記載してください。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類似の受託生産事業を行う企業等との関係性においてバイオエコノミーを活性化させる方法・道筋を明確に示してください。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我が国経済への貢献</a:t>
            </a:r>
            <a:endParaRPr kumimoji="1" lang="ja-JP" altLang="en-US" sz="24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19</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4" name="正方形/長方形 3">
            <a:extLst>
              <a:ext uri="{FF2B5EF4-FFF2-40B4-BE49-F238E27FC236}">
                <a16:creationId xmlns:a16="http://schemas.microsoft.com/office/drawing/2014/main" id="{CA207536-7AE9-4B89-8257-F2161F691DA7}"/>
              </a:ext>
            </a:extLst>
          </p:cNvPr>
          <p:cNvSpPr/>
          <p:nvPr/>
        </p:nvSpPr>
        <p:spPr>
          <a:xfrm>
            <a:off x="395536" y="908720"/>
            <a:ext cx="8352928" cy="923330"/>
          </a:xfrm>
          <a:prstGeom prst="rect">
            <a:avLst/>
          </a:prstGeom>
        </p:spPr>
        <p:txBody>
          <a:bodyPr wrap="square">
            <a:spAutoFit/>
          </a:bodyPr>
          <a:lstStyle/>
          <a:p>
            <a:pPr marL="285750" indent="-285750" algn="just">
              <a:spcBef>
                <a:spcPts val="300"/>
              </a:spcBef>
              <a:spcAft>
                <a:spcPts val="300"/>
              </a:spcAft>
              <a:buFont typeface="Arial" panose="020B0604020202020204" pitchFamily="34" charset="0"/>
              <a:buChar char="•"/>
            </a:pPr>
            <a:r>
              <a:rPr lang="ja-JP" altLang="ja-JP" i="1" kern="100" dirty="0">
                <a:solidFill>
                  <a:srgbClr val="0000FF"/>
                </a:solidFill>
                <a:latin typeface="+mn-ea"/>
                <a:cs typeface="Times New Roman" panose="02020603050405020304" pitchFamily="18" charset="0"/>
              </a:rPr>
              <a:t>経済効果：貢献する市場の規模額など（社会実装を実現させる想定ターゲット物質から試算してください。市場規模額は</a:t>
            </a:r>
            <a:r>
              <a:rPr lang="en-US" altLang="ja-JP" i="1" kern="100" dirty="0">
                <a:solidFill>
                  <a:srgbClr val="0000FF"/>
                </a:solidFill>
                <a:latin typeface="+mn-ea"/>
                <a:cs typeface="Times New Roman" panose="02020603050405020304" pitchFamily="18" charset="0"/>
              </a:rPr>
              <a:t>2030</a:t>
            </a:r>
            <a:r>
              <a:rPr lang="ja-JP" altLang="ja-JP" i="1" kern="100" dirty="0">
                <a:solidFill>
                  <a:srgbClr val="0000FF"/>
                </a:solidFill>
                <a:latin typeface="+mn-ea"/>
                <a:cs typeface="Times New Roman" panose="02020603050405020304" pitchFamily="18" charset="0"/>
              </a:rPr>
              <a:t>年までと</a:t>
            </a:r>
            <a:r>
              <a:rPr lang="en-US" altLang="ja-JP" i="1" kern="100" dirty="0">
                <a:solidFill>
                  <a:srgbClr val="0000FF"/>
                </a:solidFill>
                <a:latin typeface="+mn-ea"/>
                <a:cs typeface="Times New Roman" panose="02020603050405020304" pitchFamily="18" charset="0"/>
              </a:rPr>
              <a:t>2050</a:t>
            </a:r>
            <a:r>
              <a:rPr lang="ja-JP" altLang="ja-JP" i="1" kern="100" dirty="0">
                <a:solidFill>
                  <a:srgbClr val="0000FF"/>
                </a:solidFill>
                <a:latin typeface="+mn-ea"/>
                <a:cs typeface="Times New Roman" panose="02020603050405020304" pitchFamily="18" charset="0"/>
              </a:rPr>
              <a:t>年までの想定を記載してください。）</a:t>
            </a:r>
            <a:endParaRPr lang="ja-JP" altLang="ja-JP" sz="2000" kern="100" dirty="0">
              <a:effectLst/>
              <a:latin typeface="+mn-ea"/>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i="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i="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1200" i="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（委託先： △△大学）</a:t>
            </a:r>
            <a:endParaRPr kumimoji="1" lang="en-US" altLang="ja-JP" sz="1200" i="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（研究開発テーマ名）</a:t>
            </a:r>
            <a:r>
              <a:rPr lang="ja-JP" altLang="en-US" sz="1400" b="1" i="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の研究開発</a:t>
            </a:r>
          </a:p>
        </p:txBody>
      </p:sp>
      <p:sp>
        <p:nvSpPr>
          <p:cNvPr id="7" name="Rectangle 9"/>
          <p:cNvSpPr>
            <a:spLocks noChangeArrowheads="1"/>
          </p:cNvSpPr>
          <p:nvPr/>
        </p:nvSpPr>
        <p:spPr bwMode="auto">
          <a:xfrm>
            <a:off x="135133" y="764704"/>
            <a:ext cx="8873734" cy="3039534"/>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48589" y="740933"/>
            <a:ext cx="2116852" cy="25267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バイオファウンドリ拠点の概要</a:t>
            </a:r>
          </a:p>
        </p:txBody>
      </p:sp>
      <p:sp>
        <p:nvSpPr>
          <p:cNvPr id="12" name="テキスト ボックス 11"/>
          <p:cNvSpPr txBox="1"/>
          <p:nvPr/>
        </p:nvSpPr>
        <p:spPr>
          <a:xfrm>
            <a:off x="3868149" y="1039506"/>
            <a:ext cx="4908832" cy="2123658"/>
          </a:xfrm>
          <a:prstGeom prst="rect">
            <a:avLst/>
          </a:prstGeom>
          <a:noFill/>
        </p:spPr>
        <p:txBody>
          <a:bodyPr wrap="square" rtlCol="0">
            <a:spAutoFit/>
          </a:bodyPr>
          <a:lstStyle/>
          <a:p>
            <a:r>
              <a:rPr lang="ja-JP" altLang="ja-JP" sz="1100" i="1" dirty="0">
                <a:solidFill>
                  <a:srgbClr val="0000FF"/>
                </a:solidFill>
              </a:rPr>
              <a:t>実施項目①「バイオファウンドリ拠点の形成（例）」</a:t>
            </a:r>
            <a:endParaRPr lang="ja-JP" altLang="ja-JP" sz="1100" dirty="0">
              <a:solidFill>
                <a:srgbClr val="0000FF"/>
              </a:solidFill>
            </a:endParaRPr>
          </a:p>
          <a:p>
            <a:r>
              <a:rPr lang="ja-JP" altLang="ja-JP" sz="1100" i="1" dirty="0">
                <a:solidFill>
                  <a:srgbClr val="0000FF"/>
                </a:solidFill>
              </a:rPr>
              <a:t>＊＊＊＊＊＊＊＊＊＊＊＊＊＊＊。</a:t>
            </a:r>
            <a:endParaRPr lang="ja-JP" altLang="ja-JP" sz="1100" dirty="0">
              <a:solidFill>
                <a:srgbClr val="0000FF"/>
              </a:solidFill>
            </a:endParaRPr>
          </a:p>
          <a:p>
            <a:r>
              <a:rPr lang="ja-JP" altLang="ja-JP" sz="1100" i="1" dirty="0">
                <a:solidFill>
                  <a:srgbClr val="0000FF"/>
                </a:solidFill>
              </a:rPr>
              <a:t>実施項目②「バイオファウンドリ拠点の運用（例）」</a:t>
            </a:r>
            <a:endParaRPr lang="ja-JP" altLang="ja-JP" sz="1100" dirty="0">
              <a:solidFill>
                <a:srgbClr val="0000FF"/>
              </a:solidFill>
            </a:endParaRPr>
          </a:p>
          <a:p>
            <a:r>
              <a:rPr lang="ja-JP" altLang="ja-JP" sz="1100" i="1" dirty="0">
                <a:solidFill>
                  <a:srgbClr val="0000FF"/>
                </a:solidFill>
              </a:rPr>
              <a:t>＊＊＊＊＊＊＊＊＊＊＊＊＊＊＊＊＊＊＊＊＊＊＊＊＊＊＊＊＊＊＊＊＊＊＊＊＊＊＊＊＊＊＊＊＊＊＊＊＊＊＊＊＊＊＊＊＊＊＊＊＊＊＊＊。</a:t>
            </a:r>
            <a:endParaRPr lang="ja-JP" altLang="ja-JP" sz="1100" dirty="0">
              <a:solidFill>
                <a:srgbClr val="0000FF"/>
              </a:solidFill>
            </a:endParaRPr>
          </a:p>
          <a:p>
            <a:r>
              <a:rPr lang="ja-JP" altLang="ja-JP" sz="1100" i="1" dirty="0">
                <a:solidFill>
                  <a:srgbClr val="0000FF"/>
                </a:solidFill>
              </a:rPr>
              <a:t>実施項目③「バイオファウンドリ機能検証（例）」</a:t>
            </a:r>
            <a:endParaRPr lang="ja-JP" altLang="ja-JP" sz="1100" dirty="0">
              <a:solidFill>
                <a:srgbClr val="0000FF"/>
              </a:solidFill>
            </a:endParaRPr>
          </a:p>
          <a:p>
            <a:r>
              <a:rPr lang="ja-JP" altLang="ja-JP" sz="1100" i="1" dirty="0">
                <a:solidFill>
                  <a:srgbClr val="0000FF"/>
                </a:solidFill>
              </a:rPr>
              <a:t>＊＊＊＊＊＊＊＊＊＊＊＊＊＊＊＊＊＊＊＊＊＊＊＊＊＊＊＊＊＊＊＊＊。</a:t>
            </a:r>
            <a:endParaRPr lang="ja-JP" altLang="ja-JP" sz="1100" dirty="0">
              <a:solidFill>
                <a:srgbClr val="0000FF"/>
              </a:solidFill>
            </a:endParaRPr>
          </a:p>
          <a:p>
            <a:r>
              <a:rPr lang="ja-JP" altLang="ja-JP" sz="1100" i="1" dirty="0">
                <a:solidFill>
                  <a:srgbClr val="0000FF"/>
                </a:solidFill>
              </a:rPr>
              <a:t>実施項目④「バイオファウンドリ＊＊＊機能向上に向けた＊＊＊技術開発（例）」</a:t>
            </a:r>
            <a:endParaRPr lang="ja-JP" altLang="ja-JP" sz="1100" dirty="0">
              <a:solidFill>
                <a:srgbClr val="0000FF"/>
              </a:solidFill>
            </a:endParaRPr>
          </a:p>
          <a:p>
            <a:r>
              <a:rPr lang="ja-JP" altLang="ja-JP" sz="1100" i="1" dirty="0">
                <a:solidFill>
                  <a:srgbClr val="0000FF"/>
                </a:solidFill>
              </a:rPr>
              <a:t>＊＊＊＊＊＊＊＊＊＊＊＊＊＊＊＊＊＊＊＊＊＊＊＊＊＊＊＊＊＊＊＊＊＊＊＊＊＊＊＊＊＊＊＊＊。</a:t>
            </a:r>
            <a:endParaRPr lang="ja-JP" altLang="ja-JP" sz="1100" dirty="0">
              <a:solidFill>
                <a:srgbClr val="0000FF"/>
              </a:solidFill>
            </a:endParaRPr>
          </a:p>
          <a:p>
            <a:r>
              <a:rPr lang="ja-JP" altLang="ja-JP" sz="1100" i="1" dirty="0">
                <a:solidFill>
                  <a:srgbClr val="0000FF"/>
                </a:solidFill>
              </a:rPr>
              <a:t>実施項目⑤「バイオファウンドリ拠点を活用したものづくり人材の育成（例）」</a:t>
            </a:r>
            <a:endParaRPr lang="ja-JP" altLang="ja-JP" sz="1100" dirty="0">
              <a:solidFill>
                <a:srgbClr val="0000FF"/>
              </a:solidFill>
            </a:endParaRPr>
          </a:p>
          <a:p>
            <a:r>
              <a:rPr lang="ja-JP" altLang="ja-JP" sz="1100" i="1" dirty="0">
                <a:solidFill>
                  <a:srgbClr val="0000FF"/>
                </a:solidFill>
              </a:rPr>
              <a:t>＊＊＊＊＊＊＊＊＊＊＊＊＊＊＊＊＊＊＊＊＊＊＊＊＊＊＊＊＊＊＊＊＊。</a:t>
            </a:r>
            <a:endParaRPr lang="en-US" altLang="ja-JP" sz="1100"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5811937" y="364570"/>
            <a:ext cx="2864519" cy="46166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提案書</a:t>
            </a:r>
            <a:r>
              <a:rPr lang="en-US" altLang="ja-JP" sz="1200" i="1" dirty="0">
                <a:solidFill>
                  <a:srgbClr val="0000FF"/>
                </a:solidFill>
              </a:rPr>
              <a:t>[</a:t>
            </a:r>
            <a:r>
              <a:rPr lang="ja-JP" altLang="en-US" sz="1200" i="1" dirty="0">
                <a:solidFill>
                  <a:srgbClr val="0000FF"/>
                </a:solidFill>
              </a:rPr>
              <a:t>要約版</a:t>
            </a:r>
            <a:r>
              <a:rPr lang="en-US" altLang="ja-JP" sz="1200" i="1" dirty="0">
                <a:solidFill>
                  <a:srgbClr val="0000FF"/>
                </a:solidFill>
              </a:rPr>
              <a:t>]</a:t>
            </a:r>
            <a:r>
              <a:rPr lang="ja-JP" altLang="en-US" sz="1200" i="1" dirty="0">
                <a:solidFill>
                  <a:srgbClr val="0000FF"/>
                </a:solidFill>
              </a:rPr>
              <a:t>をもとに提案概要資料を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
        <p:nvSpPr>
          <p:cNvPr id="14" name="スライド番号プレースホルダ 2">
            <a:extLst>
              <a:ext uri="{FF2B5EF4-FFF2-40B4-BE49-F238E27FC236}">
                <a16:creationId xmlns:a16="http://schemas.microsoft.com/office/drawing/2014/main" id="{0E8B9F0B-8F9D-4AAA-890D-702AC3310742}"/>
              </a:ext>
            </a:extLst>
          </p:cNvPr>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5" name="Rectangle 9">
            <a:extLst>
              <a:ext uri="{FF2B5EF4-FFF2-40B4-BE49-F238E27FC236}">
                <a16:creationId xmlns:a16="http://schemas.microsoft.com/office/drawing/2014/main" id="{0D1CAF87-A9BB-4A2A-8E64-FFBF7A6B4BD7}"/>
              </a:ext>
            </a:extLst>
          </p:cNvPr>
          <p:cNvSpPr>
            <a:spLocks noChangeArrowheads="1"/>
          </p:cNvSpPr>
          <p:nvPr/>
        </p:nvSpPr>
        <p:spPr bwMode="auto">
          <a:xfrm>
            <a:off x="135133" y="3886178"/>
            <a:ext cx="8891391" cy="2846410"/>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BFCBF8B3-D6F1-493D-9CEF-0A1C80D31401}"/>
              </a:ext>
            </a:extLst>
          </p:cNvPr>
          <p:cNvSpPr>
            <a:spLocks noChangeArrowheads="1"/>
          </p:cNvSpPr>
          <p:nvPr/>
        </p:nvSpPr>
        <p:spPr bwMode="auto">
          <a:xfrm>
            <a:off x="52944" y="3886177"/>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実用化・事業化計画</a:t>
            </a:r>
          </a:p>
        </p:txBody>
      </p:sp>
      <p:sp>
        <p:nvSpPr>
          <p:cNvPr id="22" name="テキスト ボックス 21">
            <a:extLst>
              <a:ext uri="{FF2B5EF4-FFF2-40B4-BE49-F238E27FC236}">
                <a16:creationId xmlns:a16="http://schemas.microsoft.com/office/drawing/2014/main" id="{4C40FA60-ECAE-4E54-B153-54C6908BEEAA}"/>
              </a:ext>
            </a:extLst>
          </p:cNvPr>
          <p:cNvSpPr txBox="1"/>
          <p:nvPr/>
        </p:nvSpPr>
        <p:spPr>
          <a:xfrm>
            <a:off x="4427984" y="1886155"/>
            <a:ext cx="3409161" cy="46166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左記のバイオファウンドリ機能を達成するための実施項目と最終目標、達成時期を記載してください。</a:t>
            </a:r>
          </a:p>
        </p:txBody>
      </p:sp>
      <p:sp>
        <p:nvSpPr>
          <p:cNvPr id="34" name="Text Box 5">
            <a:extLst>
              <a:ext uri="{FF2B5EF4-FFF2-40B4-BE49-F238E27FC236}">
                <a16:creationId xmlns:a16="http://schemas.microsoft.com/office/drawing/2014/main" id="{EC2B0DC3-BDD0-4ACC-B7E5-6C4B688D62BE}"/>
              </a:ext>
            </a:extLst>
          </p:cNvPr>
          <p:cNvSpPr txBox="1">
            <a:spLocks noChangeArrowheads="1"/>
          </p:cNvSpPr>
          <p:nvPr/>
        </p:nvSpPr>
        <p:spPr bwMode="auto">
          <a:xfrm>
            <a:off x="95199" y="1006447"/>
            <a:ext cx="101181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場所、機能</a:t>
            </a:r>
          </a:p>
        </p:txBody>
      </p:sp>
      <p:sp>
        <p:nvSpPr>
          <p:cNvPr id="73" name="Text Box 5">
            <a:extLst>
              <a:ext uri="{FF2B5EF4-FFF2-40B4-BE49-F238E27FC236}">
                <a16:creationId xmlns:a16="http://schemas.microsoft.com/office/drawing/2014/main" id="{46F24084-0BBA-4402-844A-F882EFB04FDD}"/>
              </a:ext>
            </a:extLst>
          </p:cNvPr>
          <p:cNvSpPr txBox="1">
            <a:spLocks noChangeArrowheads="1"/>
          </p:cNvSpPr>
          <p:nvPr/>
        </p:nvSpPr>
        <p:spPr bwMode="auto">
          <a:xfrm>
            <a:off x="3906639" y="787834"/>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実施項目</a:t>
            </a:r>
          </a:p>
        </p:txBody>
      </p:sp>
      <p:graphicFrame>
        <p:nvGraphicFramePr>
          <p:cNvPr id="21" name="表 20">
            <a:extLst>
              <a:ext uri="{FF2B5EF4-FFF2-40B4-BE49-F238E27FC236}">
                <a16:creationId xmlns:a16="http://schemas.microsoft.com/office/drawing/2014/main" id="{FEC608DD-7034-409C-99AC-476F70119193}"/>
              </a:ext>
            </a:extLst>
          </p:cNvPr>
          <p:cNvGraphicFramePr>
            <a:graphicFrameLocks noGrp="1"/>
          </p:cNvGraphicFramePr>
          <p:nvPr>
            <p:extLst>
              <p:ext uri="{D42A27DB-BD31-4B8C-83A1-F6EECF244321}">
                <p14:modId xmlns:p14="http://schemas.microsoft.com/office/powerpoint/2010/main" val="3460528388"/>
              </p:ext>
            </p:extLst>
          </p:nvPr>
        </p:nvGraphicFramePr>
        <p:xfrm>
          <a:off x="1518781" y="4582421"/>
          <a:ext cx="6143625" cy="1478280"/>
        </p:xfrm>
        <a:graphic>
          <a:graphicData uri="http://schemas.openxmlformats.org/drawingml/2006/table">
            <a:tbl>
              <a:tblPr>
                <a:tableStyleId>{5C22544A-7EE6-4342-B048-85BDC9FD1C3A}</a:tableStyleId>
              </a:tblPr>
              <a:tblGrid>
                <a:gridCol w="6143625">
                  <a:extLst>
                    <a:ext uri="{9D8B030D-6E8A-4147-A177-3AD203B41FA5}">
                      <a16:colId xmlns:a16="http://schemas.microsoft.com/office/drawing/2014/main" val="1876192681"/>
                    </a:ext>
                  </a:extLst>
                </a:gridCol>
              </a:tblGrid>
              <a:tr h="0">
                <a:tc>
                  <a:txBody>
                    <a:bodyPr/>
                    <a:lstStyle/>
                    <a:p>
                      <a:pPr algn="just">
                        <a:spcBef>
                          <a:spcPts val="300"/>
                        </a:spcBef>
                        <a:spcAft>
                          <a:spcPts val="300"/>
                        </a:spcAft>
                      </a:pPr>
                      <a:r>
                        <a:rPr lang="ja-JP" sz="1200" i="1" kern="100" dirty="0">
                          <a:solidFill>
                            <a:srgbClr val="0000FF"/>
                          </a:solidFill>
                          <a:effectLst/>
                          <a:latin typeface="+mn-ea"/>
                          <a:ea typeface="+mn-ea"/>
                        </a:rPr>
                        <a:t>・</a:t>
                      </a:r>
                      <a:r>
                        <a:rPr lang="en-US" sz="1200" i="1" kern="100" dirty="0">
                          <a:solidFill>
                            <a:srgbClr val="0000FF"/>
                          </a:solidFill>
                          <a:effectLst/>
                          <a:latin typeface="+mn-ea"/>
                          <a:ea typeface="+mn-ea"/>
                        </a:rPr>
                        <a:t>NEDO</a:t>
                      </a:r>
                      <a:r>
                        <a:rPr lang="ja-JP" sz="1200" i="1" kern="100" dirty="0">
                          <a:solidFill>
                            <a:srgbClr val="0000FF"/>
                          </a:solidFill>
                          <a:effectLst/>
                          <a:latin typeface="+mn-ea"/>
                          <a:ea typeface="+mn-ea"/>
                        </a:rPr>
                        <a:t>事業終了後のバイオファウンドリの運営計画・体制・段取り</a:t>
                      </a:r>
                    </a:p>
                    <a:p>
                      <a:pPr algn="just">
                        <a:spcBef>
                          <a:spcPts val="300"/>
                        </a:spcBef>
                        <a:spcAft>
                          <a:spcPts val="300"/>
                        </a:spcAft>
                      </a:pPr>
                      <a:r>
                        <a:rPr lang="ja-JP" sz="1200" i="1" kern="100" dirty="0">
                          <a:solidFill>
                            <a:srgbClr val="0000FF"/>
                          </a:solidFill>
                          <a:effectLst/>
                          <a:latin typeface="+mn-ea"/>
                          <a:ea typeface="+mn-ea"/>
                        </a:rPr>
                        <a:t>・類似の受託生産事業を行う企業等との関係性においてバイオエコノミーを活性化させる方法</a:t>
                      </a:r>
                    </a:p>
                    <a:p>
                      <a:pPr algn="just">
                        <a:spcBef>
                          <a:spcPts val="300"/>
                        </a:spcBef>
                        <a:spcAft>
                          <a:spcPts val="300"/>
                        </a:spcAft>
                      </a:pPr>
                      <a:r>
                        <a:rPr lang="ja-JP" sz="1200" i="1" kern="100" dirty="0">
                          <a:solidFill>
                            <a:srgbClr val="0000FF"/>
                          </a:solidFill>
                          <a:effectLst/>
                          <a:latin typeface="+mn-ea"/>
                          <a:ea typeface="+mn-ea"/>
                        </a:rPr>
                        <a:t>・事業化に必要な各種規制等への対応</a:t>
                      </a:r>
                    </a:p>
                    <a:p>
                      <a:pPr algn="just">
                        <a:spcBef>
                          <a:spcPts val="300"/>
                        </a:spcBef>
                        <a:spcAft>
                          <a:spcPts val="300"/>
                        </a:spcAft>
                      </a:pPr>
                      <a:r>
                        <a:rPr lang="ja-JP" sz="1200" i="1" kern="100" dirty="0">
                          <a:solidFill>
                            <a:srgbClr val="0000FF"/>
                          </a:solidFill>
                          <a:effectLst/>
                          <a:latin typeface="+mn-ea"/>
                          <a:ea typeface="+mn-ea"/>
                        </a:rPr>
                        <a:t>・経済効果：貢献する市場の規模額など</a:t>
                      </a:r>
                      <a:endParaRPr lang="en-US" altLang="ja-JP" sz="1200" i="1" kern="100" dirty="0">
                        <a:solidFill>
                          <a:srgbClr val="0000FF"/>
                        </a:solidFill>
                        <a:effectLst/>
                        <a:latin typeface="+mn-ea"/>
                        <a:ea typeface="+mn-ea"/>
                      </a:endParaRPr>
                    </a:p>
                    <a:p>
                      <a:pPr algn="just">
                        <a:spcBef>
                          <a:spcPts val="300"/>
                        </a:spcBef>
                        <a:spcAft>
                          <a:spcPts val="300"/>
                        </a:spcAft>
                      </a:pPr>
                      <a:r>
                        <a:rPr lang="ja-JP" sz="1200" i="1" kern="100" dirty="0">
                          <a:solidFill>
                            <a:srgbClr val="0000FF"/>
                          </a:solidFill>
                          <a:effectLst/>
                          <a:latin typeface="+mn-ea"/>
                          <a:ea typeface="+mn-ea"/>
                        </a:rPr>
                        <a:t>・地球環境課題への貢献</a:t>
                      </a:r>
                      <a:endParaRPr lang="en-US" altLang="ja-JP" sz="1200" i="1" kern="100" dirty="0">
                        <a:solidFill>
                          <a:srgbClr val="0000FF"/>
                        </a:solidFill>
                        <a:effectLst/>
                        <a:latin typeface="+mn-ea"/>
                        <a:ea typeface="+mn-ea"/>
                      </a:endParaRPr>
                    </a:p>
                    <a:p>
                      <a:pPr algn="just">
                        <a:spcBef>
                          <a:spcPts val="300"/>
                        </a:spcBef>
                        <a:spcAft>
                          <a:spcPts val="300"/>
                        </a:spcAft>
                      </a:pPr>
                      <a:r>
                        <a:rPr lang="ja-JP" altLang="en-US" sz="1200" i="1" kern="100" dirty="0">
                          <a:solidFill>
                            <a:srgbClr val="0000FF"/>
                          </a:solidFill>
                          <a:effectLst/>
                          <a:latin typeface="+mn-ea"/>
                          <a:ea typeface="+mn-ea"/>
                          <a:cs typeface="Times New Roman" panose="02020603050405020304" pitchFamily="18" charset="0"/>
                        </a:rPr>
                        <a:t>を図表も用いて記載してください。</a:t>
                      </a:r>
                      <a:endParaRPr lang="ja-JP" sz="1200" i="1" kern="100" dirty="0">
                        <a:solidFill>
                          <a:srgbClr val="0000FF"/>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345382283"/>
                  </a:ext>
                </a:extLst>
              </a:tr>
            </a:tbl>
          </a:graphicData>
        </a:graphic>
      </p:graphicFrame>
      <p:sp>
        <p:nvSpPr>
          <p:cNvPr id="74" name="Text Box 5">
            <a:extLst>
              <a:ext uri="{FF2B5EF4-FFF2-40B4-BE49-F238E27FC236}">
                <a16:creationId xmlns:a16="http://schemas.microsoft.com/office/drawing/2014/main" id="{BF6F3B5F-A9D5-4A2F-BA5C-D754B5AB8C86}"/>
              </a:ext>
            </a:extLst>
          </p:cNvPr>
          <p:cNvSpPr txBox="1">
            <a:spLocks noChangeArrowheads="1"/>
          </p:cNvSpPr>
          <p:nvPr/>
        </p:nvSpPr>
        <p:spPr bwMode="auto">
          <a:xfrm>
            <a:off x="3906639" y="3050578"/>
            <a:ext cx="17411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実証テーマ受け入れ件数</a:t>
            </a:r>
          </a:p>
        </p:txBody>
      </p:sp>
      <p:sp>
        <p:nvSpPr>
          <p:cNvPr id="75" name="テキスト ボックス 74">
            <a:extLst>
              <a:ext uri="{FF2B5EF4-FFF2-40B4-BE49-F238E27FC236}">
                <a16:creationId xmlns:a16="http://schemas.microsoft.com/office/drawing/2014/main" id="{49E4C030-0DFD-4900-B5FD-6AB5665A9D73}"/>
              </a:ext>
            </a:extLst>
          </p:cNvPr>
          <p:cNvSpPr txBox="1"/>
          <p:nvPr/>
        </p:nvSpPr>
        <p:spPr>
          <a:xfrm>
            <a:off x="367019" y="2073963"/>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文字だけでなく図や絵を使って構いません。</a:t>
            </a:r>
          </a:p>
        </p:txBody>
      </p:sp>
      <p:graphicFrame>
        <p:nvGraphicFramePr>
          <p:cNvPr id="76" name="表 76">
            <a:extLst>
              <a:ext uri="{FF2B5EF4-FFF2-40B4-BE49-F238E27FC236}">
                <a16:creationId xmlns:a16="http://schemas.microsoft.com/office/drawing/2014/main" id="{0E6BF41E-71C7-4FAB-9EF1-BC358EB037F1}"/>
              </a:ext>
            </a:extLst>
          </p:cNvPr>
          <p:cNvGraphicFramePr>
            <a:graphicFrameLocks noGrp="1"/>
          </p:cNvGraphicFramePr>
          <p:nvPr>
            <p:extLst>
              <p:ext uri="{D42A27DB-BD31-4B8C-83A1-F6EECF244321}">
                <p14:modId xmlns:p14="http://schemas.microsoft.com/office/powerpoint/2010/main" val="553985368"/>
              </p:ext>
            </p:extLst>
          </p:nvPr>
        </p:nvGraphicFramePr>
        <p:xfrm>
          <a:off x="4139951" y="3284984"/>
          <a:ext cx="4719988" cy="487680"/>
        </p:xfrm>
        <a:graphic>
          <a:graphicData uri="http://schemas.openxmlformats.org/drawingml/2006/table">
            <a:tbl>
              <a:tblPr firstRow="1" bandRow="1">
                <a:tableStyleId>{5940675A-B579-460E-94D1-54222C63F5DA}</a:tableStyleId>
              </a:tblPr>
              <a:tblGrid>
                <a:gridCol w="674284">
                  <a:extLst>
                    <a:ext uri="{9D8B030D-6E8A-4147-A177-3AD203B41FA5}">
                      <a16:colId xmlns:a16="http://schemas.microsoft.com/office/drawing/2014/main" val="1433002412"/>
                    </a:ext>
                  </a:extLst>
                </a:gridCol>
                <a:gridCol w="674284">
                  <a:extLst>
                    <a:ext uri="{9D8B030D-6E8A-4147-A177-3AD203B41FA5}">
                      <a16:colId xmlns:a16="http://schemas.microsoft.com/office/drawing/2014/main" val="818245852"/>
                    </a:ext>
                  </a:extLst>
                </a:gridCol>
                <a:gridCol w="674284">
                  <a:extLst>
                    <a:ext uri="{9D8B030D-6E8A-4147-A177-3AD203B41FA5}">
                      <a16:colId xmlns:a16="http://schemas.microsoft.com/office/drawing/2014/main" val="288039516"/>
                    </a:ext>
                  </a:extLst>
                </a:gridCol>
                <a:gridCol w="674284">
                  <a:extLst>
                    <a:ext uri="{9D8B030D-6E8A-4147-A177-3AD203B41FA5}">
                      <a16:colId xmlns:a16="http://schemas.microsoft.com/office/drawing/2014/main" val="2654801835"/>
                    </a:ext>
                  </a:extLst>
                </a:gridCol>
                <a:gridCol w="674284">
                  <a:extLst>
                    <a:ext uri="{9D8B030D-6E8A-4147-A177-3AD203B41FA5}">
                      <a16:colId xmlns:a16="http://schemas.microsoft.com/office/drawing/2014/main" val="2959453659"/>
                    </a:ext>
                  </a:extLst>
                </a:gridCol>
                <a:gridCol w="674284">
                  <a:extLst>
                    <a:ext uri="{9D8B030D-6E8A-4147-A177-3AD203B41FA5}">
                      <a16:colId xmlns:a16="http://schemas.microsoft.com/office/drawing/2014/main" val="2376955804"/>
                    </a:ext>
                  </a:extLst>
                </a:gridCol>
                <a:gridCol w="674284">
                  <a:extLst>
                    <a:ext uri="{9D8B030D-6E8A-4147-A177-3AD203B41FA5}">
                      <a16:colId xmlns:a16="http://schemas.microsoft.com/office/drawing/2014/main" val="4106655044"/>
                    </a:ext>
                  </a:extLst>
                </a:gridCol>
              </a:tblGrid>
              <a:tr h="211517">
                <a:tc>
                  <a:txBody>
                    <a:bodyPr/>
                    <a:lstStyle/>
                    <a:p>
                      <a:pPr algn="ctr"/>
                      <a:r>
                        <a:rPr kumimoji="1" lang="en-US" altLang="ja-JP" sz="1000" dirty="0"/>
                        <a:t>2021</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t>2022</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t>2023</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t>2024</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t>2025</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t>2026</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t>2027</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47513222"/>
                  </a:ext>
                </a:extLst>
              </a:tr>
              <a:tr h="211517">
                <a:tc>
                  <a:txBody>
                    <a:bodyPr/>
                    <a:lstStyle/>
                    <a:p>
                      <a:pPr algn="ctr"/>
                      <a:endParaRPr kumimoji="1" lang="ja-JP" altLang="en-US" sz="1000" dirty="0"/>
                    </a:p>
                  </a:txBody>
                  <a:tcPr/>
                </a:tc>
                <a:tc>
                  <a:txBody>
                    <a:bodyPr/>
                    <a:lstStyle/>
                    <a:p>
                      <a:pPr algn="ctr"/>
                      <a:endParaRPr kumimoji="1" lang="ja-JP" altLang="en-US" sz="1000" dirty="0"/>
                    </a:p>
                  </a:txBody>
                  <a:tcPr/>
                </a:tc>
                <a:tc>
                  <a:txBody>
                    <a:bodyPr/>
                    <a:lstStyle/>
                    <a:p>
                      <a:pPr algn="ctr"/>
                      <a:endParaRPr kumimoji="1" lang="ja-JP" altLang="en-US" sz="1000" dirty="0"/>
                    </a:p>
                  </a:txBody>
                  <a:tcPr/>
                </a:tc>
                <a:tc>
                  <a:txBody>
                    <a:bodyPr/>
                    <a:lstStyle/>
                    <a:p>
                      <a:pPr algn="ctr"/>
                      <a:endParaRPr kumimoji="1" lang="ja-JP" altLang="en-US" sz="1000" dirty="0"/>
                    </a:p>
                  </a:txBody>
                  <a:tcPr/>
                </a:tc>
                <a:tc>
                  <a:txBody>
                    <a:bodyPr/>
                    <a:lstStyle/>
                    <a:p>
                      <a:pPr algn="ctr"/>
                      <a:endParaRPr kumimoji="1" lang="ja-JP" altLang="en-US" sz="1000" dirty="0"/>
                    </a:p>
                  </a:txBody>
                  <a:tcPr/>
                </a:tc>
                <a:tc>
                  <a:txBody>
                    <a:bodyPr/>
                    <a:lstStyle/>
                    <a:p>
                      <a:pPr algn="ctr"/>
                      <a:endParaRPr kumimoji="1" lang="ja-JP" altLang="en-US" sz="1000" dirty="0"/>
                    </a:p>
                  </a:txBody>
                  <a:tcPr/>
                </a:tc>
                <a:tc>
                  <a:txBody>
                    <a:bodyPr/>
                    <a:lstStyle/>
                    <a:p>
                      <a:pPr algn="ctr"/>
                      <a:endParaRPr kumimoji="1" lang="ja-JP" altLang="en-US" sz="1000" dirty="0"/>
                    </a:p>
                  </a:txBody>
                  <a:tcPr/>
                </a:tc>
                <a:extLst>
                  <a:ext uri="{0D108BD9-81ED-4DB2-BD59-A6C34878D82A}">
                    <a16:rowId xmlns:a16="http://schemas.microsoft.com/office/drawing/2014/main" val="2954397642"/>
                  </a:ext>
                </a:extLst>
              </a:tr>
            </a:tbl>
          </a:graphicData>
        </a:graphic>
      </p:graphicFrame>
    </p:spTree>
    <p:extLst>
      <p:ext uri="{BB962C8B-B14F-4D97-AF65-F5344CB8AC3E}">
        <p14:creationId xmlns:p14="http://schemas.microsoft.com/office/powerpoint/2010/main" val="749570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地球環境課題解決への貢献</a:t>
            </a:r>
            <a:endParaRPr kumimoji="1" lang="ja-JP" altLang="en-US" sz="24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20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提案内容の実施により、どのように</a:t>
            </a:r>
            <a:r>
              <a:rPr lang="en-US" altLang="ja-JP" i="1" dirty="0">
                <a:solidFill>
                  <a:srgbClr val="0000FF"/>
                </a:solidFill>
              </a:rPr>
              <a:t>CO2</a:t>
            </a:r>
            <a:r>
              <a:rPr lang="ja-JP" altLang="en-US" i="1" dirty="0">
                <a:solidFill>
                  <a:srgbClr val="0000FF"/>
                </a:solidFill>
              </a:rPr>
              <a:t>や</a:t>
            </a:r>
            <a:r>
              <a:rPr lang="en-US" altLang="ja-JP" i="1" dirty="0">
                <a:solidFill>
                  <a:srgbClr val="0000FF"/>
                </a:solidFill>
              </a:rPr>
              <a:t>GHG</a:t>
            </a:r>
            <a:r>
              <a:rPr lang="ja-JP" altLang="en-US" i="1" dirty="0">
                <a:solidFill>
                  <a:srgbClr val="0000FF"/>
                </a:solidFill>
              </a:rPr>
              <a:t>削減効果が期待されるのか、バックデータ含め、試算結果等を具体的に説明してください。</a:t>
            </a:r>
            <a:endParaRPr lang="en-US" altLang="ja-JP" i="1" dirty="0">
              <a:solidFill>
                <a:srgbClr val="0000FF"/>
              </a:solidFill>
            </a:endParaRPr>
          </a:p>
          <a:p>
            <a:pPr marL="285750" indent="-285750">
              <a:buFont typeface="Arial" panose="020B0604020202020204" pitchFamily="34" charset="0"/>
              <a:buChar char="•"/>
            </a:pPr>
            <a:r>
              <a:rPr lang="ja-JP" altLang="ja-JP" i="1" dirty="0">
                <a:solidFill>
                  <a:srgbClr val="0000FF"/>
                </a:solidFill>
              </a:rPr>
              <a:t>社会実装を実現させる想定ターゲット物質から試算してください。</a:t>
            </a:r>
            <a:r>
              <a:rPr lang="en-US" altLang="ja-JP" i="1" dirty="0">
                <a:solidFill>
                  <a:srgbClr val="0000FF"/>
                </a:solidFill>
              </a:rPr>
              <a:t>CO2</a:t>
            </a:r>
            <a:r>
              <a:rPr lang="ja-JP" altLang="ja-JP" i="1" dirty="0">
                <a:solidFill>
                  <a:srgbClr val="0000FF"/>
                </a:solidFill>
              </a:rPr>
              <a:t>や</a:t>
            </a:r>
            <a:r>
              <a:rPr lang="en-US" altLang="ja-JP" i="1" dirty="0">
                <a:solidFill>
                  <a:srgbClr val="0000FF"/>
                </a:solidFill>
              </a:rPr>
              <a:t>GHG</a:t>
            </a:r>
            <a:r>
              <a:rPr lang="ja-JP" altLang="ja-JP" i="1" dirty="0">
                <a:solidFill>
                  <a:srgbClr val="0000FF"/>
                </a:solidFill>
              </a:rPr>
              <a:t>削減効果は</a:t>
            </a:r>
            <a:r>
              <a:rPr lang="en-US" altLang="ja-JP" i="1" dirty="0">
                <a:solidFill>
                  <a:srgbClr val="0000FF"/>
                </a:solidFill>
              </a:rPr>
              <a:t>2030</a:t>
            </a:r>
            <a:r>
              <a:rPr lang="ja-JP" altLang="ja-JP" i="1" dirty="0">
                <a:solidFill>
                  <a:srgbClr val="0000FF"/>
                </a:solidFill>
              </a:rPr>
              <a:t>年までと</a:t>
            </a:r>
            <a:r>
              <a:rPr lang="en-US" altLang="ja-JP" i="1" dirty="0">
                <a:solidFill>
                  <a:srgbClr val="0000FF"/>
                </a:solidFill>
              </a:rPr>
              <a:t>2050</a:t>
            </a:r>
            <a:r>
              <a:rPr lang="ja-JP" altLang="ja-JP" i="1" dirty="0">
                <a:solidFill>
                  <a:srgbClr val="0000FF"/>
                </a:solidFill>
              </a:rPr>
              <a:t>年までの想定を記載してください。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カーボンリサイクル／カーボンニュートラル等と考えられるものづくりへの貢献も説明してください。</a:t>
            </a:r>
            <a:endParaRPr lang="en-US" altLang="ja-JP" i="1" dirty="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56388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研究開発の背景・目的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67544" y="764704"/>
            <a:ext cx="8280920" cy="2585323"/>
          </a:xfrm>
          <a:prstGeom prst="rect">
            <a:avLst/>
          </a:prstGeom>
        </p:spPr>
        <p:txBody>
          <a:bodyPr wrap="square">
            <a:spAutoFit/>
          </a:bodyPr>
          <a:lstStyle/>
          <a:p>
            <a:pPr latinLnBrk="1"/>
            <a:r>
              <a:rPr lang="en-US" altLang="ja-JP" i="1" dirty="0">
                <a:solidFill>
                  <a:srgbClr val="0000FF"/>
                </a:solidFill>
              </a:rPr>
              <a:t>【</a:t>
            </a:r>
            <a:r>
              <a:rPr lang="ja-JP" altLang="en-US" i="1" dirty="0">
                <a:solidFill>
                  <a:srgbClr val="0000FF"/>
                </a:solidFill>
              </a:rPr>
              <a:t>提案全体について記載</a:t>
            </a:r>
            <a:r>
              <a:rPr lang="en-US" altLang="ja-JP" i="1" dirty="0">
                <a:solidFill>
                  <a:srgbClr val="0000FF"/>
                </a:solidFill>
              </a:rPr>
              <a:t>】</a:t>
            </a:r>
          </a:p>
          <a:p>
            <a:pPr marL="285750" indent="-285750" latinLnBrk="1">
              <a:buFont typeface="Arial" panose="020B0604020202020204" pitchFamily="34" charset="0"/>
              <a:buChar char="•"/>
            </a:pPr>
            <a:r>
              <a:rPr lang="ja-JP" altLang="en-US" i="1" dirty="0">
                <a:solidFill>
                  <a:srgbClr val="0000FF"/>
                </a:solidFill>
              </a:rPr>
              <a:t>我が国におけるバイオものづくりの活性化に向けて、現状分析とそれを踏まえて構築する関東圏のバイオファウンドリ拠点が目指すこと</a:t>
            </a:r>
            <a:endParaRPr lang="en-US" altLang="ja-JP" i="1" dirty="0">
              <a:solidFill>
                <a:srgbClr val="0000FF"/>
              </a:solidFill>
            </a:endParaRPr>
          </a:p>
          <a:p>
            <a:pPr marL="285750" indent="-285750" latinLnBrk="1">
              <a:buFont typeface="Arial" panose="020B0604020202020204" pitchFamily="34" charset="0"/>
              <a:buChar char="•"/>
            </a:pPr>
            <a:r>
              <a:rPr lang="ja-JP" altLang="ja-JP" i="1" dirty="0">
                <a:solidFill>
                  <a:srgbClr val="0000FF"/>
                </a:solidFill>
                <a:latin typeface="+mj-ea"/>
                <a:ea typeface="+mj-ea"/>
              </a:rPr>
              <a:t>マクロ（産業）の視点、ミクロ（ビジネス）の視点</a:t>
            </a:r>
            <a:r>
              <a:rPr lang="ja-JP" altLang="en-US" i="1" dirty="0">
                <a:solidFill>
                  <a:srgbClr val="0000FF"/>
                </a:solidFill>
                <a:latin typeface="+mj-ea"/>
                <a:ea typeface="+mj-ea"/>
              </a:rPr>
              <a:t>で我が国産業にとって適している提案かどうかがわかるように</a:t>
            </a:r>
            <a:endParaRPr lang="en-US" altLang="ja-JP" i="1" dirty="0">
              <a:solidFill>
                <a:srgbClr val="0000FF"/>
              </a:solidFill>
              <a:latin typeface="+mj-ea"/>
              <a:ea typeface="+mj-ea"/>
            </a:endParaRPr>
          </a:p>
          <a:p>
            <a:pPr marL="285750" indent="-285750" latinLnBrk="1">
              <a:buFont typeface="Arial" panose="020B0604020202020204" pitchFamily="34" charset="0"/>
              <a:buChar char="•"/>
            </a:pPr>
            <a:r>
              <a:rPr lang="ja-JP" altLang="ja-JP" i="1" dirty="0">
                <a:solidFill>
                  <a:srgbClr val="0000FF"/>
                </a:solidFill>
                <a:latin typeface="+mj-ea"/>
                <a:ea typeface="+mj-ea"/>
              </a:rPr>
              <a:t>マーケットの現状及び将来の</a:t>
            </a:r>
            <a:r>
              <a:rPr lang="ja-JP" altLang="en-US" i="1" dirty="0">
                <a:solidFill>
                  <a:srgbClr val="0000FF"/>
                </a:solidFill>
                <a:latin typeface="+mj-ea"/>
                <a:ea typeface="+mj-ea"/>
              </a:rPr>
              <a:t>需要</a:t>
            </a:r>
            <a:r>
              <a:rPr lang="ja-JP" altLang="ja-JP" i="1" dirty="0">
                <a:solidFill>
                  <a:srgbClr val="0000FF"/>
                </a:solidFill>
                <a:latin typeface="+mj-ea"/>
                <a:ea typeface="+mj-ea"/>
              </a:rPr>
              <a:t>、競争環境等</a:t>
            </a:r>
            <a:r>
              <a:rPr lang="ja-JP" altLang="en-US" i="1" dirty="0">
                <a:solidFill>
                  <a:srgbClr val="0000FF"/>
                </a:solidFill>
                <a:latin typeface="+mj-ea"/>
                <a:ea typeface="+mj-ea"/>
              </a:rPr>
              <a:t>の観点から、海外の取組と比較した提案内容の優位性・独自性</a:t>
            </a:r>
            <a:endParaRPr lang="en-US" altLang="ja-JP" i="1" dirty="0">
              <a:solidFill>
                <a:srgbClr val="0000FF"/>
              </a:solidFill>
              <a:latin typeface="+mj-ea"/>
              <a:ea typeface="+mj-ea"/>
            </a:endParaRPr>
          </a:p>
          <a:p>
            <a:pPr marL="285750" indent="-285750" latinLnBrk="1">
              <a:buFont typeface="Arial" panose="020B0604020202020204" pitchFamily="34" charset="0"/>
              <a:buChar char="•"/>
            </a:pPr>
            <a:r>
              <a:rPr lang="ja-JP" altLang="ja-JP" i="1" dirty="0">
                <a:solidFill>
                  <a:srgbClr val="0000FF"/>
                </a:solidFill>
                <a:latin typeface="+mj-ea"/>
                <a:ea typeface="+mj-ea"/>
              </a:rPr>
              <a:t>提案内容にかかる先行技術・知財状況を分析した上で提案内容の実施による実現可能性</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13995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提案する実施項目概要</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9" y="980728"/>
            <a:ext cx="8496944" cy="369332"/>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latin typeface="+mj-ea"/>
                <a:ea typeface="+mj-ea"/>
              </a:rPr>
              <a:t>各実施項目の位置づけ・必要性・関係性</a:t>
            </a: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2379747341"/>
              </p:ext>
            </p:extLst>
          </p:nvPr>
        </p:nvGraphicFramePr>
        <p:xfrm>
          <a:off x="79573" y="2252082"/>
          <a:ext cx="8812907" cy="4084320"/>
        </p:xfrm>
        <a:graphic>
          <a:graphicData uri="http://schemas.openxmlformats.org/drawingml/2006/table">
            <a:tbl>
              <a:tblPr>
                <a:tableStyleId>{5940675A-B579-460E-94D1-54222C63F5DA}</a:tableStyleId>
              </a:tblPr>
              <a:tblGrid>
                <a:gridCol w="1900139">
                  <a:extLst>
                    <a:ext uri="{9D8B030D-6E8A-4147-A177-3AD203B41FA5}">
                      <a16:colId xmlns:a16="http://schemas.microsoft.com/office/drawing/2014/main" val="20000"/>
                    </a:ext>
                  </a:extLst>
                </a:gridCol>
                <a:gridCol w="115212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1152128">
                  <a:extLst>
                    <a:ext uri="{9D8B030D-6E8A-4147-A177-3AD203B41FA5}">
                      <a16:colId xmlns:a16="http://schemas.microsoft.com/office/drawing/2014/main" val="20005"/>
                    </a:ext>
                  </a:extLst>
                </a:gridCol>
                <a:gridCol w="1152128">
                  <a:extLst>
                    <a:ext uri="{9D8B030D-6E8A-4147-A177-3AD203B41FA5}">
                      <a16:colId xmlns:a16="http://schemas.microsoft.com/office/drawing/2014/main" val="20006"/>
                    </a:ext>
                  </a:extLst>
                </a:gridCol>
                <a:gridCol w="1152128">
                  <a:extLst>
                    <a:ext uri="{9D8B030D-6E8A-4147-A177-3AD203B41FA5}">
                      <a16:colId xmlns:a16="http://schemas.microsoft.com/office/drawing/2014/main" val="2269335900"/>
                    </a:ext>
                  </a:extLst>
                </a:gridCol>
              </a:tblGrid>
              <a:tr h="144016">
                <a:tc>
                  <a:txBody>
                    <a:bodyPr/>
                    <a:lstStyle/>
                    <a:p>
                      <a:pPr algn="ctr" fontAlgn="ctr"/>
                      <a:endParaRPr 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600" u="none" strike="noStrike" dirty="0">
                          <a:latin typeface="Meiryo UI" panose="020B0604030504040204" pitchFamily="50" charset="-128"/>
                          <a:ea typeface="Meiryo UI" panose="020B0604030504040204" pitchFamily="50" charset="-128"/>
                        </a:rPr>
                        <a:t>2021FY</a:t>
                      </a:r>
                      <a:endParaRPr lang="en-US" sz="1600" u="none" strike="noStrike" dirty="0">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600" u="none" strike="noStrike" dirty="0">
                          <a:latin typeface="Meiryo UI" panose="020B0604030504040204" pitchFamily="50" charset="-128"/>
                          <a:ea typeface="Meiryo UI" panose="020B0604030504040204" pitchFamily="50" charset="-128"/>
                        </a:rPr>
                        <a:t>2022FY</a:t>
                      </a:r>
                      <a:endParaRPr lang="en-US" sz="1600" b="1"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600" u="none" strike="noStrike" dirty="0">
                          <a:latin typeface="Meiryo UI" panose="020B0604030504040204" pitchFamily="50" charset="-128"/>
                          <a:ea typeface="Meiryo UI" panose="020B0604030504040204" pitchFamily="50" charset="-128"/>
                        </a:rPr>
                        <a:t>2023FY</a:t>
                      </a:r>
                      <a:endParaRPr lang="en-US" sz="1600" b="1"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latin typeface="Meiryo UI" panose="020B0604030504040204" pitchFamily="50" charset="-128"/>
                          <a:ea typeface="Meiryo UI" panose="020B0604030504040204" pitchFamily="50" charset="-128"/>
                        </a:rPr>
                        <a:t>2024FY</a:t>
                      </a:r>
                      <a:endParaRPr lang="en-US" altLang="ja-JP" sz="1600" b="1"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latin typeface="Meiryo UI" panose="020B0604030504040204" pitchFamily="50" charset="-128"/>
                          <a:ea typeface="Meiryo UI" panose="020B0604030504040204" pitchFamily="50" charset="-128"/>
                        </a:rPr>
                        <a:t>2025FY</a:t>
                      </a:r>
                      <a:endParaRPr lang="en-US" altLang="ja-JP" sz="1600" b="1"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Meiryo UI" panose="020B0604030504040204" pitchFamily="50" charset="-128"/>
                          <a:ea typeface="Meiryo UI" panose="020B0604030504040204" pitchFamily="50" charset="-128"/>
                        </a:rPr>
                        <a:t>2026FY</a:t>
                      </a:r>
                    </a:p>
                  </a:txBody>
                  <a:tcPr marL="0" marR="0" marT="0" marB="0" anchor="ctr"/>
                </a:tc>
                <a:extLst>
                  <a:ext uri="{0D108BD9-81ED-4DB2-BD59-A6C34878D82A}">
                    <a16:rowId xmlns:a16="http://schemas.microsoft.com/office/drawing/2014/main" val="10000"/>
                  </a:ext>
                </a:extLst>
              </a:tr>
              <a:tr h="550307">
                <a:tc>
                  <a:txBody>
                    <a:bodyPr/>
                    <a:lstStyle/>
                    <a:p>
                      <a:pPr algn="ctr" fontAlgn="ctr"/>
                      <a:r>
                        <a:rPr lang="ja-JP" altLang="en-US" sz="1400" b="0" i="0" u="none" strike="noStrike" dirty="0">
                          <a:solidFill>
                            <a:srgbClr val="0000FF"/>
                          </a:solidFill>
                          <a:latin typeface="Meiryo UI" panose="020B0604030504040204" pitchFamily="50" charset="-128"/>
                          <a:ea typeface="Meiryo UI" panose="020B0604030504040204" pitchFamily="50" charset="-128"/>
                        </a:rPr>
                        <a:t>実施項目①「バイオファウンドリ拠点の形成（例）」（担当：□□）</a:t>
                      </a:r>
                      <a:endParaRPr lang="en-US" altLang="ja-JP" sz="1400" b="0" i="0" u="none" strike="noStrike" dirty="0">
                        <a:solidFill>
                          <a:srgbClr val="0000FF"/>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600" u="none" strike="noStrike" dirty="0">
                          <a:latin typeface="Meiryo UI" panose="020B0604030504040204" pitchFamily="50" charset="-128"/>
                          <a:ea typeface="Meiryo UI" panose="020B0604030504040204" pitchFamily="50" charset="-128"/>
                        </a:rPr>
                        <a:t>　</a:t>
                      </a: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600" u="none" strike="noStrike" dirty="0">
                          <a:latin typeface="Meiryo UI" panose="020B0604030504040204" pitchFamily="50" charset="-128"/>
                          <a:ea typeface="Meiryo UI" panose="020B0604030504040204" pitchFamily="50" charset="-128"/>
                        </a:rPr>
                        <a:t>　</a:t>
                      </a: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600" u="none" strike="noStrike" dirty="0">
                          <a:latin typeface="Meiryo UI" panose="020B0604030504040204" pitchFamily="50" charset="-128"/>
                          <a:ea typeface="Meiryo UI" panose="020B0604030504040204" pitchFamily="50" charset="-128"/>
                        </a:rPr>
                        <a:t>　</a:t>
                      </a: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1"/>
                  </a:ext>
                </a:extLst>
              </a:tr>
              <a:tr h="414283">
                <a:tc>
                  <a:txBody>
                    <a:bodyPr/>
                    <a:lstStyle/>
                    <a:p>
                      <a:pPr algn="ctr" fontAlgn="ctr"/>
                      <a:r>
                        <a:rPr lang="ja-JP" altLang="en-US" sz="1400" b="0" i="0" u="none" strike="noStrike" dirty="0">
                          <a:solidFill>
                            <a:srgbClr val="0000FF"/>
                          </a:solidFill>
                          <a:latin typeface="Meiryo UI" panose="020B0604030504040204" pitchFamily="50" charset="-128"/>
                          <a:ea typeface="Meiryo UI" panose="020B0604030504040204" pitchFamily="50" charset="-128"/>
                        </a:rPr>
                        <a:t>実施項目②「バイオファウンドリ拠点の運用（例）」（担当：△△）</a:t>
                      </a: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422275">
                <a:tc>
                  <a:txBody>
                    <a:bodyPr/>
                    <a:lstStyle/>
                    <a:p>
                      <a:pPr algn="ctr" fontAlgn="ctr"/>
                      <a:r>
                        <a:rPr lang="ja-JP" altLang="en-US" sz="1400" b="0" i="0" u="none" strike="noStrike" dirty="0">
                          <a:solidFill>
                            <a:srgbClr val="0000FF"/>
                          </a:solidFill>
                          <a:latin typeface="Meiryo UI" panose="020B0604030504040204" pitchFamily="50" charset="-128"/>
                          <a:ea typeface="Meiryo UI" panose="020B0604030504040204" pitchFamily="50" charset="-128"/>
                        </a:rPr>
                        <a:t>実施項目③「バイオファウンドリ機能検証（例）」（担当：△△）</a:t>
                      </a: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4222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FF"/>
                          </a:solidFill>
                          <a:latin typeface="Meiryo UI" panose="020B0604030504040204" pitchFamily="50" charset="-128"/>
                          <a:ea typeface="Meiryo UI" panose="020B0604030504040204" pitchFamily="50" charset="-128"/>
                        </a:rPr>
                        <a:t>実施項目④「バイオファウンドリ＊＊機能向上に向けた＊＊技術開発（例）」</a:t>
                      </a: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517201803"/>
                  </a:ext>
                </a:extLst>
              </a:tr>
              <a:tr h="4222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FF"/>
                          </a:solidFill>
                          <a:latin typeface="Meiryo UI" panose="020B0604030504040204" pitchFamily="50" charset="-128"/>
                          <a:ea typeface="Meiryo UI" panose="020B0604030504040204" pitchFamily="50" charset="-128"/>
                        </a:rPr>
                        <a:t>実施項目⑤「バイオファウンドリ拠点を活用したものづくり人材の育成（例）」</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FF"/>
                          </a:solidFill>
                          <a:latin typeface="Meiryo UI" panose="020B0604030504040204" pitchFamily="50" charset="-128"/>
                          <a:ea typeface="Meiryo UI" panose="020B0604030504040204" pitchFamily="50" charset="-128"/>
                        </a:rPr>
                        <a:t>（担当：△△）</a:t>
                      </a: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658329435"/>
                  </a:ext>
                </a:extLst>
              </a:tr>
              <a:tr h="39598">
                <a:tc>
                  <a:txBody>
                    <a:bodyPr/>
                    <a:lstStyle/>
                    <a:p>
                      <a:pPr algn="ctr" fontAlgn="ctr"/>
                      <a:r>
                        <a:rPr lang="ja-JP" altLang="en-US" sz="1400" b="0" i="0" u="none" strike="noStrike" dirty="0">
                          <a:solidFill>
                            <a:srgbClr val="000000"/>
                          </a:solidFill>
                          <a:latin typeface="Meiryo UI" panose="020B0604030504040204" pitchFamily="50" charset="-128"/>
                          <a:ea typeface="Meiryo UI" panose="020B0604030504040204" pitchFamily="50" charset="-128"/>
                        </a:rPr>
                        <a:t>予算</a:t>
                      </a:r>
                      <a:endParaRPr lang="en-US" altLang="ja-JP" sz="1400" b="0" i="0" u="none" strike="noStrike" dirty="0">
                        <a:solidFill>
                          <a:srgbClr val="000000"/>
                        </a:solidFill>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latin typeface="Meiryo UI" panose="020B0604030504040204" pitchFamily="50" charset="-128"/>
                          <a:ea typeface="Meiryo UI" panose="020B0604030504040204" pitchFamily="50" charset="-128"/>
                        </a:rPr>
                        <a:t>（百万円）</a:t>
                      </a:r>
                      <a:endParaRPr lang="en-US" altLang="ja-JP" sz="14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600" b="0" i="0" u="none" strike="noStrike" dirty="0">
                          <a:solidFill>
                            <a:srgbClr val="000000"/>
                          </a:solidFill>
                          <a:latin typeface="Meiryo UI" panose="020B0604030504040204" pitchFamily="50" charset="-128"/>
                          <a:ea typeface="Meiryo UI" panose="020B0604030504040204" pitchFamily="50" charset="-128"/>
                        </a:rPr>
                        <a:t>〇〇</a:t>
                      </a:r>
                      <a:endParaRPr lang="en-US" altLang="ja-JP" sz="1600" b="0" i="0" u="none" strike="noStrike" dirty="0">
                        <a:solidFill>
                          <a:srgbClr val="000000"/>
                        </a:solidFill>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600" b="0" i="0" u="none" strike="noStrike" dirty="0">
                          <a:solidFill>
                            <a:srgbClr val="000000"/>
                          </a:solidFill>
                          <a:latin typeface="Meiryo UI" panose="020B0604030504040204" pitchFamily="50" charset="-128"/>
                          <a:ea typeface="Meiryo UI" panose="020B0604030504040204" pitchFamily="50" charset="-128"/>
                        </a:rPr>
                        <a:t>〇〇</a:t>
                      </a:r>
                    </a:p>
                  </a:txBody>
                  <a:tcPr marL="0" marR="0" marT="0" marB="0" anchor="ctr"/>
                </a:tc>
                <a:tc>
                  <a:txBody>
                    <a:bodyPr/>
                    <a:lstStyle/>
                    <a:p>
                      <a:pPr algn="ctr" fontAlgn="ctr"/>
                      <a:r>
                        <a:rPr lang="ja-JP" altLang="en-US" sz="16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6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6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6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6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bl>
          </a:graphicData>
        </a:graphic>
      </p:graphicFrame>
      <p:sp>
        <p:nvSpPr>
          <p:cNvPr id="26" name="ホームベース 25"/>
          <p:cNvSpPr/>
          <p:nvPr/>
        </p:nvSpPr>
        <p:spPr>
          <a:xfrm>
            <a:off x="2015687" y="2596689"/>
            <a:ext cx="1116154"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27" name="ホームベース 26"/>
          <p:cNvSpPr/>
          <p:nvPr/>
        </p:nvSpPr>
        <p:spPr>
          <a:xfrm>
            <a:off x="2021388" y="3262668"/>
            <a:ext cx="1110453"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3133983" y="3883564"/>
            <a:ext cx="1108311"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 name="正方形/長方形 2"/>
          <p:cNvSpPr/>
          <p:nvPr/>
        </p:nvSpPr>
        <p:spPr>
          <a:xfrm>
            <a:off x="38527" y="624483"/>
            <a:ext cx="8987997" cy="1200329"/>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285750" indent="-285750">
              <a:buFont typeface="Arial" panose="020B0604020202020204" pitchFamily="34" charset="0"/>
              <a:buChar char="•"/>
            </a:pPr>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p:txBody>
      </p:sp>
      <p:sp>
        <p:nvSpPr>
          <p:cNvPr id="22" name="ホームベース 25">
            <a:extLst>
              <a:ext uri="{FF2B5EF4-FFF2-40B4-BE49-F238E27FC236}">
                <a16:creationId xmlns:a16="http://schemas.microsoft.com/office/drawing/2014/main" id="{5D38E50C-326E-4223-AB6F-78A7AA35DFE2}"/>
              </a:ext>
            </a:extLst>
          </p:cNvPr>
          <p:cNvSpPr/>
          <p:nvPr/>
        </p:nvSpPr>
        <p:spPr>
          <a:xfrm>
            <a:off x="3131841" y="2596689"/>
            <a:ext cx="1110453"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20" name="テキスト ボックス 19">
            <a:extLst>
              <a:ext uri="{FF2B5EF4-FFF2-40B4-BE49-F238E27FC236}">
                <a16:creationId xmlns:a16="http://schemas.microsoft.com/office/drawing/2014/main" id="{F761D2B9-BE2D-4303-BBAB-49B057426FA8}"/>
              </a:ext>
            </a:extLst>
          </p:cNvPr>
          <p:cNvSpPr txBox="1"/>
          <p:nvPr/>
        </p:nvSpPr>
        <p:spPr>
          <a:xfrm>
            <a:off x="209819" y="1853951"/>
            <a:ext cx="3572236"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提案書</a:t>
            </a:r>
            <a:r>
              <a:rPr lang="en-US" altLang="ja-JP" sz="1200" i="1" dirty="0">
                <a:solidFill>
                  <a:srgbClr val="0000FF"/>
                </a:solidFill>
              </a:rPr>
              <a:t>[</a:t>
            </a:r>
            <a:r>
              <a:rPr lang="ja-JP" altLang="en-US" sz="1200" i="1" dirty="0">
                <a:solidFill>
                  <a:srgbClr val="0000FF"/>
                </a:solidFill>
              </a:rPr>
              <a:t>要約版</a:t>
            </a:r>
            <a:r>
              <a:rPr lang="en-US" altLang="ja-JP" sz="1200" i="1" dirty="0">
                <a:solidFill>
                  <a:srgbClr val="0000FF"/>
                </a:solidFill>
              </a:rPr>
              <a:t>]</a:t>
            </a:r>
            <a:r>
              <a:rPr lang="ja-JP" altLang="en-US" sz="1200" i="1" dirty="0">
                <a:solidFill>
                  <a:srgbClr val="0000FF"/>
                </a:solidFill>
              </a:rPr>
              <a:t>の線表をもとに作成してください。</a:t>
            </a:r>
          </a:p>
        </p:txBody>
      </p:sp>
      <p:sp>
        <p:nvSpPr>
          <p:cNvPr id="21" name="ホームベース 18">
            <a:extLst>
              <a:ext uri="{FF2B5EF4-FFF2-40B4-BE49-F238E27FC236}">
                <a16:creationId xmlns:a16="http://schemas.microsoft.com/office/drawing/2014/main" id="{4859CC08-74E9-40EB-AEDE-93D660739A06}"/>
              </a:ext>
            </a:extLst>
          </p:cNvPr>
          <p:cNvSpPr/>
          <p:nvPr/>
        </p:nvSpPr>
        <p:spPr>
          <a:xfrm>
            <a:off x="3131841" y="4635229"/>
            <a:ext cx="1108311"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23" name="ホームベース 18">
            <a:extLst>
              <a:ext uri="{FF2B5EF4-FFF2-40B4-BE49-F238E27FC236}">
                <a16:creationId xmlns:a16="http://schemas.microsoft.com/office/drawing/2014/main" id="{2EF0350F-FA77-46FD-A722-D1D81F32E273}"/>
              </a:ext>
            </a:extLst>
          </p:cNvPr>
          <p:cNvSpPr/>
          <p:nvPr/>
        </p:nvSpPr>
        <p:spPr>
          <a:xfrm>
            <a:off x="4298063" y="4437112"/>
            <a:ext cx="1725969"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24" name="ホームベース 18">
            <a:extLst>
              <a:ext uri="{FF2B5EF4-FFF2-40B4-BE49-F238E27FC236}">
                <a16:creationId xmlns:a16="http://schemas.microsoft.com/office/drawing/2014/main" id="{C5745BB6-82B2-4B66-A93E-574C091B05C5}"/>
              </a:ext>
            </a:extLst>
          </p:cNvPr>
          <p:cNvSpPr/>
          <p:nvPr/>
        </p:nvSpPr>
        <p:spPr>
          <a:xfrm>
            <a:off x="5436096" y="4757036"/>
            <a:ext cx="1108311"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29" name="ホームベース 18">
            <a:extLst>
              <a:ext uri="{FF2B5EF4-FFF2-40B4-BE49-F238E27FC236}">
                <a16:creationId xmlns:a16="http://schemas.microsoft.com/office/drawing/2014/main" id="{5DD49763-B5CC-48F3-8C0F-DA469F19DA10}"/>
              </a:ext>
            </a:extLst>
          </p:cNvPr>
          <p:cNvSpPr/>
          <p:nvPr/>
        </p:nvSpPr>
        <p:spPr>
          <a:xfrm>
            <a:off x="2016076" y="5292951"/>
            <a:ext cx="1110453"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0" name="ホームベース 18">
            <a:extLst>
              <a:ext uri="{FF2B5EF4-FFF2-40B4-BE49-F238E27FC236}">
                <a16:creationId xmlns:a16="http://schemas.microsoft.com/office/drawing/2014/main" id="{CB0B141D-EC0E-492E-BA68-E4A07A33CC64}"/>
              </a:ext>
            </a:extLst>
          </p:cNvPr>
          <p:cNvSpPr/>
          <p:nvPr/>
        </p:nvSpPr>
        <p:spPr>
          <a:xfrm>
            <a:off x="3133983" y="5301208"/>
            <a:ext cx="1164080"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1" name="ホームベース 18">
            <a:extLst>
              <a:ext uri="{FF2B5EF4-FFF2-40B4-BE49-F238E27FC236}">
                <a16:creationId xmlns:a16="http://schemas.microsoft.com/office/drawing/2014/main" id="{C139115F-E4F2-40E6-8C9D-4E969FCF3419}"/>
              </a:ext>
            </a:extLst>
          </p:cNvPr>
          <p:cNvSpPr/>
          <p:nvPr/>
        </p:nvSpPr>
        <p:spPr>
          <a:xfrm>
            <a:off x="4302207" y="5301208"/>
            <a:ext cx="1133889"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2" name="ホームベース 18">
            <a:extLst>
              <a:ext uri="{FF2B5EF4-FFF2-40B4-BE49-F238E27FC236}">
                <a16:creationId xmlns:a16="http://schemas.microsoft.com/office/drawing/2014/main" id="{128A3599-9465-4EE3-A64C-C831B07447D7}"/>
              </a:ext>
            </a:extLst>
          </p:cNvPr>
          <p:cNvSpPr/>
          <p:nvPr/>
        </p:nvSpPr>
        <p:spPr>
          <a:xfrm>
            <a:off x="5436096" y="5301208"/>
            <a:ext cx="3456384" cy="432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4" name="ホームベース 18">
            <a:extLst>
              <a:ext uri="{FF2B5EF4-FFF2-40B4-BE49-F238E27FC236}">
                <a16:creationId xmlns:a16="http://schemas.microsoft.com/office/drawing/2014/main" id="{98E5EC20-259B-4DA6-89D9-8A1F56196EF9}"/>
              </a:ext>
            </a:extLst>
          </p:cNvPr>
          <p:cNvSpPr/>
          <p:nvPr/>
        </p:nvSpPr>
        <p:spPr>
          <a:xfrm>
            <a:off x="4274487" y="3795096"/>
            <a:ext cx="1725969"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5" name="ホームベース 18">
            <a:extLst>
              <a:ext uri="{FF2B5EF4-FFF2-40B4-BE49-F238E27FC236}">
                <a16:creationId xmlns:a16="http://schemas.microsoft.com/office/drawing/2014/main" id="{07D91451-6ED0-4322-B11D-BCC9B68AB65F}"/>
              </a:ext>
            </a:extLst>
          </p:cNvPr>
          <p:cNvSpPr/>
          <p:nvPr/>
        </p:nvSpPr>
        <p:spPr>
          <a:xfrm>
            <a:off x="5412520" y="4100822"/>
            <a:ext cx="1108311"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6" name="ホームベース 18">
            <a:extLst>
              <a:ext uri="{FF2B5EF4-FFF2-40B4-BE49-F238E27FC236}">
                <a16:creationId xmlns:a16="http://schemas.microsoft.com/office/drawing/2014/main" id="{C984A563-8131-4833-82CA-AB8C343CF5F9}"/>
              </a:ext>
            </a:extLst>
          </p:cNvPr>
          <p:cNvSpPr/>
          <p:nvPr/>
        </p:nvSpPr>
        <p:spPr>
          <a:xfrm>
            <a:off x="6012160" y="3792084"/>
            <a:ext cx="1725969"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7" name="ホームベース 18">
            <a:extLst>
              <a:ext uri="{FF2B5EF4-FFF2-40B4-BE49-F238E27FC236}">
                <a16:creationId xmlns:a16="http://schemas.microsoft.com/office/drawing/2014/main" id="{CED0AA8F-EE8C-4EE1-80F1-AB507916D59D}"/>
              </a:ext>
            </a:extLst>
          </p:cNvPr>
          <p:cNvSpPr/>
          <p:nvPr/>
        </p:nvSpPr>
        <p:spPr>
          <a:xfrm>
            <a:off x="6585287" y="4101186"/>
            <a:ext cx="1725969"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
        <p:nvSpPr>
          <p:cNvPr id="38" name="ホームベース 18">
            <a:extLst>
              <a:ext uri="{FF2B5EF4-FFF2-40B4-BE49-F238E27FC236}">
                <a16:creationId xmlns:a16="http://schemas.microsoft.com/office/drawing/2014/main" id="{7491A5F3-E144-46FA-AE3E-A5FBBD02554A}"/>
              </a:ext>
            </a:extLst>
          </p:cNvPr>
          <p:cNvSpPr/>
          <p:nvPr/>
        </p:nvSpPr>
        <p:spPr>
          <a:xfrm>
            <a:off x="7749274" y="3790760"/>
            <a:ext cx="1108311" cy="28800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35193" y="653941"/>
            <a:ext cx="8703908" cy="646331"/>
          </a:xfrm>
          <a:prstGeom prst="rect">
            <a:avLst/>
          </a:prstGeom>
        </p:spPr>
        <p:txBody>
          <a:bodyPr wrap="square">
            <a:spAutoFit/>
          </a:bodyPr>
          <a:lstStyle/>
          <a:p>
            <a:pPr marL="285750" indent="-285750">
              <a:buFont typeface="Arial" panose="020B0604020202020204" pitchFamily="34" charset="0"/>
              <a:buChar char="•"/>
            </a:pPr>
            <a:r>
              <a:rPr lang="ja-JP" altLang="en-US" i="1" dirty="0">
                <a:solidFill>
                  <a:srgbClr val="0000FF"/>
                </a:solidFill>
              </a:rPr>
              <a:t>実施する体制とそれぞれの役割を図示してください（提案書に記載する実施体制の転記あるいは簡略化したもので構いません）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07" y="675355"/>
            <a:ext cx="9024703" cy="1200329"/>
          </a:xfrm>
          <a:prstGeom prst="rect">
            <a:avLst/>
          </a:prstGeom>
        </p:spPr>
        <p:txBody>
          <a:bodyPr wrap="square">
            <a:spAutoFit/>
          </a:bodyPr>
          <a:lstStyle/>
          <a:p>
            <a:pPr marL="87313" indent="-87313"/>
            <a:r>
              <a:rPr lang="ja-JP" altLang="en-US" i="1" dirty="0">
                <a:solidFill>
                  <a:srgbClr val="0000FF"/>
                </a:solidFill>
              </a:rPr>
              <a:t>・提案書に記載する各実施項目の具体的な内容・分担者等を説明してください。特記事項を満たしていることがわかるようにしてください。</a:t>
            </a:r>
            <a:endParaRPr lang="en-US" altLang="ja-JP" i="1" dirty="0">
              <a:solidFill>
                <a:srgbClr val="0000FF"/>
              </a:solidFill>
            </a:endParaRPr>
          </a:p>
          <a:p>
            <a:pPr marL="87313" indent="-87313"/>
            <a:r>
              <a:rPr lang="ja-JP" altLang="en-US" i="1" dirty="0">
                <a:solidFill>
                  <a:srgbClr val="0000FF"/>
                </a:solidFill>
              </a:rPr>
              <a:t>・図表などを用いて、内容をわかりやすく示してください。説明に必要なページ数を割いてください。</a:t>
            </a:r>
            <a:endParaRPr lang="en-US" altLang="ja-JP" i="1" dirty="0">
              <a:solidFill>
                <a:srgbClr val="0000FF"/>
              </a:solidFill>
            </a:endParaRPr>
          </a:p>
        </p:txBody>
      </p:sp>
      <p:sp>
        <p:nvSpPr>
          <p:cNvPr id="6" name="テキスト ボックス 5">
            <a:extLst>
              <a:ext uri="{FF2B5EF4-FFF2-40B4-BE49-F238E27FC236}">
                <a16:creationId xmlns:a16="http://schemas.microsoft.com/office/drawing/2014/main" id="{FB7F2927-A655-41B6-9AA8-93C04188D0A7}"/>
              </a:ext>
            </a:extLst>
          </p:cNvPr>
          <p:cNvSpPr txBox="1"/>
          <p:nvPr/>
        </p:nvSpPr>
        <p:spPr>
          <a:xfrm>
            <a:off x="59369" y="1844824"/>
            <a:ext cx="4923044" cy="369332"/>
          </a:xfrm>
          <a:prstGeom prst="rect">
            <a:avLst/>
          </a:prstGeom>
          <a:noFill/>
        </p:spPr>
        <p:txBody>
          <a:bodyPr wrap="square">
            <a:spAutoFit/>
          </a:bodyPr>
          <a:lstStyle/>
          <a:p>
            <a:r>
              <a:rPr lang="ja-JP" altLang="en-US" sz="1800" b="0" i="0" u="none" strike="noStrike" dirty="0">
                <a:latin typeface="Meiryo UI" panose="020B0604030504040204" pitchFamily="50" charset="-128"/>
                <a:ea typeface="Meiryo UI" panose="020B0604030504040204" pitchFamily="50" charset="-128"/>
              </a:rPr>
              <a:t>実施項目①「バイオファウンドリ拠点の形成（例）」</a:t>
            </a:r>
            <a:endParaRPr lang="ja-JP" altLang="en-US" dirty="0"/>
          </a:p>
        </p:txBody>
      </p:sp>
      <p:sp>
        <p:nvSpPr>
          <p:cNvPr id="8" name="テキスト ボックス 7">
            <a:extLst>
              <a:ext uri="{FF2B5EF4-FFF2-40B4-BE49-F238E27FC236}">
                <a16:creationId xmlns:a16="http://schemas.microsoft.com/office/drawing/2014/main" id="{5B5850BC-8AA2-481C-9EB4-99D279C98C92}"/>
              </a:ext>
            </a:extLst>
          </p:cNvPr>
          <p:cNvSpPr txBox="1"/>
          <p:nvPr/>
        </p:nvSpPr>
        <p:spPr>
          <a:xfrm>
            <a:off x="251520" y="2244711"/>
            <a:ext cx="8424936" cy="502702"/>
          </a:xfrm>
          <a:prstGeom prst="rect">
            <a:avLst/>
          </a:prstGeom>
          <a:noFill/>
        </p:spPr>
        <p:txBody>
          <a:bodyPr wrap="square">
            <a:spAutoFit/>
          </a:bodyPr>
          <a:lstStyle/>
          <a:p>
            <a:pPr indent="135890" algn="just" latinLnBrk="1">
              <a:lnSpc>
                <a:spcPts val="1580"/>
              </a:lnSpc>
            </a:pPr>
            <a:r>
              <a:rPr lang="ja-JP" altLang="ja-JP" sz="1800" spc="10" dirty="0">
                <a:effectLst/>
                <a:latin typeface="Meiryo UI" panose="020B0604030504040204" pitchFamily="50" charset="-128"/>
                <a:ea typeface="Meiryo UI" panose="020B0604030504040204" pitchFamily="50" charset="-128"/>
                <a:cs typeface="Times New Roman" panose="02020603050405020304" pitchFamily="18" charset="0"/>
              </a:rPr>
              <a:t>バイオファウンドリ拠点</a:t>
            </a:r>
            <a:r>
              <a:rPr lang="en-US" altLang="ja-JP" sz="1800" spc="10" dirty="0">
                <a:effectLst/>
                <a:latin typeface="Meiryo UI" panose="020B0604030504040204" pitchFamily="50" charset="-128"/>
                <a:ea typeface="Meiryo UI" panose="020B0604030504040204" pitchFamily="50" charset="-128"/>
                <a:cs typeface="Times New Roman" panose="02020603050405020304" pitchFamily="18" charset="0"/>
              </a:rPr>
              <a:t>A</a:t>
            </a:r>
            <a:r>
              <a:rPr lang="ja-JP" altLang="ja-JP" sz="1800" spc="10" dirty="0">
                <a:effectLst/>
                <a:latin typeface="Meiryo UI" panose="020B0604030504040204" pitchFamily="50" charset="-128"/>
                <a:ea typeface="Meiryo UI" panose="020B0604030504040204" pitchFamily="50" charset="-128"/>
                <a:cs typeface="Times New Roman" panose="02020603050405020304" pitchFamily="18" charset="0"/>
              </a:rPr>
              <a:t>：○○○○○株式会社○○○○○事業所</a:t>
            </a:r>
            <a:endParaRPr lang="en-US" altLang="ja-JP" sz="1800" spc="10" dirty="0">
              <a:effectLst/>
              <a:latin typeface="Meiryo UI" panose="020B0604030504040204" pitchFamily="50" charset="-128"/>
              <a:ea typeface="Meiryo UI" panose="020B0604030504040204" pitchFamily="50" charset="-128"/>
              <a:cs typeface="Times New Roman" panose="02020603050405020304" pitchFamily="18" charset="0"/>
            </a:endParaRPr>
          </a:p>
          <a:p>
            <a:pPr indent="135890" algn="just" latinLnBrk="1">
              <a:lnSpc>
                <a:spcPts val="1580"/>
              </a:lnSpc>
            </a:pPr>
            <a:r>
              <a:rPr lang="ja-JP" altLang="ja-JP" sz="1800" spc="10" dirty="0">
                <a:effectLst/>
                <a:latin typeface="Meiryo UI" panose="020B0604030504040204" pitchFamily="50" charset="-128"/>
                <a:ea typeface="Meiryo UI" panose="020B0604030504040204" pitchFamily="50" charset="-128"/>
                <a:cs typeface="Times New Roman" panose="02020603050405020304" pitchFamily="18" charset="0"/>
              </a:rPr>
              <a:t>（選定理由＊＊＊＊＊＊）</a:t>
            </a:r>
            <a:endParaRPr lang="en-US" altLang="ja-JP" sz="1800" spc="1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603B223F-E30B-40BA-B29E-75D517628F3F}"/>
              </a:ext>
            </a:extLst>
          </p:cNvPr>
          <p:cNvSpPr/>
          <p:nvPr/>
        </p:nvSpPr>
        <p:spPr>
          <a:xfrm>
            <a:off x="404198" y="2852936"/>
            <a:ext cx="8280920" cy="3668961"/>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indent="135890" algn="just" latinLnBrk="1">
              <a:lnSpc>
                <a:spcPts val="1580"/>
              </a:lnSpc>
            </a:pPr>
            <a:endParaRPr lang="en-US" altLang="ja-JP" spc="10" dirty="0">
              <a:latin typeface="Meiryo UI" panose="020B0604030504040204" pitchFamily="50" charset="-128"/>
              <a:ea typeface="Meiryo UI" panose="020B0604030504040204" pitchFamily="50" charset="-128"/>
              <a:cs typeface="Times New Roman" panose="02020603050405020304" pitchFamily="18" charset="0"/>
            </a:endParaRPr>
          </a:p>
          <a:p>
            <a:pPr indent="135890" algn="just" latinLnBrk="1">
              <a:lnSpc>
                <a:spcPts val="1580"/>
              </a:lnSpc>
            </a:pPr>
            <a:r>
              <a:rPr lang="ja-JP" alt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設備・装置等の配置</a:t>
            </a:r>
            <a:r>
              <a:rPr lang="ja-JP" altLang="en-US"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spc="10" dirty="0">
                <a:effectLst/>
                <a:latin typeface="Meiryo UI" panose="020B0604030504040204" pitchFamily="50" charset="-128"/>
                <a:ea typeface="Meiryo UI" panose="020B0604030504040204" pitchFamily="50" charset="-128"/>
                <a:cs typeface="Times New Roman" panose="02020603050405020304" pitchFamily="18" charset="0"/>
              </a:rPr>
              <a:t>整備スケジュール、人員配置など</a:t>
            </a:r>
            <a:endParaRPr lang="ja-JP" altLang="ja-JP" sz="1200" spc="1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13540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6" name="テキスト ボックス 5">
            <a:extLst>
              <a:ext uri="{FF2B5EF4-FFF2-40B4-BE49-F238E27FC236}">
                <a16:creationId xmlns:a16="http://schemas.microsoft.com/office/drawing/2014/main" id="{FB7F2927-A655-41B6-9AA8-93C04188D0A7}"/>
              </a:ext>
            </a:extLst>
          </p:cNvPr>
          <p:cNvSpPr txBox="1"/>
          <p:nvPr/>
        </p:nvSpPr>
        <p:spPr>
          <a:xfrm>
            <a:off x="59368" y="1907540"/>
            <a:ext cx="8329055" cy="369332"/>
          </a:xfrm>
          <a:prstGeom prst="rect">
            <a:avLst/>
          </a:prstGeom>
          <a:noFill/>
        </p:spPr>
        <p:txBody>
          <a:bodyPr wrap="square">
            <a:spAutoFit/>
          </a:bodyPr>
          <a:lstStyle/>
          <a:p>
            <a:r>
              <a:rPr lang="ja-JP" altLang="en-US" sz="1800" b="0" i="0" u="none" strike="noStrike" dirty="0">
                <a:latin typeface="Meiryo UI" panose="020B0604030504040204" pitchFamily="50" charset="-128"/>
                <a:ea typeface="Meiryo UI" panose="020B0604030504040204" pitchFamily="50" charset="-128"/>
              </a:rPr>
              <a:t>実施項目②「＊＊＊＊＊＊＊＊＊＊＊＊＊＊」</a:t>
            </a:r>
            <a:endParaRPr lang="en-US" altLang="ja-JP" sz="1800" b="0" i="0" u="none" strike="noStrike"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FBEE1DB-3FF8-4214-9AAF-7EAF4B83B008}"/>
              </a:ext>
            </a:extLst>
          </p:cNvPr>
          <p:cNvSpPr/>
          <p:nvPr/>
        </p:nvSpPr>
        <p:spPr>
          <a:xfrm>
            <a:off x="32307" y="675355"/>
            <a:ext cx="9024703" cy="1200329"/>
          </a:xfrm>
          <a:prstGeom prst="rect">
            <a:avLst/>
          </a:prstGeom>
        </p:spPr>
        <p:txBody>
          <a:bodyPr wrap="square">
            <a:spAutoFit/>
          </a:bodyPr>
          <a:lstStyle/>
          <a:p>
            <a:pPr marL="87313" indent="-87313"/>
            <a:r>
              <a:rPr lang="ja-JP" altLang="en-US" i="1" dirty="0">
                <a:solidFill>
                  <a:srgbClr val="0000FF"/>
                </a:solidFill>
              </a:rPr>
              <a:t>・提案書に記載する各実施項目の具体的な内容・分担者等を説明してください。特記事項を満たしていることがわかるようにしてください。</a:t>
            </a:r>
            <a:endParaRPr lang="en-US" altLang="ja-JP" i="1" dirty="0">
              <a:solidFill>
                <a:srgbClr val="0000FF"/>
              </a:solidFill>
            </a:endParaRPr>
          </a:p>
          <a:p>
            <a:pPr marL="87313" indent="-87313"/>
            <a:r>
              <a:rPr lang="ja-JP" altLang="en-US" i="1" dirty="0">
                <a:solidFill>
                  <a:srgbClr val="0000FF"/>
                </a:solidFill>
              </a:rPr>
              <a:t>・図表などを用いて、内容をわかりやすく示してください。説明に必要なページ数を割いてください。</a:t>
            </a:r>
            <a:endParaRPr lang="en-US" altLang="ja-JP" i="1" dirty="0">
              <a:solidFill>
                <a:srgbClr val="0000FF"/>
              </a:solidFill>
            </a:endParaRPr>
          </a:p>
        </p:txBody>
      </p:sp>
    </p:spTree>
    <p:extLst>
      <p:ext uri="{BB962C8B-B14F-4D97-AF65-F5344CB8AC3E}">
        <p14:creationId xmlns:p14="http://schemas.microsoft.com/office/powerpoint/2010/main" val="261787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6" name="テキスト ボックス 5">
            <a:extLst>
              <a:ext uri="{FF2B5EF4-FFF2-40B4-BE49-F238E27FC236}">
                <a16:creationId xmlns:a16="http://schemas.microsoft.com/office/drawing/2014/main" id="{FB7F2927-A655-41B6-9AA8-93C04188D0A7}"/>
              </a:ext>
            </a:extLst>
          </p:cNvPr>
          <p:cNvSpPr txBox="1"/>
          <p:nvPr/>
        </p:nvSpPr>
        <p:spPr>
          <a:xfrm>
            <a:off x="59368" y="1907540"/>
            <a:ext cx="8329055" cy="369332"/>
          </a:xfrm>
          <a:prstGeom prst="rect">
            <a:avLst/>
          </a:prstGeom>
          <a:noFill/>
        </p:spPr>
        <p:txBody>
          <a:bodyPr wrap="square">
            <a:spAutoFit/>
          </a:bodyPr>
          <a:lstStyle/>
          <a:p>
            <a:r>
              <a:rPr lang="ja-JP" altLang="en-US" sz="1800" b="0" i="0" u="none" strike="noStrike" dirty="0">
                <a:latin typeface="Meiryo UI" panose="020B0604030504040204" pitchFamily="50" charset="-128"/>
                <a:ea typeface="Meiryo UI" panose="020B0604030504040204" pitchFamily="50" charset="-128"/>
              </a:rPr>
              <a:t>実施項目③「＊＊＊＊＊＊＊＊＊＊＊＊＊＊」</a:t>
            </a:r>
            <a:endParaRPr lang="en-US" altLang="ja-JP" sz="1800" b="0" i="0" u="none" strike="noStrike"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FBEE1DB-3FF8-4214-9AAF-7EAF4B83B008}"/>
              </a:ext>
            </a:extLst>
          </p:cNvPr>
          <p:cNvSpPr/>
          <p:nvPr/>
        </p:nvSpPr>
        <p:spPr>
          <a:xfrm>
            <a:off x="32307" y="675355"/>
            <a:ext cx="9024703" cy="1200329"/>
          </a:xfrm>
          <a:prstGeom prst="rect">
            <a:avLst/>
          </a:prstGeom>
        </p:spPr>
        <p:txBody>
          <a:bodyPr wrap="square">
            <a:spAutoFit/>
          </a:bodyPr>
          <a:lstStyle/>
          <a:p>
            <a:pPr marL="87313" indent="-87313"/>
            <a:r>
              <a:rPr lang="ja-JP" altLang="en-US" i="1" dirty="0">
                <a:solidFill>
                  <a:srgbClr val="0000FF"/>
                </a:solidFill>
              </a:rPr>
              <a:t>・提案書に記載する各実施項目の具体的な内容・分担者等を説明してください。特記事項を満たしていることがわかるようにしてください。</a:t>
            </a:r>
            <a:endParaRPr lang="en-US" altLang="ja-JP" i="1" dirty="0">
              <a:solidFill>
                <a:srgbClr val="0000FF"/>
              </a:solidFill>
            </a:endParaRPr>
          </a:p>
          <a:p>
            <a:pPr marL="87313" indent="-87313"/>
            <a:r>
              <a:rPr lang="ja-JP" altLang="en-US" i="1" dirty="0">
                <a:solidFill>
                  <a:srgbClr val="0000FF"/>
                </a:solidFill>
              </a:rPr>
              <a:t>・図表などを用いて、内容をわかりやすく示してください。説明に必要なページ数を割いてください。</a:t>
            </a:r>
            <a:endParaRPr lang="en-US" altLang="ja-JP" i="1" dirty="0">
              <a:solidFill>
                <a:srgbClr val="0000FF"/>
              </a:solidFill>
            </a:endParaRPr>
          </a:p>
        </p:txBody>
      </p:sp>
    </p:spTree>
    <p:extLst>
      <p:ext uri="{BB962C8B-B14F-4D97-AF65-F5344CB8AC3E}">
        <p14:creationId xmlns:p14="http://schemas.microsoft.com/office/powerpoint/2010/main" val="33963072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3007</Words>
  <Application>Microsoft Office PowerPoint</Application>
  <PresentationFormat>画面に合わせる (4:3)</PresentationFormat>
  <Paragraphs>545</Paragraphs>
  <Slides>20</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Meiryo UI</vt:lpstr>
      <vt:lpstr>ＭＳ Ｐゴシック</vt:lpstr>
      <vt:lpstr>メイリオ</vt:lpstr>
      <vt:lpstr>Arial</vt:lpstr>
      <vt:lpstr>Calibri</vt:lpstr>
      <vt:lpstr>Office ​​テーマ</vt:lpstr>
      <vt:lpstr>カーボンリサイクル実現を加速するバイオ由来製品生産技術の開発 研究開発項目②「生産プロセスのバイオファウンドリ基盤技術開発」  （研究開発テーマ名）＊＊＊＊＊＊＊＊＊＊＊＊＊＊＊＊＊ 　　</vt:lpstr>
      <vt:lpstr>提案概要</vt:lpstr>
      <vt:lpstr>研究開発の背景・目的</vt:lpstr>
      <vt:lpstr>提案する実施項目概要</vt:lpstr>
      <vt:lpstr>研究開発スケジュール</vt:lpstr>
      <vt:lpstr>実施体制・役割</vt:lpstr>
      <vt:lpstr>研究開発の内容（詳細）</vt:lpstr>
      <vt:lpstr>研究開発の内容（詳細）</vt:lpstr>
      <vt:lpstr>研究開発の内容（詳細）</vt:lpstr>
      <vt:lpstr>研究開発の内容（詳細）</vt:lpstr>
      <vt:lpstr>研究開発の内容（詳細）</vt:lpstr>
      <vt:lpstr>研究開発の内容（詳細）</vt:lpstr>
      <vt:lpstr>研究開発目標</vt:lpstr>
      <vt:lpstr>研究開発目標</vt:lpstr>
      <vt:lpstr>研究開発予算（内訳）</vt:lpstr>
      <vt:lpstr>PowerPoint プレゼンテーション</vt:lpstr>
      <vt:lpstr>研究開発予算（実施機関内訳）</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2021-04-07T07:09:32Z</dcterms:created>
  <dcterms:modified xsi:type="dcterms:W3CDTF">2021-04-07T07:11:25Z</dcterms:modified>
</cp:coreProperties>
</file>