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7"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2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242F766-F3D5-4D60-A923-2555C7DFA534}" type="datetimeFigureOut">
              <a:rPr kumimoji="1" lang="ja-JP" altLang="en-US" smtClean="0"/>
              <a:t>2021/4/26</a:t>
            </a:fld>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2021/4/26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422068"/>
            <a:ext cx="8655556" cy="2359764"/>
          </a:xfrm>
        </p:spPr>
        <p:txBody>
          <a:bodyPr>
            <a:noAutofit/>
          </a:bodyPr>
          <a:lstStyle/>
          <a:p>
            <a:pPr algn="l">
              <a:lnSpc>
                <a:spcPts val="2500"/>
              </a:lnSpc>
            </a:pPr>
            <a:r>
              <a:rPr lang="ja-JP" altLang="en-US" sz="2000" b="1" dirty="0">
                <a:latin typeface="ＭＳ Ｐゴシック" panose="020B0600070205080204" pitchFamily="50" charset="-128"/>
                <a:ea typeface="ＭＳ Ｐゴシック" panose="020B0600070205080204" pitchFamily="50" charset="-128"/>
              </a:rPr>
              <a:t>　バイオジェット燃料生産技術開発事業</a:t>
            </a:r>
            <a:br>
              <a:rPr lang="en-US" altLang="ja-JP" sz="20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実証を通じたサプライチェーンモデルの構築</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テーマ名　○○○の開発</a:t>
            </a:r>
            <a:br>
              <a:rPr lang="en-US" altLang="ja-JP" sz="1800" b="1" dirty="0">
                <a:latin typeface="ＭＳ Ｐゴシック" panose="020B0600070205080204" pitchFamily="50" charset="-128"/>
              </a:rPr>
            </a:br>
            <a:r>
              <a:rPr lang="ja-JP" altLang="en-US" sz="1800" b="1" dirty="0">
                <a:latin typeface="ＭＳ Ｐゴシック" panose="020B0600070205080204" pitchFamily="50" charset="-128"/>
              </a:rPr>
              <a:t>　　　　　　　　　　　　　　 </a:t>
            </a: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br>
              <a:rPr lang="en-US" altLang="ja-JP" sz="1800" b="1" dirty="0">
                <a:latin typeface="ＭＳ Ｐゴシック" panose="020B0600070205080204" pitchFamily="50" charset="-128"/>
                <a:ea typeface="ＭＳ Ｐゴシック" panose="020B0600070205080204" pitchFamily="50" charset="-128"/>
              </a:rPr>
            </a:br>
            <a:r>
              <a:rPr lang="ja-JP" altLang="en-US" sz="1800" b="1" dirty="0">
                <a:latin typeface="ＭＳ Ｐゴシック" panose="020B0600070205080204" pitchFamily="50" charset="-128"/>
                <a:ea typeface="ＭＳ Ｐゴシック" panose="020B0600070205080204" pitchFamily="50" charset="-128"/>
              </a:rPr>
              <a:t>　　　　</a:t>
            </a:r>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a:t>〇〇〇〇</a:t>
            </a:r>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a:solidFill>
                  <a:srgbClr val="0000FF"/>
                </a:solidFill>
              </a:rPr>
              <a:t>提案される企業名を記載してください</a:t>
            </a:r>
            <a:endParaRPr kumimoji="1"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共同提案の場合、代表機関を一番上に記述し、共同提案者を下に併記してください（委託先、共同研究先は記載不要です）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a:solidFill>
                  <a:srgbClr val="0000FF"/>
                </a:solidFill>
              </a:rPr>
              <a:t>本ひな形に</a:t>
            </a:r>
            <a:r>
              <a:rPr lang="ja-JP" altLang="en-US" sz="1200" i="1" dirty="0">
                <a:solidFill>
                  <a:srgbClr val="0000FF"/>
                </a:solidFill>
              </a:rPr>
              <a:t>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特に記載がない限り、ページは極力追加しないでください。</a:t>
            </a:r>
            <a:endParaRPr lang="en-US" altLang="ja-JP" sz="1200" i="1" dirty="0">
              <a:solidFill>
                <a:srgbClr val="0000FF"/>
              </a:solidFill>
            </a:endParaRPr>
          </a:p>
          <a:p>
            <a:pPr marL="87313" indent="-87313">
              <a:buFont typeface="Arial" pitchFamily="34" charset="0"/>
              <a:buChar char="•"/>
            </a:pPr>
            <a:r>
              <a:rPr kumimoji="1" lang="ja-JP" altLang="en-US" sz="1200" i="1" dirty="0">
                <a:solidFill>
                  <a:srgbClr val="0000FF"/>
                </a:solidFill>
              </a:rPr>
              <a:t>作成時は説明書きを削除してください</a:t>
            </a: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a:latin typeface="+mn-ea"/>
              </a:rPr>
              <a:t>（ひな形１）</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想定される成果</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提案の内容を実施することによりアウトプットされる具体的な技術や成果等をわかりやすく説明してください。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研究開発成果の企業化計画</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754326"/>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・研究開発に取り組んだ動機、実用化能力等の成功すると考えた理由をわかりやすく説明をしてください。</a:t>
            </a:r>
            <a:endParaRPr lang="en-US" altLang="ja-JP" i="1" dirty="0">
              <a:solidFill>
                <a:srgbClr val="0000FF"/>
              </a:solidFill>
            </a:endParaRPr>
          </a:p>
          <a:p>
            <a:pPr marL="87313" indent="-87313"/>
            <a:r>
              <a:rPr lang="ja-JP" altLang="en-US" i="1" dirty="0">
                <a:solidFill>
                  <a:srgbClr val="0000FF"/>
                </a:solidFill>
              </a:rPr>
              <a:t>・何時ごろまでに、どのように実用化・事業化する計画であるかわかりやすく説明をしてください。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市場規模・動向・競争力</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・添付資料２の企業化計画書より、研究開発成果の事業化時の市場規模、動向及び成果の競争力について示してください。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t>売上見通し</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646331"/>
          </a:xfrm>
          <a:prstGeom prst="rect">
            <a:avLst/>
          </a:prstGeom>
        </p:spPr>
        <p:txBody>
          <a:bodyPr wrap="square">
            <a:spAutoFit/>
          </a:bodyPr>
          <a:lstStyle/>
          <a:p>
            <a:pPr marL="87313" indent="-87313"/>
            <a:r>
              <a:rPr lang="ja-JP" altLang="en-US" i="1" dirty="0">
                <a:solidFill>
                  <a:srgbClr val="0000FF"/>
                </a:solidFill>
              </a:rPr>
              <a:t>・添付資料２の企業化計画書より、研究開発成果の事業化時の売り上げ見通し（販売開始から５年）およびその根拠について示してください。</a:t>
            </a:r>
            <a:endParaRPr lang="en-US" altLang="ja-JP"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404664"/>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）、（共同研究先：</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latin typeface="Meiryo UI" panose="020B0604030504040204" pitchFamily="50" charset="-128"/>
                <a:ea typeface="Meiryo UI" panose="020B0604030504040204" pitchFamily="50" charset="-128"/>
              </a:rPr>
              <a:t>テーマ名</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737332"/>
            <a:ext cx="3041581"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同様の内容であれば以下のフォーマットに限定しません。</a:t>
            </a: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研究開発の目的</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目的に向かって解決すべき課題</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目的に向かって解決すべき課題を明確に</a:t>
            </a:r>
            <a:r>
              <a:rPr lang="ja-JP" altLang="en-US" i="1" kern="100" dirty="0">
                <a:solidFill>
                  <a:srgbClr val="0000FF"/>
                </a:solidFill>
                <a:latin typeface="+mj-ea"/>
                <a:ea typeface="+mj-ea"/>
                <a:cs typeface="Times New Roman" panose="02020603050405020304" pitchFamily="18" charset="0"/>
              </a:rPr>
              <a:t>説明</a:t>
            </a:r>
            <a:r>
              <a:rPr lang="ja-JP" altLang="ja-JP" i="1" kern="100" dirty="0">
                <a:solidFill>
                  <a:srgbClr val="0000FF"/>
                </a:solidFill>
                <a:latin typeface="+mj-ea"/>
                <a:ea typeface="+mj-ea"/>
                <a:cs typeface="Times New Roman" panose="02020603050405020304" pitchFamily="18" charset="0"/>
              </a:rPr>
              <a:t>し</a:t>
            </a:r>
            <a:r>
              <a:rPr lang="ja-JP" altLang="en-US" i="1" kern="100" dirty="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研究開発の内容・目標</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・提案する研究開発の内容、研究項目の関係性等を簡潔に記載してください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適宜、表などを活用してわかりやすく記載してください。</a:t>
            </a:r>
            <a:endParaRPr lang="en-US" altLang="ja-JP" i="1" dirty="0">
              <a:solidFill>
                <a:srgbClr val="0000FF"/>
              </a:solidFill>
            </a:endParaRPr>
          </a:p>
          <a:p>
            <a:pPr marL="87313" indent="-87313"/>
            <a:endParaRPr lang="en-US" altLang="ja-JP" i="1" dirty="0">
              <a:solidFill>
                <a:srgbClr val="0000FF"/>
              </a:solidFill>
            </a:endParaRPr>
          </a:p>
          <a:p>
            <a:pPr marL="87313" indent="-87313"/>
            <a:endParaRPr lang="en-US" altLang="ja-JP" i="1" dirty="0">
              <a:solidFill>
                <a:srgbClr val="0000FF"/>
              </a:solidFill>
            </a:endParaRPr>
          </a:p>
          <a:p>
            <a:pPr marL="87313" indent="-87313"/>
            <a:r>
              <a:rPr lang="ja-JP" altLang="en-US" i="1" dirty="0">
                <a:solidFill>
                  <a:srgbClr val="0000FF"/>
                </a:solidFill>
              </a:rPr>
              <a:t>・初年度の実施内容と達成目標は区分して記載してください。</a:t>
            </a:r>
          </a:p>
        </p:txBody>
      </p:sp>
      <p:sp>
        <p:nvSpPr>
          <p:cNvPr id="9" name="正方形/長方形 8"/>
          <p:cNvSpPr/>
          <p:nvPr/>
        </p:nvSpPr>
        <p:spPr>
          <a:xfrm>
            <a:off x="107596" y="4079255"/>
            <a:ext cx="8818729" cy="923330"/>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a:solidFill>
                  <a:srgbClr val="0000FF"/>
                </a:solidFill>
                <a:latin typeface="+mn-ea"/>
                <a:cs typeface="Times New Roman" panose="02020603050405020304" pitchFamily="18" charset="0"/>
              </a:rPr>
              <a:t>・</a:t>
            </a:r>
            <a:r>
              <a:rPr lang="ja-JP" altLang="ja-JP" i="1" kern="100" dirty="0">
                <a:solidFill>
                  <a:srgbClr val="0000FF"/>
                </a:solidFill>
                <a:latin typeface="+mn-ea"/>
                <a:cs typeface="Times New Roman" panose="02020603050405020304" pitchFamily="18" charset="0"/>
              </a:rPr>
              <a:t>提案期間が</a:t>
            </a:r>
            <a:r>
              <a:rPr lang="ja-JP" altLang="en-US" i="1" kern="100" dirty="0">
                <a:solidFill>
                  <a:srgbClr val="0000FF"/>
                </a:solidFill>
                <a:latin typeface="+mn-ea"/>
                <a:cs typeface="Times New Roman" panose="02020603050405020304" pitchFamily="18" charset="0"/>
              </a:rPr>
              <a:t>２</a:t>
            </a:r>
            <a:r>
              <a:rPr lang="ja-JP" altLang="ja-JP" i="1" kern="100" dirty="0">
                <a:solidFill>
                  <a:srgbClr val="0000FF"/>
                </a:solidFill>
                <a:latin typeface="+mn-ea"/>
                <a:cs typeface="Times New Roman" panose="02020603050405020304" pitchFamily="18" charset="0"/>
              </a:rPr>
              <a:t>年</a:t>
            </a:r>
            <a:r>
              <a:rPr lang="ja-JP" altLang="en-US" i="1" kern="100" dirty="0">
                <a:solidFill>
                  <a:srgbClr val="0000FF"/>
                </a:solidFill>
                <a:latin typeface="+mn-ea"/>
                <a:cs typeface="Times New Roman" panose="02020603050405020304" pitchFamily="18" charset="0"/>
              </a:rPr>
              <a:t>を超える</a:t>
            </a:r>
            <a:r>
              <a:rPr lang="ja-JP" altLang="ja-JP" i="1" kern="100" dirty="0">
                <a:solidFill>
                  <a:srgbClr val="0000FF"/>
                </a:solidFill>
                <a:latin typeface="+mn-ea"/>
                <a:cs typeface="Times New Roman" panose="02020603050405020304" pitchFamily="18" charset="0"/>
              </a:rPr>
              <a:t>場合は、中間</a:t>
            </a:r>
            <a:r>
              <a:rPr lang="ja-JP" altLang="en-US" i="1" kern="100" dirty="0">
                <a:solidFill>
                  <a:srgbClr val="0000FF"/>
                </a:solidFill>
                <a:latin typeface="+mn-ea"/>
                <a:cs typeface="Times New Roman" panose="02020603050405020304" pitchFamily="18" charset="0"/>
              </a:rPr>
              <a:t>目標（</a:t>
            </a:r>
            <a:r>
              <a:rPr lang="en-US" altLang="ja-JP" i="1" kern="100" dirty="0">
                <a:solidFill>
                  <a:srgbClr val="0000FF"/>
                </a:solidFill>
                <a:latin typeface="+mn-ea"/>
                <a:cs typeface="Times New Roman" panose="02020603050405020304" pitchFamily="18" charset="0"/>
              </a:rPr>
              <a:t>2022</a:t>
            </a:r>
            <a:r>
              <a:rPr lang="ja-JP" altLang="en-US" i="1" kern="100" dirty="0">
                <a:solidFill>
                  <a:srgbClr val="0000FF"/>
                </a:solidFill>
                <a:latin typeface="+mn-ea"/>
                <a:cs typeface="Times New Roman" panose="02020603050405020304" pitchFamily="18" charset="0"/>
              </a:rPr>
              <a:t>年度）</a:t>
            </a:r>
            <a:r>
              <a:rPr lang="ja-JP" altLang="ja-JP" i="1" kern="100" dirty="0">
                <a:solidFill>
                  <a:srgbClr val="0000FF"/>
                </a:solidFill>
                <a:latin typeface="+mn-ea"/>
                <a:cs typeface="Times New Roman" panose="02020603050405020304" pitchFamily="18" charset="0"/>
              </a:rPr>
              <a:t>・最終</a:t>
            </a:r>
            <a:r>
              <a:rPr lang="ja-JP" altLang="en-US" i="1" kern="100" dirty="0">
                <a:solidFill>
                  <a:srgbClr val="0000FF"/>
                </a:solidFill>
                <a:latin typeface="+mn-ea"/>
                <a:cs typeface="Times New Roman" panose="02020603050405020304" pitchFamily="18" charset="0"/>
              </a:rPr>
              <a:t>年度</a:t>
            </a:r>
            <a:r>
              <a:rPr lang="ja-JP" altLang="ja-JP" i="1" kern="100" dirty="0">
                <a:solidFill>
                  <a:srgbClr val="0000FF"/>
                </a:solidFill>
                <a:latin typeface="+mn-ea"/>
                <a:cs typeface="Times New Roman" panose="02020603050405020304" pitchFamily="18" charset="0"/>
              </a:rPr>
              <a:t>目標を</a:t>
            </a:r>
            <a:r>
              <a:rPr lang="ja-JP" altLang="en-US" i="1" kern="100" dirty="0">
                <a:solidFill>
                  <a:srgbClr val="0000FF"/>
                </a:solidFill>
                <a:latin typeface="+mn-ea"/>
                <a:cs typeface="Times New Roman" panose="02020603050405020304" pitchFamily="18" charset="0"/>
              </a:rPr>
              <a:t>記載</a:t>
            </a:r>
            <a:r>
              <a:rPr lang="ja-JP" altLang="ja-JP" i="1" kern="100" dirty="0">
                <a:solidFill>
                  <a:srgbClr val="0000FF"/>
                </a:solidFill>
                <a:latin typeface="+mn-ea"/>
                <a:cs typeface="Times New Roman" panose="02020603050405020304" pitchFamily="18" charset="0"/>
              </a:rPr>
              <a:t>してください。</a:t>
            </a:r>
            <a:endParaRPr lang="ja-JP" altLang="en-US" dirty="0">
              <a:latin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提案技術の優位性</a:t>
            </a:r>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a:t>指標Ｙ</a:t>
            </a:r>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a:solidFill>
                  <a:srgbClr val="FF0000"/>
                </a:solidFill>
              </a:rPr>
              <a:t>提案技術</a:t>
            </a: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a:t>A</a:t>
            </a:r>
            <a:r>
              <a:rPr kumimoji="1" lang="ja-JP" altLang="en-US" sz="1400" dirty="0"/>
              <a:t>製○○</a:t>
            </a:r>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a:t>B</a:t>
            </a:r>
            <a:r>
              <a:rPr kumimoji="1" lang="ja-JP" altLang="en-US" sz="1400" dirty="0"/>
              <a:t>製○○</a:t>
            </a:r>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a:t>技術</a:t>
            </a:r>
            <a:r>
              <a:rPr kumimoji="1" lang="en-US" altLang="ja-JP" sz="1400" dirty="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a:t>技術</a:t>
            </a:r>
            <a:r>
              <a:rPr kumimoji="1" lang="en-US" altLang="ja-JP" sz="1400" dirty="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a:t>C</a:t>
            </a:r>
            <a:r>
              <a:rPr kumimoji="1" lang="ja-JP" altLang="en-US" sz="1400" dirty="0"/>
              <a:t>製○○</a:t>
            </a:r>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a:t>例①</a:t>
            </a:r>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a:t>例②</a:t>
            </a:r>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a:t>保有技術（現状）</a:t>
            </a:r>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実施体制・役割</a:t>
            </a:r>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562074"/>
            <a:ext cx="8703908" cy="1200329"/>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a:t>
            </a:r>
            <a:endParaRPr lang="en-US" altLang="ja-JP" i="1" dirty="0">
              <a:solidFill>
                <a:srgbClr val="0000FF"/>
              </a:solidFill>
            </a:endParaRPr>
          </a:p>
          <a:p>
            <a:pPr marL="87313" indent="-87313"/>
            <a:r>
              <a:rPr lang="ja-JP" altLang="en-US" i="1" dirty="0">
                <a:solidFill>
                  <a:srgbClr val="0000FF"/>
                </a:solidFill>
              </a:rPr>
              <a:t>・航空機の所有者又は使用者への燃料供給（製造～給油）を可能とする具体的な体制を示してください。</a:t>
            </a:r>
            <a:endParaRPr lang="en-US" altLang="ja-JP" i="1" dirty="0">
              <a:solidFill>
                <a:srgbClr val="0000FF"/>
              </a:solidFill>
            </a:endParaRPr>
          </a:p>
          <a:p>
            <a:pPr marL="87313" indent="-87313"/>
            <a:r>
              <a:rPr lang="ja-JP" altLang="en-US" i="1" dirty="0">
                <a:solidFill>
                  <a:srgbClr val="0000FF"/>
                </a:solidFill>
              </a:rPr>
              <a:t>・本事業に関与する航空機の所有者又は使用者を記載してください。</a:t>
            </a:r>
            <a:endParaRPr lang="en-US" altLang="ja-JP" i="1" dirty="0">
              <a:solidFill>
                <a:srgbClr val="0000FF"/>
              </a:solidFill>
            </a:endParaRPr>
          </a:p>
        </p:txBody>
      </p:sp>
      <p:grpSp>
        <p:nvGrpSpPr>
          <p:cNvPr id="8" name="Group 2734">
            <a:extLst>
              <a:ext uri="{FF2B5EF4-FFF2-40B4-BE49-F238E27FC236}">
                <a16:creationId xmlns:a16="http://schemas.microsoft.com/office/drawing/2014/main" id="{DC4296A7-B19D-41D5-8EBC-78A6572652DB}"/>
              </a:ext>
            </a:extLst>
          </p:cNvPr>
          <p:cNvGrpSpPr>
            <a:grpSpLocks/>
          </p:cNvGrpSpPr>
          <p:nvPr/>
        </p:nvGrpSpPr>
        <p:grpSpPr bwMode="auto">
          <a:xfrm>
            <a:off x="865730" y="1946602"/>
            <a:ext cx="7412540" cy="4410085"/>
            <a:chOff x="4636" y="9861"/>
            <a:chExt cx="6368" cy="4025"/>
          </a:xfrm>
        </p:grpSpPr>
        <p:sp>
          <p:nvSpPr>
            <p:cNvPr id="9" name="Text Box 914">
              <a:extLst>
                <a:ext uri="{FF2B5EF4-FFF2-40B4-BE49-F238E27FC236}">
                  <a16:creationId xmlns:a16="http://schemas.microsoft.com/office/drawing/2014/main" id="{C3456751-C27F-4DC4-AB62-9E70E88F8603}"/>
                </a:ext>
              </a:extLst>
            </p:cNvPr>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○○○株式会社</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zh-TW" altLang="en-US" sz="1050" kern="100" dirty="0">
                  <a:effectLst/>
                  <a:latin typeface="TmsRmn"/>
                  <a:ea typeface="ＭＳ 明朝" panose="02020609040205080304" pitchFamily="17" charset="-128"/>
                  <a:cs typeface="Times New Roman" panose="02020603050405020304" pitchFamily="18" charset="0"/>
                </a:rPr>
                <a:t>実施場所：</a:t>
              </a:r>
            </a:p>
            <a:p>
              <a:pPr algn="ctr"/>
              <a:r>
                <a:rPr lang="zh-TW"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0" name="AutoShape 907">
              <a:extLst>
                <a:ext uri="{FF2B5EF4-FFF2-40B4-BE49-F238E27FC236}">
                  <a16:creationId xmlns:a16="http://schemas.microsoft.com/office/drawing/2014/main" id="{B10902B3-1281-4BDE-91E6-7A5854E65E58}"/>
                </a:ext>
              </a:extLst>
            </p:cNvPr>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11" name="Text Box 908">
              <a:extLst>
                <a:ext uri="{FF2B5EF4-FFF2-40B4-BE49-F238E27FC236}">
                  <a16:creationId xmlns:a16="http://schemas.microsoft.com/office/drawing/2014/main" id="{B51307BA-1836-42D6-983C-01CB36255E8E}"/>
                </a:ext>
              </a:extLst>
            </p:cNvPr>
            <p:cNvSpPr txBox="1">
              <a:spLocks noChangeArrowheads="1"/>
            </p:cNvSpPr>
            <p:nvPr/>
          </p:nvSpPr>
          <p:spPr bwMode="auto">
            <a:xfrm>
              <a:off x="8577" y="10584"/>
              <a:ext cx="2070"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2" name="Text Box 909">
              <a:extLst>
                <a:ext uri="{FF2B5EF4-FFF2-40B4-BE49-F238E27FC236}">
                  <a16:creationId xmlns:a16="http://schemas.microsoft.com/office/drawing/2014/main" id="{0D0109C0-7340-4DD5-BEC7-FF972130FD5A}"/>
                </a:ext>
              </a:extLst>
            </p:cNvPr>
            <p:cNvSpPr txBox="1">
              <a:spLocks noChangeArrowheads="1"/>
            </p:cNvSpPr>
            <p:nvPr/>
          </p:nvSpPr>
          <p:spPr bwMode="auto">
            <a:xfrm>
              <a:off x="8666" y="12081"/>
              <a:ext cx="2070"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（○○○○を委託）</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ct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3" name="Text Box 910">
              <a:extLst>
                <a:ext uri="{FF2B5EF4-FFF2-40B4-BE49-F238E27FC236}">
                  <a16:creationId xmlns:a16="http://schemas.microsoft.com/office/drawing/2014/main" id="{B2B42718-141F-4A1D-8DB6-93B223A3064D}"/>
                </a:ext>
              </a:extLst>
            </p:cNvPr>
            <p:cNvSpPr txBox="1">
              <a:spLocks noChangeArrowheads="1"/>
            </p:cNvSpPr>
            <p:nvPr/>
          </p:nvSpPr>
          <p:spPr bwMode="auto">
            <a:xfrm>
              <a:off x="5002" y="13296"/>
              <a:ext cx="2260" cy="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r>
                <a:rPr lang="ja-JP" sz="1050" kern="100" dirty="0">
                  <a:effectLst/>
                  <a:latin typeface="TmsRmn"/>
                  <a:ea typeface="ＭＳ 明朝" panose="02020609040205080304" pitchFamily="17" charset="-128"/>
                  <a:cs typeface="Times New Roman" panose="02020603050405020304" pitchFamily="18" charset="0"/>
                </a:rPr>
                <a:t>（○○○を共同研究）</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実施場所：</a:t>
              </a:r>
              <a:endParaRPr lang="en-US" altLang="ja-JP" sz="1050" kern="100" dirty="0">
                <a:effectLst/>
                <a:latin typeface="TmsRmn"/>
                <a:ea typeface="ＭＳ 明朝" panose="02020609040205080304" pitchFamily="17" charset="-128"/>
                <a:cs typeface="Times New Roman" panose="02020603050405020304" pitchFamily="18" charset="0"/>
              </a:endParaRPr>
            </a:p>
            <a:p>
              <a:pPr algn="ctr"/>
              <a:r>
                <a:rPr lang="ja-JP" altLang="en-US" sz="1050" kern="100" dirty="0">
                  <a:effectLst/>
                  <a:latin typeface="TmsRmn"/>
                  <a:ea typeface="ＭＳ 明朝" panose="02020609040205080304" pitchFamily="17" charset="-128"/>
                  <a:cs typeface="Times New Roman" panose="02020603050405020304" pitchFamily="18" charset="0"/>
                </a:rPr>
                <a:t>研究項目：</a:t>
              </a:r>
              <a:endParaRPr lang="ja-JP" altLang="ja-JP" sz="1050" kern="100" dirty="0">
                <a:effectLst/>
                <a:latin typeface="TmsRmn"/>
                <a:ea typeface="ＭＳ 明朝" panose="02020609040205080304" pitchFamily="17" charset="-128"/>
                <a:cs typeface="Times New Roman" panose="02020603050405020304" pitchFamily="18" charset="0"/>
              </a:endParaRPr>
            </a:p>
            <a:p>
              <a:pPr algn="just"/>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4" name="Line 911">
              <a:extLst>
                <a:ext uri="{FF2B5EF4-FFF2-40B4-BE49-F238E27FC236}">
                  <a16:creationId xmlns:a16="http://schemas.microsoft.com/office/drawing/2014/main" id="{AA3E79CC-CF30-462B-9D23-C19AF5728DB0}"/>
                </a:ext>
              </a:extLst>
            </p:cNvPr>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15" name="Text Box 912">
              <a:extLst>
                <a:ext uri="{FF2B5EF4-FFF2-40B4-BE49-F238E27FC236}">
                  <a16:creationId xmlns:a16="http://schemas.microsoft.com/office/drawing/2014/main" id="{836571FB-3668-4217-9B1B-DAA77B9EBC95}"/>
                </a:ext>
              </a:extLst>
            </p:cNvPr>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16" name="Text Box 913">
              <a:extLst>
                <a:ext uri="{FF2B5EF4-FFF2-40B4-BE49-F238E27FC236}">
                  <a16:creationId xmlns:a16="http://schemas.microsoft.com/office/drawing/2014/main" id="{160FDFE4-3EDD-494C-ACAF-AA6D306A867F}"/>
                </a:ext>
              </a:extLst>
            </p:cNvPr>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18" name="Text Box 915">
              <a:extLst>
                <a:ext uri="{FF2B5EF4-FFF2-40B4-BE49-F238E27FC236}">
                  <a16:creationId xmlns:a16="http://schemas.microsoft.com/office/drawing/2014/main" id="{79AC1060-0B02-4467-8B87-A6D10F2FB262}"/>
                </a:ext>
              </a:extLst>
            </p:cNvPr>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19" name="テキスト ボックス 37">
            <a:extLst>
              <a:ext uri="{FF2B5EF4-FFF2-40B4-BE49-F238E27FC236}">
                <a16:creationId xmlns:a16="http://schemas.microsoft.com/office/drawing/2014/main" id="{AE0A3008-8801-4B50-90A5-4DB8CD30A62A}"/>
              </a:ext>
            </a:extLst>
          </p:cNvPr>
          <p:cNvSpPr txBox="1"/>
          <p:nvPr/>
        </p:nvSpPr>
        <p:spPr>
          <a:xfrm>
            <a:off x="608558" y="2160388"/>
            <a:ext cx="10572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【助成先】</a:t>
            </a:r>
          </a:p>
        </p:txBody>
      </p:sp>
      <p:sp>
        <p:nvSpPr>
          <p:cNvPr id="20" name="テキスト ボックス 37">
            <a:extLst>
              <a:ext uri="{FF2B5EF4-FFF2-40B4-BE49-F238E27FC236}">
                <a16:creationId xmlns:a16="http://schemas.microsoft.com/office/drawing/2014/main" id="{B44653E0-896C-4E1C-95F1-F1521CADAD4B}"/>
              </a:ext>
            </a:extLst>
          </p:cNvPr>
          <p:cNvSpPr txBox="1"/>
          <p:nvPr/>
        </p:nvSpPr>
        <p:spPr>
          <a:xfrm>
            <a:off x="608558" y="4606110"/>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共同研究先</a:t>
            </a:r>
            <a:r>
              <a:rPr lang="ja-JP" sz="1050" kern="100" dirty="0">
                <a:effectLst/>
                <a:latin typeface="TmsRmn"/>
                <a:ea typeface="ＭＳ 明朝" panose="02020609040205080304" pitchFamily="17" charset="-128"/>
                <a:cs typeface="Times New Roman" panose="02020603050405020304" pitchFamily="18" charset="0"/>
              </a:rPr>
              <a:t>】</a:t>
            </a:r>
          </a:p>
        </p:txBody>
      </p:sp>
      <p:sp>
        <p:nvSpPr>
          <p:cNvPr id="21" name="テキスト ボックス 37">
            <a:extLst>
              <a:ext uri="{FF2B5EF4-FFF2-40B4-BE49-F238E27FC236}">
                <a16:creationId xmlns:a16="http://schemas.microsoft.com/office/drawing/2014/main" id="{5D8566CA-70F3-402D-B5DE-1B66A2B289E1}"/>
              </a:ext>
            </a:extLst>
          </p:cNvPr>
          <p:cNvSpPr txBox="1"/>
          <p:nvPr/>
        </p:nvSpPr>
        <p:spPr>
          <a:xfrm>
            <a:off x="5004048" y="1669157"/>
            <a:ext cx="1371151" cy="25388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TmsRmn"/>
                <a:ea typeface="ＭＳ 明朝" panose="02020609040205080304" pitchFamily="17" charset="-128"/>
                <a:cs typeface="Times New Roman" panose="02020603050405020304" pitchFamily="18" charset="0"/>
              </a:rPr>
              <a:t>【</a:t>
            </a:r>
            <a:r>
              <a:rPr lang="ja-JP" altLang="en-US" sz="1050" kern="100" dirty="0">
                <a:effectLst/>
                <a:latin typeface="TmsRmn"/>
                <a:ea typeface="ＭＳ 明朝" panose="02020609040205080304" pitchFamily="17" charset="-128"/>
                <a:cs typeface="Times New Roman" panose="02020603050405020304" pitchFamily="18" charset="0"/>
              </a:rPr>
              <a:t>委託先</a:t>
            </a:r>
            <a:r>
              <a:rPr lang="ja-JP" sz="1050" kern="100" dirty="0">
                <a:effectLst/>
                <a:latin typeface="TmsRmn"/>
                <a:ea typeface="ＭＳ 明朝" panose="02020609040205080304" pitchFamily="17" charset="-128"/>
                <a:cs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785444681"/>
              </p:ext>
            </p:extLst>
          </p:nvPr>
        </p:nvGraphicFramePr>
        <p:xfrm>
          <a:off x="755575" y="2276872"/>
          <a:ext cx="7632848" cy="4464496"/>
        </p:xfrm>
        <a:graphic>
          <a:graphicData uri="http://schemas.openxmlformats.org/drawingml/2006/table">
            <a:tbl>
              <a:tblPr>
                <a:tableStyleId>{5940675A-B579-460E-94D1-54222C63F5DA}</a:tableStyleId>
              </a:tblPr>
              <a:tblGrid>
                <a:gridCol w="1728193">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2021FY</a:t>
                      </a:r>
                      <a:endParaRPr lang="en-US" sz="1600" u="none" strike="noStrike" dirty="0"/>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25" name="ホームベース 24"/>
          <p:cNvSpPr/>
          <p:nvPr/>
        </p:nvSpPr>
        <p:spPr>
          <a:xfrm>
            <a:off x="5508103" y="4316761"/>
            <a:ext cx="288031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6" name="ホームベース 25"/>
          <p:cNvSpPr/>
          <p:nvPr/>
        </p:nvSpPr>
        <p:spPr>
          <a:xfrm>
            <a:off x="3216656" y="3210973"/>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3216656" y="4328098"/>
            <a:ext cx="2291448"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7092279"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5" name="ホームベース 14"/>
          <p:cNvSpPr/>
          <p:nvPr/>
        </p:nvSpPr>
        <p:spPr>
          <a:xfrm>
            <a:off x="5508104" y="3233646"/>
            <a:ext cx="2880319" cy="602725"/>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3" name="正方形/長方形 2"/>
          <p:cNvSpPr/>
          <p:nvPr/>
        </p:nvSpPr>
        <p:spPr>
          <a:xfrm>
            <a:off x="38527" y="624483"/>
            <a:ext cx="8987997" cy="923330"/>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a:p>
            <a:pPr marL="87313" indent="-87313"/>
            <a:r>
              <a:rPr lang="ja-JP" altLang="en-US" i="1" dirty="0">
                <a:solidFill>
                  <a:srgbClr val="0000FF"/>
                </a:solidFill>
              </a:rPr>
              <a:t>・予算は</a:t>
            </a:r>
            <a:r>
              <a:rPr lang="en-US" altLang="ja-JP" i="1" dirty="0">
                <a:solidFill>
                  <a:srgbClr val="0000FF"/>
                </a:solidFill>
              </a:rPr>
              <a:t>NEDO</a:t>
            </a:r>
            <a:r>
              <a:rPr lang="ja-JP" altLang="en-US" i="1" dirty="0">
                <a:solidFill>
                  <a:srgbClr val="0000FF"/>
                </a:solidFill>
              </a:rPr>
              <a:t>負担額を記載ください。</a:t>
            </a:r>
            <a:endParaRPr lang="en-US" altLang="ja-JP" i="1" dirty="0">
              <a:solidFill>
                <a:srgbClr val="0000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t>研究開発予算実施機関内訳</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98761654"/>
              </p:ext>
            </p:extLst>
          </p:nvPr>
        </p:nvGraphicFramePr>
        <p:xfrm>
          <a:off x="1259632" y="1434012"/>
          <a:ext cx="5799651" cy="3989976"/>
        </p:xfrm>
        <a:graphic>
          <a:graphicData uri="http://schemas.openxmlformats.org/drawingml/2006/table">
            <a:tbl>
              <a:tblPr>
                <a:tableStyleId>{5940675A-B579-460E-94D1-54222C63F5DA}</a:tableStyleId>
              </a:tblPr>
              <a:tblGrid>
                <a:gridCol w="1296144">
                  <a:extLst>
                    <a:ext uri="{9D8B030D-6E8A-4147-A177-3AD203B41FA5}">
                      <a16:colId xmlns:a16="http://schemas.microsoft.com/office/drawing/2014/main" val="20000"/>
                    </a:ext>
                  </a:extLst>
                </a:gridCol>
                <a:gridCol w="1806213">
                  <a:extLst>
                    <a:ext uri="{9D8B030D-6E8A-4147-A177-3AD203B41FA5}">
                      <a16:colId xmlns:a16="http://schemas.microsoft.com/office/drawing/2014/main" val="20001"/>
                    </a:ext>
                  </a:extLst>
                </a:gridCol>
                <a:gridCol w="899098">
                  <a:extLst>
                    <a:ext uri="{9D8B030D-6E8A-4147-A177-3AD203B41FA5}">
                      <a16:colId xmlns:a16="http://schemas.microsoft.com/office/drawing/2014/main" val="20003"/>
                    </a:ext>
                  </a:extLst>
                </a:gridCol>
                <a:gridCol w="899098">
                  <a:extLst>
                    <a:ext uri="{9D8B030D-6E8A-4147-A177-3AD203B41FA5}">
                      <a16:colId xmlns:a16="http://schemas.microsoft.com/office/drawing/2014/main" val="20004"/>
                    </a:ext>
                  </a:extLst>
                </a:gridCol>
                <a:gridCol w="899098">
                  <a:extLst>
                    <a:ext uri="{9D8B030D-6E8A-4147-A177-3AD203B41FA5}">
                      <a16:colId xmlns:a16="http://schemas.microsoft.com/office/drawing/2014/main" val="20007"/>
                    </a:ext>
                  </a:extLst>
                </a:gridCol>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2021FY</a:t>
                      </a:r>
                      <a:endParaRPr lang="en-US" sz="1600" u="none" strike="noStrike" dirty="0">
                        <a:solidFill>
                          <a:schemeClr val="tx1"/>
                        </a:solidFill>
                      </a:endParaRPr>
                    </a:p>
                  </a:txBody>
                  <a:tcPr marL="0" marR="0" marT="0" marB="0" anchor="ct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期間合計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助成先</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1600" b="0" i="0" u="none" strike="noStrike" dirty="0">
                          <a:solidFill>
                            <a:schemeClr val="tx1"/>
                          </a:solidFill>
                          <a:latin typeface="ＭＳ Ｐゴシック"/>
                        </a:rPr>
                        <a:t>委託先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1600" b="0" i="0" u="none" strike="noStrike" dirty="0">
                          <a:solidFill>
                            <a:schemeClr val="tx1"/>
                          </a:solidFill>
                          <a:latin typeface="ＭＳ Ｐゴシック"/>
                        </a:rPr>
                        <a:t>○○大学〇〇研究室</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1600" b="0" i="0" u="none" strike="noStrike" dirty="0">
                          <a:solidFill>
                            <a:schemeClr val="tx1"/>
                          </a:solidFill>
                          <a:latin typeface="ＭＳ Ｐゴシック"/>
                        </a:rPr>
                        <a:t>助成対象額の合計</a:t>
                      </a:r>
                      <a:endParaRPr lang="en-US" altLang="ja-JP" sz="1600" b="0" i="0" u="none" strike="noStrike" dirty="0">
                        <a:solidFill>
                          <a:schemeClr val="tx1"/>
                        </a:solidFill>
                        <a:latin typeface="ＭＳ Ｐゴシック"/>
                      </a:endParaRPr>
                    </a:p>
                    <a:p>
                      <a:pPr algn="ctr" fontAlgn="ct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 （）内は内数として取り扱う </a:t>
                      </a:r>
                      <a:r>
                        <a:rPr lang="en-US" altLang="ja-JP" sz="1600" b="0" i="0" u="none" strike="noStrike" dirty="0">
                          <a:solidFill>
                            <a:schemeClr val="tx1"/>
                          </a:solidFill>
                          <a:latin typeface="ＭＳ Ｐゴシック"/>
                        </a:rPr>
                        <a:t>]</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1600" b="0" i="0" u="none" strike="noStrike" dirty="0">
                          <a:solidFill>
                            <a:schemeClr val="tx1"/>
                          </a:solidFill>
                          <a:latin typeface="ＭＳ Ｐゴシック"/>
                        </a:rPr>
                        <a:t>○○</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en-US" altLang="ja-JP" sz="1600" b="0" i="0" u="none" strike="noStrike" dirty="0">
                        <a:solidFill>
                          <a:schemeClr val="tx1"/>
                        </a:solidFill>
                        <a:latin typeface="ＭＳ Ｐゴシック"/>
                      </a:endParaRPr>
                    </a:p>
                  </a:txBody>
                  <a:tcPr marL="0" marR="0" marT="0" marB="0" anchor="ctr">
                    <a:solidFill>
                      <a:schemeClr val="bg1"/>
                    </a:solidFill>
                  </a:tcPr>
                </a:tc>
                <a:tc>
                  <a:txBody>
                    <a:bodyPr/>
                    <a:lstStyle/>
                    <a:p>
                      <a:pPr algn="ctr" fontAlgn="ctr"/>
                      <a:endParaRPr lang="ja-JP" altLang="en-US" sz="1600" b="0" i="0" u="none" strike="noStrike" dirty="0">
                        <a:solidFill>
                          <a:schemeClr val="tx1"/>
                        </a:solidFill>
                        <a:latin typeface="ＭＳ Ｐゴシック"/>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1600" b="0" i="0" u="none" strike="noStrike" dirty="0">
                          <a:solidFill>
                            <a:schemeClr val="tx1"/>
                          </a:solidFill>
                          <a:latin typeface="ＭＳ Ｐゴシック"/>
                        </a:rPr>
                        <a:t>ＮＥＤＯ負担総額</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1861</Words>
  <Application>Microsoft Office PowerPoint</Application>
  <PresentationFormat>画面に合わせる (4:3)</PresentationFormat>
  <Paragraphs>168</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TmsRmn</vt:lpstr>
      <vt:lpstr>メイリオ</vt:lpstr>
      <vt:lpstr>Arial</vt:lpstr>
      <vt:lpstr>Calibri</vt:lpstr>
      <vt:lpstr>Office ​​テーマ</vt:lpstr>
      <vt:lpstr>　バイオジェット燃料生産技術開発事業 　　　実証を通じたサプライチェーンモデルの構築 　　　　　　テーマ名　○○○の開発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研究開発成果の企業化計画</vt:lpstr>
      <vt:lpstr>市場規模・動向・競争力</vt:lpstr>
      <vt:lpstr>売上見通し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2021-04-26T13:07:45Z</dcterms:modified>
</cp:coreProperties>
</file>