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sldIdLst>
    <p:sldId id="3292" r:id="rId2"/>
    <p:sldId id="3293" r:id="rId3"/>
    <p:sldId id="3294" r:id="rId4"/>
    <p:sldId id="3295" r:id="rId5"/>
    <p:sldId id="3296" r:id="rId6"/>
    <p:sldId id="3297" r:id="rId7"/>
    <p:sldId id="3298" r:id="rId8"/>
    <p:sldId id="3299" r:id="rId9"/>
    <p:sldId id="3301" r:id="rId10"/>
    <p:sldId id="3302"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006600"/>
    <a:srgbClr val="0000CC"/>
    <a:srgbClr val="F5862B"/>
    <a:srgbClr val="FF66FF"/>
    <a:srgbClr val="FFF3FF"/>
    <a:srgbClr val="CC3300"/>
    <a:srgbClr val="CC0000"/>
    <a:srgbClr val="C2D69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15" autoAdjust="0"/>
    <p:restoredTop sz="93466" autoAdjust="0"/>
  </p:normalViewPr>
  <p:slideViewPr>
    <p:cSldViewPr snapToGrid="0">
      <p:cViewPr varScale="1">
        <p:scale>
          <a:sx n="106" d="100"/>
          <a:sy n="106" d="100"/>
        </p:scale>
        <p:origin x="1782"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7" cy="496967"/>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1"/>
            <a:ext cx="2949787" cy="496967"/>
          </a:xfrm>
          <a:prstGeom prst="rect">
            <a:avLst/>
          </a:prstGeom>
        </p:spPr>
        <p:txBody>
          <a:bodyPr vert="horz" lIns="91434" tIns="45717" rIns="91434" bIns="45717" rtlCol="0"/>
          <a:lstStyle>
            <a:lvl1pPr algn="r">
              <a:defRPr sz="1200"/>
            </a:lvl1pPr>
          </a:lstStyle>
          <a:p>
            <a:fld id="{BB7FA7F4-16E6-499B-8AB9-8C4D4E194496}" type="datetimeFigureOut">
              <a:rPr kumimoji="1" lang="ja-JP" altLang="en-US" smtClean="0"/>
              <a:t>2021/6/28</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6967"/>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7"/>
            <a:ext cx="2949787" cy="496967"/>
          </a:xfrm>
          <a:prstGeom prst="rect">
            <a:avLst/>
          </a:prstGeom>
        </p:spPr>
        <p:txBody>
          <a:bodyPr vert="horz" lIns="91434" tIns="45717" rIns="91434" bIns="45717" rtlCol="0" anchor="b"/>
          <a:lstStyle>
            <a:lvl1pPr algn="r">
              <a:defRPr sz="1200"/>
            </a:lvl1pPr>
          </a:lstStyle>
          <a:p>
            <a:fld id="{CCD509FA-889F-474C-84E9-F5B691EABD91}" type="slidenum">
              <a:rPr kumimoji="1" lang="ja-JP" altLang="en-US" smtClean="0"/>
              <a:t>‹#›</a:t>
            </a:fld>
            <a:endParaRPr kumimoji="1" lang="ja-JP" altLang="en-US"/>
          </a:p>
        </p:txBody>
      </p:sp>
    </p:spTree>
    <p:extLst>
      <p:ext uri="{BB962C8B-B14F-4D97-AF65-F5344CB8AC3E}">
        <p14:creationId xmlns:p14="http://schemas.microsoft.com/office/powerpoint/2010/main" val="22240400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824475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594559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734097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778096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383051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958145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471161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571296"/>
            <a:ext cx="77724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3477" y="8164"/>
            <a:ext cx="6327323"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36765" y="6537322"/>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2021/6/28</a:t>
            </a:fld>
            <a:endParaRPr lang="ja-JP" altLang="en-US"/>
          </a:p>
        </p:txBody>
      </p:sp>
      <p:sp>
        <p:nvSpPr>
          <p:cNvPr id="5" name="フッター プレースホルダー 4"/>
          <p:cNvSpPr>
            <a:spLocks noGrp="1"/>
          </p:cNvSpPr>
          <p:nvPr>
            <p:ph type="ftr" sz="quarter" idx="11"/>
          </p:nvPr>
        </p:nvSpPr>
        <p:spPr>
          <a:xfrm>
            <a:off x="3124200" y="6537322"/>
            <a:ext cx="2895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6896100" y="6537322"/>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8447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79615" y="75748"/>
            <a:ext cx="869496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63287" y="6520994"/>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2021/6/28</a:t>
            </a:fld>
            <a:endParaRPr lang="ja-JP" altLang="en-US" dirty="0"/>
          </a:p>
        </p:txBody>
      </p:sp>
      <p:sp>
        <p:nvSpPr>
          <p:cNvPr id="4" name="フッター プレースホルダー 3"/>
          <p:cNvSpPr>
            <a:spLocks noGrp="1"/>
          </p:cNvSpPr>
          <p:nvPr>
            <p:ph type="ftr" sz="quarter" idx="11"/>
          </p:nvPr>
        </p:nvSpPr>
        <p:spPr>
          <a:xfrm>
            <a:off x="3124200" y="6520994"/>
            <a:ext cx="2895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8401050" y="6505606"/>
            <a:ext cx="644974"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79"/>
            <a:ext cx="9144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24285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7779" y="70530"/>
            <a:ext cx="7211144"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2021/6/28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52539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2021/6/28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048913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2021/6/28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409166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20435" y="67583"/>
            <a:ext cx="82296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14301" y="6586306"/>
            <a:ext cx="21336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2021/6/28</a:t>
            </a:fld>
            <a:endParaRPr lang="ja-JP" altLang="en-US"/>
          </a:p>
        </p:txBody>
      </p:sp>
      <p:sp>
        <p:nvSpPr>
          <p:cNvPr id="5" name="フッター プレースホルダー 4"/>
          <p:cNvSpPr>
            <a:spLocks noGrp="1"/>
          </p:cNvSpPr>
          <p:nvPr>
            <p:ph type="ftr" sz="quarter" idx="3"/>
          </p:nvPr>
        </p:nvSpPr>
        <p:spPr>
          <a:xfrm>
            <a:off x="3124200" y="6586306"/>
            <a:ext cx="28956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6896099" y="6586306"/>
            <a:ext cx="21336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3094126046"/>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2" r:id="rId4"/>
    <p:sldLayoutId id="2147483655"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676333" y="3348128"/>
            <a:ext cx="7791337" cy="108744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lnSpc>
                <a:spcPts val="4687"/>
              </a:lnSpc>
              <a:defRPr/>
            </a:pPr>
            <a:endParaRPr lang="ja-JP" altLang="en-US" sz="3408" b="1"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738940" y="3537800"/>
            <a:ext cx="7630393" cy="752948"/>
          </a:xfrm>
        </p:spPr>
        <p:txBody>
          <a:bodyPr>
            <a:noAutofit/>
          </a:bodyPr>
          <a:lstStyle/>
          <a:p>
            <a:r>
              <a:rPr lang="ja-JP" altLang="ja-JP" sz="2045" dirty="0">
                <a:solidFill>
                  <a:srgbClr val="002060"/>
                </a:solidFill>
                <a:latin typeface="Meiryo UI" panose="020B0604030504040204" pitchFamily="50" charset="-128"/>
                <a:ea typeface="Meiryo UI" panose="020B0604030504040204" pitchFamily="50" charset="-128"/>
              </a:rPr>
              <a:t>「</a:t>
            </a:r>
            <a:r>
              <a:rPr lang="ja-JP" altLang="en-US" sz="2045" dirty="0">
                <a:solidFill>
                  <a:srgbClr val="002060"/>
                </a:solidFill>
                <a:latin typeface="Meiryo UI" panose="020B0604030504040204" pitchFamily="50" charset="-128"/>
                <a:ea typeface="Meiryo UI" panose="020B0604030504040204" pitchFamily="50" charset="-128"/>
              </a:rPr>
              <a:t>○○○○○</a:t>
            </a:r>
            <a:r>
              <a:rPr lang="ja-JP" altLang="ja-JP" sz="2045" dirty="0">
                <a:solidFill>
                  <a:srgbClr val="002060"/>
                </a:solidFill>
                <a:latin typeface="Meiryo UI" panose="020B0604030504040204" pitchFamily="50" charset="-128"/>
                <a:ea typeface="Meiryo UI" panose="020B0604030504040204" pitchFamily="50" charset="-128"/>
              </a:rPr>
              <a:t>事業」</a:t>
            </a:r>
            <a:endParaRPr lang="zh-TW" altLang="en-US" sz="204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572725" y="597416"/>
            <a:ext cx="7693535" cy="461408"/>
          </a:xfrm>
        </p:spPr>
        <p:txBody>
          <a:bodyPr wrap="square">
            <a:spAutoFit/>
          </a:bodyPr>
          <a:lstStyle/>
          <a:p>
            <a:r>
              <a:rPr lang="ja-JP" altLang="en-US" sz="1363"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363" b="1" kern="0" dirty="0">
                <a:solidFill>
                  <a:schemeClr val="accent1">
                    <a:lumMod val="75000"/>
                  </a:schemeClr>
                </a:solidFill>
                <a:latin typeface="Meiryo UI" panose="020B0604030504040204" pitchFamily="50" charset="-128"/>
                <a:ea typeface="Meiryo UI" panose="020B0604030504040204" pitchFamily="50" charset="-128"/>
              </a:rPr>
              <a:t>木質バイオマス燃料等の安定的・効率的な供給・利用システム構築支援事業／</a:t>
            </a:r>
            <a:endParaRPr lang="en-US" altLang="ja-JP" sz="1363"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363" b="1" kern="0" dirty="0">
                <a:solidFill>
                  <a:schemeClr val="accent1">
                    <a:lumMod val="75000"/>
                  </a:schemeClr>
                </a:solidFill>
                <a:latin typeface="Meiryo UI" panose="020B0604030504040204" pitchFamily="50" charset="-128"/>
                <a:ea typeface="Meiryo UI" panose="020B0604030504040204" pitchFamily="50" charset="-128"/>
              </a:rPr>
              <a:t>木質バイオマス燃料（チップ、ペレット）の品質規格の策定委託事業」</a:t>
            </a:r>
            <a:endParaRPr lang="ja-JP" altLang="en-US" sz="1363"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5" name="サブタイトル 2"/>
          <p:cNvSpPr txBox="1">
            <a:spLocks/>
          </p:cNvSpPr>
          <p:nvPr/>
        </p:nvSpPr>
        <p:spPr>
          <a:xfrm>
            <a:off x="3126093" y="5646480"/>
            <a:ext cx="2891818" cy="314702"/>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779173">
              <a:spcBef>
                <a:spcPts val="1023"/>
              </a:spcBef>
              <a:buNone/>
              <a:defRPr/>
            </a:pPr>
            <a:r>
              <a:rPr lang="ja-JP" altLang="en-US"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166168" y="4898865"/>
            <a:ext cx="2811667" cy="314702"/>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779173">
              <a:buNone/>
              <a:defRPr/>
            </a:pPr>
            <a:r>
              <a:rPr lang="en-US" altLang="ja-JP"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2021</a:t>
            </a:r>
            <a:r>
              <a:rPr lang="ja-JP" altLang="en-US"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04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grpSp>
        <p:nvGrpSpPr>
          <p:cNvPr id="11" name="グループ化 10"/>
          <p:cNvGrpSpPr/>
          <p:nvPr/>
        </p:nvGrpSpPr>
        <p:grpSpPr>
          <a:xfrm>
            <a:off x="7295189" y="620716"/>
            <a:ext cx="1074145" cy="642975"/>
            <a:chOff x="7119892" y="248575"/>
            <a:chExt cx="1757779" cy="1091953"/>
          </a:xfrm>
        </p:grpSpPr>
        <p:sp>
          <p:nvSpPr>
            <p:cNvPr id="10" name="角丸四角形 9"/>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1193" b="1" dirty="0">
                <a:solidFill>
                  <a:prstClr val="white"/>
                </a:solidFill>
                <a:latin typeface="Meiryo UI" panose="020B0604030504040204" pitchFamily="50" charset="-128"/>
                <a:ea typeface="Meiryo UI" panose="020B0604030504040204" pitchFamily="50" charset="-128"/>
              </a:endParaRPr>
            </a:p>
          </p:txBody>
        </p:sp>
        <p:sp>
          <p:nvSpPr>
            <p:cNvPr id="9"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1193" b="1" dirty="0">
                  <a:solidFill>
                    <a:srgbClr val="0000CC"/>
                  </a:solidFill>
                  <a:latin typeface="Meiryo UI" panose="020B0604030504040204" pitchFamily="50" charset="-128"/>
                  <a:ea typeface="Meiryo UI" panose="020B0604030504040204" pitchFamily="50" charset="-128"/>
                </a:rPr>
                <a:t>事業者</a:t>
              </a:r>
              <a:endParaRPr lang="en-US" altLang="ja-JP" sz="1193"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1193" b="1" dirty="0">
                  <a:solidFill>
                    <a:srgbClr val="0000CC"/>
                  </a:solidFill>
                  <a:latin typeface="Meiryo UI" panose="020B0604030504040204" pitchFamily="50" charset="-128"/>
                  <a:ea typeface="Meiryo UI" panose="020B0604030504040204" pitchFamily="50" charset="-128"/>
                </a:rPr>
                <a:t>ロゴマーク</a:t>
              </a:r>
            </a:p>
          </p:txBody>
        </p:sp>
      </p:grpSp>
      <p:sp>
        <p:nvSpPr>
          <p:cNvPr id="4" name="スライド番号プレースホルダー 3"/>
          <p:cNvSpPr>
            <a:spLocks noGrp="1"/>
          </p:cNvSpPr>
          <p:nvPr>
            <p:ph type="sldNum" sz="quarter" idx="12"/>
          </p:nvPr>
        </p:nvSpPr>
        <p:spPr>
          <a:xfrm>
            <a:off x="6227661" y="6077511"/>
            <a:ext cx="1817979" cy="183576"/>
          </a:xfrm>
        </p:spPr>
        <p:txBody>
          <a:bodyPr/>
          <a:lstStyle/>
          <a:p>
            <a:pPr defTabSz="779173">
              <a:defRPr/>
            </a:pPr>
            <a:fld id="{36F79F9C-11CA-44F1-9E86-66276BE4B335}" type="slidenum">
              <a:rPr lang="ja-JP" altLang="en-US" sz="1193">
                <a:solidFill>
                  <a:prstClr val="black">
                    <a:tint val="75000"/>
                  </a:prstClr>
                </a:solidFill>
                <a:latin typeface="Meiryo UI" panose="020B0604030504040204" pitchFamily="50" charset="-128"/>
                <a:ea typeface="Meiryo UI" panose="020B0604030504040204" pitchFamily="50" charset="-128"/>
              </a:rPr>
              <a:pPr defTabSz="779173">
                <a:defRPr/>
              </a:pPr>
              <a:t>1</a:t>
            </a:fld>
            <a:endParaRPr lang="ja-JP" altLang="en-US" sz="1193">
              <a:solidFill>
                <a:prstClr val="black">
                  <a:tint val="75000"/>
                </a:prstClr>
              </a:solidFill>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id="{20209C95-865C-497D-93E4-27DF66A0391B}"/>
              </a:ext>
            </a:extLst>
          </p:cNvPr>
          <p:cNvSpPr txBox="1">
            <a:spLocks noChangeArrowheads="1"/>
          </p:cNvSpPr>
          <p:nvPr/>
        </p:nvSpPr>
        <p:spPr>
          <a:xfrm>
            <a:off x="957483" y="3546325"/>
            <a:ext cx="7615491" cy="1509890"/>
          </a:xfrm>
          <a:prstGeom prst="rect">
            <a:avLst/>
          </a:prstGeom>
        </p:spPr>
        <p:txBody>
          <a:bodyPr/>
          <a:lstStyle>
            <a:lvl1pPr algn="l" defTabSz="958850" rtl="0" eaLnBrk="0" fontAlgn="base" hangingPunct="0">
              <a:lnSpc>
                <a:spcPts val="2600"/>
              </a:lnSpc>
              <a:spcBef>
                <a:spcPct val="0"/>
              </a:spcBef>
              <a:spcAft>
                <a:spcPct val="0"/>
              </a:spcAft>
              <a:defRPr kumimoji="1" sz="2300">
                <a:solidFill>
                  <a:schemeClr val="accent2"/>
                </a:solidFill>
                <a:latin typeface="+mj-lt"/>
                <a:ea typeface="+mj-ea"/>
                <a:cs typeface="+mj-cs"/>
              </a:defRPr>
            </a:lvl1pPr>
            <a:lvl2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2pPr>
            <a:lvl3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3pPr>
            <a:lvl4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4pPr>
            <a:lvl5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5pPr>
            <a:lvl6pPr marL="4572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6pPr>
            <a:lvl7pPr marL="9144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7pPr>
            <a:lvl8pPr marL="13716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8pPr>
            <a:lvl9pPr marL="18288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9pPr>
          </a:lstStyle>
          <a:p>
            <a:pPr eaLnBrk="1" hangingPunct="1"/>
            <a:endParaRPr lang="ja-JP" altLang="en-US" sz="1704" kern="0" dirty="0">
              <a:solidFill>
                <a:srgbClr val="0070C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CDB90EC1-55AA-4172-9567-E6738A7CF422}"/>
              </a:ext>
            </a:extLst>
          </p:cNvPr>
          <p:cNvSpPr txBox="1"/>
          <p:nvPr/>
        </p:nvSpPr>
        <p:spPr>
          <a:xfrm>
            <a:off x="0" y="14077"/>
            <a:ext cx="950901" cy="369332"/>
          </a:xfrm>
          <a:prstGeom prst="rect">
            <a:avLst/>
          </a:prstGeom>
          <a:noFill/>
        </p:spPr>
        <p:txBody>
          <a:bodyPr wrap="none" rtlCol="0">
            <a:spAutoFit/>
          </a:bodyPr>
          <a:lstStyle/>
          <a:p>
            <a:r>
              <a:rPr lang="ja-JP" altLang="en-US" dirty="0"/>
              <a:t>別添</a:t>
            </a:r>
            <a:r>
              <a:rPr lang="en-US" altLang="ja-JP" dirty="0"/>
              <a:t>1-2</a:t>
            </a:r>
            <a:endParaRPr kumimoji="1" lang="ja-JP" altLang="en-US" dirty="0"/>
          </a:p>
        </p:txBody>
      </p:sp>
      <p:sp>
        <p:nvSpPr>
          <p:cNvPr id="14" name="角丸四角形 12">
            <a:extLst>
              <a:ext uri="{FF2B5EF4-FFF2-40B4-BE49-F238E27FC236}">
                <a16:creationId xmlns:a16="http://schemas.microsoft.com/office/drawing/2014/main" id="{31D799DC-5B33-45F7-AD56-2A2BA7DA874E}"/>
              </a:ext>
            </a:extLst>
          </p:cNvPr>
          <p:cNvSpPr/>
          <p:nvPr/>
        </p:nvSpPr>
        <p:spPr>
          <a:xfrm>
            <a:off x="242563" y="1632367"/>
            <a:ext cx="5784138" cy="1586047"/>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en-US" altLang="ja-JP" sz="1662" b="1" dirty="0">
                <a:solidFill>
                  <a:srgbClr val="C00000"/>
                </a:solidFill>
                <a:latin typeface="Meiryo UI" panose="020B0604030504040204" pitchFamily="50" charset="-128"/>
                <a:ea typeface="Meiryo UI" panose="020B0604030504040204" pitchFamily="50" charset="-128"/>
              </a:rPr>
              <a:t>【</a:t>
            </a:r>
            <a:r>
              <a:rPr lang="ja-JP" altLang="en-US" sz="1662" b="1"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dirty="0">
                <a:solidFill>
                  <a:srgbClr val="C00000"/>
                </a:solidFill>
                <a:latin typeface="Meiryo UI" panose="020B0604030504040204" pitchFamily="50" charset="-128"/>
                <a:ea typeface="Meiryo UI" panose="020B0604030504040204" pitchFamily="50" charset="-128"/>
              </a:rPr>
              <a:t>】</a:t>
            </a:r>
          </a:p>
          <a:p>
            <a:pPr marL="316531" indent="-316531" defTabSz="844083">
              <a:buFontTx/>
              <a:buAutoNum type="arabicParenBoth"/>
              <a:defRPr/>
            </a:pPr>
            <a:r>
              <a:rPr lang="en-US" altLang="ja-JP" sz="1662" b="1" dirty="0">
                <a:solidFill>
                  <a:srgbClr val="C00000"/>
                </a:solidFill>
                <a:latin typeface="Meiryo UI" panose="020B0604030504040204" pitchFamily="50" charset="-128"/>
                <a:ea typeface="Meiryo UI" panose="020B0604030504040204" pitchFamily="50" charset="-128"/>
              </a:rPr>
              <a:t>20</a:t>
            </a:r>
            <a:r>
              <a:rPr lang="ja-JP" altLang="en-US" sz="1662" b="1" dirty="0">
                <a:solidFill>
                  <a:srgbClr val="C00000"/>
                </a:solidFill>
                <a:latin typeface="Meiryo UI" panose="020B0604030504040204" pitchFamily="50" charset="-128"/>
                <a:ea typeface="Meiryo UI" panose="020B0604030504040204" pitchFamily="50" charset="-128"/>
              </a:rPr>
              <a:t>分程度の発表を想定</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全体で</a:t>
            </a:r>
            <a:r>
              <a:rPr lang="en-US" altLang="ja-JP" sz="1662" b="1" dirty="0">
                <a:solidFill>
                  <a:srgbClr val="C00000"/>
                </a:solidFill>
                <a:latin typeface="Meiryo UI" panose="020B0604030504040204" pitchFamily="50" charset="-128"/>
                <a:ea typeface="Meiryo UI" panose="020B0604030504040204" pitchFamily="50" charset="-128"/>
              </a:rPr>
              <a:t>20</a:t>
            </a:r>
            <a:r>
              <a:rPr lang="ja-JP" altLang="en-US" sz="1662" b="1" dirty="0">
                <a:solidFill>
                  <a:srgbClr val="C00000"/>
                </a:solidFill>
                <a:latin typeface="Meiryo UI" panose="020B0604030504040204" pitchFamily="50" charset="-128"/>
                <a:ea typeface="Meiryo UI" panose="020B0604030504040204" pitchFamily="50" charset="-128"/>
              </a:rPr>
              <a:t>枚程度</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文字サイズは原則</a:t>
            </a:r>
            <a:r>
              <a:rPr lang="en-US" altLang="ja-JP" sz="1662" b="1" dirty="0">
                <a:solidFill>
                  <a:srgbClr val="C00000"/>
                </a:solidFill>
                <a:latin typeface="Meiryo UI" panose="020B0604030504040204" pitchFamily="50" charset="-128"/>
                <a:ea typeface="Meiryo UI" panose="020B0604030504040204" pitchFamily="50" charset="-128"/>
              </a:rPr>
              <a:t>18pt</a:t>
            </a:r>
            <a:r>
              <a:rPr lang="ja-JP" altLang="en-US" sz="1662" b="1" dirty="0">
                <a:solidFill>
                  <a:srgbClr val="C00000"/>
                </a:solidFill>
                <a:latin typeface="Meiryo UI" panose="020B0604030504040204" pitchFamily="50" charset="-128"/>
                <a:ea typeface="Meiryo UI" panose="020B0604030504040204" pitchFamily="50" charset="-128"/>
              </a:rPr>
              <a:t>以上</a:t>
            </a:r>
            <a:endParaRPr lang="en-US" altLang="ja-JP" sz="1662" b="1" dirty="0">
              <a:solidFill>
                <a:srgbClr val="C0000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C00000"/>
                </a:solidFill>
                <a:latin typeface="Meiryo UI" panose="020B0604030504040204" pitchFamily="50" charset="-128"/>
                <a:ea typeface="Meiryo UI" panose="020B0604030504040204" pitchFamily="50" charset="-128"/>
              </a:rPr>
              <a:t>　　　（個別で指定があるスライドを除く）</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白黒印刷で調整するため、背景は白基調の色</a:t>
            </a:r>
          </a:p>
        </p:txBody>
      </p:sp>
    </p:spTree>
    <p:extLst>
      <p:ext uri="{BB962C8B-B14F-4D97-AF65-F5344CB8AC3E}">
        <p14:creationId xmlns:p14="http://schemas.microsoft.com/office/powerpoint/2010/main" val="460293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a:t>
            </a:r>
            <a:r>
              <a:rPr lang="ja-JP" altLang="en-US" sz="2954" b="1" dirty="0">
                <a:latin typeface="Meiryo UI" panose="020B0604030504040204" pitchFamily="50" charset="-128"/>
                <a:ea typeface="Meiryo UI" panose="020B0604030504040204" pitchFamily="50" charset="-128"/>
              </a:rPr>
              <a:t>．予算の概要②</a:t>
            </a:r>
            <a:endParaRPr kumimoji="1" lang="ja-JP" altLang="en-US" b="1" dirty="0">
              <a:latin typeface="Meiryo UI" panose="020B0604030504040204" pitchFamily="50" charset="-128"/>
              <a:ea typeface="Meiryo UI" panose="020B0604030504040204" pitchFamily="50" charset="-128"/>
            </a:endParaRPr>
          </a:p>
        </p:txBody>
      </p:sp>
      <p:sp>
        <p:nvSpPr>
          <p:cNvPr id="9" name="Rectangle 5">
            <a:extLst>
              <a:ext uri="{FF2B5EF4-FFF2-40B4-BE49-F238E27FC236}">
                <a16:creationId xmlns:a16="http://schemas.microsoft.com/office/drawing/2014/main" id="{40C25787-9ACC-4518-8B08-EE19A531925A}"/>
              </a:ext>
            </a:extLst>
          </p:cNvPr>
          <p:cNvSpPr>
            <a:spLocks noChangeAspect="1" noChangeArrowheads="1"/>
          </p:cNvSpPr>
          <p:nvPr/>
        </p:nvSpPr>
        <p:spPr bwMode="auto">
          <a:xfrm>
            <a:off x="405696" y="1011076"/>
            <a:ext cx="6359083" cy="339969"/>
          </a:xfrm>
          <a:prstGeom prst="rect">
            <a:avLst/>
          </a:prstGeom>
          <a:noFill/>
          <a:ln w="9525">
            <a:noFill/>
            <a:miter lim="800000"/>
            <a:headEnd/>
            <a:tailEnd/>
          </a:ln>
        </p:spPr>
        <p:txBody>
          <a:bodyPr lIns="0" tIns="0" rIns="0" bIns="0"/>
          <a:lstStyle/>
          <a:p>
            <a:pPr defTabSz="885114">
              <a:lnSpc>
                <a:spcPts val="2400"/>
              </a:lnSpc>
            </a:pPr>
            <a:r>
              <a:rPr lang="en-US" altLang="ja-JP" sz="1846" b="1" dirty="0">
                <a:latin typeface="Meiryo UI" panose="020B0604030504040204" pitchFamily="50" charset="-128"/>
                <a:ea typeface="Meiryo UI" panose="020B0604030504040204" pitchFamily="50" charset="-128"/>
              </a:rPr>
              <a:t>(2) </a:t>
            </a:r>
            <a:r>
              <a:rPr lang="ja-JP" altLang="en-US" sz="1846" b="1" dirty="0">
                <a:latin typeface="Meiryo UI" panose="020B0604030504040204" pitchFamily="50" charset="-128"/>
                <a:ea typeface="Meiryo UI" panose="020B0604030504040204" pitchFamily="50" charset="-128"/>
              </a:rPr>
              <a:t>委託先／研究分担先／分室総括表</a:t>
            </a:r>
          </a:p>
        </p:txBody>
      </p:sp>
      <p:sp>
        <p:nvSpPr>
          <p:cNvPr id="10" name="テキスト ボックス 9">
            <a:extLst>
              <a:ext uri="{FF2B5EF4-FFF2-40B4-BE49-F238E27FC236}">
                <a16:creationId xmlns:a16="http://schemas.microsoft.com/office/drawing/2014/main" id="{948251D3-661A-49A5-83DB-0664DDE116E4}"/>
              </a:ext>
            </a:extLst>
          </p:cNvPr>
          <p:cNvSpPr txBox="1"/>
          <p:nvPr/>
        </p:nvSpPr>
        <p:spPr>
          <a:xfrm>
            <a:off x="895768" y="1358943"/>
            <a:ext cx="7811007" cy="944489"/>
          </a:xfrm>
          <a:prstGeom prst="rect">
            <a:avLst/>
          </a:prstGeom>
          <a:noFill/>
        </p:spPr>
        <p:txBody>
          <a:bodyPr wrap="square" rtlCol="0">
            <a:spAutoFit/>
          </a:bodyPr>
          <a:lstStyle/>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研究開発テーマごとに、業務委託費積算基準に基づいて記載して下さい。</a:t>
            </a:r>
          </a:p>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共同提案の場合は、各々作成下さい。</a:t>
            </a:r>
          </a:p>
          <a:p>
            <a:pPr marL="316531" indent="-316531">
              <a:buFont typeface="Wingdings" panose="05000000000000000000" pitchFamily="2" charset="2"/>
              <a:buChar char="l"/>
            </a:pPr>
            <a:r>
              <a:rPr lang="ja-JP" altLang="en-US" sz="1846" b="1" dirty="0">
                <a:solidFill>
                  <a:srgbClr val="C00000"/>
                </a:solidFill>
                <a:latin typeface="Meiryo UI" panose="020B0604030504040204" pitchFamily="50" charset="-128"/>
                <a:ea typeface="Meiryo UI" panose="020B0604030504040204" pitchFamily="50" charset="-128"/>
              </a:rPr>
              <a:t>企業等</a:t>
            </a:r>
            <a:r>
              <a:rPr lang="ja-JP" altLang="en-US" sz="1846" b="1" dirty="0">
                <a:latin typeface="Meiryo UI" panose="020B0604030504040204" pitchFamily="50" charset="-128"/>
                <a:ea typeface="Meiryo UI" panose="020B0604030504040204" pitchFamily="50" charset="-128"/>
              </a:rPr>
              <a:t>、</a:t>
            </a:r>
            <a:r>
              <a:rPr lang="ja-JP" altLang="en-US" sz="1846" b="1" dirty="0">
                <a:solidFill>
                  <a:srgbClr val="C00000"/>
                </a:solidFill>
                <a:latin typeface="Meiryo UI" panose="020B0604030504040204" pitchFamily="50" charset="-128"/>
                <a:ea typeface="Meiryo UI" panose="020B0604030504040204" pitchFamily="50" charset="-128"/>
              </a:rPr>
              <a:t>国立研究開発法人等</a:t>
            </a:r>
            <a:r>
              <a:rPr lang="ja-JP" altLang="en-US" sz="1846" b="1" dirty="0">
                <a:latin typeface="Meiryo UI" panose="020B0604030504040204" pitchFamily="50" charset="-128"/>
                <a:ea typeface="Meiryo UI" panose="020B0604030504040204" pitchFamily="50" charset="-128"/>
              </a:rPr>
              <a:t>、</a:t>
            </a:r>
            <a:r>
              <a:rPr lang="ja-JP" altLang="en-US" sz="1846" b="1" dirty="0">
                <a:solidFill>
                  <a:srgbClr val="C00000"/>
                </a:solidFill>
                <a:latin typeface="Meiryo UI" panose="020B0604030504040204" pitchFamily="50" charset="-128"/>
                <a:ea typeface="Meiryo UI" panose="020B0604030504040204" pitchFamily="50" charset="-128"/>
              </a:rPr>
              <a:t>大学等</a:t>
            </a:r>
            <a:r>
              <a:rPr lang="ja-JP" altLang="en-US" sz="1846" b="1" dirty="0">
                <a:latin typeface="Meiryo UI" panose="020B0604030504040204" pitchFamily="50" charset="-128"/>
                <a:ea typeface="Meiryo UI" panose="020B0604030504040204" pitchFamily="50" charset="-128"/>
              </a:rPr>
              <a:t>によって様式が異なります。</a:t>
            </a:r>
          </a:p>
        </p:txBody>
      </p:sp>
      <p:sp>
        <p:nvSpPr>
          <p:cNvPr id="11" name="テキスト ボックス 10">
            <a:extLst>
              <a:ext uri="{FF2B5EF4-FFF2-40B4-BE49-F238E27FC236}">
                <a16:creationId xmlns:a16="http://schemas.microsoft.com/office/drawing/2014/main" id="{E5BD34E5-01D9-4037-BCD2-BB1C340A731A}"/>
              </a:ext>
            </a:extLst>
          </p:cNvPr>
          <p:cNvSpPr txBox="1"/>
          <p:nvPr/>
        </p:nvSpPr>
        <p:spPr>
          <a:xfrm>
            <a:off x="6128119" y="2513914"/>
            <a:ext cx="2856155" cy="2962414"/>
          </a:xfrm>
          <a:prstGeom prst="rect">
            <a:avLst/>
          </a:prstGeom>
          <a:noFill/>
        </p:spPr>
        <p:txBody>
          <a:bodyPr wrap="square" rtlCol="0">
            <a:spAutoFit/>
          </a:bodyPr>
          <a:lstStyle/>
          <a:p>
            <a:pPr algn="l"/>
            <a:r>
              <a:rPr lang="ja-JP" altLang="en-US" sz="1846" b="1" dirty="0">
                <a:latin typeface="Meiryo UI" panose="020B0604030504040204" pitchFamily="50" charset="-128"/>
                <a:ea typeface="Meiryo UI" panose="020B0604030504040204" pitchFamily="50" charset="-128"/>
              </a:rPr>
              <a:t>間接経費について</a:t>
            </a:r>
          </a:p>
          <a:p>
            <a:pPr algn="l"/>
            <a:endParaRPr lang="ja-JP" altLang="en-US" sz="1846" b="1" dirty="0">
              <a:latin typeface="Meiryo UI" panose="020B0604030504040204" pitchFamily="50" charset="-128"/>
              <a:ea typeface="Meiryo UI" panose="020B0604030504040204" pitchFamily="50" charset="-128"/>
            </a:endParaRPr>
          </a:p>
          <a:p>
            <a:pPr algn="l"/>
            <a:r>
              <a:rPr lang="ja-JP" altLang="en-US" sz="1662" b="1" dirty="0">
                <a:latin typeface="Meiryo UI" panose="020B0604030504040204" pitchFamily="50" charset="-128"/>
                <a:ea typeface="Meiryo UI" panose="020B0604030504040204" pitchFamily="50" charset="-128"/>
              </a:rPr>
              <a:t>企業等</a:t>
            </a:r>
          </a:p>
          <a:p>
            <a:pPr algn="l"/>
            <a:r>
              <a:rPr lang="ja-JP" altLang="en-US" sz="1662" dirty="0">
                <a:latin typeface="Meiryo UI" panose="020B0604030504040204" pitchFamily="50" charset="-128"/>
                <a:ea typeface="Meiryo UI" panose="020B0604030504040204" pitchFamily="50" charset="-128"/>
              </a:rPr>
              <a:t> 中小企業等 </a:t>
            </a:r>
            <a:r>
              <a:rPr lang="en-US" altLang="ja-JP" sz="1662" dirty="0">
                <a:latin typeface="Meiryo UI" panose="020B0604030504040204" pitchFamily="50" charset="-128"/>
                <a:ea typeface="Meiryo UI" panose="020B0604030504040204" pitchFamily="50" charset="-128"/>
              </a:rPr>
              <a:t>20%</a:t>
            </a:r>
            <a:r>
              <a:rPr lang="ja-JP" altLang="en-US" sz="1662" dirty="0" err="1">
                <a:latin typeface="Meiryo UI" panose="020B0604030504040204" pitchFamily="50" charset="-128"/>
                <a:ea typeface="Meiryo UI" panose="020B0604030504040204" pitchFamily="50" charset="-128"/>
              </a:rPr>
              <a:t>、</a:t>
            </a:r>
            <a:r>
              <a:rPr lang="ja-JP" altLang="en-US" sz="1662" dirty="0">
                <a:latin typeface="Meiryo UI" panose="020B0604030504040204" pitchFamily="50" charset="-128"/>
                <a:ea typeface="Meiryo UI" panose="020B0604030504040204" pitchFamily="50" charset="-128"/>
              </a:rPr>
              <a:t>その他 </a:t>
            </a:r>
            <a:r>
              <a:rPr lang="en-US" altLang="ja-JP" sz="1662" dirty="0">
                <a:latin typeface="Meiryo UI" panose="020B0604030504040204" pitchFamily="50" charset="-128"/>
                <a:ea typeface="Meiryo UI" panose="020B0604030504040204" pitchFamily="50" charset="-128"/>
              </a:rPr>
              <a:t>10%</a:t>
            </a:r>
          </a:p>
          <a:p>
            <a:pPr algn="l"/>
            <a:endParaRPr lang="ja-JP" altLang="en-US" sz="1662" u="sng" dirty="0">
              <a:latin typeface="Meiryo UI" panose="020B0604030504040204" pitchFamily="50" charset="-128"/>
              <a:ea typeface="Meiryo UI" panose="020B0604030504040204" pitchFamily="50" charset="-128"/>
            </a:endParaRPr>
          </a:p>
          <a:p>
            <a:pPr algn="l"/>
            <a:r>
              <a:rPr lang="ja-JP" altLang="en-US" sz="1662" b="1" dirty="0">
                <a:latin typeface="Meiryo UI" panose="020B0604030504040204" pitchFamily="50" charset="-128"/>
                <a:ea typeface="Meiryo UI" panose="020B0604030504040204" pitchFamily="50" charset="-128"/>
              </a:rPr>
              <a:t>国立研究開発法人等</a:t>
            </a:r>
            <a:endParaRPr lang="en-US" altLang="ja-JP" sz="1662" b="1" dirty="0">
              <a:latin typeface="Meiryo UI" panose="020B0604030504040204" pitchFamily="50" charset="-128"/>
              <a:ea typeface="Meiryo UI" panose="020B0604030504040204" pitchFamily="50" charset="-128"/>
            </a:endParaRPr>
          </a:p>
          <a:p>
            <a:pPr algn="l"/>
            <a:r>
              <a:rPr lang="en-US" altLang="ja-JP" sz="1662" dirty="0">
                <a:latin typeface="Meiryo UI" panose="020B0604030504040204" pitchFamily="50" charset="-128"/>
                <a:ea typeface="Meiryo UI" panose="020B0604030504040204" pitchFamily="50" charset="-128"/>
              </a:rPr>
              <a:t> 10%</a:t>
            </a:r>
          </a:p>
          <a:p>
            <a:pPr algn="l"/>
            <a:endParaRPr lang="ja-JP" altLang="en-US" sz="1662" u="sng" dirty="0">
              <a:latin typeface="Meiryo UI" panose="020B0604030504040204" pitchFamily="50" charset="-128"/>
              <a:ea typeface="Meiryo UI" panose="020B0604030504040204" pitchFamily="50" charset="-128"/>
            </a:endParaRPr>
          </a:p>
          <a:p>
            <a:pPr algn="l"/>
            <a:r>
              <a:rPr lang="ja-JP" altLang="en-US" sz="1662" b="1" dirty="0">
                <a:latin typeface="Meiryo UI" panose="020B0604030504040204" pitchFamily="50" charset="-128"/>
                <a:ea typeface="Meiryo UI" panose="020B0604030504040204" pitchFamily="50" charset="-128"/>
              </a:rPr>
              <a:t>大学等</a:t>
            </a:r>
          </a:p>
          <a:p>
            <a:pPr algn="l"/>
            <a:r>
              <a:rPr lang="en-US" altLang="ja-JP" sz="1662" dirty="0">
                <a:latin typeface="Meiryo UI" panose="020B0604030504040204" pitchFamily="50" charset="-128"/>
                <a:ea typeface="Meiryo UI" panose="020B0604030504040204" pitchFamily="50" charset="-128"/>
              </a:rPr>
              <a:t> 15%</a:t>
            </a:r>
            <a:endParaRPr lang="ja-JP" altLang="en-US" sz="1662" dirty="0">
              <a:latin typeface="Meiryo UI" panose="020B0604030504040204" pitchFamily="50" charset="-128"/>
              <a:ea typeface="Meiryo UI" panose="020B0604030504040204" pitchFamily="50" charset="-128"/>
            </a:endParaRPr>
          </a:p>
        </p:txBody>
      </p:sp>
      <p:pic>
        <p:nvPicPr>
          <p:cNvPr id="12" name="図 11">
            <a:extLst>
              <a:ext uri="{FF2B5EF4-FFF2-40B4-BE49-F238E27FC236}">
                <a16:creationId xmlns:a16="http://schemas.microsoft.com/office/drawing/2014/main" id="{A94E23F2-12C3-4343-8D1D-7242150C779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07757" y="2362307"/>
            <a:ext cx="4923905" cy="4093964"/>
          </a:xfrm>
          <a:prstGeom prst="rect">
            <a:avLst/>
          </a:prstGeom>
        </p:spPr>
      </p:pic>
      <p:grpSp>
        <p:nvGrpSpPr>
          <p:cNvPr id="13" name="グループ化 12">
            <a:extLst>
              <a:ext uri="{FF2B5EF4-FFF2-40B4-BE49-F238E27FC236}">
                <a16:creationId xmlns:a16="http://schemas.microsoft.com/office/drawing/2014/main" id="{FC8F3FD6-5251-4F91-B069-7F672ED92EFC}"/>
              </a:ext>
            </a:extLst>
          </p:cNvPr>
          <p:cNvGrpSpPr/>
          <p:nvPr/>
        </p:nvGrpSpPr>
        <p:grpSpPr>
          <a:xfrm>
            <a:off x="7869227" y="99874"/>
            <a:ext cx="695925" cy="431171"/>
            <a:chOff x="7119892" y="248575"/>
            <a:chExt cx="1757779" cy="1091953"/>
          </a:xfrm>
        </p:grpSpPr>
        <p:sp>
          <p:nvSpPr>
            <p:cNvPr id="14" name="角丸四角形 5">
              <a:extLst>
                <a:ext uri="{FF2B5EF4-FFF2-40B4-BE49-F238E27FC236}">
                  <a16:creationId xmlns:a16="http://schemas.microsoft.com/office/drawing/2014/main" id="{89FF3653-F757-457C-89EB-744FB73D94C5}"/>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5" name="タイトル 1">
              <a:extLst>
                <a:ext uri="{FF2B5EF4-FFF2-40B4-BE49-F238E27FC236}">
                  <a16:creationId xmlns:a16="http://schemas.microsoft.com/office/drawing/2014/main" id="{9AA9F676-9757-4449-8B2A-D2AFF94CCB56}"/>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
        <p:nvSpPr>
          <p:cNvPr id="16" name="角丸四角形 41">
            <a:extLst>
              <a:ext uri="{FF2B5EF4-FFF2-40B4-BE49-F238E27FC236}">
                <a16:creationId xmlns:a16="http://schemas.microsoft.com/office/drawing/2014/main" id="{A9C5DC7A-C92C-4CCF-9399-17FC2F3B919F}"/>
              </a:ext>
            </a:extLst>
          </p:cNvPr>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91628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１．提案者の概要</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954797" y="1185341"/>
            <a:ext cx="6720029" cy="31470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779173">
              <a:buNone/>
              <a:defRPr/>
            </a:pPr>
            <a:r>
              <a:rPr lang="ja-JP" altLang="en-US" sz="204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869227" y="99874"/>
            <a:ext cx="695925" cy="431171"/>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959789" y="1586820"/>
            <a:ext cx="7338930" cy="2596993"/>
          </a:xfrm>
          <a:prstGeom prst="rect">
            <a:avLst/>
          </a:prstGeom>
          <a:noFill/>
        </p:spPr>
        <p:txBody>
          <a:bodyPr wrap="square" lIns="0" tIns="0" rIns="0" bIns="0" rtlCol="0">
            <a:spAutoFit/>
          </a:bodyPr>
          <a:lstStyle/>
          <a:p>
            <a:pPr defTabSz="779173">
              <a:defRPr/>
            </a:pPr>
            <a:r>
              <a:rPr lang="en-US" altLang="ja-JP" sz="1534" dirty="0">
                <a:solidFill>
                  <a:srgbClr val="002060"/>
                </a:solidFill>
                <a:latin typeface="Meiryo UI" panose="020B0604030504040204" pitchFamily="50" charset="-128"/>
                <a:ea typeface="Meiryo UI" panose="020B0604030504040204" pitchFamily="50" charset="-128"/>
              </a:rPr>
              <a:t>(1)</a:t>
            </a:r>
            <a:r>
              <a:rPr lang="ja-JP" altLang="en-US" sz="1534" dirty="0">
                <a:solidFill>
                  <a:srgbClr val="002060"/>
                </a:solidFill>
                <a:latin typeface="Meiryo UI" panose="020B0604030504040204" pitchFamily="50" charset="-128"/>
                <a:ea typeface="Meiryo UI" panose="020B0604030504040204" pitchFamily="50" charset="-128"/>
              </a:rPr>
              <a:t>提案</a:t>
            </a:r>
            <a:r>
              <a:rPr lang="ja-JP" altLang="ja-JP" sz="1534" dirty="0">
                <a:solidFill>
                  <a:srgbClr val="002060"/>
                </a:solidFill>
                <a:latin typeface="Meiryo UI" panose="020B0604030504040204" pitchFamily="50" charset="-128"/>
                <a:ea typeface="Meiryo UI" panose="020B0604030504040204" pitchFamily="50" charset="-128"/>
              </a:rPr>
              <a:t>者名（法人番号）</a:t>
            </a:r>
            <a:endParaRPr lang="en-US" altLang="ja-JP" sz="1534" dirty="0">
              <a:solidFill>
                <a:srgbClr val="002060"/>
              </a:solidFill>
              <a:latin typeface="Meiryo UI" panose="020B0604030504040204" pitchFamily="50" charset="-128"/>
              <a:ea typeface="Meiryo UI" panose="020B0604030504040204" pitchFamily="50" charset="-128"/>
            </a:endParaRPr>
          </a:p>
          <a:p>
            <a:pPr defTabSz="779173">
              <a:defRPr/>
            </a:pPr>
            <a:r>
              <a:rPr lang="ja-JP" altLang="ja-JP" sz="1534" dirty="0">
                <a:solidFill>
                  <a:srgbClr val="002060"/>
                </a:solidFill>
                <a:latin typeface="Meiryo UI" panose="020B0604030504040204" pitchFamily="50" charset="-128"/>
                <a:ea typeface="Meiryo UI" panose="020B0604030504040204" pitchFamily="50" charset="-128"/>
              </a:rPr>
              <a:t>　　　　　　　　　</a:t>
            </a:r>
            <a:r>
              <a:rPr lang="en-US" altLang="ja-JP" sz="1534" dirty="0">
                <a:solidFill>
                  <a:srgbClr val="002060"/>
                </a:solidFill>
                <a:latin typeface="Meiryo UI" panose="020B0604030504040204" pitchFamily="50" charset="-128"/>
                <a:ea typeface="Meiryo UI" panose="020B0604030504040204" pitchFamily="50" charset="-128"/>
              </a:rPr>
              <a:t>			</a:t>
            </a:r>
            <a:endParaRPr lang="ja-JP" altLang="ja-JP" sz="1534" dirty="0">
              <a:solidFill>
                <a:srgbClr val="002060"/>
              </a:solidFill>
              <a:latin typeface="Meiryo UI" panose="020B0604030504040204" pitchFamily="50" charset="-128"/>
              <a:ea typeface="Meiryo UI" panose="020B0604030504040204" pitchFamily="50" charset="-128"/>
            </a:endParaRPr>
          </a:p>
          <a:p>
            <a:pPr defTabSz="779173">
              <a:defRPr/>
            </a:pPr>
            <a:r>
              <a:rPr lang="en-US" altLang="ja-JP" sz="1534" dirty="0">
                <a:solidFill>
                  <a:srgbClr val="002060"/>
                </a:solidFill>
                <a:latin typeface="Meiryo UI" panose="020B0604030504040204" pitchFamily="50" charset="-128"/>
                <a:ea typeface="Meiryo UI" panose="020B0604030504040204" pitchFamily="50" charset="-128"/>
              </a:rPr>
              <a:t>(2)</a:t>
            </a:r>
            <a:r>
              <a:rPr lang="ja-JP" altLang="ja-JP" sz="1534" dirty="0">
                <a:solidFill>
                  <a:srgbClr val="002060"/>
                </a:solidFill>
                <a:latin typeface="Meiryo UI" panose="020B0604030504040204" pitchFamily="50" charset="-128"/>
                <a:ea typeface="Meiryo UI" panose="020B0604030504040204" pitchFamily="50" charset="-128"/>
              </a:rPr>
              <a:t>従業員数（うち研究開発部門従事者数）　　　</a:t>
            </a:r>
            <a:r>
              <a:rPr lang="en-US" altLang="ja-JP" sz="1534" dirty="0">
                <a:solidFill>
                  <a:srgbClr val="002060"/>
                </a:solidFill>
                <a:latin typeface="Meiryo UI" panose="020B0604030504040204" pitchFamily="50" charset="-128"/>
                <a:ea typeface="Meiryo UI" panose="020B0604030504040204" pitchFamily="50" charset="-128"/>
              </a:rPr>
              <a:t>	</a:t>
            </a:r>
            <a:r>
              <a:rPr lang="ja-JP" altLang="ja-JP" sz="1534" b="1" dirty="0">
                <a:solidFill>
                  <a:srgbClr val="002060"/>
                </a:solidFill>
                <a:latin typeface="Meiryo UI" panose="020B0604030504040204" pitchFamily="50" charset="-128"/>
                <a:ea typeface="Meiryo UI" panose="020B0604030504040204" pitchFamily="50" charset="-128"/>
              </a:rPr>
              <a:t>名（　　　名）</a:t>
            </a:r>
            <a:endParaRPr lang="ja-JP" altLang="ja-JP" sz="1534" dirty="0">
              <a:solidFill>
                <a:srgbClr val="002060"/>
              </a:solidFill>
              <a:latin typeface="Meiryo UI" panose="020B0604030504040204" pitchFamily="50" charset="-128"/>
              <a:ea typeface="Meiryo UI" panose="020B0604030504040204" pitchFamily="50" charset="-128"/>
            </a:endParaRPr>
          </a:p>
          <a:p>
            <a:pPr defTabSz="779173">
              <a:defRPr/>
            </a:pPr>
            <a:r>
              <a:rPr lang="ja-JP" altLang="en-US" sz="1534" b="1" dirty="0">
                <a:solidFill>
                  <a:srgbClr val="002060"/>
                </a:solidFill>
                <a:latin typeface="Meiryo UI" panose="020B0604030504040204" pitchFamily="50" charset="-128"/>
                <a:ea typeface="Meiryo UI" panose="020B0604030504040204" pitchFamily="50" charset="-128"/>
              </a:rPr>
              <a:t>　</a:t>
            </a:r>
            <a:r>
              <a:rPr lang="ja-JP" altLang="ja-JP" sz="1534" b="1" dirty="0">
                <a:solidFill>
                  <a:srgbClr val="002060"/>
                </a:solidFill>
                <a:latin typeface="Meiryo UI" panose="020B0604030504040204" pitchFamily="50" charset="-128"/>
                <a:ea typeface="Meiryo UI" panose="020B0604030504040204" pitchFamily="50" charset="-128"/>
              </a:rPr>
              <a:t>従業員数は提出時点を基準としてください。</a:t>
            </a:r>
            <a:endParaRPr lang="en-US" altLang="ja-JP" sz="1534" b="1" dirty="0">
              <a:solidFill>
                <a:srgbClr val="002060"/>
              </a:solidFill>
              <a:latin typeface="Meiryo UI" panose="020B0604030504040204" pitchFamily="50" charset="-128"/>
              <a:ea typeface="Meiryo UI" panose="020B0604030504040204" pitchFamily="50" charset="-128"/>
            </a:endParaRPr>
          </a:p>
          <a:p>
            <a:pPr defTabSz="779173">
              <a:defRPr/>
            </a:pPr>
            <a:endParaRPr lang="ja-JP" altLang="ja-JP" sz="1534" dirty="0">
              <a:solidFill>
                <a:srgbClr val="002060"/>
              </a:solidFill>
              <a:latin typeface="Meiryo UI" panose="020B0604030504040204" pitchFamily="50" charset="-128"/>
              <a:ea typeface="Meiryo UI" panose="020B0604030504040204" pitchFamily="50" charset="-128"/>
            </a:endParaRPr>
          </a:p>
          <a:p>
            <a:pPr defTabSz="779173">
              <a:defRPr/>
            </a:pPr>
            <a:r>
              <a:rPr lang="en-US" altLang="ja-JP" sz="1534" dirty="0">
                <a:solidFill>
                  <a:srgbClr val="002060"/>
                </a:solidFill>
                <a:latin typeface="Meiryo UI" panose="020B0604030504040204" pitchFamily="50" charset="-128"/>
                <a:ea typeface="Meiryo UI" panose="020B0604030504040204" pitchFamily="50" charset="-128"/>
              </a:rPr>
              <a:t>(3)</a:t>
            </a:r>
            <a:r>
              <a:rPr lang="ja-JP" altLang="ja-JP" sz="1534" dirty="0">
                <a:solidFill>
                  <a:srgbClr val="002060"/>
                </a:solidFill>
                <a:latin typeface="Meiryo UI" panose="020B0604030504040204" pitchFamily="50" charset="-128"/>
                <a:ea typeface="Meiryo UI" panose="020B0604030504040204" pitchFamily="50" charset="-128"/>
              </a:rPr>
              <a:t>大企業･中堅・中小・ベンチャー企業の種別</a:t>
            </a:r>
            <a:r>
              <a:rPr lang="en-US" altLang="ja-JP" sz="1534" dirty="0">
                <a:solidFill>
                  <a:srgbClr val="002060"/>
                </a:solidFill>
                <a:latin typeface="Meiryo UI" panose="020B0604030504040204" pitchFamily="50" charset="-128"/>
                <a:ea typeface="Meiryo UI" panose="020B0604030504040204" pitchFamily="50" charset="-128"/>
              </a:rPr>
              <a:t>	</a:t>
            </a:r>
            <a:r>
              <a:rPr lang="ja-JP" altLang="ja-JP" sz="1534" b="1" dirty="0">
                <a:solidFill>
                  <a:srgbClr val="002060"/>
                </a:solidFill>
                <a:latin typeface="Meiryo UI" panose="020B0604030504040204" pitchFamily="50" charset="-128"/>
                <a:ea typeface="Meiryo UI" panose="020B0604030504040204" pitchFamily="50" charset="-128"/>
              </a:rPr>
              <a:t>○○企業</a:t>
            </a:r>
            <a:endParaRPr lang="en-US" altLang="ja-JP" sz="1534" b="1" dirty="0">
              <a:solidFill>
                <a:srgbClr val="002060"/>
              </a:solidFill>
              <a:latin typeface="Meiryo UI" panose="020B0604030504040204" pitchFamily="50" charset="-128"/>
              <a:ea typeface="Meiryo UI" panose="020B0604030504040204" pitchFamily="50" charset="-128"/>
            </a:endParaRPr>
          </a:p>
          <a:p>
            <a:pPr defTabSz="779173">
              <a:defRPr/>
            </a:pPr>
            <a:endParaRPr lang="ja-JP" altLang="ja-JP" sz="1534" dirty="0">
              <a:solidFill>
                <a:srgbClr val="002060"/>
              </a:solidFill>
              <a:latin typeface="Meiryo UI" panose="020B0604030504040204" pitchFamily="50" charset="-128"/>
              <a:ea typeface="Meiryo UI" panose="020B0604030504040204" pitchFamily="50" charset="-128"/>
            </a:endParaRPr>
          </a:p>
          <a:p>
            <a:pPr defTabSz="779173">
              <a:defRPr/>
            </a:pPr>
            <a:r>
              <a:rPr lang="en-US" altLang="ja-JP" sz="1534" dirty="0">
                <a:solidFill>
                  <a:srgbClr val="002060"/>
                </a:solidFill>
                <a:latin typeface="Meiryo UI" panose="020B0604030504040204" pitchFamily="50" charset="-128"/>
                <a:ea typeface="Meiryo UI" panose="020B0604030504040204" pitchFamily="50" charset="-128"/>
              </a:rPr>
              <a:t>(4)</a:t>
            </a:r>
            <a:r>
              <a:rPr lang="ja-JP" altLang="ja-JP" sz="1534" dirty="0">
                <a:solidFill>
                  <a:srgbClr val="002060"/>
                </a:solidFill>
                <a:latin typeface="Meiryo UI" panose="020B0604030504040204" pitchFamily="50" charset="-128"/>
                <a:ea typeface="Meiryo UI" panose="020B0604030504040204" pitchFamily="50" charset="-128"/>
              </a:rPr>
              <a:t>現在の主要事業内容（主な製品等）</a:t>
            </a:r>
          </a:p>
          <a:p>
            <a:pPr defTabSz="779173">
              <a:defRPr/>
            </a:pPr>
            <a:r>
              <a:rPr lang="ja-JP" altLang="en-US" sz="1534" b="1" dirty="0">
                <a:solidFill>
                  <a:srgbClr val="002060"/>
                </a:solidFill>
                <a:latin typeface="Meiryo UI" panose="020B0604030504040204" pitchFamily="50" charset="-128"/>
                <a:ea typeface="Meiryo UI" panose="020B0604030504040204" pitchFamily="50" charset="-128"/>
              </a:rPr>
              <a:t>　</a:t>
            </a:r>
            <a:r>
              <a:rPr lang="ja-JP" altLang="ja-JP" sz="1534" b="1" dirty="0">
                <a:solidFill>
                  <a:srgbClr val="002060"/>
                </a:solidFill>
                <a:latin typeface="Meiryo UI" panose="020B0604030504040204" pitchFamily="50" charset="-128"/>
                <a:ea typeface="Meiryo UI" panose="020B0604030504040204" pitchFamily="50" charset="-128"/>
              </a:rPr>
              <a:t>現在の事業内容（主な製品等）を記入してください。</a:t>
            </a:r>
            <a:endParaRPr lang="en-US" altLang="ja-JP" sz="1534" b="1" dirty="0">
              <a:solidFill>
                <a:srgbClr val="002060"/>
              </a:solidFill>
              <a:latin typeface="Meiryo UI" panose="020B0604030504040204" pitchFamily="50" charset="-128"/>
              <a:ea typeface="Meiryo UI" panose="020B0604030504040204" pitchFamily="50" charset="-128"/>
            </a:endParaRPr>
          </a:p>
          <a:p>
            <a:pPr defTabSz="779173">
              <a:defRPr/>
            </a:pPr>
            <a:endParaRPr lang="en-US" altLang="ja-JP" sz="1534" b="1" dirty="0">
              <a:solidFill>
                <a:srgbClr val="002060"/>
              </a:solidFill>
              <a:latin typeface="Meiryo UI" panose="020B0604030504040204" pitchFamily="50" charset="-128"/>
              <a:ea typeface="Meiryo UI" panose="020B0604030504040204" pitchFamily="50" charset="-128"/>
            </a:endParaRPr>
          </a:p>
          <a:p>
            <a:pPr defTabSz="779173">
              <a:defRPr/>
            </a:pPr>
            <a:r>
              <a:rPr lang="en-US" altLang="ja-JP" sz="1534" dirty="0">
                <a:solidFill>
                  <a:srgbClr val="1F497D"/>
                </a:solidFill>
                <a:latin typeface="Meiryo UI" panose="020B0604030504040204" pitchFamily="50" charset="-128"/>
                <a:ea typeface="Meiryo UI" panose="020B0604030504040204" pitchFamily="50" charset="-128"/>
              </a:rPr>
              <a:t>(5)</a:t>
            </a:r>
            <a:r>
              <a:rPr lang="ja-JP" altLang="ja-JP" sz="1534" dirty="0">
                <a:solidFill>
                  <a:srgbClr val="1F497D"/>
                </a:solidFill>
                <a:latin typeface="Meiryo UI" panose="020B0604030504040204" pitchFamily="50" charset="-128"/>
                <a:ea typeface="Meiryo UI" panose="020B0604030504040204" pitchFamily="50" charset="-128"/>
              </a:rPr>
              <a:t>資本金</a:t>
            </a:r>
            <a:r>
              <a:rPr lang="ja-JP" altLang="en-US" sz="1534" dirty="0">
                <a:solidFill>
                  <a:srgbClr val="1F497D"/>
                </a:solidFill>
                <a:latin typeface="Meiryo UI" panose="020B0604030504040204" pitchFamily="50" charset="-128"/>
                <a:ea typeface="Meiryo UI" panose="020B0604030504040204" pitchFamily="50" charset="-128"/>
              </a:rPr>
              <a:t>、売上高（直近３期分）、経常利益（直近３期分）</a:t>
            </a:r>
            <a:endParaRPr lang="en-US" altLang="ja-JP" sz="1534" dirty="0">
              <a:solidFill>
                <a:srgbClr val="1F497D"/>
              </a:solidFill>
              <a:latin typeface="Meiryo UI" panose="020B0604030504040204" pitchFamily="50" charset="-128"/>
              <a:ea typeface="Meiryo UI" panose="020B0604030504040204" pitchFamily="50" charset="-128"/>
            </a:endParaRPr>
          </a:p>
        </p:txBody>
      </p:sp>
      <p:graphicFrame>
        <p:nvGraphicFramePr>
          <p:cNvPr id="8" name="表 7"/>
          <p:cNvGraphicFramePr>
            <a:graphicFrameLocks noGrp="1"/>
          </p:cNvGraphicFramePr>
          <p:nvPr/>
        </p:nvGraphicFramePr>
        <p:xfrm>
          <a:off x="954799" y="4269850"/>
          <a:ext cx="7103498" cy="1940622"/>
        </p:xfrm>
        <a:graphic>
          <a:graphicData uri="http://schemas.openxmlformats.org/drawingml/2006/table">
            <a:tbl>
              <a:tblPr firstRow="1" bandRow="1">
                <a:tableStyleId>{5C22544A-7EE6-4342-B048-85BDC9FD1C3A}</a:tableStyleId>
              </a:tblPr>
              <a:tblGrid>
                <a:gridCol w="1225838">
                  <a:extLst>
                    <a:ext uri="{9D8B030D-6E8A-4147-A177-3AD203B41FA5}">
                      <a16:colId xmlns:a16="http://schemas.microsoft.com/office/drawing/2014/main" val="20000"/>
                    </a:ext>
                  </a:extLst>
                </a:gridCol>
                <a:gridCol w="2938830">
                  <a:extLst>
                    <a:ext uri="{9D8B030D-6E8A-4147-A177-3AD203B41FA5}">
                      <a16:colId xmlns:a16="http://schemas.microsoft.com/office/drawing/2014/main" val="20001"/>
                    </a:ext>
                  </a:extLst>
                </a:gridCol>
                <a:gridCol w="2938830">
                  <a:extLst>
                    <a:ext uri="{9D8B030D-6E8A-4147-A177-3AD203B41FA5}">
                      <a16:colId xmlns:a16="http://schemas.microsoft.com/office/drawing/2014/main" val="20002"/>
                    </a:ext>
                  </a:extLst>
                </a:gridCol>
              </a:tblGrid>
              <a:tr h="317064">
                <a:tc>
                  <a:txBody>
                    <a:bodyPr/>
                    <a:lstStyle/>
                    <a:p>
                      <a:r>
                        <a:rPr kumimoji="1" lang="ja-JP" altLang="en-US" sz="1600" dirty="0">
                          <a:latin typeface="+mj-ea"/>
                          <a:ea typeface="+mj-ea"/>
                        </a:rPr>
                        <a:t>資本金</a:t>
                      </a:r>
                    </a:p>
                  </a:txBody>
                  <a:tcPr marL="77913" marR="77913" marT="38957" marB="38957"/>
                </a:tc>
                <a:tc>
                  <a:txBody>
                    <a:bodyPr/>
                    <a:lstStyle/>
                    <a:p>
                      <a:r>
                        <a:rPr kumimoji="1" lang="ja-JP" altLang="en-US" sz="1600" dirty="0">
                          <a:latin typeface="+mj-ea"/>
                          <a:ea typeface="+mj-ea"/>
                        </a:rPr>
                        <a:t>○○千円</a:t>
                      </a:r>
                    </a:p>
                  </a:txBody>
                  <a:tcPr marL="77913" marR="77913" marT="38957" marB="3895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latin typeface="+mj-ea"/>
                          <a:ea typeface="+mj-ea"/>
                        </a:rPr>
                        <a:t>○○千円</a:t>
                      </a:r>
                    </a:p>
                  </a:txBody>
                  <a:tcPr marL="77913" marR="77913" marT="38957" marB="38957"/>
                </a:tc>
                <a:extLst>
                  <a:ext uri="{0D108BD9-81ED-4DB2-BD59-A6C34878D82A}">
                    <a16:rowId xmlns:a16="http://schemas.microsoft.com/office/drawing/2014/main" val="10000"/>
                  </a:ext>
                </a:extLst>
              </a:tr>
              <a:tr h="795366">
                <a:tc>
                  <a:txBody>
                    <a:bodyPr/>
                    <a:lstStyle/>
                    <a:p>
                      <a:r>
                        <a:rPr kumimoji="1" lang="ja-JP" altLang="en-US" sz="1600" dirty="0">
                          <a:solidFill>
                            <a:srgbClr val="002060"/>
                          </a:solidFill>
                          <a:latin typeface="+mj-ea"/>
                          <a:ea typeface="+mj-ea"/>
                        </a:rPr>
                        <a:t>売上高</a:t>
                      </a:r>
                    </a:p>
                  </a:txBody>
                  <a:tcPr marL="77913" marR="77913" marT="38957" marB="38957"/>
                </a:tc>
                <a:tc>
                  <a:txBody>
                    <a:bodyPr/>
                    <a:lstStyle/>
                    <a:p>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2020</a:t>
                      </a:r>
                      <a:r>
                        <a:rPr kumimoji="1" lang="ja-JP" altLang="en-US" sz="1600" dirty="0">
                          <a:solidFill>
                            <a:srgbClr val="002060"/>
                          </a:solidFill>
                          <a:latin typeface="+mj-ea"/>
                          <a:ea typeface="+mj-ea"/>
                        </a:rPr>
                        <a:t>年度）</a:t>
                      </a:r>
                      <a:endParaRPr kumimoji="1" lang="en-US" altLang="ja-JP" sz="16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2019</a:t>
                      </a:r>
                      <a:r>
                        <a:rPr kumimoji="1" lang="ja-JP" altLang="en-US" sz="16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2018</a:t>
                      </a:r>
                      <a:r>
                        <a:rPr kumimoji="1" lang="ja-JP" altLang="en-US" sz="1600" dirty="0">
                          <a:solidFill>
                            <a:srgbClr val="002060"/>
                          </a:solidFill>
                          <a:latin typeface="+mj-ea"/>
                          <a:ea typeface="+mj-ea"/>
                        </a:rPr>
                        <a:t>年度）</a:t>
                      </a:r>
                    </a:p>
                  </a:txBody>
                  <a:tcPr marL="77913" marR="77913" marT="38957" marB="38957"/>
                </a:tc>
                <a:tc>
                  <a:txBody>
                    <a:bodyPr/>
                    <a:lstStyle/>
                    <a:p>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2020</a:t>
                      </a:r>
                      <a:r>
                        <a:rPr kumimoji="1" lang="ja-JP" altLang="en-US" sz="1600" dirty="0">
                          <a:solidFill>
                            <a:srgbClr val="002060"/>
                          </a:solidFill>
                          <a:latin typeface="+mj-ea"/>
                          <a:ea typeface="+mj-ea"/>
                        </a:rPr>
                        <a:t>年度）</a:t>
                      </a:r>
                      <a:endParaRPr kumimoji="1" lang="en-US" altLang="ja-JP" sz="16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2019</a:t>
                      </a:r>
                      <a:r>
                        <a:rPr kumimoji="1" lang="ja-JP" altLang="en-US" sz="16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2018</a:t>
                      </a:r>
                      <a:r>
                        <a:rPr kumimoji="1" lang="ja-JP" altLang="en-US" sz="1600" dirty="0">
                          <a:solidFill>
                            <a:srgbClr val="002060"/>
                          </a:solidFill>
                          <a:latin typeface="+mj-ea"/>
                          <a:ea typeface="+mj-ea"/>
                        </a:rPr>
                        <a:t>年度）</a:t>
                      </a:r>
                    </a:p>
                  </a:txBody>
                  <a:tcPr marL="77913" marR="77913" marT="38957" marB="38957"/>
                </a:tc>
                <a:extLst>
                  <a:ext uri="{0D108BD9-81ED-4DB2-BD59-A6C34878D82A}">
                    <a16:rowId xmlns:a16="http://schemas.microsoft.com/office/drawing/2014/main" val="10001"/>
                  </a:ext>
                </a:extLst>
              </a:tr>
              <a:tr h="795366">
                <a:tc>
                  <a:txBody>
                    <a:bodyPr/>
                    <a:lstStyle/>
                    <a:p>
                      <a:r>
                        <a:rPr kumimoji="1" lang="ja-JP" altLang="en-US" sz="1600" dirty="0">
                          <a:solidFill>
                            <a:srgbClr val="002060"/>
                          </a:solidFill>
                          <a:latin typeface="+mj-ea"/>
                          <a:ea typeface="+mj-ea"/>
                        </a:rPr>
                        <a:t>経常利益</a:t>
                      </a:r>
                    </a:p>
                  </a:txBody>
                  <a:tcPr marL="77913" marR="77913" marT="38957" marB="38957"/>
                </a:tc>
                <a:tc>
                  <a:txBody>
                    <a:bodyPr/>
                    <a:lstStyle/>
                    <a:p>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2020</a:t>
                      </a:r>
                      <a:r>
                        <a:rPr kumimoji="1" lang="ja-JP" altLang="en-US" sz="1600" dirty="0">
                          <a:solidFill>
                            <a:srgbClr val="002060"/>
                          </a:solidFill>
                          <a:latin typeface="+mj-ea"/>
                          <a:ea typeface="+mj-ea"/>
                        </a:rPr>
                        <a:t>年度）</a:t>
                      </a:r>
                      <a:endParaRPr kumimoji="1" lang="en-US" altLang="ja-JP" sz="16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2019</a:t>
                      </a:r>
                      <a:r>
                        <a:rPr kumimoji="1" lang="ja-JP" altLang="en-US" sz="16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2018</a:t>
                      </a:r>
                      <a:r>
                        <a:rPr kumimoji="1" lang="ja-JP" altLang="en-US" sz="1600" dirty="0">
                          <a:solidFill>
                            <a:srgbClr val="002060"/>
                          </a:solidFill>
                          <a:latin typeface="+mj-ea"/>
                          <a:ea typeface="+mj-ea"/>
                        </a:rPr>
                        <a:t>年度）</a:t>
                      </a:r>
                    </a:p>
                  </a:txBody>
                  <a:tcPr marL="77913" marR="77913" marT="38957" marB="38957"/>
                </a:tc>
                <a:tc>
                  <a:txBody>
                    <a:bodyPr/>
                    <a:lstStyle/>
                    <a:p>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2020</a:t>
                      </a:r>
                      <a:r>
                        <a:rPr kumimoji="1" lang="ja-JP" altLang="en-US" sz="1600" dirty="0">
                          <a:solidFill>
                            <a:srgbClr val="002060"/>
                          </a:solidFill>
                          <a:latin typeface="+mj-ea"/>
                          <a:ea typeface="+mj-ea"/>
                        </a:rPr>
                        <a:t>年度）</a:t>
                      </a:r>
                      <a:endParaRPr kumimoji="1" lang="en-US" altLang="ja-JP" sz="16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2019</a:t>
                      </a:r>
                      <a:r>
                        <a:rPr kumimoji="1" lang="ja-JP" altLang="en-US" sz="16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002060"/>
                          </a:solidFill>
                          <a:latin typeface="+mj-ea"/>
                          <a:ea typeface="+mj-ea"/>
                        </a:rPr>
                        <a:t>○○百万円（</a:t>
                      </a:r>
                      <a:r>
                        <a:rPr kumimoji="1" lang="en-US" altLang="ja-JP" sz="1600" dirty="0">
                          <a:solidFill>
                            <a:srgbClr val="002060"/>
                          </a:solidFill>
                          <a:latin typeface="+mj-ea"/>
                          <a:ea typeface="+mj-ea"/>
                        </a:rPr>
                        <a:t>2018</a:t>
                      </a:r>
                      <a:r>
                        <a:rPr kumimoji="1" lang="ja-JP" altLang="en-US" sz="1600" dirty="0">
                          <a:solidFill>
                            <a:srgbClr val="002060"/>
                          </a:solidFill>
                          <a:latin typeface="+mj-ea"/>
                          <a:ea typeface="+mj-ea"/>
                        </a:rPr>
                        <a:t>年度）</a:t>
                      </a:r>
                    </a:p>
                  </a:txBody>
                  <a:tcPr marL="77913" marR="77913" marT="38957" marB="38957"/>
                </a:tc>
                <a:extLst>
                  <a:ext uri="{0D108BD9-81ED-4DB2-BD59-A6C34878D82A}">
                    <a16:rowId xmlns:a16="http://schemas.microsoft.com/office/drawing/2014/main" val="10002"/>
                  </a:ext>
                </a:extLst>
              </a:tr>
            </a:tbl>
          </a:graphicData>
        </a:graphic>
      </p:graphicFrame>
      <p:sp>
        <p:nvSpPr>
          <p:cNvPr id="9" name="スライド番号プレースホルダ 8">
            <a:extLst>
              <a:ext uri="{FF2B5EF4-FFF2-40B4-BE49-F238E27FC236}">
                <a16:creationId xmlns:a16="http://schemas.microsoft.com/office/drawing/2014/main" id="{63F25610-6007-4814-915C-96AAD18F86D6}"/>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2</a:t>
            </a:fld>
            <a:endParaRPr lang="en-US" altLang="ja-JP" sz="1193"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8780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２．研究開発の内容・目標</a:t>
            </a:r>
          </a:p>
        </p:txBody>
      </p:sp>
      <p:sp>
        <p:nvSpPr>
          <p:cNvPr id="8" name="スライド番号プレースホルダ 8">
            <a:extLst>
              <a:ext uri="{FF2B5EF4-FFF2-40B4-BE49-F238E27FC236}">
                <a16:creationId xmlns:a16="http://schemas.microsoft.com/office/drawing/2014/main" id="{D456B5AB-961F-4CCA-8540-01888E092F96}"/>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3</a:t>
            </a:fld>
            <a:endParaRPr lang="en-US" altLang="ja-JP" sz="1193" i="0" dirty="0">
              <a:solidFill>
                <a:srgbClr val="000000"/>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2A48A4DA-4469-4A53-A05A-C4907B3C10B2}"/>
              </a:ext>
            </a:extLst>
          </p:cNvPr>
          <p:cNvSpPr txBox="1"/>
          <p:nvPr/>
        </p:nvSpPr>
        <p:spPr>
          <a:xfrm>
            <a:off x="259815" y="1292003"/>
            <a:ext cx="8592783" cy="859659"/>
          </a:xfrm>
          <a:prstGeom prst="rect">
            <a:avLst/>
          </a:prstGeom>
          <a:noFill/>
        </p:spPr>
        <p:txBody>
          <a:bodyPr wrap="square" rtlCol="0">
            <a:spAutoFit/>
          </a:bodyPr>
          <a:lstStyle/>
          <a:p>
            <a:pPr algn="l"/>
            <a:r>
              <a:rPr lang="ja-JP" altLang="en-US" sz="1662" b="1" dirty="0">
                <a:latin typeface="Meiryo UI" panose="020B0604030504040204" pitchFamily="50" charset="-128"/>
                <a:ea typeface="Meiryo UI" panose="020B0604030504040204" pitchFamily="50" charset="-128"/>
              </a:rPr>
              <a:t>研究開発の内容及び目標について、</a:t>
            </a:r>
            <a:r>
              <a:rPr lang="ja-JP" altLang="en-US" sz="1662" b="1" dirty="0">
                <a:solidFill>
                  <a:srgbClr val="C00000"/>
                </a:solidFill>
                <a:latin typeface="Meiryo UI" panose="020B0604030504040204" pitchFamily="50" charset="-128"/>
                <a:ea typeface="Meiryo UI" panose="020B0604030504040204" pitchFamily="50" charset="-128"/>
              </a:rPr>
              <a:t>具体的</a:t>
            </a:r>
            <a:r>
              <a:rPr lang="ja-JP" altLang="en-US" sz="1662" b="1" dirty="0">
                <a:latin typeface="Meiryo UI" panose="020B0604030504040204" pitchFamily="50" charset="-128"/>
                <a:ea typeface="Meiryo UI" panose="020B0604030504040204" pitchFamily="50" charset="-128"/>
              </a:rPr>
              <a:t>に記載ください。</a:t>
            </a:r>
            <a:endParaRPr lang="en-US" altLang="ja-JP" sz="1662" b="1" dirty="0">
              <a:latin typeface="Meiryo UI" panose="020B0604030504040204" pitchFamily="50" charset="-128"/>
              <a:ea typeface="Meiryo UI" panose="020B0604030504040204" pitchFamily="50" charset="-128"/>
            </a:endParaRPr>
          </a:p>
          <a:p>
            <a:pPr algn="l"/>
            <a:r>
              <a:rPr lang="ja-JP" altLang="en-US" sz="1662" b="1" dirty="0">
                <a:latin typeface="Meiryo UI" panose="020B0604030504040204" pitchFamily="50" charset="-128"/>
                <a:ea typeface="Meiryo UI" panose="020B0604030504040204" pitchFamily="50" charset="-128"/>
              </a:rPr>
              <a:t>記載に当たっては、</a:t>
            </a:r>
            <a:r>
              <a:rPr lang="ja-JP" altLang="en-US" sz="1662" b="1" dirty="0">
                <a:solidFill>
                  <a:srgbClr val="C00000"/>
                </a:solidFill>
                <a:latin typeface="Meiryo UI" panose="020B0604030504040204" pitchFamily="50" charset="-128"/>
                <a:ea typeface="Meiryo UI" panose="020B0604030504040204" pitchFamily="50" charset="-128"/>
              </a:rPr>
              <a:t>仕様書に記載されている事項を最低限含む内容・目標</a:t>
            </a:r>
            <a:r>
              <a:rPr lang="ja-JP" altLang="en-US" sz="1662" b="1" dirty="0">
                <a:latin typeface="Meiryo UI" panose="020B0604030504040204" pitchFamily="50" charset="-128"/>
                <a:ea typeface="Meiryo UI" panose="020B0604030504040204" pitchFamily="50" charset="-128"/>
              </a:rPr>
              <a:t>としてください。</a:t>
            </a:r>
            <a:endParaRPr lang="en-US" altLang="ja-JP" sz="1662" b="1" dirty="0">
              <a:latin typeface="Meiryo UI" panose="020B0604030504040204" pitchFamily="50" charset="-128"/>
              <a:ea typeface="Meiryo UI" panose="020B0604030504040204" pitchFamily="50" charset="-128"/>
            </a:endParaRPr>
          </a:p>
          <a:p>
            <a:pPr algn="l"/>
            <a:r>
              <a:rPr lang="ja-JP" altLang="en-US" sz="1662" b="1" dirty="0">
                <a:latin typeface="Meiryo UI" panose="020B0604030504040204" pitchFamily="50" charset="-128"/>
                <a:ea typeface="Meiryo UI" panose="020B0604030504040204" pitchFamily="50" charset="-128"/>
              </a:rPr>
              <a:t>また、</a:t>
            </a:r>
            <a:r>
              <a:rPr lang="ja-JP" altLang="en-US" sz="1662" b="1" dirty="0">
                <a:solidFill>
                  <a:srgbClr val="C00000"/>
                </a:solidFill>
                <a:latin typeface="Meiryo UI" panose="020B0604030504040204" pitchFamily="50" charset="-128"/>
                <a:ea typeface="Meiryo UI" panose="020B0604030504040204" pitchFamily="50" charset="-128"/>
              </a:rPr>
              <a:t>本品質規格の適用範囲（国産材や輸入材、燃料形態、利用形態など）</a:t>
            </a:r>
            <a:r>
              <a:rPr lang="ja-JP" altLang="en-US" sz="1662" b="1" dirty="0">
                <a:latin typeface="Meiryo UI" panose="020B0604030504040204" pitchFamily="50" charset="-128"/>
                <a:ea typeface="Meiryo UI" panose="020B0604030504040204" pitchFamily="50" charset="-128"/>
              </a:rPr>
              <a:t>を記載ください。</a:t>
            </a:r>
            <a:endParaRPr lang="en-US" altLang="ja-JP" sz="1662" b="1" dirty="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C854BE3-2105-4E3B-999C-1A97BD686F89}"/>
              </a:ext>
            </a:extLst>
          </p:cNvPr>
          <p:cNvSpPr/>
          <p:nvPr/>
        </p:nvSpPr>
        <p:spPr>
          <a:xfrm>
            <a:off x="172627" y="2882775"/>
            <a:ext cx="8798747" cy="3700500"/>
          </a:xfrm>
          <a:prstGeom prst="rect">
            <a:avLst/>
          </a:prstGeom>
        </p:spPr>
        <p:txBody>
          <a:bodyPr wrap="square">
            <a:spAutoFit/>
          </a:bodyPr>
          <a:lstStyle/>
          <a:p>
            <a:pPr algn="l"/>
            <a:r>
              <a:rPr lang="ja-JP" altLang="en-US" sz="2215" b="1" dirty="0">
                <a:solidFill>
                  <a:prstClr val="black"/>
                </a:solidFill>
                <a:latin typeface="Meiryo UI" panose="020B0604030504040204" pitchFamily="50" charset="-128"/>
                <a:ea typeface="Meiryo UI" panose="020B0604030504040204" pitchFamily="50" charset="-128"/>
              </a:rPr>
              <a:t>＜仕様書 概要＞</a:t>
            </a:r>
            <a:endParaRPr lang="en-US" altLang="ja-JP" sz="2215" b="1" dirty="0">
              <a:solidFill>
                <a:prstClr val="black"/>
              </a:solidFill>
              <a:latin typeface="Meiryo UI" panose="020B0604030504040204" pitchFamily="50" charset="-128"/>
              <a:ea typeface="Meiryo UI" panose="020B0604030504040204" pitchFamily="50" charset="-128"/>
            </a:endParaRPr>
          </a:p>
          <a:p>
            <a:pPr algn="l"/>
            <a:r>
              <a:rPr lang="ja-JP" altLang="en-US" sz="1846" dirty="0">
                <a:solidFill>
                  <a:prstClr val="black"/>
                </a:solidFill>
                <a:latin typeface="Meiryo UI" panose="020B0604030504040204" pitchFamily="50" charset="-128"/>
                <a:ea typeface="Meiryo UI" panose="020B0604030504040204" pitchFamily="50" charset="-128"/>
              </a:rPr>
              <a:t>①　品質規格と運用制度策定に係る調査</a:t>
            </a:r>
            <a:endParaRPr lang="en-US" altLang="ja-JP" sz="1846"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１）国内業界の実態と考え方に関する調査　　 ４）原料の材質及び成分に関する調査</a:t>
            </a:r>
            <a:endParaRPr lang="en-US" altLang="ja-JP" sz="1662"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２）海外の実態に関する調査　　　　　　　　　　 ５）調査報告書と品質規格の作成</a:t>
            </a:r>
            <a:endParaRPr lang="en-US" altLang="ja-JP" sz="1662"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３）早生樹等の活用に関する調査</a:t>
            </a:r>
            <a:endParaRPr lang="en-US" altLang="ja-JP" sz="1662" dirty="0">
              <a:solidFill>
                <a:prstClr val="black"/>
              </a:solidFill>
              <a:latin typeface="Meiryo UI" panose="020B0604030504040204" pitchFamily="50" charset="-128"/>
              <a:ea typeface="Meiryo UI" panose="020B0604030504040204" pitchFamily="50" charset="-128"/>
            </a:endParaRPr>
          </a:p>
          <a:p>
            <a:pPr algn="l"/>
            <a:endParaRPr lang="en-US" altLang="ja-JP" sz="738" dirty="0">
              <a:solidFill>
                <a:prstClr val="black"/>
              </a:solidFill>
              <a:latin typeface="Meiryo UI" panose="020B0604030504040204" pitchFamily="50" charset="-128"/>
              <a:ea typeface="Meiryo UI" panose="020B0604030504040204" pitchFamily="50" charset="-128"/>
            </a:endParaRPr>
          </a:p>
          <a:p>
            <a:pPr algn="l"/>
            <a:r>
              <a:rPr lang="ja-JP" altLang="en-US" sz="1846" dirty="0">
                <a:solidFill>
                  <a:prstClr val="black"/>
                </a:solidFill>
                <a:latin typeface="Meiryo UI" panose="020B0604030504040204" pitchFamily="50" charset="-128"/>
                <a:ea typeface="Meiryo UI" panose="020B0604030504040204" pitchFamily="50" charset="-128"/>
              </a:rPr>
              <a:t>②　品質規格と運用制度の策定</a:t>
            </a:r>
            <a:endParaRPr lang="en-US" altLang="ja-JP" sz="1846"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１）品質規格の策定</a:t>
            </a:r>
            <a:endParaRPr lang="en-US" altLang="ja-JP" sz="1662"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２）品質以外の重要事項の取扱に関する検討</a:t>
            </a:r>
            <a:endParaRPr lang="en-US" altLang="ja-JP" sz="1662"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３）運用方法、認証の在り方、インセンティブ等に関する検討と運用制度の策定</a:t>
            </a:r>
            <a:endParaRPr lang="en-US" altLang="ja-JP" sz="1662" dirty="0">
              <a:solidFill>
                <a:prstClr val="black"/>
              </a:solidFill>
              <a:latin typeface="Meiryo UI" panose="020B0604030504040204" pitchFamily="50" charset="-128"/>
              <a:ea typeface="Meiryo UI" panose="020B0604030504040204" pitchFamily="50" charset="-128"/>
            </a:endParaRPr>
          </a:p>
          <a:p>
            <a:pPr algn="l"/>
            <a:endParaRPr lang="en-US" altLang="ja-JP" sz="738" dirty="0">
              <a:solidFill>
                <a:prstClr val="black"/>
              </a:solidFill>
              <a:latin typeface="Meiryo UI" panose="020B0604030504040204" pitchFamily="50" charset="-128"/>
              <a:ea typeface="Meiryo UI" panose="020B0604030504040204" pitchFamily="50" charset="-128"/>
            </a:endParaRPr>
          </a:p>
          <a:p>
            <a:pPr algn="l"/>
            <a:r>
              <a:rPr lang="ja-JP" altLang="en-US" sz="1846" dirty="0">
                <a:solidFill>
                  <a:prstClr val="black"/>
                </a:solidFill>
                <a:latin typeface="Meiryo UI" panose="020B0604030504040204" pitchFamily="50" charset="-128"/>
                <a:ea typeface="Meiryo UI" panose="020B0604030504040204" pitchFamily="50" charset="-128"/>
              </a:rPr>
              <a:t>③　品質規格の普及に関する取り組み</a:t>
            </a:r>
            <a:endParaRPr lang="en-US" altLang="ja-JP" sz="1846" dirty="0">
              <a:solidFill>
                <a:prstClr val="black"/>
              </a:solidFill>
              <a:latin typeface="Meiryo UI" panose="020B0604030504040204" pitchFamily="50" charset="-128"/>
              <a:ea typeface="Meiryo UI" panose="020B0604030504040204" pitchFamily="50" charset="-128"/>
            </a:endParaRPr>
          </a:p>
          <a:p>
            <a:pPr algn="l"/>
            <a:r>
              <a:rPr lang="ja-JP" altLang="en-US" sz="1662" dirty="0">
                <a:solidFill>
                  <a:prstClr val="black"/>
                </a:solidFill>
                <a:latin typeface="Meiryo UI" panose="020B0604030504040204" pitchFamily="50" charset="-128"/>
                <a:ea typeface="Meiryo UI" panose="020B0604030504040204" pitchFamily="50" charset="-128"/>
              </a:rPr>
              <a:t>　１）ガイドライン等の作成、シンポジウムや講習会の開催、品質規格試行運用の検討など</a:t>
            </a:r>
            <a:endParaRPr lang="en-US" altLang="ja-JP" sz="1662" dirty="0">
              <a:solidFill>
                <a:prstClr val="black"/>
              </a:solidFill>
              <a:latin typeface="Meiryo UI" panose="020B0604030504040204" pitchFamily="50" charset="-128"/>
              <a:ea typeface="Meiryo UI" panose="020B0604030504040204" pitchFamily="50" charset="-128"/>
            </a:endParaRPr>
          </a:p>
          <a:p>
            <a:pPr algn="l"/>
            <a:endParaRPr lang="en-US" altLang="ja-JP" sz="738" dirty="0">
              <a:solidFill>
                <a:prstClr val="black"/>
              </a:solidFill>
              <a:latin typeface="Meiryo UI" panose="020B0604030504040204" pitchFamily="50" charset="-128"/>
              <a:ea typeface="Meiryo UI" panose="020B0604030504040204" pitchFamily="50" charset="-128"/>
            </a:endParaRPr>
          </a:p>
          <a:p>
            <a:pPr algn="l"/>
            <a:r>
              <a:rPr lang="ja-JP" altLang="en-US" sz="1846" dirty="0">
                <a:solidFill>
                  <a:prstClr val="black"/>
                </a:solidFill>
                <a:latin typeface="Meiryo UI" panose="020B0604030504040204" pitchFamily="50" charset="-128"/>
                <a:ea typeface="Meiryo UI" panose="020B0604030504040204" pitchFamily="50" charset="-128"/>
              </a:rPr>
              <a:t>④　外部有識者による評価</a:t>
            </a:r>
            <a:endParaRPr lang="en-US" altLang="ja-JP" sz="1846" dirty="0">
              <a:solidFill>
                <a:prstClr val="black"/>
              </a:solidFill>
              <a:latin typeface="Meiryo UI" panose="020B0604030504040204" pitchFamily="50" charset="-128"/>
              <a:ea typeface="Meiryo UI" panose="020B0604030504040204" pitchFamily="50" charset="-128"/>
            </a:endParaRPr>
          </a:p>
        </p:txBody>
      </p:sp>
      <p:grpSp>
        <p:nvGrpSpPr>
          <p:cNvPr id="10" name="グループ化 9">
            <a:extLst>
              <a:ext uri="{FF2B5EF4-FFF2-40B4-BE49-F238E27FC236}">
                <a16:creationId xmlns:a16="http://schemas.microsoft.com/office/drawing/2014/main" id="{FB5F3086-ECF1-40F2-8278-A39CDBACFE02}"/>
              </a:ext>
            </a:extLst>
          </p:cNvPr>
          <p:cNvGrpSpPr/>
          <p:nvPr/>
        </p:nvGrpSpPr>
        <p:grpSpPr>
          <a:xfrm>
            <a:off x="7869227" y="99874"/>
            <a:ext cx="695925" cy="431171"/>
            <a:chOff x="7119892" y="248575"/>
            <a:chExt cx="1757779" cy="1091953"/>
          </a:xfrm>
        </p:grpSpPr>
        <p:sp>
          <p:nvSpPr>
            <p:cNvPr id="11" name="角丸四角形 5">
              <a:extLst>
                <a:ext uri="{FF2B5EF4-FFF2-40B4-BE49-F238E27FC236}">
                  <a16:creationId xmlns:a16="http://schemas.microsoft.com/office/drawing/2014/main" id="{2B54E7D5-F5FF-4CAA-AA3D-C88F899A0354}"/>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3" name="タイトル 1">
              <a:extLst>
                <a:ext uri="{FF2B5EF4-FFF2-40B4-BE49-F238E27FC236}">
                  <a16:creationId xmlns:a16="http://schemas.microsoft.com/office/drawing/2014/main" id="{678D8641-A09A-4A04-99FF-533017BDDB8E}"/>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Tree>
    <p:extLst>
      <p:ext uri="{BB962C8B-B14F-4D97-AF65-F5344CB8AC3E}">
        <p14:creationId xmlns:p14="http://schemas.microsoft.com/office/powerpoint/2010/main" val="11285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３．実施計画</a:t>
            </a:r>
            <a:endParaRPr kumimoji="1" lang="ja-JP" altLang="en-US" b="1" dirty="0">
              <a:latin typeface="Meiryo UI" panose="020B0604030504040204" pitchFamily="50" charset="-128"/>
              <a:ea typeface="Meiryo UI" panose="020B0604030504040204" pitchFamily="50" charset="-128"/>
            </a:endParaRP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4</a:t>
            </a:fld>
            <a:endParaRPr lang="en-US" altLang="ja-JP" sz="1193" i="0" dirty="0">
              <a:solidFill>
                <a:srgbClr val="000000"/>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5A00E526-DF42-478C-9119-5CBFB6EA0784}"/>
              </a:ext>
            </a:extLst>
          </p:cNvPr>
          <p:cNvSpPr txBox="1"/>
          <p:nvPr/>
        </p:nvSpPr>
        <p:spPr>
          <a:xfrm>
            <a:off x="558605" y="1315354"/>
            <a:ext cx="6343403" cy="348109"/>
          </a:xfrm>
          <a:prstGeom prst="rect">
            <a:avLst/>
          </a:prstGeom>
          <a:noFill/>
        </p:spPr>
        <p:txBody>
          <a:bodyPr wrap="none" rtlCol="0">
            <a:spAutoFit/>
          </a:bodyPr>
          <a:lstStyle/>
          <a:p>
            <a:pPr algn="l"/>
            <a:r>
              <a:rPr lang="en-US" altLang="ja-JP" sz="1662" b="1" dirty="0">
                <a:latin typeface="Meiryo UI" panose="020B0604030504040204" pitchFamily="50" charset="-128"/>
                <a:ea typeface="Meiryo UI" panose="020B0604030504040204" pitchFamily="50" charset="-128"/>
              </a:rPr>
              <a:t>NEDO</a:t>
            </a:r>
            <a:r>
              <a:rPr lang="ja-JP" altLang="en-US" sz="1662" b="1" dirty="0">
                <a:latin typeface="Meiryo UI" panose="020B0604030504040204" pitchFamily="50" charset="-128"/>
                <a:ea typeface="Meiryo UI" panose="020B0604030504040204" pitchFamily="50" charset="-128"/>
              </a:rPr>
              <a:t>事業以降の事業計画を含めて全体スケジュールを記載ください。</a:t>
            </a:r>
          </a:p>
        </p:txBody>
      </p:sp>
      <p:pic>
        <p:nvPicPr>
          <p:cNvPr id="17" name="図 16">
            <a:extLst>
              <a:ext uri="{FF2B5EF4-FFF2-40B4-BE49-F238E27FC236}">
                <a16:creationId xmlns:a16="http://schemas.microsoft.com/office/drawing/2014/main" id="{30B097A3-ECA4-4B01-AC1F-170A928AF8EA}"/>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26551" y="2085197"/>
            <a:ext cx="7120377" cy="3571148"/>
          </a:xfrm>
          <a:prstGeom prst="rect">
            <a:avLst/>
          </a:prstGeom>
        </p:spPr>
      </p:pic>
      <p:sp>
        <p:nvSpPr>
          <p:cNvPr id="18" name="コンテンツ プレースホルダー 2">
            <a:extLst>
              <a:ext uri="{FF2B5EF4-FFF2-40B4-BE49-F238E27FC236}">
                <a16:creationId xmlns:a16="http://schemas.microsoft.com/office/drawing/2014/main" id="{267A1EF5-4F1D-4002-BF6F-F1DEC28BC6BA}"/>
              </a:ext>
            </a:extLst>
          </p:cNvPr>
          <p:cNvSpPr txBox="1">
            <a:spLocks/>
          </p:cNvSpPr>
          <p:nvPr/>
        </p:nvSpPr>
        <p:spPr>
          <a:xfrm>
            <a:off x="954797" y="1770554"/>
            <a:ext cx="6720029" cy="31470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779173">
              <a:buNone/>
              <a:defRPr/>
            </a:pPr>
            <a:r>
              <a:rPr lang="ja-JP" altLang="en-US" sz="2045" b="1" dirty="0">
                <a:solidFill>
                  <a:prstClr val="black"/>
                </a:solidFill>
                <a:latin typeface="Meiryo UI" panose="020B0604030504040204" pitchFamily="50" charset="-128"/>
                <a:ea typeface="Meiryo UI" panose="020B0604030504040204" pitchFamily="50" charset="-128"/>
              </a:rPr>
              <a:t>（記載例）</a:t>
            </a:r>
          </a:p>
        </p:txBody>
      </p:sp>
      <p:grpSp>
        <p:nvGrpSpPr>
          <p:cNvPr id="10" name="グループ化 9">
            <a:extLst>
              <a:ext uri="{FF2B5EF4-FFF2-40B4-BE49-F238E27FC236}">
                <a16:creationId xmlns:a16="http://schemas.microsoft.com/office/drawing/2014/main" id="{4463F543-3D1B-4A0B-B745-02E1660FEB52}"/>
              </a:ext>
            </a:extLst>
          </p:cNvPr>
          <p:cNvGrpSpPr/>
          <p:nvPr/>
        </p:nvGrpSpPr>
        <p:grpSpPr>
          <a:xfrm>
            <a:off x="7869227" y="99874"/>
            <a:ext cx="695925" cy="431171"/>
            <a:chOff x="7119892" y="248575"/>
            <a:chExt cx="1757779" cy="1091953"/>
          </a:xfrm>
        </p:grpSpPr>
        <p:sp>
          <p:nvSpPr>
            <p:cNvPr id="11" name="角丸四角形 5">
              <a:extLst>
                <a:ext uri="{FF2B5EF4-FFF2-40B4-BE49-F238E27FC236}">
                  <a16:creationId xmlns:a16="http://schemas.microsoft.com/office/drawing/2014/main" id="{C7000DC3-F348-4207-A802-9E07B1BB5A70}"/>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2" name="タイトル 1">
              <a:extLst>
                <a:ext uri="{FF2B5EF4-FFF2-40B4-BE49-F238E27FC236}">
                  <a16:creationId xmlns:a16="http://schemas.microsoft.com/office/drawing/2014/main" id="{F6F46DE8-AB19-4409-98B0-92C10EFC4CF7}"/>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Tree>
    <p:extLst>
      <p:ext uri="{BB962C8B-B14F-4D97-AF65-F5344CB8AC3E}">
        <p14:creationId xmlns:p14="http://schemas.microsoft.com/office/powerpoint/2010/main" val="856790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2954" b="1" dirty="0">
                <a:latin typeface="Meiryo UI" panose="020B0604030504040204" pitchFamily="50" charset="-128"/>
                <a:ea typeface="Meiryo UI" panose="020B0604030504040204" pitchFamily="50" charset="-128"/>
              </a:rPr>
              <a:t>４．研究開発成果の実用化・事業化の見込み</a:t>
            </a:r>
            <a:endParaRPr kumimoji="1" lang="ja-JP" altLang="en-US" b="1" dirty="0">
              <a:latin typeface="Meiryo UI" panose="020B0604030504040204" pitchFamily="50" charset="-128"/>
              <a:ea typeface="Meiryo UI" panose="020B0604030504040204" pitchFamily="50" charset="-128"/>
            </a:endParaRP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5</a:t>
            </a:fld>
            <a:endParaRPr lang="en-US" altLang="ja-JP" sz="1193" i="0" dirty="0">
              <a:solidFill>
                <a:srgbClr val="000000"/>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F7F9F2C7-EFC5-45CC-BC15-B1C6B1655776}"/>
              </a:ext>
            </a:extLst>
          </p:cNvPr>
          <p:cNvSpPr txBox="1"/>
          <p:nvPr/>
        </p:nvSpPr>
        <p:spPr>
          <a:xfrm>
            <a:off x="337589" y="1483444"/>
            <a:ext cx="8714169" cy="1796646"/>
          </a:xfrm>
          <a:prstGeom prst="rect">
            <a:avLst/>
          </a:prstGeom>
          <a:noFill/>
        </p:spPr>
        <p:txBody>
          <a:bodyPr wrap="square" rtlCol="0">
            <a:spAutoFit/>
          </a:bodyPr>
          <a:lstStyle/>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別添</a:t>
            </a:r>
            <a:r>
              <a:rPr lang="en-US" altLang="ja-JP" sz="1846" b="1" dirty="0">
                <a:latin typeface="Meiryo UI" panose="020B0604030504040204" pitchFamily="50" charset="-128"/>
                <a:ea typeface="Meiryo UI" panose="020B0604030504040204" pitchFamily="50" charset="-128"/>
              </a:rPr>
              <a:t>2</a:t>
            </a:r>
            <a:r>
              <a:rPr lang="ja-JP" altLang="en-US" sz="1846" b="1" dirty="0">
                <a:latin typeface="Meiryo UI" panose="020B0604030504040204" pitchFamily="50" charset="-128"/>
                <a:ea typeface="Meiryo UI" panose="020B0604030504040204" pitchFamily="50" charset="-128"/>
              </a:rPr>
              <a:t>「２．実用化・事業化への取組み」を参考に、委託事業終了後の事業計画について概要を記載下さい。</a:t>
            </a:r>
            <a:endParaRPr lang="en-US" altLang="ja-JP" sz="1846" b="1" dirty="0">
              <a:latin typeface="Meiryo UI" panose="020B0604030504040204" pitchFamily="50" charset="-128"/>
              <a:ea typeface="Meiryo UI" panose="020B0604030504040204" pitchFamily="50" charset="-128"/>
            </a:endParaRPr>
          </a:p>
          <a:p>
            <a:pPr algn="l"/>
            <a:endParaRPr lang="ja-JP" altLang="en-US" sz="1846" b="1" dirty="0">
              <a:latin typeface="Meiryo UI" panose="020B0604030504040204" pitchFamily="50" charset="-128"/>
              <a:ea typeface="Meiryo UI" panose="020B0604030504040204" pitchFamily="50" charset="-128"/>
            </a:endParaRPr>
          </a:p>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共同提案の場合は、事業者ごとに記述して下さい。</a:t>
            </a:r>
          </a:p>
          <a:p>
            <a:pPr marL="316531" indent="-316531">
              <a:buFont typeface="Wingdings" panose="05000000000000000000" pitchFamily="2" charset="2"/>
              <a:buChar char="l"/>
            </a:pPr>
            <a:endParaRPr lang="ja-JP" altLang="en-US" sz="1846" b="1" dirty="0">
              <a:latin typeface="Meiryo UI" panose="020B0604030504040204" pitchFamily="50" charset="-128"/>
              <a:ea typeface="Meiryo UI" panose="020B0604030504040204" pitchFamily="50" charset="-128"/>
            </a:endParaRPr>
          </a:p>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現時点での計画で構いません。</a:t>
            </a:r>
          </a:p>
        </p:txBody>
      </p:sp>
      <p:grpSp>
        <p:nvGrpSpPr>
          <p:cNvPr id="8" name="グループ化 7">
            <a:extLst>
              <a:ext uri="{FF2B5EF4-FFF2-40B4-BE49-F238E27FC236}">
                <a16:creationId xmlns:a16="http://schemas.microsoft.com/office/drawing/2014/main" id="{4490E0EA-3F03-4274-9E9F-10CC33872CB0}"/>
              </a:ext>
            </a:extLst>
          </p:cNvPr>
          <p:cNvGrpSpPr/>
          <p:nvPr/>
        </p:nvGrpSpPr>
        <p:grpSpPr>
          <a:xfrm>
            <a:off x="7869227" y="99874"/>
            <a:ext cx="695925" cy="431171"/>
            <a:chOff x="7119892" y="248575"/>
            <a:chExt cx="1757779" cy="1091953"/>
          </a:xfrm>
        </p:grpSpPr>
        <p:sp>
          <p:nvSpPr>
            <p:cNvPr id="10" name="角丸四角形 5">
              <a:extLst>
                <a:ext uri="{FF2B5EF4-FFF2-40B4-BE49-F238E27FC236}">
                  <a16:creationId xmlns:a16="http://schemas.microsoft.com/office/drawing/2014/main" id="{6B52E05C-5071-4A8A-A27F-77DF2297385E}"/>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1" name="タイトル 1">
              <a:extLst>
                <a:ext uri="{FF2B5EF4-FFF2-40B4-BE49-F238E27FC236}">
                  <a16:creationId xmlns:a16="http://schemas.microsoft.com/office/drawing/2014/main" id="{735BFE1A-C448-4150-BFC4-465CF688FDC6}"/>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Tree>
    <p:extLst>
      <p:ext uri="{BB962C8B-B14F-4D97-AF65-F5344CB8AC3E}">
        <p14:creationId xmlns:p14="http://schemas.microsoft.com/office/powerpoint/2010/main" val="2983206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01F64ED0-8372-4509-9D6D-356371ED74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90698" y="2333118"/>
            <a:ext cx="5053115" cy="4188973"/>
          </a:xfrm>
          <a:prstGeom prst="rect">
            <a:avLst/>
          </a:prstGeom>
        </p:spPr>
      </p:pic>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５</a:t>
            </a:r>
            <a:r>
              <a:rPr lang="ja-JP" altLang="en-US" sz="2954" b="1" dirty="0">
                <a:latin typeface="Meiryo UI" panose="020B0604030504040204" pitchFamily="50" charset="-128"/>
                <a:ea typeface="Meiryo UI" panose="020B0604030504040204" pitchFamily="50" charset="-128"/>
              </a:rPr>
              <a:t>．実施体制図</a:t>
            </a:r>
            <a:endParaRPr kumimoji="1" lang="ja-JP" altLang="en-US" b="1" dirty="0">
              <a:latin typeface="Meiryo UI" panose="020B0604030504040204" pitchFamily="50" charset="-128"/>
              <a:ea typeface="Meiryo UI" panose="020B0604030504040204" pitchFamily="50" charset="-128"/>
            </a:endParaRP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6</a:t>
            </a:fld>
            <a:endParaRPr lang="en-US" altLang="ja-JP" sz="1193" i="0" dirty="0">
              <a:solidFill>
                <a:srgbClr val="00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CB30329E-23BC-418C-948C-55970024433E}"/>
              </a:ext>
            </a:extLst>
          </p:cNvPr>
          <p:cNvSpPr txBox="1"/>
          <p:nvPr/>
        </p:nvSpPr>
        <p:spPr>
          <a:xfrm>
            <a:off x="416497" y="1233012"/>
            <a:ext cx="7823295" cy="660437"/>
          </a:xfrm>
          <a:prstGeom prst="rect">
            <a:avLst/>
          </a:prstGeom>
          <a:noFill/>
        </p:spPr>
        <p:txBody>
          <a:bodyPr wrap="none" rtlCol="0">
            <a:spAutoFit/>
          </a:bodyPr>
          <a:lstStyle/>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機関ごとに、研究実施場所、実施項目を記載ください。</a:t>
            </a:r>
            <a:endParaRPr lang="en-US" altLang="ja-JP" sz="1846" b="1" dirty="0">
              <a:latin typeface="Meiryo UI" panose="020B0604030504040204" pitchFamily="50" charset="-128"/>
              <a:ea typeface="Meiryo UI" panose="020B0604030504040204" pitchFamily="50" charset="-128"/>
            </a:endParaRPr>
          </a:p>
          <a:p>
            <a:pPr marL="316531" indent="-316531">
              <a:buFont typeface="Wingdings" panose="05000000000000000000" pitchFamily="2" charset="2"/>
              <a:buChar char="l"/>
            </a:pPr>
            <a:r>
              <a:rPr lang="ja-JP" altLang="en-US" sz="1846" b="1" dirty="0">
                <a:latin typeface="Meiryo UI" panose="020B0604030504040204" pitchFamily="50" charset="-128"/>
                <a:ea typeface="Meiryo UI" panose="020B0604030504040204" pitchFamily="50" charset="-128"/>
              </a:rPr>
              <a:t>共同提案の場合、他の共同提案先を含めて</a:t>
            </a:r>
            <a:r>
              <a:rPr lang="ja-JP" altLang="en-US" sz="1846" b="1" dirty="0">
                <a:solidFill>
                  <a:srgbClr val="C00000"/>
                </a:solidFill>
                <a:latin typeface="Meiryo UI" panose="020B0604030504040204" pitchFamily="50" charset="-128"/>
                <a:ea typeface="Meiryo UI" panose="020B0604030504040204" pitchFamily="50" charset="-128"/>
              </a:rPr>
              <a:t>役割が分かるよう</a:t>
            </a:r>
            <a:r>
              <a:rPr lang="ja-JP" altLang="en-US" sz="1846" b="1" dirty="0">
                <a:latin typeface="Meiryo UI" panose="020B0604030504040204" pitchFamily="50" charset="-128"/>
                <a:ea typeface="Meiryo UI" panose="020B0604030504040204" pitchFamily="50" charset="-128"/>
              </a:rPr>
              <a:t>記入ください。</a:t>
            </a:r>
          </a:p>
        </p:txBody>
      </p:sp>
      <p:sp>
        <p:nvSpPr>
          <p:cNvPr id="13" name="テキスト ボックス 12">
            <a:extLst>
              <a:ext uri="{FF2B5EF4-FFF2-40B4-BE49-F238E27FC236}">
                <a16:creationId xmlns:a16="http://schemas.microsoft.com/office/drawing/2014/main" id="{BA8A3571-8DF1-4CE8-B3DC-4314A5EAC09D}"/>
              </a:ext>
            </a:extLst>
          </p:cNvPr>
          <p:cNvSpPr txBox="1"/>
          <p:nvPr/>
        </p:nvSpPr>
        <p:spPr>
          <a:xfrm>
            <a:off x="2100089" y="6071668"/>
            <a:ext cx="2904962" cy="348109"/>
          </a:xfrm>
          <a:prstGeom prst="rect">
            <a:avLst/>
          </a:prstGeom>
          <a:noFill/>
        </p:spPr>
        <p:txBody>
          <a:bodyPr wrap="none" rtlCol="0">
            <a:spAutoFit/>
          </a:bodyPr>
          <a:lstStyle/>
          <a:p>
            <a:r>
              <a:rPr lang="en-US" altLang="ja-JP" sz="1662" dirty="0">
                <a:latin typeface="Meiryo UI" panose="020B0604030504040204" pitchFamily="50" charset="-128"/>
                <a:ea typeface="Meiryo UI" panose="020B0604030504040204" pitchFamily="50" charset="-128"/>
              </a:rPr>
              <a:t>※</a:t>
            </a:r>
            <a:r>
              <a:rPr lang="ja-JP" altLang="en-US" sz="1662" dirty="0">
                <a:latin typeface="Meiryo UI" panose="020B0604030504040204" pitchFamily="50" charset="-128"/>
                <a:ea typeface="Meiryo UI" panose="020B0604030504040204" pitchFamily="50" charset="-128"/>
              </a:rPr>
              <a:t>　再々委託は原則不可とする</a:t>
            </a:r>
          </a:p>
        </p:txBody>
      </p:sp>
      <p:sp>
        <p:nvSpPr>
          <p:cNvPr id="17" name="コンテンツ プレースホルダー 2">
            <a:extLst>
              <a:ext uri="{FF2B5EF4-FFF2-40B4-BE49-F238E27FC236}">
                <a16:creationId xmlns:a16="http://schemas.microsoft.com/office/drawing/2014/main" id="{5F217957-7C81-4886-AF15-5386990A2709}"/>
              </a:ext>
            </a:extLst>
          </p:cNvPr>
          <p:cNvSpPr txBox="1">
            <a:spLocks/>
          </p:cNvSpPr>
          <p:nvPr/>
        </p:nvSpPr>
        <p:spPr>
          <a:xfrm>
            <a:off x="1733794" y="2050900"/>
            <a:ext cx="6720029" cy="31470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779173">
              <a:buNone/>
              <a:defRPr/>
            </a:pPr>
            <a:r>
              <a:rPr lang="ja-JP" altLang="en-US" sz="2045" b="1" dirty="0">
                <a:solidFill>
                  <a:prstClr val="black"/>
                </a:solidFill>
                <a:latin typeface="Meiryo UI" panose="020B0604030504040204" pitchFamily="50" charset="-128"/>
                <a:ea typeface="Meiryo UI" panose="020B0604030504040204" pitchFamily="50" charset="-128"/>
              </a:rPr>
              <a:t>（記載例）</a:t>
            </a:r>
          </a:p>
        </p:txBody>
      </p:sp>
      <p:grpSp>
        <p:nvGrpSpPr>
          <p:cNvPr id="12" name="グループ化 11">
            <a:extLst>
              <a:ext uri="{FF2B5EF4-FFF2-40B4-BE49-F238E27FC236}">
                <a16:creationId xmlns:a16="http://schemas.microsoft.com/office/drawing/2014/main" id="{EB2F2318-3E0E-4796-AA3A-DF30C96C6AD9}"/>
              </a:ext>
            </a:extLst>
          </p:cNvPr>
          <p:cNvGrpSpPr/>
          <p:nvPr/>
        </p:nvGrpSpPr>
        <p:grpSpPr>
          <a:xfrm>
            <a:off x="7869227" y="99874"/>
            <a:ext cx="695925" cy="431171"/>
            <a:chOff x="7119892" y="248575"/>
            <a:chExt cx="1757779" cy="1091953"/>
          </a:xfrm>
        </p:grpSpPr>
        <p:sp>
          <p:nvSpPr>
            <p:cNvPr id="15" name="角丸四角形 5">
              <a:extLst>
                <a:ext uri="{FF2B5EF4-FFF2-40B4-BE49-F238E27FC236}">
                  <a16:creationId xmlns:a16="http://schemas.microsoft.com/office/drawing/2014/main" id="{D85078B5-33FD-4020-BD0E-9F6701BE771E}"/>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8" name="タイトル 1">
              <a:extLst>
                <a:ext uri="{FF2B5EF4-FFF2-40B4-BE49-F238E27FC236}">
                  <a16:creationId xmlns:a16="http://schemas.microsoft.com/office/drawing/2014/main" id="{3E3A7C6D-E80E-4C74-AF9D-A89C1846963F}"/>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Tree>
    <p:extLst>
      <p:ext uri="{BB962C8B-B14F-4D97-AF65-F5344CB8AC3E}">
        <p14:creationId xmlns:p14="http://schemas.microsoft.com/office/powerpoint/2010/main" val="525483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６</a:t>
            </a:r>
            <a:r>
              <a:rPr lang="ja-JP" altLang="en-US" sz="2954" b="1" dirty="0">
                <a:latin typeface="Meiryo UI" panose="020B0604030504040204" pitchFamily="50" charset="-128"/>
                <a:ea typeface="Meiryo UI" panose="020B0604030504040204" pitchFamily="50" charset="-128"/>
              </a:rPr>
              <a:t>．当該提案に有用な研究開発実績</a:t>
            </a:r>
            <a:endParaRPr kumimoji="1" lang="ja-JP" altLang="en-US" b="1" dirty="0">
              <a:latin typeface="Meiryo UI" panose="020B0604030504040204" pitchFamily="50" charset="-128"/>
              <a:ea typeface="Meiryo UI" panose="020B0604030504040204" pitchFamily="50" charset="-128"/>
            </a:endParaRP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7</a:t>
            </a:fld>
            <a:endParaRPr lang="en-US" altLang="ja-JP" sz="1193" i="0" dirty="0">
              <a:solidFill>
                <a:srgbClr val="000000"/>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BF292795-F074-4094-AD36-F90A5E3BB156}"/>
              </a:ext>
            </a:extLst>
          </p:cNvPr>
          <p:cNvSpPr txBox="1"/>
          <p:nvPr/>
        </p:nvSpPr>
        <p:spPr>
          <a:xfrm>
            <a:off x="855932" y="1467299"/>
            <a:ext cx="7945054" cy="1512594"/>
          </a:xfrm>
          <a:prstGeom prst="rect">
            <a:avLst/>
          </a:prstGeom>
          <a:noFill/>
        </p:spPr>
        <p:txBody>
          <a:bodyPr wrap="square" rtlCol="0">
            <a:spAutoFit/>
          </a:bodyPr>
          <a:lstStyle/>
          <a:p>
            <a:pPr algn="l"/>
            <a:r>
              <a:rPr lang="ja-JP" altLang="en-US" sz="1846" b="1" dirty="0">
                <a:latin typeface="Meiryo UI" panose="020B0604030504040204" pitchFamily="50" charset="-128"/>
                <a:ea typeface="Meiryo UI" panose="020B0604030504040204" pitchFamily="50" charset="-128"/>
              </a:rPr>
              <a:t>研究開発テーマに沿って、提案する方式又は方法に関する国内外の状況、その中での応募者の本研究開発若しくは本研究開発の</a:t>
            </a:r>
            <a:r>
              <a:rPr lang="ja-JP" altLang="en-US" sz="1846" b="1" dirty="0">
                <a:solidFill>
                  <a:srgbClr val="C00000"/>
                </a:solidFill>
                <a:latin typeface="Meiryo UI" panose="020B0604030504040204" pitchFamily="50" charset="-128"/>
                <a:ea typeface="Meiryo UI" panose="020B0604030504040204" pitchFamily="50" charset="-128"/>
              </a:rPr>
              <a:t>円滑な遂行</a:t>
            </a:r>
            <a:r>
              <a:rPr lang="ja-JP" altLang="en-US" sz="1846" b="1" dirty="0">
                <a:latin typeface="Meiryo UI" panose="020B0604030504040204" pitchFamily="50" charset="-128"/>
                <a:ea typeface="Meiryo UI" panose="020B0604030504040204" pitchFamily="50" charset="-128"/>
              </a:rPr>
              <a:t>に資する</a:t>
            </a:r>
            <a:r>
              <a:rPr lang="ja-JP" altLang="en-US" sz="1846" b="1" dirty="0">
                <a:solidFill>
                  <a:srgbClr val="C00000"/>
                </a:solidFill>
                <a:latin typeface="Meiryo UI" panose="020B0604030504040204" pitchFamily="50" charset="-128"/>
                <a:ea typeface="Meiryo UI" panose="020B0604030504040204" pitchFamily="50" charset="-128"/>
              </a:rPr>
              <a:t>関連研究開発の実績及びその位置づけ等</a:t>
            </a:r>
            <a:r>
              <a:rPr lang="ja-JP" altLang="en-US" sz="1846" b="1" dirty="0">
                <a:latin typeface="Meiryo UI" panose="020B0604030504040204" pitchFamily="50" charset="-128"/>
                <a:ea typeface="Meiryo UI" panose="020B0604030504040204" pitchFamily="50" charset="-128"/>
              </a:rPr>
              <a:t>を、研究発表等を引用して記載し、提案内容を遂行できる能力を有していることを携わるすべての研究機関を対象に説明してください。</a:t>
            </a:r>
          </a:p>
        </p:txBody>
      </p:sp>
      <p:grpSp>
        <p:nvGrpSpPr>
          <p:cNvPr id="8" name="グループ化 7">
            <a:extLst>
              <a:ext uri="{FF2B5EF4-FFF2-40B4-BE49-F238E27FC236}">
                <a16:creationId xmlns:a16="http://schemas.microsoft.com/office/drawing/2014/main" id="{A87AECF4-038A-483D-A436-A815CFDCE470}"/>
              </a:ext>
            </a:extLst>
          </p:cNvPr>
          <p:cNvGrpSpPr/>
          <p:nvPr/>
        </p:nvGrpSpPr>
        <p:grpSpPr>
          <a:xfrm>
            <a:off x="7869227" y="99874"/>
            <a:ext cx="695925" cy="431171"/>
            <a:chOff x="7119892" y="248575"/>
            <a:chExt cx="1757779" cy="1091953"/>
          </a:xfrm>
        </p:grpSpPr>
        <p:sp>
          <p:nvSpPr>
            <p:cNvPr id="9" name="角丸四角形 5">
              <a:extLst>
                <a:ext uri="{FF2B5EF4-FFF2-40B4-BE49-F238E27FC236}">
                  <a16:creationId xmlns:a16="http://schemas.microsoft.com/office/drawing/2014/main" id="{B35892C1-5576-4844-A3E3-5F8C97DA77EC}"/>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0" name="タイトル 1">
              <a:extLst>
                <a:ext uri="{FF2B5EF4-FFF2-40B4-BE49-F238E27FC236}">
                  <a16:creationId xmlns:a16="http://schemas.microsoft.com/office/drawing/2014/main" id="{CE99362A-B4F7-43FF-87AC-2C1289A3CE0C}"/>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Tree>
    <p:extLst>
      <p:ext uri="{BB962C8B-B14F-4D97-AF65-F5344CB8AC3E}">
        <p14:creationId xmlns:p14="http://schemas.microsoft.com/office/powerpoint/2010/main" val="596709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７</a:t>
            </a:r>
            <a:r>
              <a:rPr lang="ja-JP" altLang="en-US" sz="2954" b="1" dirty="0">
                <a:latin typeface="Meiryo UI" panose="020B0604030504040204" pitchFamily="50" charset="-128"/>
                <a:ea typeface="Meiryo UI" panose="020B0604030504040204" pitchFamily="50" charset="-128"/>
              </a:rPr>
              <a:t>．研究開発予算と研究員の年度展開</a:t>
            </a:r>
            <a:endParaRPr kumimoji="1" lang="ja-JP" altLang="en-US" b="1" dirty="0">
              <a:latin typeface="Meiryo UI" panose="020B0604030504040204" pitchFamily="50" charset="-128"/>
              <a:ea typeface="Meiryo UI" panose="020B0604030504040204" pitchFamily="50" charset="-128"/>
            </a:endParaRP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217190" y="6071651"/>
            <a:ext cx="492369" cy="183576"/>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193" i="0">
                <a:solidFill>
                  <a:srgbClr val="000000"/>
                </a:solidFill>
                <a:latin typeface="Meiryo UI" panose="020B0604030504040204" pitchFamily="50" charset="-128"/>
                <a:ea typeface="Meiryo UI" panose="020B0604030504040204" pitchFamily="50" charset="-128"/>
              </a:rPr>
              <a:pPr algn="r">
                <a:defRPr/>
              </a:pPr>
              <a:t>8</a:t>
            </a:fld>
            <a:endParaRPr lang="en-US" altLang="ja-JP" sz="1193" i="0" dirty="0">
              <a:solidFill>
                <a:srgbClr val="000000"/>
              </a:solidFill>
              <a:latin typeface="Meiryo UI" panose="020B0604030504040204" pitchFamily="50" charset="-128"/>
              <a:ea typeface="Meiryo UI" panose="020B0604030504040204" pitchFamily="50" charset="-128"/>
            </a:endParaRPr>
          </a:p>
        </p:txBody>
      </p:sp>
      <p:pic>
        <p:nvPicPr>
          <p:cNvPr id="9" name="図 8">
            <a:extLst>
              <a:ext uri="{FF2B5EF4-FFF2-40B4-BE49-F238E27FC236}">
                <a16:creationId xmlns:a16="http://schemas.microsoft.com/office/drawing/2014/main" id="{B5420942-8DE7-4EA4-8FB1-30724FCE9DA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5663" y="1912521"/>
            <a:ext cx="6170066" cy="3991722"/>
          </a:xfrm>
          <a:prstGeom prst="rect">
            <a:avLst/>
          </a:prstGeom>
        </p:spPr>
      </p:pic>
      <p:sp>
        <p:nvSpPr>
          <p:cNvPr id="11" name="AutoShape 10">
            <a:extLst>
              <a:ext uri="{FF2B5EF4-FFF2-40B4-BE49-F238E27FC236}">
                <a16:creationId xmlns:a16="http://schemas.microsoft.com/office/drawing/2014/main" id="{D50A4BE7-1281-429D-BF8C-6C37CB84F012}"/>
              </a:ext>
            </a:extLst>
          </p:cNvPr>
          <p:cNvSpPr>
            <a:spLocks noChangeArrowheads="1"/>
          </p:cNvSpPr>
          <p:nvPr/>
        </p:nvSpPr>
        <p:spPr bwMode="auto">
          <a:xfrm>
            <a:off x="6556838" y="2198904"/>
            <a:ext cx="2536410" cy="1318009"/>
          </a:xfrm>
          <a:prstGeom prst="wedgeRoundRectCallout">
            <a:avLst>
              <a:gd name="adj1" fmla="val -49763"/>
              <a:gd name="adj2" fmla="val 70923"/>
              <a:gd name="adj3" fmla="val 16667"/>
            </a:avLst>
          </a:prstGeom>
          <a:solidFill>
            <a:srgbClr val="CCFFCC"/>
          </a:solidFill>
          <a:ln w="31750">
            <a:solidFill>
              <a:schemeClr val="tx1"/>
            </a:solidFill>
            <a:miter lim="800000"/>
            <a:headEnd/>
            <a:tailEnd/>
          </a:ln>
          <a:effectLst>
            <a:outerShdw dist="107763" dir="2700000" algn="ctr" rotWithShape="0">
              <a:schemeClr val="bg2">
                <a:alpha val="50000"/>
              </a:schemeClr>
            </a:outerShdw>
          </a:effectLst>
        </p:spPr>
        <p:txBody>
          <a:bodyPr anchor="ctr"/>
          <a:lstStyle/>
          <a:p>
            <a:pPr algn="l">
              <a:defRPr/>
            </a:pPr>
            <a:r>
              <a:rPr lang="ja-JP" altLang="en-US" sz="1846" dirty="0">
                <a:solidFill>
                  <a:schemeClr val="tx2"/>
                </a:solidFill>
                <a:latin typeface="Meiryo UI" panose="020B0604030504040204" pitchFamily="50" charset="-128"/>
                <a:ea typeface="Meiryo UI" panose="020B0604030504040204" pitchFamily="50" charset="-128"/>
              </a:rPr>
              <a:t>共同提案の場合は、研究開発分担項目及び必要経費を分けて記入してください。</a:t>
            </a:r>
          </a:p>
        </p:txBody>
      </p:sp>
      <p:sp>
        <p:nvSpPr>
          <p:cNvPr id="12" name="AutoShape 10">
            <a:extLst>
              <a:ext uri="{FF2B5EF4-FFF2-40B4-BE49-F238E27FC236}">
                <a16:creationId xmlns:a16="http://schemas.microsoft.com/office/drawing/2014/main" id="{27BF41B3-9A36-496D-94A5-6DD62D92DA58}"/>
              </a:ext>
            </a:extLst>
          </p:cNvPr>
          <p:cNvSpPr>
            <a:spLocks noChangeArrowheads="1"/>
          </p:cNvSpPr>
          <p:nvPr/>
        </p:nvSpPr>
        <p:spPr bwMode="auto">
          <a:xfrm>
            <a:off x="6412720" y="3980543"/>
            <a:ext cx="2641637" cy="990600"/>
          </a:xfrm>
          <a:prstGeom prst="wedgeRoundRectCallout">
            <a:avLst>
              <a:gd name="adj1" fmla="val -62001"/>
              <a:gd name="adj2" fmla="val -33398"/>
              <a:gd name="adj3" fmla="val 16667"/>
            </a:avLst>
          </a:prstGeom>
          <a:solidFill>
            <a:srgbClr val="FFFF00"/>
          </a:solidFill>
          <a:ln w="31750">
            <a:solidFill>
              <a:schemeClr val="tx1"/>
            </a:solidFill>
            <a:miter lim="800000"/>
            <a:headEnd/>
            <a:tailEnd/>
          </a:ln>
          <a:effectLst>
            <a:outerShdw dist="107763" dir="2700000" algn="ctr" rotWithShape="0">
              <a:schemeClr val="bg2">
                <a:alpha val="50000"/>
              </a:schemeClr>
            </a:outerShdw>
          </a:effectLst>
        </p:spPr>
        <p:txBody>
          <a:bodyPr anchor="ctr"/>
          <a:lstStyle/>
          <a:p>
            <a:pPr algn="l">
              <a:defRPr/>
            </a:pPr>
            <a:r>
              <a:rPr lang="ja-JP" altLang="en-US" sz="1662" dirty="0">
                <a:solidFill>
                  <a:srgbClr val="C00000"/>
                </a:solidFill>
                <a:latin typeface="Meiryo UI" panose="020B0604030504040204" pitchFamily="50" charset="-128"/>
                <a:ea typeface="Meiryo UI" panose="020B0604030504040204" pitchFamily="50" charset="-128"/>
              </a:rPr>
              <a:t>「間接経費」</a:t>
            </a:r>
            <a:r>
              <a:rPr lang="ja-JP" altLang="en-US" sz="1662" dirty="0">
                <a:solidFill>
                  <a:schemeClr val="tx2"/>
                </a:solidFill>
                <a:latin typeface="Meiryo UI" panose="020B0604030504040204" pitchFamily="50" charset="-128"/>
                <a:ea typeface="Meiryo UI" panose="020B0604030504040204" pitchFamily="50" charset="-128"/>
              </a:rPr>
              <a:t>、</a:t>
            </a:r>
            <a:r>
              <a:rPr lang="ja-JP" altLang="en-US" sz="1662" dirty="0">
                <a:solidFill>
                  <a:srgbClr val="C00000"/>
                </a:solidFill>
                <a:latin typeface="Meiryo UI" panose="020B0604030504040204" pitchFamily="50" charset="-128"/>
                <a:ea typeface="Meiryo UI" panose="020B0604030504040204" pitchFamily="50" charset="-128"/>
              </a:rPr>
              <a:t>「消費税」</a:t>
            </a:r>
            <a:r>
              <a:rPr lang="ja-JP" altLang="en-US" sz="1662" dirty="0">
                <a:solidFill>
                  <a:schemeClr val="tx2"/>
                </a:solidFill>
                <a:latin typeface="Meiryo UI" panose="020B0604030504040204" pitchFamily="50" charset="-128"/>
                <a:ea typeface="Meiryo UI" panose="020B0604030504040204" pitchFamily="50" charset="-128"/>
              </a:rPr>
              <a:t>を含む金額を記載してください。（</a:t>
            </a:r>
            <a:r>
              <a:rPr lang="ja-JP" altLang="en-US" sz="1662" dirty="0">
                <a:latin typeface="Meiryo UI" panose="020B0604030504040204" pitchFamily="50" charset="-128"/>
                <a:ea typeface="Meiryo UI" panose="020B0604030504040204" pitchFamily="50" charset="-128"/>
              </a:rPr>
              <a:t>単位： 百万円）</a:t>
            </a:r>
          </a:p>
        </p:txBody>
      </p:sp>
      <p:sp>
        <p:nvSpPr>
          <p:cNvPr id="13" name="AutoShape 12">
            <a:extLst>
              <a:ext uri="{FF2B5EF4-FFF2-40B4-BE49-F238E27FC236}">
                <a16:creationId xmlns:a16="http://schemas.microsoft.com/office/drawing/2014/main" id="{4ED17A58-24E9-46F4-94FE-093C9FAFC15D}"/>
              </a:ext>
            </a:extLst>
          </p:cNvPr>
          <p:cNvSpPr>
            <a:spLocks noChangeArrowheads="1"/>
          </p:cNvSpPr>
          <p:nvPr/>
        </p:nvSpPr>
        <p:spPr bwMode="auto">
          <a:xfrm>
            <a:off x="6928231" y="5077384"/>
            <a:ext cx="1790106" cy="826859"/>
          </a:xfrm>
          <a:prstGeom prst="wedgeRoundRectCallout">
            <a:avLst>
              <a:gd name="adj1" fmla="val -95598"/>
              <a:gd name="adj2" fmla="val 13648"/>
              <a:gd name="adj3" fmla="val 16667"/>
            </a:avLst>
          </a:prstGeom>
          <a:solidFill>
            <a:srgbClr val="FFFF00"/>
          </a:solidFill>
          <a:ln w="31750">
            <a:solidFill>
              <a:schemeClr val="tx1"/>
            </a:solidFill>
            <a:miter lim="800000"/>
            <a:headEnd/>
            <a:tailEnd/>
          </a:ln>
          <a:effectLst>
            <a:outerShdw dist="107763" dir="2700000" algn="ctr" rotWithShape="0">
              <a:schemeClr val="bg2">
                <a:alpha val="50000"/>
              </a:schemeClr>
            </a:outerShdw>
          </a:effectLst>
        </p:spPr>
        <p:txBody>
          <a:bodyPr anchor="ctr"/>
          <a:lstStyle/>
          <a:p>
            <a:pPr>
              <a:defRPr/>
            </a:pPr>
            <a:r>
              <a:rPr lang="en-US" altLang="ja-JP" sz="1846" dirty="0">
                <a:solidFill>
                  <a:schemeClr val="tx2"/>
                </a:solidFill>
                <a:latin typeface="Meiryo UI" panose="020B0604030504040204" pitchFamily="50" charset="-128"/>
                <a:ea typeface="Meiryo UI" panose="020B0604030504040204" pitchFamily="50" charset="-128"/>
              </a:rPr>
              <a:t>( )</a:t>
            </a:r>
            <a:r>
              <a:rPr lang="ja-JP" altLang="en-US" sz="1846" dirty="0">
                <a:solidFill>
                  <a:schemeClr val="tx2"/>
                </a:solidFill>
                <a:latin typeface="Meiryo UI" panose="020B0604030504040204" pitchFamily="50" charset="-128"/>
                <a:ea typeface="Meiryo UI" panose="020B0604030504040204" pitchFamily="50" charset="-128"/>
              </a:rPr>
              <a:t>に投入される研究員の</a:t>
            </a:r>
            <a:r>
              <a:rPr lang="ja-JP" altLang="en-US" sz="1846" dirty="0">
                <a:solidFill>
                  <a:srgbClr val="C00000"/>
                </a:solidFill>
                <a:latin typeface="Meiryo UI" panose="020B0604030504040204" pitchFamily="50" charset="-128"/>
                <a:ea typeface="Meiryo UI" panose="020B0604030504040204" pitchFamily="50" charset="-128"/>
              </a:rPr>
              <a:t>人数</a:t>
            </a:r>
            <a:r>
              <a:rPr lang="ja-JP" altLang="en-US" sz="1846" dirty="0">
                <a:solidFill>
                  <a:schemeClr val="tx2"/>
                </a:solidFill>
                <a:latin typeface="Meiryo UI" panose="020B0604030504040204" pitchFamily="50" charset="-128"/>
                <a:ea typeface="Meiryo UI" panose="020B0604030504040204" pitchFamily="50" charset="-128"/>
              </a:rPr>
              <a:t>を記載ください。</a:t>
            </a:r>
          </a:p>
        </p:txBody>
      </p:sp>
      <p:sp>
        <p:nvSpPr>
          <p:cNvPr id="16" name="テキスト ボックス 15">
            <a:extLst>
              <a:ext uri="{FF2B5EF4-FFF2-40B4-BE49-F238E27FC236}">
                <a16:creationId xmlns:a16="http://schemas.microsoft.com/office/drawing/2014/main" id="{FD6629DA-34BF-4591-9797-A7EB43F9E5E1}"/>
              </a:ext>
            </a:extLst>
          </p:cNvPr>
          <p:cNvSpPr txBox="1"/>
          <p:nvPr/>
        </p:nvSpPr>
        <p:spPr>
          <a:xfrm>
            <a:off x="425663" y="1059220"/>
            <a:ext cx="7945054" cy="660437"/>
          </a:xfrm>
          <a:prstGeom prst="rect">
            <a:avLst/>
          </a:prstGeom>
          <a:noFill/>
        </p:spPr>
        <p:txBody>
          <a:bodyPr wrap="square" rtlCol="0">
            <a:spAutoFit/>
          </a:bodyPr>
          <a:lstStyle/>
          <a:p>
            <a:pPr algn="l"/>
            <a:r>
              <a:rPr lang="ja-JP" altLang="en-US" sz="1846" b="1" dirty="0">
                <a:latin typeface="Meiryo UI" panose="020B0604030504040204" pitchFamily="50" charset="-128"/>
                <a:ea typeface="Meiryo UI" panose="020B0604030504040204" pitchFamily="50" charset="-128"/>
              </a:rPr>
              <a:t>何の研究開発項目をどのような手順で行い、どの程度経費が必要であるか記載</a:t>
            </a:r>
            <a:endParaRPr lang="en-US" altLang="ja-JP" sz="1846" b="1" dirty="0">
              <a:latin typeface="Meiryo UI" panose="020B0604030504040204" pitchFamily="50" charset="-128"/>
              <a:ea typeface="Meiryo UI" panose="020B0604030504040204" pitchFamily="50" charset="-128"/>
            </a:endParaRPr>
          </a:p>
          <a:p>
            <a:pPr algn="l"/>
            <a:r>
              <a:rPr lang="ja-JP" altLang="en-US" sz="1846" b="1" dirty="0">
                <a:latin typeface="Meiryo UI" panose="020B0604030504040204" pitchFamily="50" charset="-128"/>
                <a:ea typeface="Meiryo UI" panose="020B0604030504040204" pitchFamily="50" charset="-128"/>
              </a:rPr>
              <a:t>ください</a:t>
            </a:r>
          </a:p>
        </p:txBody>
      </p:sp>
      <p:grpSp>
        <p:nvGrpSpPr>
          <p:cNvPr id="15" name="グループ化 14">
            <a:extLst>
              <a:ext uri="{FF2B5EF4-FFF2-40B4-BE49-F238E27FC236}">
                <a16:creationId xmlns:a16="http://schemas.microsoft.com/office/drawing/2014/main" id="{CBFC6D4D-0E97-47F8-851E-028216EF2118}"/>
              </a:ext>
            </a:extLst>
          </p:cNvPr>
          <p:cNvGrpSpPr/>
          <p:nvPr/>
        </p:nvGrpSpPr>
        <p:grpSpPr>
          <a:xfrm>
            <a:off x="7869227" y="99874"/>
            <a:ext cx="695925" cy="431171"/>
            <a:chOff x="7119892" y="248575"/>
            <a:chExt cx="1757779" cy="1091953"/>
          </a:xfrm>
        </p:grpSpPr>
        <p:sp>
          <p:nvSpPr>
            <p:cNvPr id="17" name="角丸四角形 5">
              <a:extLst>
                <a:ext uri="{FF2B5EF4-FFF2-40B4-BE49-F238E27FC236}">
                  <a16:creationId xmlns:a16="http://schemas.microsoft.com/office/drawing/2014/main" id="{1744C8DC-91A8-48E1-8402-1BDE77679469}"/>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8" name="タイトル 1">
              <a:extLst>
                <a:ext uri="{FF2B5EF4-FFF2-40B4-BE49-F238E27FC236}">
                  <a16:creationId xmlns:a16="http://schemas.microsoft.com/office/drawing/2014/main" id="{AA957FC3-96E8-4FC2-BACF-5A6CF4EB26F3}"/>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Tree>
    <p:extLst>
      <p:ext uri="{BB962C8B-B14F-4D97-AF65-F5344CB8AC3E}">
        <p14:creationId xmlns:p14="http://schemas.microsoft.com/office/powerpoint/2010/main" val="415180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a:t>
            </a:r>
            <a:r>
              <a:rPr lang="ja-JP" altLang="en-US" sz="2954" b="1" dirty="0">
                <a:latin typeface="Meiryo UI" panose="020B0604030504040204" pitchFamily="50" charset="-128"/>
                <a:ea typeface="Meiryo UI" panose="020B0604030504040204" pitchFamily="50" charset="-128"/>
              </a:rPr>
              <a:t>．予算の概要①</a:t>
            </a:r>
            <a:endParaRPr kumimoji="1" lang="ja-JP" altLang="en-US" b="1" dirty="0">
              <a:latin typeface="Meiryo UI" panose="020B0604030504040204" pitchFamily="50" charset="-128"/>
              <a:ea typeface="Meiryo UI" panose="020B0604030504040204" pitchFamily="50" charset="-128"/>
            </a:endParaRPr>
          </a:p>
        </p:txBody>
      </p:sp>
      <p:sp>
        <p:nvSpPr>
          <p:cNvPr id="15" name="Rectangle 5">
            <a:extLst>
              <a:ext uri="{FF2B5EF4-FFF2-40B4-BE49-F238E27FC236}">
                <a16:creationId xmlns:a16="http://schemas.microsoft.com/office/drawing/2014/main" id="{7A5B3823-E05A-4D5C-A7F0-DE527B7030D8}"/>
              </a:ext>
            </a:extLst>
          </p:cNvPr>
          <p:cNvSpPr>
            <a:spLocks noChangeAspect="1" noChangeArrowheads="1"/>
          </p:cNvSpPr>
          <p:nvPr/>
        </p:nvSpPr>
        <p:spPr bwMode="auto">
          <a:xfrm>
            <a:off x="463102" y="1011076"/>
            <a:ext cx="3676268" cy="339969"/>
          </a:xfrm>
          <a:prstGeom prst="rect">
            <a:avLst/>
          </a:prstGeom>
          <a:noFill/>
          <a:ln w="9525">
            <a:noFill/>
            <a:miter lim="800000"/>
            <a:headEnd/>
            <a:tailEnd/>
          </a:ln>
        </p:spPr>
        <p:txBody>
          <a:bodyPr lIns="0" tIns="0" rIns="0" bIns="0"/>
          <a:lstStyle/>
          <a:p>
            <a:pPr defTabSz="885114">
              <a:lnSpc>
                <a:spcPts val="2400"/>
              </a:lnSpc>
            </a:pPr>
            <a:r>
              <a:rPr lang="en-US" altLang="ja-JP" sz="1846" b="1" dirty="0">
                <a:latin typeface="Meiryo UI" panose="020B0604030504040204" pitchFamily="50" charset="-128"/>
                <a:ea typeface="Meiryo UI" panose="020B0604030504040204" pitchFamily="50" charset="-128"/>
              </a:rPr>
              <a:t>(1) </a:t>
            </a:r>
            <a:r>
              <a:rPr lang="ja-JP" altLang="en-US" sz="1846" b="1" dirty="0">
                <a:latin typeface="Meiryo UI" panose="020B0604030504040204" pitchFamily="50" charset="-128"/>
                <a:ea typeface="Meiryo UI" panose="020B0604030504040204" pitchFamily="50" charset="-128"/>
              </a:rPr>
              <a:t>総括表</a:t>
            </a:r>
          </a:p>
        </p:txBody>
      </p:sp>
      <p:sp>
        <p:nvSpPr>
          <p:cNvPr id="17" name="テキスト ボックス 16">
            <a:extLst>
              <a:ext uri="{FF2B5EF4-FFF2-40B4-BE49-F238E27FC236}">
                <a16:creationId xmlns:a16="http://schemas.microsoft.com/office/drawing/2014/main" id="{621CD3A8-614A-4422-B996-43A0116F64BD}"/>
              </a:ext>
            </a:extLst>
          </p:cNvPr>
          <p:cNvSpPr txBox="1"/>
          <p:nvPr/>
        </p:nvSpPr>
        <p:spPr>
          <a:xfrm>
            <a:off x="895768" y="1466348"/>
            <a:ext cx="7811007" cy="660437"/>
          </a:xfrm>
          <a:prstGeom prst="rect">
            <a:avLst/>
          </a:prstGeom>
          <a:noFill/>
        </p:spPr>
        <p:txBody>
          <a:bodyPr wrap="square" rtlCol="0">
            <a:spAutoFit/>
          </a:bodyPr>
          <a:lstStyle/>
          <a:p>
            <a:pPr algn="l"/>
            <a:r>
              <a:rPr lang="ja-JP" altLang="en-US" sz="1846" b="1" dirty="0">
                <a:latin typeface="Meiryo UI" panose="020B0604030504040204" pitchFamily="50" charset="-128"/>
                <a:ea typeface="Meiryo UI" panose="020B0604030504040204" pitchFamily="50" charset="-128"/>
              </a:rPr>
              <a:t>研究開発に必要な経費の概算額を研究開発テーマごとに、総括表に記載して下さい。</a:t>
            </a:r>
          </a:p>
        </p:txBody>
      </p:sp>
      <p:pic>
        <p:nvPicPr>
          <p:cNvPr id="3" name="図 2">
            <a:extLst>
              <a:ext uri="{FF2B5EF4-FFF2-40B4-BE49-F238E27FC236}">
                <a16:creationId xmlns:a16="http://schemas.microsoft.com/office/drawing/2014/main" id="{DC910476-C0C1-44DA-A40C-FAF30F9F1627}"/>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86348" y="2354464"/>
            <a:ext cx="7962154" cy="3322140"/>
          </a:xfrm>
          <a:prstGeom prst="rect">
            <a:avLst/>
          </a:prstGeom>
        </p:spPr>
      </p:pic>
      <p:grpSp>
        <p:nvGrpSpPr>
          <p:cNvPr id="9" name="グループ化 8">
            <a:extLst>
              <a:ext uri="{FF2B5EF4-FFF2-40B4-BE49-F238E27FC236}">
                <a16:creationId xmlns:a16="http://schemas.microsoft.com/office/drawing/2014/main" id="{B6DA4F50-1667-4EC8-A098-4D3729FD161F}"/>
              </a:ext>
            </a:extLst>
          </p:cNvPr>
          <p:cNvGrpSpPr/>
          <p:nvPr/>
        </p:nvGrpSpPr>
        <p:grpSpPr>
          <a:xfrm>
            <a:off x="7869227" y="99874"/>
            <a:ext cx="695925" cy="431171"/>
            <a:chOff x="7119892" y="248575"/>
            <a:chExt cx="1757779" cy="1091953"/>
          </a:xfrm>
        </p:grpSpPr>
        <p:sp>
          <p:nvSpPr>
            <p:cNvPr id="10" name="角丸四角形 5">
              <a:extLst>
                <a:ext uri="{FF2B5EF4-FFF2-40B4-BE49-F238E27FC236}">
                  <a16:creationId xmlns:a16="http://schemas.microsoft.com/office/drawing/2014/main" id="{142E4509-1F0B-4825-AA0A-D4158543D978}"/>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779173">
                <a:defRPr/>
              </a:pPr>
              <a:endParaRPr lang="ja-JP" altLang="en-US" sz="852" b="1" dirty="0">
                <a:solidFill>
                  <a:prstClr val="white"/>
                </a:solidFill>
                <a:latin typeface="Meiryo UI" panose="020B0604030504040204" pitchFamily="50" charset="-128"/>
                <a:ea typeface="Meiryo UI" panose="020B0604030504040204" pitchFamily="50" charset="-128"/>
              </a:endParaRPr>
            </a:p>
          </p:txBody>
        </p:sp>
        <p:sp>
          <p:nvSpPr>
            <p:cNvPr id="11" name="タイトル 1">
              <a:extLst>
                <a:ext uri="{FF2B5EF4-FFF2-40B4-BE49-F238E27FC236}">
                  <a16:creationId xmlns:a16="http://schemas.microsoft.com/office/drawing/2014/main" id="{974674DE-8F21-4961-8191-252A35448CA7}"/>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事業者</a:t>
              </a:r>
              <a:endParaRPr lang="en-US" altLang="ja-JP" sz="852" b="1" dirty="0">
                <a:solidFill>
                  <a:srgbClr val="0000CC"/>
                </a:solidFill>
                <a:latin typeface="Meiryo UI" panose="020B0604030504040204" pitchFamily="50" charset="-128"/>
                <a:ea typeface="Meiryo UI" panose="020B0604030504040204" pitchFamily="50" charset="-128"/>
              </a:endParaRPr>
            </a:p>
            <a:p>
              <a:pPr defTabSz="779173">
                <a:defRPr/>
              </a:pPr>
              <a:r>
                <a:rPr lang="ja-JP" altLang="en-US" sz="852" b="1" dirty="0">
                  <a:solidFill>
                    <a:srgbClr val="0000CC"/>
                  </a:solidFill>
                  <a:latin typeface="Meiryo UI" panose="020B0604030504040204" pitchFamily="50" charset="-128"/>
                  <a:ea typeface="Meiryo UI" panose="020B0604030504040204" pitchFamily="50" charset="-128"/>
                </a:rPr>
                <a:t>ロゴマーク</a:t>
              </a:r>
            </a:p>
          </p:txBody>
        </p:sp>
      </p:grpSp>
      <p:sp>
        <p:nvSpPr>
          <p:cNvPr id="12" name="角丸四角形 41">
            <a:extLst>
              <a:ext uri="{FF2B5EF4-FFF2-40B4-BE49-F238E27FC236}">
                <a16:creationId xmlns:a16="http://schemas.microsoft.com/office/drawing/2014/main" id="{BC1D6DBA-8D4D-4703-8317-BB247F80FFB0}"/>
              </a:ext>
            </a:extLst>
          </p:cNvPr>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8565333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996</Words>
  <Application>Microsoft Office PowerPoint</Application>
  <PresentationFormat>画面に合わせる (4:3)</PresentationFormat>
  <Paragraphs>138</Paragraphs>
  <Slides>10</Slides>
  <Notes>7</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HGP創英角ｺﾞｼｯｸUB</vt:lpstr>
      <vt:lpstr>Meiryo UI</vt:lpstr>
      <vt:lpstr>Arial</vt:lpstr>
      <vt:lpstr>Calibri</vt:lpstr>
      <vt:lpstr>Times New Roman</vt:lpstr>
      <vt:lpstr>Wingdings</vt:lpstr>
      <vt:lpstr>Office ​​テーマ</vt:lpstr>
      <vt:lpstr>「○○○○○事業」</vt:lpstr>
      <vt:lpstr>１．提案者の概要</vt:lpstr>
      <vt:lpstr>２．研究開発の内容・目標</vt:lpstr>
      <vt:lpstr>３．実施計画</vt:lpstr>
      <vt:lpstr>４．研究開発成果の実用化・事業化の見込み</vt:lpstr>
      <vt:lpstr>５．実施体制図</vt:lpstr>
      <vt:lpstr>６．当該提案に有用な研究開発実績</vt:lpstr>
      <vt:lpstr>７．研究開発予算と研究員の年度展開</vt:lpstr>
      <vt:lpstr>８．予算の概要①</vt:lpstr>
      <vt:lpstr>８．予算の概要②</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2021-06-25T05:19:09Z</dcterms:created>
  <dcterms:modified xsi:type="dcterms:W3CDTF">2021-06-28T04:21:09Z</dcterms:modified>
</cp:coreProperties>
</file>