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56" r:id="rId2"/>
    <p:sldId id="260" r:id="rId3"/>
    <p:sldId id="278" r:id="rId4"/>
    <p:sldId id="282" r:id="rId5"/>
    <p:sldId id="28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6" autoAdjust="0"/>
    <p:restoredTop sz="94941" autoAdjust="0"/>
  </p:normalViewPr>
  <p:slideViewPr>
    <p:cSldViewPr snapToGrid="0">
      <p:cViewPr varScale="1">
        <p:scale>
          <a:sx n="59" d="100"/>
          <a:sy n="59" d="100"/>
        </p:scale>
        <p:origin x="6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2021/7/7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517029-36D9-4AFD-A1F2-EC39D719F801}" type="slidenum">
              <a:rPr kumimoji="1" lang="ja-JP" altLang="en-US" smtClean="0"/>
              <a:t>3</a:t>
            </a:fld>
            <a:endParaRPr kumimoji="1" lang="ja-JP" altLang="en-US"/>
          </a:p>
        </p:txBody>
      </p:sp>
    </p:spTree>
    <p:extLst>
      <p:ext uri="{BB962C8B-B14F-4D97-AF65-F5344CB8AC3E}">
        <p14:creationId xmlns:p14="http://schemas.microsoft.com/office/powerpoint/2010/main" val="391735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2021/7/7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2021/7/7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nedo.go.jp/library/tsc_futur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2462213"/>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項目名（黒字部分）はそのまま残し、青字部分を記載して提出時には黒字にしてください。不要な余白等は削除してください。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ページ数は補足情報１、補足情報２合わせて計３枚以内でお願いします。</a:t>
            </a:r>
            <a:endParaRPr lang="en-US" altLang="ja-JP" sz="1400" dirty="0">
              <a:solidFill>
                <a:srgbClr val="0070C0"/>
              </a:solidFill>
            </a:endParaRPr>
          </a:p>
          <a:p>
            <a:endParaRPr lang="en-US" altLang="ja-JP" sz="1400" dirty="0">
              <a:solidFill>
                <a:srgbClr val="0070C0"/>
              </a:solidFill>
            </a:endParaRPr>
          </a:p>
          <a:p>
            <a:r>
              <a:rPr lang="ja-JP" altLang="en-US" sz="1400" dirty="0">
                <a:solidFill>
                  <a:srgbClr val="0070C0"/>
                </a:solidFill>
              </a:rPr>
              <a:t>＊本補足情報については、先導研究プログラム（その後のプロジェクトを含む）の実施に向けた検討や</a:t>
            </a:r>
            <a:r>
              <a:rPr lang="en-US" altLang="ja-JP" sz="1400" dirty="0">
                <a:solidFill>
                  <a:srgbClr val="0070C0"/>
                </a:solidFill>
              </a:rPr>
              <a:t>NEDO</a:t>
            </a:r>
            <a:r>
              <a:rPr lang="ja-JP" altLang="en-US" sz="1400" dirty="0">
                <a:solidFill>
                  <a:srgbClr val="0070C0"/>
                </a:solidFill>
              </a:rPr>
              <a:t>技術戦略の検討等の参考にする以外は一切利用いたしません。</a:t>
            </a:r>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1384995"/>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所属機関最初の</a:t>
            </a:r>
            <a:r>
              <a:rPr kumimoji="1" lang="en-US" altLang="ja-JP" sz="1400" dirty="0">
                <a:solidFill>
                  <a:srgbClr val="0070C0"/>
                </a:solidFill>
                <a:latin typeface="+mn-ea"/>
              </a:rPr>
              <a:t>5</a:t>
            </a:r>
            <a:r>
              <a:rPr kumimoji="1" lang="ja-JP" altLang="en-US" sz="1400" dirty="0">
                <a:solidFill>
                  <a:srgbClr val="0070C0"/>
                </a:solidFill>
                <a:latin typeface="+mn-ea"/>
              </a:rPr>
              <a:t>文字（略称可）」としてください。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入力・アップロード等の操作途中で提出期限が来て完了できなかった場合は、受け付けることができません。</a:t>
            </a: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情報提供書（補足情報１）</a:t>
            </a: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6659439" y="530406"/>
            <a:ext cx="2629907" cy="646331"/>
          </a:xfrm>
          <a:prstGeom prst="rect">
            <a:avLst/>
          </a:prstGeom>
          <a:noFill/>
        </p:spPr>
        <p:txBody>
          <a:bodyPr wrap="square">
            <a:spAutoFit/>
          </a:bodyPr>
          <a:lstStyle/>
          <a:p>
            <a:r>
              <a:rPr lang="ja-JP" altLang="en-US" sz="1200" dirty="0"/>
              <a:t>・提出日　：</a:t>
            </a:r>
            <a:r>
              <a:rPr lang="en-US" altLang="ja-JP" sz="1200" dirty="0">
                <a:solidFill>
                  <a:schemeClr val="accent1"/>
                </a:solidFill>
              </a:rPr>
              <a:t>2021</a:t>
            </a:r>
            <a:r>
              <a:rPr lang="ja-JP" altLang="en-US" sz="1200" dirty="0">
                <a:solidFill>
                  <a:schemeClr val="accent1"/>
                </a:solidFill>
              </a:rPr>
              <a:t>年</a:t>
            </a:r>
            <a:r>
              <a:rPr lang="en-US" altLang="ja-JP" sz="1200" dirty="0">
                <a:solidFill>
                  <a:schemeClr val="accent1"/>
                </a:solidFill>
              </a:rPr>
              <a:t>8</a:t>
            </a:r>
            <a:r>
              <a:rPr lang="ja-JP" altLang="en-US" sz="1200" dirty="0">
                <a:solidFill>
                  <a:schemeClr val="accent1"/>
                </a:solidFill>
              </a:rPr>
              <a:t>月●日　</a:t>
            </a:r>
            <a:r>
              <a:rPr lang="ja-JP" altLang="en-US" sz="1200" dirty="0"/>
              <a:t>　</a:t>
            </a:r>
          </a:p>
          <a:p>
            <a:r>
              <a:rPr lang="ja-JP" altLang="en-US" sz="1200" dirty="0"/>
              <a:t>・機関名　：</a:t>
            </a:r>
            <a:r>
              <a:rPr lang="ja-JP" altLang="en-US" sz="1200" dirty="0">
                <a:solidFill>
                  <a:schemeClr val="accent1"/>
                </a:solidFill>
              </a:rPr>
              <a:t>株式会社○○</a:t>
            </a:r>
            <a:endParaRPr lang="en-US" altLang="ja-JP" sz="1200" dirty="0">
              <a:solidFill>
                <a:schemeClr val="accent1"/>
              </a:solidFill>
            </a:endParaRPr>
          </a:p>
          <a:p>
            <a:r>
              <a:rPr lang="ja-JP" altLang="en-US" sz="1200" dirty="0"/>
              <a:t>・氏名　　：</a:t>
            </a:r>
            <a:r>
              <a:rPr lang="ja-JP" altLang="en-US" sz="1200" dirty="0">
                <a:solidFill>
                  <a:schemeClr val="accent1"/>
                </a:solidFill>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54973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〇〇〇〇〇〇〇〇〇〇〇〇〇〇〇の研究開発</a:t>
            </a: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43958" y="1466194"/>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記入例：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○○戦略（令和○年○月○日○○○○会議）</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ページ</a:t>
            </a:r>
            <a:r>
              <a:rPr lang="en-US" altLang="ja-JP" sz="1200" kern="100" dirty="0">
                <a:solidFill>
                  <a:srgbClr val="0070C0"/>
                </a:solidFill>
                <a:latin typeface="+mn-ea"/>
                <a:cs typeface="Times New Roman" panose="02020603050405020304" pitchFamily="18" charset="0"/>
              </a:rPr>
              <a:t>◯</a:t>
            </a:r>
          </a:p>
          <a:p>
            <a:r>
              <a:rPr lang="en-US" altLang="ja-JP" sz="1200" kern="100" dirty="0">
                <a:solidFill>
                  <a:srgbClr val="0070C0"/>
                </a:solidFill>
                <a:latin typeface="+mn-ea"/>
                <a:cs typeface="Times New Roman" panose="02020603050405020304" pitchFamily="18" charset="0"/>
              </a:rPr>
              <a:t>〇〇〇〇〇〇〇〇〇〇〇〇〇</a:t>
            </a:r>
            <a:r>
              <a:rPr lang="ja-JP" altLang="en-US" sz="1200" kern="100" dirty="0">
                <a:solidFill>
                  <a:srgbClr val="0070C0"/>
                </a:solidFill>
                <a:latin typeface="+mn-ea"/>
                <a:cs typeface="Times New Roman" panose="02020603050405020304" pitchFamily="18" charset="0"/>
              </a:rPr>
              <a:t>技術開発</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334276" y="2999315"/>
            <a:ext cx="3612743" cy="2129523"/>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507698"/>
            <a:ext cx="4040158" cy="362114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1286175"/>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技術課題に関係する国の戦略</a:t>
            </a:r>
          </a:p>
        </p:txBody>
      </p:sp>
      <p:sp>
        <p:nvSpPr>
          <p:cNvPr id="7" name="角丸四角形 6"/>
          <p:cNvSpPr/>
          <p:nvPr/>
        </p:nvSpPr>
        <p:spPr>
          <a:xfrm>
            <a:off x="334276" y="3824140"/>
            <a:ext cx="3570844" cy="276647"/>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6" name="角丸四角形 45"/>
          <p:cNvSpPr/>
          <p:nvPr/>
        </p:nvSpPr>
        <p:spPr>
          <a:xfrm>
            <a:off x="1669922" y="4516787"/>
            <a:ext cx="1131605" cy="540717"/>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吹き出し: 角を丸めた四角形 29">
            <a:extLst>
              <a:ext uri="{FF2B5EF4-FFF2-40B4-BE49-F238E27FC236}">
                <a16:creationId xmlns:a16="http://schemas.microsoft.com/office/drawing/2014/main" id="{DC9E1803-07DF-4FE2-9ED2-3CB426DC66FE}"/>
              </a:ext>
            </a:extLst>
          </p:cNvPr>
          <p:cNvSpPr/>
          <p:nvPr/>
        </p:nvSpPr>
        <p:spPr>
          <a:xfrm>
            <a:off x="-2538348" y="2673881"/>
            <a:ext cx="2530357" cy="2298169"/>
          </a:xfrm>
          <a:prstGeom prst="wedgeRoundRectCallout">
            <a:avLst>
              <a:gd name="adj1" fmla="val 71751"/>
              <a:gd name="adj2" fmla="val -2845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ja-JP" sz="1200" kern="100" dirty="0">
                <a:solidFill>
                  <a:srgbClr val="0070C0"/>
                </a:solidFill>
                <a:effectLst/>
                <a:latin typeface="+mn-ea"/>
                <a:cs typeface="Times New Roman" panose="02020603050405020304" pitchFamily="18" charset="0"/>
              </a:rPr>
              <a:t>関係する国の戦略・ビジョンを記載してください（</a:t>
            </a:r>
            <a:r>
              <a:rPr lang="ja-JP" altLang="en-US" sz="1200" kern="100" dirty="0">
                <a:solidFill>
                  <a:srgbClr val="0070C0"/>
                </a:solidFill>
                <a:effectLst/>
                <a:latin typeface="+mn-ea"/>
                <a:cs typeface="Times New Roman" panose="02020603050405020304" pitchFamily="18" charset="0"/>
              </a:rPr>
              <a:t>可能であれば、</a:t>
            </a:r>
            <a:r>
              <a:rPr lang="ja-JP" altLang="ja-JP" sz="1200" kern="100" dirty="0">
                <a:solidFill>
                  <a:srgbClr val="0070C0"/>
                </a:solidFill>
                <a:effectLst/>
                <a:latin typeface="+mn-ea"/>
                <a:cs typeface="Times New Roman" panose="02020603050405020304" pitchFamily="18" charset="0"/>
              </a:rPr>
              <a:t>該当ページ番号、項目名など含めて記載してください。）</a:t>
            </a:r>
            <a:r>
              <a:rPr lang="ja-JP" altLang="en-US" sz="1200" kern="100" dirty="0">
                <a:solidFill>
                  <a:srgbClr val="0070C0"/>
                </a:solidFill>
                <a:effectLst/>
                <a:latin typeface="+mn-ea"/>
                <a:cs typeface="Times New Roman" panose="02020603050405020304" pitchFamily="18" charset="0"/>
              </a:rPr>
              <a:t>。</a:t>
            </a:r>
            <a:endParaRPr lang="en-US" altLang="ja-JP" sz="1200" kern="100" dirty="0">
              <a:solidFill>
                <a:srgbClr val="0070C0"/>
              </a:solidFill>
              <a:effectLst/>
              <a:latin typeface="+mn-ea"/>
              <a:cs typeface="Times New Roman" panose="02020603050405020304" pitchFamily="18" charset="0"/>
            </a:endParaRPr>
          </a:p>
          <a:p>
            <a:r>
              <a:rPr lang="ja-JP" altLang="en-US" sz="1200" dirty="0">
                <a:solidFill>
                  <a:srgbClr val="0070C0"/>
                </a:solidFill>
              </a:rPr>
              <a:t>＊国の戦略・ビジョンについては、「参考１」に名称、</a:t>
            </a:r>
            <a:r>
              <a:rPr lang="en-US" altLang="ja-JP" sz="1200" dirty="0">
                <a:solidFill>
                  <a:srgbClr val="0070C0"/>
                </a:solidFill>
              </a:rPr>
              <a:t>URL</a:t>
            </a:r>
            <a:r>
              <a:rPr lang="ja-JP" altLang="en-US" sz="1200" dirty="0">
                <a:solidFill>
                  <a:srgbClr val="0070C0"/>
                </a:solidFill>
              </a:rPr>
              <a:t>等を記載しています。</a:t>
            </a:r>
            <a:endParaRPr lang="en-US" altLang="ja-JP" sz="1200" dirty="0">
              <a:solidFill>
                <a:srgbClr val="0070C0"/>
              </a:solidFill>
            </a:endParaRPr>
          </a:p>
          <a:p>
            <a:r>
              <a:rPr lang="ja-JP" altLang="en-US" sz="1200" dirty="0">
                <a:solidFill>
                  <a:srgbClr val="0070C0"/>
                </a:solidFill>
              </a:rPr>
              <a:t>該当する国の戦略・ビジョンがない場合は、枠自体を削除してください。</a:t>
            </a:r>
            <a:endParaRPr lang="en-US" altLang="ja-JP" sz="1200" dirty="0">
              <a:solidFill>
                <a:srgbClr val="0070C0"/>
              </a:solidFill>
            </a:endParaRPr>
          </a:p>
        </p:txBody>
      </p:sp>
      <p:sp>
        <p:nvSpPr>
          <p:cNvPr id="48" name="吹き出し: 角を丸めた四角形 29">
            <a:extLst>
              <a:ext uri="{FF2B5EF4-FFF2-40B4-BE49-F238E27FC236}">
                <a16:creationId xmlns:a16="http://schemas.microsoft.com/office/drawing/2014/main" id="{DC9E1803-07DF-4FE2-9ED2-3CB426DC66FE}"/>
              </a:ext>
            </a:extLst>
          </p:cNvPr>
          <p:cNvSpPr/>
          <p:nvPr/>
        </p:nvSpPr>
        <p:spPr>
          <a:xfrm>
            <a:off x="-2524615" y="5259925"/>
            <a:ext cx="2263211" cy="761968"/>
          </a:xfrm>
          <a:prstGeom prst="wedgeRoundRectCallout">
            <a:avLst>
              <a:gd name="adj1" fmla="val 82001"/>
              <a:gd name="adj2" fmla="val -20704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70C0"/>
                </a:solidFill>
              </a:rPr>
              <a:t>戦略・ビジョンを貼り付け、枠で囲ってください。</a:t>
            </a:r>
            <a:endParaRPr lang="en-US" altLang="ja-JP" sz="1200" dirty="0">
              <a:solidFill>
                <a:srgbClr val="0070C0"/>
              </a:solidFill>
            </a:endParaRPr>
          </a:p>
          <a:p>
            <a:r>
              <a:rPr lang="ja-JP" altLang="en-US" sz="1200" dirty="0">
                <a:solidFill>
                  <a:srgbClr val="0070C0"/>
                </a:solidFill>
              </a:rPr>
              <a:t>（任意）</a:t>
            </a:r>
            <a:endParaRPr lang="en-US" altLang="ja-JP" sz="1200" dirty="0">
              <a:solidFill>
                <a:srgbClr val="0070C0"/>
              </a:solidFill>
            </a:endParaRP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496040" y="-121513"/>
            <a:ext cx="2830316" cy="856383"/>
          </a:xfrm>
          <a:prstGeom prst="wedgeRoundRectCallout">
            <a:avLst>
              <a:gd name="adj1" fmla="val 64600"/>
              <a:gd name="adj2" fmla="val 4804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a:p>
            <a:pPr algn="ct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入力情報の記載内容（２０字以内）と完全一致させてください。</a:t>
            </a:r>
            <a:endParaRPr lang="en-US" altLang="ja-JP" sz="1200" kern="100" dirty="0">
              <a:solidFill>
                <a:srgbClr val="0070C0"/>
              </a:solidFill>
              <a:latin typeface="+mn-ea"/>
              <a:cs typeface="Times New Roman" panose="02020603050405020304" pitchFamily="18" charset="0"/>
            </a:endParaRPr>
          </a:p>
        </p:txBody>
      </p:sp>
      <p:sp>
        <p:nvSpPr>
          <p:cNvPr id="53" name="吹き出し: 角を丸めた四角形 25">
            <a:extLst>
              <a:ext uri="{FF2B5EF4-FFF2-40B4-BE49-F238E27FC236}">
                <a16:creationId xmlns:a16="http://schemas.microsoft.com/office/drawing/2014/main" id="{97670930-1CF3-4546-8D98-11A52FB79C96}"/>
              </a:ext>
            </a:extLst>
          </p:cNvPr>
          <p:cNvSpPr/>
          <p:nvPr/>
        </p:nvSpPr>
        <p:spPr>
          <a:xfrm>
            <a:off x="-2538348" y="1853921"/>
            <a:ext cx="2834891" cy="424583"/>
          </a:xfrm>
          <a:prstGeom prst="wedgeRoundRectCallout">
            <a:avLst>
              <a:gd name="adj1" fmla="val 64331"/>
              <a:gd name="adj2" fmla="val 2793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入力情報項目③に対応</a:t>
            </a:r>
            <a:endParaRPr lang="en-US" altLang="ja-JP" sz="1200" kern="100" dirty="0">
              <a:solidFill>
                <a:srgbClr val="0070C0"/>
              </a:solidFill>
              <a:latin typeface="+mn-ea"/>
              <a:cs typeface="Times New Roman" panose="02020603050405020304" pitchFamily="18" charset="0"/>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373065"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r>
              <a:rPr lang="en-US" altLang="ja-JP" sz="1200" dirty="0">
                <a:solidFill>
                  <a:srgbClr val="0070C0"/>
                </a:solidFill>
              </a:rPr>
              <a:t>〇〇</a:t>
            </a:r>
            <a:r>
              <a:rPr lang="ja-JP" altLang="en-US" sz="1200" dirty="0">
                <a:solidFill>
                  <a:srgbClr val="0070C0"/>
                </a:solidFill>
              </a:rPr>
              <a:t>株式会社／</a:t>
            </a:r>
            <a:r>
              <a:rPr lang="en-US" altLang="ja-JP" sz="1200" dirty="0">
                <a:solidFill>
                  <a:srgbClr val="0070C0"/>
                </a:solidFill>
              </a:rPr>
              <a:t>〇〇</a:t>
            </a:r>
            <a:r>
              <a:rPr lang="ja-JP" altLang="en-US" sz="1200" dirty="0">
                <a:solidFill>
                  <a:srgbClr val="0070C0"/>
                </a:solidFill>
              </a:rPr>
              <a:t>開発部</a:t>
            </a:r>
            <a:endParaRPr lang="en-US" altLang="ja-JP" sz="1200" dirty="0">
              <a:solidFill>
                <a:srgbClr val="0070C0"/>
              </a:solidFill>
            </a:endParaRPr>
          </a:p>
          <a:p>
            <a:r>
              <a:rPr lang="ja-JP" altLang="en-US" sz="1200" dirty="0">
                <a:solidFill>
                  <a:srgbClr val="0070C0"/>
                </a:solidFill>
              </a:rPr>
              <a:t>・〇〇〇〇〇〇〇〇〇〇〇の作製</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・〇〇〇〇〇〇〇〇〇〇〇の合成</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・〇〇〇〇〇〇〇〇〇〇〇の分析</a:t>
            </a:r>
          </a:p>
          <a:p>
            <a:endParaRPr lang="ja-JP" altLang="en-US" sz="1200" dirty="0">
              <a:solidFill>
                <a:srgbClr val="0070C0"/>
              </a:solidFill>
            </a:endParaRPr>
          </a:p>
        </p:txBody>
      </p:sp>
      <p:sp>
        <p:nvSpPr>
          <p:cNvPr id="40" name="正方形/長方形 39">
            <a:extLst>
              <a:ext uri="{FF2B5EF4-FFF2-40B4-BE49-F238E27FC236}">
                <a16:creationId xmlns:a16="http://schemas.microsoft.com/office/drawing/2014/main" id="{62B5EDE8-4582-40FE-B95E-B2C3687D17B7}"/>
              </a:ext>
            </a:extLst>
          </p:cNvPr>
          <p:cNvSpPr/>
          <p:nvPr/>
        </p:nvSpPr>
        <p:spPr>
          <a:xfrm>
            <a:off x="4639360" y="1507698"/>
            <a:ext cx="4040158" cy="363066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83BD576D-328A-485A-A3C0-2A95611042C1}"/>
              </a:ext>
            </a:extLst>
          </p:cNvPr>
          <p:cNvSpPr txBox="1"/>
          <p:nvPr/>
        </p:nvSpPr>
        <p:spPr>
          <a:xfrm>
            <a:off x="4709899" y="1286175"/>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情報提供する内容と関係する研究開発の実施状況</a:t>
            </a:r>
          </a:p>
        </p:txBody>
      </p:sp>
      <p:sp>
        <p:nvSpPr>
          <p:cNvPr id="42" name="正方形/長方形 41">
            <a:extLst>
              <a:ext uri="{FF2B5EF4-FFF2-40B4-BE49-F238E27FC236}">
                <a16:creationId xmlns:a16="http://schemas.microsoft.com/office/drawing/2014/main" id="{D35A50B1-5797-449D-A134-5E54D8CAE991}"/>
              </a:ext>
            </a:extLst>
          </p:cNvPr>
          <p:cNvSpPr/>
          <p:nvPr/>
        </p:nvSpPr>
        <p:spPr>
          <a:xfrm>
            <a:off x="4609260" y="1779864"/>
            <a:ext cx="4285612" cy="2279552"/>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200" dirty="0">
                <a:solidFill>
                  <a:srgbClr val="000000"/>
                </a:solidFill>
              </a:rPr>
              <a:t>①これまでの研究進捗</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②国立研究開発法人等による関係する研究開発の実施状況</a:t>
            </a:r>
            <a:endParaRPr lang="en-US" altLang="ja-JP" sz="1200" dirty="0">
              <a:solidFill>
                <a:srgbClr val="000000"/>
              </a:solidFill>
            </a:endParaRPr>
          </a:p>
          <a:p>
            <a:r>
              <a:rPr lang="en-US" altLang="ja-JP" sz="1200" dirty="0">
                <a:solidFill>
                  <a:srgbClr val="0070C0"/>
                </a:solidFill>
              </a:rPr>
              <a:t>20XX</a:t>
            </a:r>
            <a:r>
              <a:rPr lang="ja-JP" altLang="en-US" sz="1200" dirty="0">
                <a:solidFill>
                  <a:srgbClr val="0070C0"/>
                </a:solidFill>
              </a:rPr>
              <a:t>年</a:t>
            </a:r>
            <a:r>
              <a:rPr lang="en-US" altLang="ja-JP" sz="1200" dirty="0">
                <a:solidFill>
                  <a:srgbClr val="0070C0"/>
                </a:solidFill>
              </a:rPr>
              <a:t>〜XX</a:t>
            </a:r>
            <a:r>
              <a:rPr lang="ja-JP" altLang="en-US" sz="1200" dirty="0">
                <a:solidFill>
                  <a:srgbClr val="0070C0"/>
                </a:solidFill>
              </a:rPr>
              <a:t>年　「</a:t>
            </a:r>
            <a:r>
              <a:rPr lang="en-US" altLang="ja-JP" sz="1200" dirty="0">
                <a:solidFill>
                  <a:srgbClr val="0070C0"/>
                </a:solidFill>
              </a:rPr>
              <a:t>〇〇〇〇〇〇〇〇〇〇〇〇〇〇</a:t>
            </a:r>
            <a:r>
              <a:rPr lang="ja-JP" altLang="en-US" sz="1200" dirty="0">
                <a:solidFill>
                  <a:srgbClr val="0070C0"/>
                </a:solidFill>
              </a:rPr>
              <a:t>の研究開発」</a:t>
            </a:r>
            <a:r>
              <a:rPr lang="en-US" altLang="ja-JP" sz="1200" dirty="0">
                <a:solidFill>
                  <a:srgbClr val="0070C0"/>
                </a:solidFill>
              </a:rPr>
              <a:t>〇〇</a:t>
            </a:r>
            <a:r>
              <a:rPr lang="ja-JP" altLang="en-US" sz="1200" dirty="0">
                <a:solidFill>
                  <a:srgbClr val="0070C0"/>
                </a:solidFill>
              </a:rPr>
              <a:t>機構</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③国立研究開発法人等による事後評価報告書</a:t>
            </a:r>
            <a:endParaRPr lang="en-US" altLang="ja-JP" sz="1200" dirty="0">
              <a:solidFill>
                <a:srgbClr val="000000"/>
              </a:solidFill>
            </a:endParaRPr>
          </a:p>
          <a:p>
            <a:r>
              <a:rPr lang="en-US" altLang="ja-JP" sz="1200" kern="100" dirty="0">
                <a:solidFill>
                  <a:srgbClr val="0070C0"/>
                </a:solidFill>
                <a:latin typeface="+mn-ea"/>
                <a:cs typeface="Times New Roman" panose="02020603050405020304" pitchFamily="18" charset="0"/>
              </a:rPr>
              <a:t>20XX</a:t>
            </a:r>
            <a:r>
              <a:rPr lang="ja-JP" altLang="en-US" sz="1200" kern="100" dirty="0">
                <a:solidFill>
                  <a:srgbClr val="0070C0"/>
                </a:solidFill>
                <a:latin typeface="+mn-ea"/>
                <a:cs typeface="Times New Roman" panose="02020603050405020304" pitchFamily="18" charset="0"/>
              </a:rPr>
              <a:t>年度　「○○○○○○の研究開発」事後評価報告書　</a:t>
            </a:r>
            <a:r>
              <a:rPr lang="en-US" altLang="ja-JP" sz="1200" kern="100" dirty="0">
                <a:solidFill>
                  <a:srgbClr val="0070C0"/>
                </a:solidFill>
                <a:latin typeface="+mn-ea"/>
                <a:cs typeface="Times New Roman" panose="02020603050405020304" pitchFamily="18" charset="0"/>
              </a:rPr>
              <a:t>〇〇</a:t>
            </a:r>
            <a:r>
              <a:rPr lang="ja-JP" altLang="en-US" sz="1200" kern="100" dirty="0">
                <a:solidFill>
                  <a:srgbClr val="0070C0"/>
                </a:solidFill>
                <a:latin typeface="+mn-ea"/>
                <a:cs typeface="Times New Roman" panose="02020603050405020304" pitchFamily="18" charset="0"/>
              </a:rPr>
              <a:t>機構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URL:</a:t>
            </a:r>
            <a:r>
              <a:rPr lang="ja-JP" altLang="en-US" sz="1200" kern="100" dirty="0">
                <a:solidFill>
                  <a:srgbClr val="0070C0"/>
                </a:solidFill>
                <a:latin typeface="+mn-ea"/>
                <a:cs typeface="Times New Roman" panose="02020603050405020304" pitchFamily="18" charset="0"/>
              </a:rPr>
              <a:t>）</a:t>
            </a:r>
          </a:p>
        </p:txBody>
      </p:sp>
      <p:sp>
        <p:nvSpPr>
          <p:cNvPr id="43" name="吹き出し: 角を丸めた四角形 30">
            <a:extLst>
              <a:ext uri="{FF2B5EF4-FFF2-40B4-BE49-F238E27FC236}">
                <a16:creationId xmlns:a16="http://schemas.microsoft.com/office/drawing/2014/main" id="{55528B54-75E8-4F85-BB80-39CFD661CE86}"/>
              </a:ext>
            </a:extLst>
          </p:cNvPr>
          <p:cNvSpPr/>
          <p:nvPr/>
        </p:nvSpPr>
        <p:spPr>
          <a:xfrm>
            <a:off x="8622193" y="5077558"/>
            <a:ext cx="2954392" cy="399876"/>
          </a:xfrm>
          <a:prstGeom prst="wedgeRoundRectCallout">
            <a:avLst>
              <a:gd name="adj1" fmla="val -48732"/>
              <a:gd name="adj2" fmla="val -1450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入力情報項目⑦に対応</a:t>
            </a:r>
            <a:endParaRPr lang="en-US" altLang="ja-JP" sz="1200" kern="100" dirty="0">
              <a:solidFill>
                <a:srgbClr val="0070C0"/>
              </a:solidFill>
              <a:latin typeface="+mn-ea"/>
              <a:cs typeface="Times New Roman" panose="02020603050405020304" pitchFamily="18" charset="0"/>
            </a:endParaRPr>
          </a:p>
        </p:txBody>
      </p:sp>
      <p:sp>
        <p:nvSpPr>
          <p:cNvPr id="44" name="吹き出し: 角を丸めた四角形 45">
            <a:extLst>
              <a:ext uri="{FF2B5EF4-FFF2-40B4-BE49-F238E27FC236}">
                <a16:creationId xmlns:a16="http://schemas.microsoft.com/office/drawing/2014/main" id="{0BCBB1A2-54AD-421E-A4C1-654CA184E8DB}"/>
              </a:ext>
            </a:extLst>
          </p:cNvPr>
          <p:cNvSpPr/>
          <p:nvPr/>
        </p:nvSpPr>
        <p:spPr>
          <a:xfrm>
            <a:off x="8622193" y="1507698"/>
            <a:ext cx="5124450" cy="3092611"/>
          </a:xfrm>
          <a:prstGeom prst="wedgeRoundRectCallout">
            <a:avLst>
              <a:gd name="adj1" fmla="val -63695"/>
              <a:gd name="adj2" fmla="val -1828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提案者自らが有する研究開発実績や経験を簡潔に記してください。</a:t>
            </a: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これまでの研究進捗」では、これまでの研究の取組や現時点で達成できている成果等を完結に記載してください。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②</a:t>
            </a:r>
            <a:r>
              <a:rPr lang="ja-JP" altLang="en-US" sz="1200" kern="100" dirty="0">
                <a:solidFill>
                  <a:srgbClr val="0070C0"/>
                </a:solidFill>
                <a:latin typeface="+mn-ea"/>
                <a:cs typeface="Times New Roman" panose="02020603050405020304" pitchFamily="18" charset="0"/>
              </a:rPr>
              <a:t>国立研究開発法人等による関係する研究開発の実施状況」では、実施期間、事業名、法人名等を記載してください。該当がない場合は「なし」と記載してください。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③</a:t>
            </a:r>
            <a:r>
              <a:rPr lang="ja-JP" altLang="en-US" sz="1200" kern="100" dirty="0">
                <a:solidFill>
                  <a:srgbClr val="0070C0"/>
                </a:solidFill>
                <a:latin typeface="+mn-ea"/>
                <a:cs typeface="Times New Roman" panose="02020603050405020304" pitchFamily="18" charset="0"/>
              </a:rPr>
              <a:t>国立研究開発法人等による事後評価報告書」では以下の通りとしてください。該当がない場合は「なし」と記載してください。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研究開発が終了し、事後評価を受けている場合　：当該テーマ名や事後評価報告書名を記載してください。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研究開発の実施中である場合　：当該テーマ名と実施している機関名を記載してください。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研究開発が終了したものの事後評価はまだ受けていない場合：当該テーマ名と実施している機関名に加えて、事後評価未実施の旨を記載してください。</a:t>
            </a: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a:extLst>
              <a:ext uri="{FF2B5EF4-FFF2-40B4-BE49-F238E27FC236}">
                <a16:creationId xmlns:a16="http://schemas.microsoft.com/office/drawing/2014/main" id="{F3BF9A81-74A8-43CC-AC40-50279D99E932}"/>
              </a:ext>
            </a:extLst>
          </p:cNvPr>
          <p:cNvSpPr/>
          <p:nvPr/>
        </p:nvSpPr>
        <p:spPr>
          <a:xfrm>
            <a:off x="152400" y="630370"/>
            <a:ext cx="8798626" cy="203278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5" y="448881"/>
            <a:ext cx="31367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先導研究の内容等についての補足</a:t>
            </a:r>
          </a:p>
        </p:txBody>
      </p:sp>
      <p:sp>
        <p:nvSpPr>
          <p:cNvPr id="24" name="正方形/長方形 23">
            <a:extLst>
              <a:ext uri="{FF2B5EF4-FFF2-40B4-BE49-F238E27FC236}">
                <a16:creationId xmlns:a16="http://schemas.microsoft.com/office/drawing/2014/main" id="{F3BF9A81-74A8-43CC-AC40-50279D99E932}"/>
              </a:ext>
            </a:extLst>
          </p:cNvPr>
          <p:cNvSpPr/>
          <p:nvPr/>
        </p:nvSpPr>
        <p:spPr>
          <a:xfrm>
            <a:off x="152400" y="2970778"/>
            <a:ext cx="8798626" cy="203278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2789289"/>
            <a:ext cx="36139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社会実装のイメージ・インパクトについての補足</a:t>
            </a: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情報提供書（補足情報２）</a:t>
            </a:r>
          </a:p>
        </p:txBody>
      </p:sp>
      <p:sp>
        <p:nvSpPr>
          <p:cNvPr id="9" name="正方形/長方形 8">
            <a:extLst>
              <a:ext uri="{FF2B5EF4-FFF2-40B4-BE49-F238E27FC236}">
                <a16:creationId xmlns:a16="http://schemas.microsoft.com/office/drawing/2014/main" id="{9DE9B2E1-B0EA-497E-A399-DD65736699A0}"/>
              </a:ext>
            </a:extLst>
          </p:cNvPr>
          <p:cNvSpPr/>
          <p:nvPr/>
        </p:nvSpPr>
        <p:spPr>
          <a:xfrm>
            <a:off x="152400" y="5269478"/>
            <a:ext cx="8798626" cy="148065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AE3A081-D6D4-496C-BF2B-9994D5CC795F}"/>
              </a:ext>
            </a:extLst>
          </p:cNvPr>
          <p:cNvSpPr txBox="1"/>
          <p:nvPr/>
        </p:nvSpPr>
        <p:spPr>
          <a:xfrm>
            <a:off x="272285" y="5087989"/>
            <a:ext cx="179273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○○○についての補足</a:t>
            </a: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3867345" y="2927788"/>
            <a:ext cx="5243067" cy="2276392"/>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kern="100" dirty="0">
                <a:solidFill>
                  <a:srgbClr val="0070C0"/>
                </a:solidFill>
                <a:latin typeface="+mn-ea"/>
                <a:cs typeface="Times New Roman" panose="02020603050405020304" pitchFamily="18" charset="0"/>
              </a:rPr>
              <a:t>このページは、</a:t>
            </a:r>
            <a:r>
              <a:rPr lang="en-US" altLang="ja-JP" sz="1400" kern="100" dirty="0">
                <a:solidFill>
                  <a:srgbClr val="0070C0"/>
                </a:solidFill>
                <a:latin typeface="+mn-ea"/>
                <a:cs typeface="Times New Roman" panose="02020603050405020304" pitchFamily="18" charset="0"/>
              </a:rPr>
              <a:t>Web</a:t>
            </a:r>
            <a:r>
              <a:rPr lang="ja-JP" altLang="en-US" sz="1400" kern="100" dirty="0">
                <a:solidFill>
                  <a:srgbClr val="0070C0"/>
                </a:solidFill>
                <a:latin typeface="+mn-ea"/>
                <a:cs typeface="Times New Roman" panose="02020603050405020304" pitchFamily="18" charset="0"/>
              </a:rPr>
              <a:t>情報入力ページに記載した内容の補足説明に使用してください。</a:t>
            </a:r>
            <a:endParaRPr lang="en-US" altLang="ja-JP" sz="1400" kern="100" dirty="0">
              <a:solidFill>
                <a:srgbClr val="0070C0"/>
              </a:solidFill>
              <a:latin typeface="+mn-ea"/>
              <a:cs typeface="Times New Roman" panose="02020603050405020304" pitchFamily="18" charset="0"/>
            </a:endParaRPr>
          </a:p>
          <a:p>
            <a:pPr marL="100013" indent="-100013" algn="just"/>
            <a:r>
              <a:rPr lang="ja-JP" altLang="en-US" sz="1400" kern="100" dirty="0">
                <a:solidFill>
                  <a:srgbClr val="0070C0"/>
                </a:solidFill>
                <a:latin typeface="+mn-ea"/>
                <a:cs typeface="Times New Roman" panose="02020603050405020304" pitchFamily="18" charset="0"/>
              </a:rPr>
              <a:t>但し２ページ以内に収めてください。</a:t>
            </a:r>
          </a:p>
          <a:p>
            <a:pPr algn="just"/>
            <a:r>
              <a:rPr lang="ja-JP" altLang="en-US" sz="1400" kern="100" dirty="0">
                <a:solidFill>
                  <a:srgbClr val="0070C0"/>
                </a:solidFill>
                <a:latin typeface="+mn-ea"/>
                <a:cs typeface="Times New Roman" panose="02020603050405020304" pitchFamily="18" charset="0"/>
              </a:rPr>
              <a:t>可能な限り、図、表を使ってわかりやすく情報提供する研究開発の内容を、まとめてください。</a:t>
            </a:r>
            <a:endParaRPr lang="en-US" altLang="ja-JP" sz="1400" kern="100" dirty="0">
              <a:solidFill>
                <a:srgbClr val="0070C0"/>
              </a:solidFill>
              <a:latin typeface="+mn-ea"/>
              <a:cs typeface="Times New Roman" panose="02020603050405020304" pitchFamily="18" charset="0"/>
            </a:endParaRPr>
          </a:p>
          <a:p>
            <a:pPr algn="just"/>
            <a:endParaRPr lang="en-US" altLang="ja-JP" sz="1400" kern="100" dirty="0">
              <a:solidFill>
                <a:srgbClr val="0070C0"/>
              </a:solidFill>
              <a:latin typeface="+mn-ea"/>
              <a:cs typeface="Times New Roman" panose="02020603050405020304" pitchFamily="18" charset="0"/>
            </a:endParaRPr>
          </a:p>
          <a:p>
            <a:r>
              <a:rPr lang="ja-JP" altLang="en-US" sz="1400" kern="100" dirty="0">
                <a:solidFill>
                  <a:srgbClr val="0070C0"/>
                </a:solidFill>
                <a:latin typeface="+mn-ea"/>
                <a:cs typeface="Times New Roman" panose="02020603050405020304" pitchFamily="18" charset="0"/>
              </a:rPr>
              <a:t>＊インパクトの記載にあたっては、例えば「参考」の考え方もご参照ください。</a:t>
            </a:r>
          </a:p>
          <a:p>
            <a:pPr algn="just"/>
            <a:endParaRPr lang="ja-JP" altLang="en-US" sz="1200" kern="100" dirty="0">
              <a:solidFill>
                <a:srgbClr val="0070C0"/>
              </a:solidFill>
              <a:latin typeface="+mn-ea"/>
              <a:cs typeface="Times New Roman" panose="02020603050405020304" pitchFamily="18" charset="0"/>
            </a:endParaRPr>
          </a:p>
        </p:txBody>
      </p:sp>
      <p:sp>
        <p:nvSpPr>
          <p:cNvPr id="11" name="吹き出し: 角を丸めた四角形 42">
            <a:extLst>
              <a:ext uri="{FF2B5EF4-FFF2-40B4-BE49-F238E27FC236}">
                <a16:creationId xmlns:a16="http://schemas.microsoft.com/office/drawing/2014/main" id="{189EE939-725E-4A37-B023-A29C9B1A1CBC}"/>
              </a:ext>
            </a:extLst>
          </p:cNvPr>
          <p:cNvSpPr/>
          <p:nvPr/>
        </p:nvSpPr>
        <p:spPr>
          <a:xfrm>
            <a:off x="3113443" y="214426"/>
            <a:ext cx="5342400" cy="637589"/>
          </a:xfrm>
          <a:prstGeom prst="wedgeRoundRectCallout">
            <a:avLst>
              <a:gd name="adj1" fmla="val -60193"/>
              <a:gd name="adj2" fmla="val 932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入力情報項目④－１、④－２、④－３の説明の補足に利用して下さい。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2" name="吹き出し: 角を丸めた四角形 42">
            <a:extLst>
              <a:ext uri="{FF2B5EF4-FFF2-40B4-BE49-F238E27FC236}">
                <a16:creationId xmlns:a16="http://schemas.microsoft.com/office/drawing/2014/main" id="{6E597546-E5F9-4423-9DBB-345BE621ECE9}"/>
              </a:ext>
            </a:extLst>
          </p:cNvPr>
          <p:cNvSpPr/>
          <p:nvPr/>
        </p:nvSpPr>
        <p:spPr>
          <a:xfrm>
            <a:off x="3113443" y="1988797"/>
            <a:ext cx="5243067" cy="637589"/>
          </a:xfrm>
          <a:prstGeom prst="wedgeRoundRectCallout">
            <a:avLst>
              <a:gd name="adj1" fmla="val -37355"/>
              <a:gd name="adj2" fmla="val 8786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3" name="吹き出し: 角を丸めた四角形 42">
            <a:extLst>
              <a:ext uri="{FF2B5EF4-FFF2-40B4-BE49-F238E27FC236}">
                <a16:creationId xmlns:a16="http://schemas.microsoft.com/office/drawing/2014/main" id="{5B76B1F2-ED5B-4A61-B2E7-0635B1284323}"/>
              </a:ext>
            </a:extLst>
          </p:cNvPr>
          <p:cNvSpPr/>
          <p:nvPr/>
        </p:nvSpPr>
        <p:spPr>
          <a:xfrm>
            <a:off x="207203" y="5546477"/>
            <a:ext cx="5243067" cy="637589"/>
          </a:xfrm>
          <a:prstGeom prst="wedgeRoundRectCallout">
            <a:avLst>
              <a:gd name="adj1" fmla="val -36109"/>
              <a:gd name="adj2" fmla="val -8116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その他補足が必要な場合に利用して下さい。（特に補足が必要ない場合は、削除してください。）</a:t>
            </a:r>
            <a:endParaRPr lang="en-US" altLang="ja-JP" sz="1200" kern="100" dirty="0">
              <a:solidFill>
                <a:srgbClr val="0070C0"/>
              </a:solidFill>
              <a:latin typeface="+mn-ea"/>
              <a:cs typeface="Times New Roman" panose="02020603050405020304" pitchFamily="18" charset="0"/>
            </a:endParaRPr>
          </a:p>
        </p:txBody>
      </p:sp>
    </p:spTree>
    <p:extLst>
      <p:ext uri="{BB962C8B-B14F-4D97-AF65-F5344CB8AC3E}">
        <p14:creationId xmlns:p14="http://schemas.microsoft.com/office/powerpoint/2010/main" val="382185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a:extLst>
              <a:ext uri="{FF2B5EF4-FFF2-40B4-BE49-F238E27FC236}">
                <a16:creationId xmlns:a16="http://schemas.microsoft.com/office/drawing/2014/main" id="{F3BF9A81-74A8-43CC-AC40-50279D99E932}"/>
              </a:ext>
            </a:extLst>
          </p:cNvPr>
          <p:cNvSpPr/>
          <p:nvPr/>
        </p:nvSpPr>
        <p:spPr>
          <a:xfrm>
            <a:off x="152400" y="630370"/>
            <a:ext cx="8798626" cy="203278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5" y="448881"/>
            <a:ext cx="31367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先導研究の内容等についての補足</a:t>
            </a:r>
          </a:p>
        </p:txBody>
      </p:sp>
      <p:sp>
        <p:nvSpPr>
          <p:cNvPr id="24" name="正方形/長方形 23">
            <a:extLst>
              <a:ext uri="{FF2B5EF4-FFF2-40B4-BE49-F238E27FC236}">
                <a16:creationId xmlns:a16="http://schemas.microsoft.com/office/drawing/2014/main" id="{F3BF9A81-74A8-43CC-AC40-50279D99E932}"/>
              </a:ext>
            </a:extLst>
          </p:cNvPr>
          <p:cNvSpPr/>
          <p:nvPr/>
        </p:nvSpPr>
        <p:spPr>
          <a:xfrm>
            <a:off x="152400" y="2970778"/>
            <a:ext cx="8798626" cy="203278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2789289"/>
            <a:ext cx="36139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社会実装のイメージ・インパクトについての補足</a:t>
            </a: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情報提供書（補足情報２）</a:t>
            </a:r>
          </a:p>
        </p:txBody>
      </p:sp>
      <p:sp>
        <p:nvSpPr>
          <p:cNvPr id="9" name="正方形/長方形 8">
            <a:extLst>
              <a:ext uri="{FF2B5EF4-FFF2-40B4-BE49-F238E27FC236}">
                <a16:creationId xmlns:a16="http://schemas.microsoft.com/office/drawing/2014/main" id="{9DE9B2E1-B0EA-497E-A399-DD65736699A0}"/>
              </a:ext>
            </a:extLst>
          </p:cNvPr>
          <p:cNvSpPr/>
          <p:nvPr/>
        </p:nvSpPr>
        <p:spPr>
          <a:xfrm>
            <a:off x="152400" y="5269478"/>
            <a:ext cx="8798626" cy="148065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AE3A081-D6D4-496C-BF2B-9994D5CC795F}"/>
              </a:ext>
            </a:extLst>
          </p:cNvPr>
          <p:cNvSpPr txBox="1"/>
          <p:nvPr/>
        </p:nvSpPr>
        <p:spPr>
          <a:xfrm>
            <a:off x="272285" y="5087989"/>
            <a:ext cx="179273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○○○についての補足</a:t>
            </a: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2726702" y="2290804"/>
            <a:ext cx="5243067" cy="2276392"/>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kern="100" dirty="0">
                <a:solidFill>
                  <a:srgbClr val="0070C0"/>
                </a:solidFill>
                <a:latin typeface="+mn-ea"/>
                <a:cs typeface="Times New Roman" panose="02020603050405020304" pitchFamily="18" charset="0"/>
              </a:rPr>
              <a:t>補足情報</a:t>
            </a:r>
            <a:r>
              <a:rPr lang="en-US" altLang="ja-JP" sz="1400" kern="100" dirty="0">
                <a:solidFill>
                  <a:srgbClr val="0070C0"/>
                </a:solidFill>
                <a:latin typeface="+mn-ea"/>
                <a:cs typeface="Times New Roman" panose="02020603050405020304" pitchFamily="18" charset="0"/>
              </a:rPr>
              <a:t>2</a:t>
            </a:r>
            <a:r>
              <a:rPr lang="ja-JP" altLang="en-US" sz="1400" kern="100" dirty="0">
                <a:solidFill>
                  <a:srgbClr val="0070C0"/>
                </a:solidFill>
                <a:latin typeface="+mn-ea"/>
                <a:cs typeface="Times New Roman" panose="02020603050405020304" pitchFamily="18" charset="0"/>
              </a:rPr>
              <a:t>の内容が</a:t>
            </a:r>
            <a:r>
              <a:rPr lang="en-US" altLang="ja-JP" sz="1400" kern="100" dirty="0">
                <a:solidFill>
                  <a:srgbClr val="0070C0"/>
                </a:solidFill>
                <a:latin typeface="+mn-ea"/>
                <a:cs typeface="Times New Roman" panose="02020603050405020304" pitchFamily="18" charset="0"/>
              </a:rPr>
              <a:t>1</a:t>
            </a:r>
            <a:r>
              <a:rPr lang="ja-JP" altLang="en-US" sz="1400" kern="100" dirty="0">
                <a:solidFill>
                  <a:srgbClr val="0070C0"/>
                </a:solidFill>
                <a:latin typeface="+mn-ea"/>
                <a:cs typeface="Times New Roman" panose="02020603050405020304" pitchFamily="18" charset="0"/>
              </a:rPr>
              <a:t>ページで収まらない場合に、このページも用いてください。用いない場合には、このページは削除してください。</a:t>
            </a:r>
            <a:endParaRPr lang="ja-JP" altLang="en-US" sz="1200" kern="100" dirty="0">
              <a:solidFill>
                <a:srgbClr val="0070C0"/>
              </a:solidFill>
              <a:latin typeface="+mn-ea"/>
              <a:cs typeface="Times New Roman" panose="02020603050405020304" pitchFamily="18" charset="0"/>
            </a:endParaRPr>
          </a:p>
        </p:txBody>
      </p:sp>
    </p:spTree>
    <p:extLst>
      <p:ext uri="{BB962C8B-B14F-4D97-AF65-F5344CB8AC3E}">
        <p14:creationId xmlns:p14="http://schemas.microsoft.com/office/powerpoint/2010/main" val="157214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D8FE3165-176B-455A-86C0-F66EB2DC42DF}"/>
              </a:ext>
            </a:extLst>
          </p:cNvPr>
          <p:cNvSpPr txBox="1"/>
          <p:nvPr/>
        </p:nvSpPr>
        <p:spPr>
          <a:xfrm>
            <a:off x="559162" y="1230946"/>
            <a:ext cx="6349637" cy="276999"/>
          </a:xfrm>
          <a:prstGeom prst="rect">
            <a:avLst/>
          </a:prstGeom>
          <a:noFill/>
        </p:spPr>
        <p:txBody>
          <a:bodyPr wrap="square">
            <a:spAutoFit/>
          </a:bodyPr>
          <a:lstStyle/>
          <a:p>
            <a:r>
              <a:rPr lang="en-US" altLang="ja-JP" sz="1200" dirty="0"/>
              <a:t>◯</a:t>
            </a:r>
            <a:r>
              <a:rPr lang="ja-JP" altLang="en-US" sz="1200" dirty="0"/>
              <a:t>実現しようとする製品・サービス名（競合技術をリプレイスする想定）</a:t>
            </a:r>
          </a:p>
        </p:txBody>
      </p:sp>
      <p:sp>
        <p:nvSpPr>
          <p:cNvPr id="14" name="テキスト ボックス 13">
            <a:extLst>
              <a:ext uri="{FF2B5EF4-FFF2-40B4-BE49-F238E27FC236}">
                <a16:creationId xmlns:a16="http://schemas.microsoft.com/office/drawing/2014/main" id="{02BA9A68-1301-420E-8FB1-6216530DF21E}"/>
              </a:ext>
            </a:extLst>
          </p:cNvPr>
          <p:cNvSpPr txBox="1"/>
          <p:nvPr/>
        </p:nvSpPr>
        <p:spPr>
          <a:xfrm>
            <a:off x="379412" y="645158"/>
            <a:ext cx="8581354" cy="646331"/>
          </a:xfrm>
          <a:prstGeom prst="rect">
            <a:avLst/>
          </a:prstGeom>
          <a:noFill/>
        </p:spPr>
        <p:txBody>
          <a:bodyPr wrap="square">
            <a:spAutoFit/>
          </a:bodyPr>
          <a:lstStyle/>
          <a:p>
            <a:pPr marL="182563" indent="-182563"/>
            <a:r>
              <a:rPr lang="ja-JP" altLang="en-US" sz="1200" dirty="0"/>
              <a:t>＊インパクトを説明するにあたっては、特に、ＣＯ２の排出削減に貢献する技術については、例えば以下のような記載方法も参考にしてください（なお、経済性（</a:t>
            </a:r>
            <a:r>
              <a:rPr lang="en-US" altLang="ja-JP" sz="1200" dirty="0"/>
              <a:t>CO2</a:t>
            </a:r>
            <a:r>
              <a:rPr lang="ja-JP" altLang="en-US" sz="1200" dirty="0"/>
              <a:t>削減費用）については、記載がなくても差し支えありません。可能な範囲で算出して下さい。） 。</a:t>
            </a:r>
            <a:endParaRPr lang="en-US" altLang="ja-JP" sz="1200" dirty="0"/>
          </a:p>
        </p:txBody>
      </p:sp>
      <p:graphicFrame>
        <p:nvGraphicFramePr>
          <p:cNvPr id="18" name="表 17">
            <a:extLst>
              <a:ext uri="{FF2B5EF4-FFF2-40B4-BE49-F238E27FC236}">
                <a16:creationId xmlns:a16="http://schemas.microsoft.com/office/drawing/2014/main" id="{8642822A-F20C-41C3-958F-1FE16D91EF9B}"/>
              </a:ext>
            </a:extLst>
          </p:cNvPr>
          <p:cNvGraphicFramePr>
            <a:graphicFrameLocks noGrp="1"/>
          </p:cNvGraphicFramePr>
          <p:nvPr/>
        </p:nvGraphicFramePr>
        <p:xfrm>
          <a:off x="871854" y="1493692"/>
          <a:ext cx="7314204" cy="1280160"/>
        </p:xfrm>
        <a:graphic>
          <a:graphicData uri="http://schemas.openxmlformats.org/drawingml/2006/table">
            <a:tbl>
              <a:tblPr firstRow="1" firstCol="1" bandRow="1">
                <a:tableStyleId>{5C22544A-7EE6-4342-B048-85BDC9FD1C3A}</a:tableStyleId>
              </a:tblPr>
              <a:tblGrid>
                <a:gridCol w="2681243">
                  <a:extLst>
                    <a:ext uri="{9D8B030D-6E8A-4147-A177-3AD203B41FA5}">
                      <a16:colId xmlns:a16="http://schemas.microsoft.com/office/drawing/2014/main" val="2813074602"/>
                    </a:ext>
                  </a:extLst>
                </a:gridCol>
                <a:gridCol w="2760617">
                  <a:extLst>
                    <a:ext uri="{9D8B030D-6E8A-4147-A177-3AD203B41FA5}">
                      <a16:colId xmlns:a16="http://schemas.microsoft.com/office/drawing/2014/main" val="2315316387"/>
                    </a:ext>
                  </a:extLst>
                </a:gridCol>
                <a:gridCol w="1872344">
                  <a:extLst>
                    <a:ext uri="{9D8B030D-6E8A-4147-A177-3AD203B41FA5}">
                      <a16:colId xmlns:a16="http://schemas.microsoft.com/office/drawing/2014/main" val="2673898967"/>
                    </a:ext>
                  </a:extLst>
                </a:gridCol>
              </a:tblGrid>
              <a:tr h="152712">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ctr">
                        <a:tabLst>
                          <a:tab pos="2700020" algn="ctr"/>
                          <a:tab pos="5400040" algn="r"/>
                          <a:tab pos="533400" algn="l"/>
                        </a:tabLst>
                      </a:pPr>
                      <a:r>
                        <a:rPr lang="ja-JP" sz="1200" b="0" kern="100" dirty="0">
                          <a:effectLst/>
                        </a:rPr>
                        <a:t>２０</a:t>
                      </a:r>
                      <a:r>
                        <a:rPr lang="en-US" altLang="ja-JP" sz="1200" b="0" kern="100" dirty="0">
                          <a:effectLst/>
                        </a:rPr>
                        <a:t>××</a:t>
                      </a:r>
                      <a:r>
                        <a:rPr lang="ja-JP" sz="1200" b="0" kern="100" dirty="0">
                          <a:effectLst/>
                        </a:rPr>
                        <a:t>年</a:t>
                      </a:r>
                      <a:r>
                        <a:rPr lang="ja-JP" altLang="en-US" sz="1200" b="0" kern="100" dirty="0">
                          <a:effectLst/>
                        </a:rPr>
                        <a:t>（適宜設定してください）</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ctr">
                        <a:tabLst>
                          <a:tab pos="2700020" algn="ctr"/>
                          <a:tab pos="5400040" algn="r"/>
                          <a:tab pos="533400" algn="l"/>
                        </a:tabLst>
                      </a:pPr>
                      <a:r>
                        <a:rPr lang="ja-JP" sz="1200" b="0" kern="100" dirty="0">
                          <a:effectLst/>
                        </a:rPr>
                        <a:t>２０５０年</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950811806"/>
                  </a:ext>
                </a:extLst>
              </a:tr>
              <a:tr h="152712">
                <a:tc>
                  <a:txBody>
                    <a:bodyPr/>
                    <a:lstStyle/>
                    <a:p>
                      <a:pPr algn="just">
                        <a:tabLst>
                          <a:tab pos="2700020" algn="ctr"/>
                          <a:tab pos="5400040" algn="r"/>
                          <a:tab pos="533400" algn="l"/>
                        </a:tabLst>
                      </a:pPr>
                      <a:r>
                        <a:rPr lang="x-none" sz="1200" b="0" kern="100" dirty="0">
                          <a:effectLst/>
                        </a:rPr>
                        <a:t>TRL</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963764551"/>
                  </a:ext>
                </a:extLst>
              </a:tr>
              <a:tr h="152712">
                <a:tc>
                  <a:txBody>
                    <a:bodyPr/>
                    <a:lstStyle/>
                    <a:p>
                      <a:pPr algn="just">
                        <a:tabLst>
                          <a:tab pos="2700020" algn="ctr"/>
                          <a:tab pos="5400040" algn="r"/>
                          <a:tab pos="533400" algn="l"/>
                        </a:tabLst>
                      </a:pPr>
                      <a:r>
                        <a:rPr lang="ja-JP" sz="1200" b="0" kern="100">
                          <a:effectLst/>
                        </a:rPr>
                        <a:t>①単年度の普及見通し（単位）</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170849604"/>
                  </a:ext>
                </a:extLst>
              </a:tr>
              <a:tr h="152712">
                <a:tc>
                  <a:txBody>
                    <a:bodyPr/>
                    <a:lstStyle/>
                    <a:p>
                      <a:pPr algn="just">
                        <a:tabLst>
                          <a:tab pos="2700020" algn="ctr"/>
                          <a:tab pos="5400040" algn="r"/>
                          <a:tab pos="533400" algn="l"/>
                        </a:tabLst>
                      </a:pPr>
                      <a:r>
                        <a:rPr lang="ja-JP" sz="1200" b="0" kern="100" dirty="0">
                          <a:effectLst/>
                        </a:rPr>
                        <a:t>②単価（円／単位）</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1647339282"/>
                  </a:ext>
                </a:extLst>
              </a:tr>
              <a:tr h="152712">
                <a:tc>
                  <a:txBody>
                    <a:bodyPr/>
                    <a:lstStyle/>
                    <a:p>
                      <a:pPr algn="just">
                        <a:tabLst>
                          <a:tab pos="2700020" algn="ctr"/>
                          <a:tab pos="5400040" algn="r"/>
                          <a:tab pos="533400" algn="l"/>
                        </a:tabLst>
                      </a:pPr>
                      <a:r>
                        <a:rPr lang="ja-JP" sz="1200" b="0" kern="100">
                          <a:effectLst/>
                        </a:rPr>
                        <a:t>③市場規模（円）（①×②）</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129458170"/>
                  </a:ext>
                </a:extLst>
              </a:tr>
              <a:tr h="152712">
                <a:tc>
                  <a:txBody>
                    <a:bodyPr/>
                    <a:lstStyle/>
                    <a:p>
                      <a:pPr algn="just">
                        <a:tabLst>
                          <a:tab pos="2700020" algn="ctr"/>
                          <a:tab pos="5400040" algn="r"/>
                          <a:tab pos="533400" algn="l"/>
                        </a:tabLst>
                      </a:pPr>
                      <a:r>
                        <a:rPr lang="ja-JP" sz="1200" b="0" kern="100">
                          <a:effectLst/>
                        </a:rPr>
                        <a:t>④</a:t>
                      </a:r>
                      <a:r>
                        <a:rPr lang="x-none" sz="1200" b="0" kern="100">
                          <a:effectLst/>
                        </a:rPr>
                        <a:t>CO2</a:t>
                      </a:r>
                      <a:r>
                        <a:rPr lang="ja-JP" sz="1200" b="0" kern="100">
                          <a:effectLst/>
                        </a:rPr>
                        <a:t>排出原単位（キロ</a:t>
                      </a:r>
                      <a:r>
                        <a:rPr lang="x-none" sz="1200" b="0" kern="100">
                          <a:effectLst/>
                        </a:rPr>
                        <a:t>CO2</a:t>
                      </a:r>
                      <a:r>
                        <a:rPr lang="ja-JP" sz="1200" b="0" kern="100">
                          <a:effectLst/>
                        </a:rPr>
                        <a:t>／単位）</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784574701"/>
                  </a:ext>
                </a:extLst>
              </a:tr>
              <a:tr h="152712">
                <a:tc>
                  <a:txBody>
                    <a:bodyPr/>
                    <a:lstStyle/>
                    <a:p>
                      <a:pPr algn="just">
                        <a:tabLst>
                          <a:tab pos="2700020" algn="ctr"/>
                          <a:tab pos="5400040" algn="r"/>
                          <a:tab pos="533400" algn="l"/>
                        </a:tabLst>
                      </a:pPr>
                      <a:r>
                        <a:rPr lang="ja-JP" sz="1200" b="0" kern="100" dirty="0">
                          <a:effectLst/>
                        </a:rPr>
                        <a:t>⑤</a:t>
                      </a:r>
                      <a:r>
                        <a:rPr lang="x-none" sz="1200" b="0" kern="100" dirty="0">
                          <a:effectLst/>
                        </a:rPr>
                        <a:t>CO2</a:t>
                      </a:r>
                      <a:r>
                        <a:rPr lang="ja-JP" sz="1200" b="0" kern="100" dirty="0">
                          <a:effectLst/>
                        </a:rPr>
                        <a:t>排出量（キロ</a:t>
                      </a:r>
                      <a:r>
                        <a:rPr lang="x-none" sz="1200" b="0" kern="100" dirty="0">
                          <a:effectLst/>
                        </a:rPr>
                        <a:t>CO2</a:t>
                      </a:r>
                      <a:r>
                        <a:rPr lang="ja-JP" sz="1200" b="0" kern="100" dirty="0">
                          <a:effectLst/>
                        </a:rPr>
                        <a:t>）（①×④）</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1306446288"/>
                  </a:ext>
                </a:extLst>
              </a:tr>
            </a:tbl>
          </a:graphicData>
        </a:graphic>
      </p:graphicFrame>
      <p:sp>
        <p:nvSpPr>
          <p:cNvPr id="20" name="テキスト ボックス 19">
            <a:extLst>
              <a:ext uri="{FF2B5EF4-FFF2-40B4-BE49-F238E27FC236}">
                <a16:creationId xmlns:a16="http://schemas.microsoft.com/office/drawing/2014/main" id="{75FC2185-DFA0-45E7-B730-124D4D53525B}"/>
              </a:ext>
            </a:extLst>
          </p:cNvPr>
          <p:cNvSpPr txBox="1"/>
          <p:nvPr/>
        </p:nvSpPr>
        <p:spPr>
          <a:xfrm>
            <a:off x="559162" y="2896912"/>
            <a:ext cx="6349637" cy="276999"/>
          </a:xfrm>
          <a:prstGeom prst="rect">
            <a:avLst/>
          </a:prstGeom>
          <a:noFill/>
        </p:spPr>
        <p:txBody>
          <a:bodyPr wrap="square">
            <a:spAutoFit/>
          </a:bodyPr>
          <a:lstStyle/>
          <a:p>
            <a:r>
              <a:rPr lang="en-US" altLang="ja-JP" sz="1200" dirty="0"/>
              <a:t>◯</a:t>
            </a:r>
            <a:r>
              <a:rPr lang="ja-JP" altLang="en-US" sz="1200" dirty="0"/>
              <a:t>競合技術（競合技術の名称：　　　　）</a:t>
            </a:r>
          </a:p>
        </p:txBody>
      </p:sp>
      <p:sp>
        <p:nvSpPr>
          <p:cNvPr id="11" name="テキスト ボックス 10">
            <a:extLst>
              <a:ext uri="{FF2B5EF4-FFF2-40B4-BE49-F238E27FC236}">
                <a16:creationId xmlns:a16="http://schemas.microsoft.com/office/drawing/2014/main" id="{BAE8E337-E6FA-4B2F-91CA-10DD1F65C161}"/>
              </a:ext>
            </a:extLst>
          </p:cNvPr>
          <p:cNvSpPr txBox="1"/>
          <p:nvPr/>
        </p:nvSpPr>
        <p:spPr>
          <a:xfrm>
            <a:off x="559162" y="4244803"/>
            <a:ext cx="6645730" cy="646331"/>
          </a:xfrm>
          <a:prstGeom prst="rect">
            <a:avLst/>
          </a:prstGeom>
          <a:noFill/>
        </p:spPr>
        <p:txBody>
          <a:bodyPr wrap="square">
            <a:spAutoFit/>
          </a:bodyPr>
          <a:lstStyle/>
          <a:p>
            <a:r>
              <a:rPr lang="en-US" altLang="ja-JP" sz="1200" dirty="0"/>
              <a:t>◯CO2</a:t>
            </a:r>
            <a:r>
              <a:rPr lang="ja-JP" altLang="en-US" sz="1200" dirty="0"/>
              <a:t>削減効果　</a:t>
            </a:r>
            <a:r>
              <a:rPr lang="en-US" altLang="ja-JP" sz="1200" dirty="0"/>
              <a:t>※</a:t>
            </a:r>
            <a:r>
              <a:rPr lang="ja-JP" altLang="en-US" sz="1200" dirty="0"/>
              <a:t>概算普及開始時点からその時点までの累積普及数</a:t>
            </a:r>
            <a:r>
              <a:rPr lang="en-US" altLang="ja-JP" sz="1200" dirty="0"/>
              <a:t>×</a:t>
            </a:r>
            <a:r>
              <a:rPr lang="ja-JP" altLang="en-US" sz="1200" dirty="0"/>
              <a:t>（⑦－④）</a:t>
            </a:r>
          </a:p>
          <a:p>
            <a:r>
              <a:rPr lang="ja-JP" altLang="en-US" sz="1200" dirty="0"/>
              <a:t>・</a:t>
            </a:r>
            <a:r>
              <a:rPr lang="en-US" altLang="ja-JP" sz="1200" dirty="0"/>
              <a:t>20××</a:t>
            </a:r>
            <a:r>
              <a:rPr lang="ja-JP" altLang="en-US" sz="1200" dirty="0"/>
              <a:t>年時点：　　　　　　キロ</a:t>
            </a:r>
            <a:r>
              <a:rPr lang="en-US" altLang="ja-JP" sz="1200" dirty="0"/>
              <a:t>CO2</a:t>
            </a:r>
          </a:p>
          <a:p>
            <a:r>
              <a:rPr lang="ja-JP" altLang="en-US" sz="1200" dirty="0"/>
              <a:t>・</a:t>
            </a:r>
            <a:r>
              <a:rPr lang="en-US" altLang="ja-JP" sz="1200" dirty="0"/>
              <a:t>2050</a:t>
            </a:r>
            <a:r>
              <a:rPr lang="ja-JP" altLang="en-US" sz="1200" dirty="0"/>
              <a:t>年時点：　　　　　　　キロ</a:t>
            </a:r>
            <a:r>
              <a:rPr lang="en-US" altLang="ja-JP" sz="1200" dirty="0"/>
              <a:t>CO2</a:t>
            </a:r>
          </a:p>
        </p:txBody>
      </p:sp>
      <p:sp>
        <p:nvSpPr>
          <p:cNvPr id="13" name="テキスト ボックス 12">
            <a:extLst>
              <a:ext uri="{FF2B5EF4-FFF2-40B4-BE49-F238E27FC236}">
                <a16:creationId xmlns:a16="http://schemas.microsoft.com/office/drawing/2014/main" id="{64C11C98-2784-423E-B2E9-ADFE28B2BEC3}"/>
              </a:ext>
            </a:extLst>
          </p:cNvPr>
          <p:cNvSpPr txBox="1"/>
          <p:nvPr/>
        </p:nvSpPr>
        <p:spPr>
          <a:xfrm>
            <a:off x="161449" y="185918"/>
            <a:ext cx="1032351" cy="369332"/>
          </a:xfrm>
          <a:prstGeom prst="rect">
            <a:avLst/>
          </a:prstGeom>
          <a:noFill/>
          <a:ln>
            <a:solidFill>
              <a:schemeClr val="tx1"/>
            </a:solidFill>
          </a:ln>
        </p:spPr>
        <p:txBody>
          <a:bodyPr wrap="square" rtlCol="0">
            <a:spAutoFit/>
          </a:bodyPr>
          <a:lstStyle/>
          <a:p>
            <a:pPr algn="ctr"/>
            <a:r>
              <a:rPr lang="ja-JP" altLang="en-US" dirty="0"/>
              <a:t>参考</a:t>
            </a:r>
          </a:p>
        </p:txBody>
      </p:sp>
      <p:sp>
        <p:nvSpPr>
          <p:cNvPr id="15" name="テキスト ボックス 14">
            <a:extLst>
              <a:ext uri="{FF2B5EF4-FFF2-40B4-BE49-F238E27FC236}">
                <a16:creationId xmlns:a16="http://schemas.microsoft.com/office/drawing/2014/main" id="{B8B5B18A-DFC6-4D5F-B30D-FC191697F12F}"/>
              </a:ext>
            </a:extLst>
          </p:cNvPr>
          <p:cNvSpPr txBox="1"/>
          <p:nvPr/>
        </p:nvSpPr>
        <p:spPr>
          <a:xfrm>
            <a:off x="1326696" y="185918"/>
            <a:ext cx="6674303" cy="369332"/>
          </a:xfrm>
          <a:prstGeom prst="rect">
            <a:avLst/>
          </a:prstGeom>
          <a:noFill/>
        </p:spPr>
        <p:txBody>
          <a:bodyPr wrap="square">
            <a:spAutoFit/>
          </a:bodyPr>
          <a:lstStyle/>
          <a:p>
            <a:r>
              <a:rPr lang="ja-JP" altLang="en-US" dirty="0"/>
              <a:t>社会実装のイメージとインパクトについて</a:t>
            </a:r>
          </a:p>
        </p:txBody>
      </p:sp>
      <p:graphicFrame>
        <p:nvGraphicFramePr>
          <p:cNvPr id="17" name="表 16">
            <a:extLst>
              <a:ext uri="{FF2B5EF4-FFF2-40B4-BE49-F238E27FC236}">
                <a16:creationId xmlns:a16="http://schemas.microsoft.com/office/drawing/2014/main" id="{8642822A-F20C-41C3-958F-1FE16D91EF9B}"/>
              </a:ext>
            </a:extLst>
          </p:cNvPr>
          <p:cNvGraphicFramePr>
            <a:graphicFrameLocks noGrp="1"/>
          </p:cNvGraphicFramePr>
          <p:nvPr/>
        </p:nvGraphicFramePr>
        <p:xfrm>
          <a:off x="871854" y="3124102"/>
          <a:ext cx="7314204" cy="914400"/>
        </p:xfrm>
        <a:graphic>
          <a:graphicData uri="http://schemas.openxmlformats.org/drawingml/2006/table">
            <a:tbl>
              <a:tblPr firstRow="1" firstCol="1" bandRow="1">
                <a:tableStyleId>{5C22544A-7EE6-4342-B048-85BDC9FD1C3A}</a:tableStyleId>
              </a:tblPr>
              <a:tblGrid>
                <a:gridCol w="2716079">
                  <a:extLst>
                    <a:ext uri="{9D8B030D-6E8A-4147-A177-3AD203B41FA5}">
                      <a16:colId xmlns:a16="http://schemas.microsoft.com/office/drawing/2014/main" val="2813074602"/>
                    </a:ext>
                  </a:extLst>
                </a:gridCol>
                <a:gridCol w="2725783">
                  <a:extLst>
                    <a:ext uri="{9D8B030D-6E8A-4147-A177-3AD203B41FA5}">
                      <a16:colId xmlns:a16="http://schemas.microsoft.com/office/drawing/2014/main" val="2315316387"/>
                    </a:ext>
                  </a:extLst>
                </a:gridCol>
                <a:gridCol w="1872342">
                  <a:extLst>
                    <a:ext uri="{9D8B030D-6E8A-4147-A177-3AD203B41FA5}">
                      <a16:colId xmlns:a16="http://schemas.microsoft.com/office/drawing/2014/main" val="2673898967"/>
                    </a:ext>
                  </a:extLst>
                </a:gridCol>
              </a:tblGrid>
              <a:tr h="152712">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ctr">
                        <a:tabLst>
                          <a:tab pos="2700020" algn="ctr"/>
                          <a:tab pos="5400040" algn="r"/>
                          <a:tab pos="533400" algn="l"/>
                        </a:tabLst>
                      </a:pPr>
                      <a:r>
                        <a:rPr lang="ja-JP" sz="1200" b="0" kern="100" dirty="0">
                          <a:effectLst/>
                        </a:rPr>
                        <a:t>２０</a:t>
                      </a:r>
                      <a:r>
                        <a:rPr lang="en-US" altLang="ja-JP" sz="1200" b="0" kern="100" dirty="0">
                          <a:effectLst/>
                        </a:rPr>
                        <a:t>××</a:t>
                      </a:r>
                      <a:r>
                        <a:rPr lang="ja-JP" altLang="en-US" sz="1200" b="0" kern="100" dirty="0">
                          <a:effectLst/>
                        </a:rPr>
                        <a:t>年（適宜設定してください）</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ctr">
                        <a:tabLst>
                          <a:tab pos="2700020" algn="ctr"/>
                          <a:tab pos="5400040" algn="r"/>
                          <a:tab pos="533400" algn="l"/>
                        </a:tabLst>
                      </a:pPr>
                      <a:r>
                        <a:rPr lang="ja-JP" sz="1200" b="0" kern="100" dirty="0">
                          <a:effectLst/>
                        </a:rPr>
                        <a:t>２０５０年</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950811806"/>
                  </a:ext>
                </a:extLst>
              </a:tr>
              <a:tr h="152712">
                <a:tc>
                  <a:txBody>
                    <a:bodyPr/>
                    <a:lstStyle/>
                    <a:p>
                      <a:pPr algn="just">
                        <a:tabLst>
                          <a:tab pos="2700020" algn="ctr"/>
                          <a:tab pos="5400040" algn="r"/>
                          <a:tab pos="533400" algn="l"/>
                        </a:tabLst>
                      </a:pPr>
                      <a:r>
                        <a:rPr lang="x-none" sz="1200" b="0" kern="100" dirty="0">
                          <a:effectLst/>
                        </a:rPr>
                        <a:t>TRL</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963764551"/>
                  </a:ext>
                </a:extLst>
              </a:tr>
              <a:tr h="152712">
                <a:tc>
                  <a:txBody>
                    <a:bodyPr/>
                    <a:lstStyle/>
                    <a:p>
                      <a:pPr algn="just">
                        <a:tabLst>
                          <a:tab pos="2700020" algn="ctr"/>
                          <a:tab pos="5400040" algn="r"/>
                          <a:tab pos="533400" algn="l"/>
                        </a:tabLst>
                      </a:pPr>
                      <a:r>
                        <a:rPr lang="ja-JP" sz="1200" b="0" kern="100" dirty="0">
                          <a:effectLst/>
                        </a:rPr>
                        <a:t>⑥単価（円／単位）</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3170849604"/>
                  </a:ext>
                </a:extLst>
              </a:tr>
              <a:tr h="152712">
                <a:tc>
                  <a:txBody>
                    <a:bodyPr/>
                    <a:lstStyle/>
                    <a:p>
                      <a:pPr algn="just">
                        <a:tabLst>
                          <a:tab pos="2700020" algn="ctr"/>
                          <a:tab pos="5400040" algn="r"/>
                          <a:tab pos="533400" algn="l"/>
                        </a:tabLst>
                      </a:pPr>
                      <a:r>
                        <a:rPr lang="ja-JP" sz="1200" b="0" kern="100" dirty="0">
                          <a:effectLst/>
                        </a:rPr>
                        <a:t>⑦</a:t>
                      </a:r>
                      <a:r>
                        <a:rPr lang="x-none" sz="1200" b="0" kern="100" dirty="0">
                          <a:effectLst/>
                        </a:rPr>
                        <a:t>CO2</a:t>
                      </a:r>
                      <a:r>
                        <a:rPr lang="ja-JP" sz="1200" b="0" kern="100" dirty="0">
                          <a:effectLst/>
                        </a:rPr>
                        <a:t>排出原単位（キロ</a:t>
                      </a:r>
                      <a:r>
                        <a:rPr lang="x-none" sz="1200" b="0" kern="100" dirty="0">
                          <a:effectLst/>
                        </a:rPr>
                        <a:t>CO2</a:t>
                      </a:r>
                      <a:r>
                        <a:rPr lang="ja-JP" sz="1200" b="0" kern="100" dirty="0">
                          <a:effectLst/>
                        </a:rPr>
                        <a:t>／単位）</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a:effectLst/>
                        </a:rPr>
                        <a:t> </a:t>
                      </a:r>
                      <a:endParaRPr lang="ja-JP" sz="1200" b="0" kern="10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1647339282"/>
                  </a:ext>
                </a:extLst>
              </a:tr>
              <a:tr h="152712">
                <a:tc>
                  <a:txBody>
                    <a:bodyPr/>
                    <a:lstStyle/>
                    <a:p>
                      <a:pPr algn="just">
                        <a:tabLst>
                          <a:tab pos="2700020" algn="ctr"/>
                          <a:tab pos="5400040" algn="r"/>
                          <a:tab pos="533400" algn="l"/>
                        </a:tabLst>
                      </a:pPr>
                      <a:r>
                        <a:rPr lang="ja-JP" sz="1200" b="0" kern="100" dirty="0">
                          <a:effectLst/>
                        </a:rPr>
                        <a:t>⑧</a:t>
                      </a:r>
                      <a:r>
                        <a:rPr lang="x-none" sz="1200" b="0" kern="100" dirty="0">
                          <a:effectLst/>
                        </a:rPr>
                        <a:t>CO2</a:t>
                      </a:r>
                      <a:r>
                        <a:rPr lang="ja-JP" sz="1200" b="0" kern="100" dirty="0">
                          <a:effectLst/>
                        </a:rPr>
                        <a:t>排出量（キロ</a:t>
                      </a:r>
                      <a:r>
                        <a:rPr lang="x-none" sz="1200" b="0" kern="100" dirty="0">
                          <a:effectLst/>
                        </a:rPr>
                        <a:t>CO2</a:t>
                      </a:r>
                      <a:r>
                        <a:rPr lang="ja-JP" sz="1200" b="0" kern="100" dirty="0">
                          <a:effectLst/>
                        </a:rPr>
                        <a:t>）（①×④）</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tc>
                  <a:txBody>
                    <a:bodyPr/>
                    <a:lstStyle/>
                    <a:p>
                      <a:pPr algn="just">
                        <a:tabLst>
                          <a:tab pos="2700020" algn="ctr"/>
                          <a:tab pos="5400040" algn="r"/>
                          <a:tab pos="533400" algn="l"/>
                        </a:tabLst>
                      </a:pPr>
                      <a:r>
                        <a:rPr lang="x-none" sz="1200" b="0" kern="100" dirty="0">
                          <a:effectLst/>
                        </a:rPr>
                        <a:t> </a:t>
                      </a:r>
                      <a:endParaRPr lang="ja-JP" sz="1200" b="0" kern="100" dirty="0">
                        <a:effectLst/>
                        <a:latin typeface="TmsRmn"/>
                        <a:ea typeface="ＭＳ 明朝" panose="02020609040205080304" pitchFamily="17" charset="-128"/>
                        <a:cs typeface="Times New Roman" panose="02020603050405020304" pitchFamily="18" charset="0"/>
                      </a:endParaRPr>
                    </a:p>
                  </a:txBody>
                  <a:tcPr marL="51435" marR="51435" marT="0" marB="0"/>
                </a:tc>
                <a:extLst>
                  <a:ext uri="{0D108BD9-81ED-4DB2-BD59-A6C34878D82A}">
                    <a16:rowId xmlns:a16="http://schemas.microsoft.com/office/drawing/2014/main" val="129458170"/>
                  </a:ext>
                </a:extLst>
              </a:tr>
            </a:tbl>
          </a:graphicData>
        </a:graphic>
      </p:graphicFrame>
      <p:sp>
        <p:nvSpPr>
          <p:cNvPr id="2" name="正方形/長方形 1"/>
          <p:cNvSpPr/>
          <p:nvPr/>
        </p:nvSpPr>
        <p:spPr>
          <a:xfrm>
            <a:off x="677624" y="6011601"/>
            <a:ext cx="8131992" cy="646331"/>
          </a:xfrm>
          <a:prstGeom prst="rect">
            <a:avLst/>
          </a:prstGeom>
        </p:spPr>
        <p:txBody>
          <a:bodyPr wrap="square">
            <a:spAutoFit/>
          </a:bodyPr>
          <a:lstStyle/>
          <a:p>
            <a:r>
              <a:rPr lang="ja-JP" altLang="en-US" sz="1200" dirty="0"/>
              <a:t>＊</a:t>
            </a:r>
            <a:r>
              <a:rPr lang="en-US" altLang="ja-JP" sz="1200" dirty="0"/>
              <a:t>NEDO</a:t>
            </a:r>
            <a:r>
              <a:rPr lang="ja-JP" altLang="en-US" sz="1200" dirty="0"/>
              <a:t>では、「持続可能な社会の実現に向けた技術開発総合指針」において、様々な革新技術における「</a:t>
            </a:r>
            <a:r>
              <a:rPr lang="en-US" altLang="ja-JP" sz="1200" dirty="0"/>
              <a:t>CO2 </a:t>
            </a:r>
            <a:r>
              <a:rPr lang="ja-JP" altLang="en-US" sz="1200" dirty="0"/>
              <a:t>削減ポテンシャル」と「</a:t>
            </a:r>
            <a:r>
              <a:rPr lang="en-US" altLang="ja-JP" sz="1200" dirty="0"/>
              <a:t>CO2 </a:t>
            </a:r>
            <a:r>
              <a:rPr lang="ja-JP" altLang="en-US" sz="1200" dirty="0"/>
              <a:t>削減コスト」を試算し公表しておりますので、必要に応じてご参照ください。</a:t>
            </a:r>
          </a:p>
          <a:p>
            <a:r>
              <a:rPr lang="ja-JP" altLang="en-US" sz="1200" dirty="0"/>
              <a:t>　　　　　</a:t>
            </a:r>
            <a:r>
              <a:rPr lang="en-US" altLang="ja-JP" sz="1200" dirty="0">
                <a:hlinkClick r:id="rId2"/>
              </a:rPr>
              <a:t>https://www.nedo.go.jp/library/tsc_future.html</a:t>
            </a:r>
            <a:endParaRPr lang="en-US" altLang="ja-JP" sz="1200" dirty="0"/>
          </a:p>
        </p:txBody>
      </p:sp>
      <p:sp>
        <p:nvSpPr>
          <p:cNvPr id="22" name="吹き出し: 角を丸めた四角形 30">
            <a:extLst>
              <a:ext uri="{FF2B5EF4-FFF2-40B4-BE49-F238E27FC236}">
                <a16:creationId xmlns:a16="http://schemas.microsoft.com/office/drawing/2014/main" id="{43CD7059-B698-493F-AF59-2407BA6D690D}"/>
              </a:ext>
            </a:extLst>
          </p:cNvPr>
          <p:cNvSpPr/>
          <p:nvPr/>
        </p:nvSpPr>
        <p:spPr>
          <a:xfrm>
            <a:off x="6006374" y="4476530"/>
            <a:ext cx="2954392" cy="1333737"/>
          </a:xfrm>
          <a:prstGeom prst="wedgeRoundRectCallout">
            <a:avLst>
              <a:gd name="adj1" fmla="val -29331"/>
              <a:gd name="adj2" fmla="val -6686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本シートで算定した内容については、</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入力情報⑤「社会実装のイメージとインパクト」又は「補足情報」として使用してください。</a:t>
            </a:r>
            <a:endParaRPr lang="en-US" altLang="ja-JP" sz="1200" kern="100" dirty="0">
              <a:solidFill>
                <a:srgbClr val="0070C0"/>
              </a:solidFill>
              <a:latin typeface="+mn-ea"/>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ABA72DCF-0599-49F2-BB84-94D7410DA019}"/>
              </a:ext>
            </a:extLst>
          </p:cNvPr>
          <p:cNvSpPr txBox="1"/>
          <p:nvPr/>
        </p:nvSpPr>
        <p:spPr>
          <a:xfrm>
            <a:off x="559162" y="4977452"/>
            <a:ext cx="5447212" cy="830997"/>
          </a:xfrm>
          <a:prstGeom prst="rect">
            <a:avLst/>
          </a:prstGeom>
          <a:noFill/>
        </p:spPr>
        <p:txBody>
          <a:bodyPr wrap="square">
            <a:spAutoFit/>
          </a:bodyPr>
          <a:lstStyle/>
          <a:p>
            <a:r>
              <a:rPr lang="ja-JP" altLang="en-US" sz="1200" dirty="0"/>
              <a:t>◯経済性（</a:t>
            </a:r>
            <a:r>
              <a:rPr lang="en-US" altLang="ja-JP" sz="1200" dirty="0"/>
              <a:t>CO2</a:t>
            </a:r>
            <a:r>
              <a:rPr lang="ja-JP" altLang="en-US" sz="1200" dirty="0"/>
              <a:t>削減費用）</a:t>
            </a:r>
            <a:r>
              <a:rPr lang="en-US" altLang="ja-JP" sz="1200" dirty="0"/>
              <a:t>※</a:t>
            </a:r>
            <a:r>
              <a:rPr lang="ja-JP" altLang="en-US" sz="1200" dirty="0"/>
              <a:t>概算</a:t>
            </a:r>
          </a:p>
          <a:p>
            <a:r>
              <a:rPr lang="ja-JP" altLang="en-US" sz="1200" dirty="0"/>
              <a:t>（②－⑥）／（⑦－④）</a:t>
            </a:r>
          </a:p>
          <a:p>
            <a:r>
              <a:rPr lang="ja-JP" altLang="en-US" sz="1200" dirty="0"/>
              <a:t>・</a:t>
            </a:r>
            <a:r>
              <a:rPr lang="en-US" altLang="ja-JP" sz="1200" dirty="0"/>
              <a:t>20××</a:t>
            </a:r>
            <a:r>
              <a:rPr lang="ja-JP" altLang="en-US" sz="1200" dirty="0"/>
              <a:t>年時点：　　　　　円／キロ</a:t>
            </a:r>
            <a:r>
              <a:rPr lang="en-US" altLang="ja-JP" sz="1200" dirty="0"/>
              <a:t>CO2</a:t>
            </a:r>
          </a:p>
          <a:p>
            <a:r>
              <a:rPr lang="ja-JP" altLang="en-US" sz="1200" dirty="0"/>
              <a:t>・</a:t>
            </a:r>
            <a:r>
              <a:rPr lang="en-US" altLang="ja-JP" sz="1200" dirty="0"/>
              <a:t>2050</a:t>
            </a:r>
            <a:r>
              <a:rPr lang="ja-JP" altLang="en-US" sz="1200" dirty="0"/>
              <a:t>年時点：　　　　　　円／キロ</a:t>
            </a:r>
            <a:r>
              <a:rPr lang="en-US" altLang="ja-JP" sz="1200" dirty="0"/>
              <a:t>CO2</a:t>
            </a:r>
          </a:p>
        </p:txBody>
      </p:sp>
      <p:sp>
        <p:nvSpPr>
          <p:cNvPr id="19" name="四角形: 角を丸くする 18">
            <a:extLst>
              <a:ext uri="{FF2B5EF4-FFF2-40B4-BE49-F238E27FC236}">
                <a16:creationId xmlns:a16="http://schemas.microsoft.com/office/drawing/2014/main" id="{ABDE1463-C4D7-4F73-A728-AFC5C4397931}"/>
              </a:ext>
            </a:extLst>
          </p:cNvPr>
          <p:cNvSpPr/>
          <p:nvPr/>
        </p:nvSpPr>
        <p:spPr>
          <a:xfrm>
            <a:off x="6508875" y="-74512"/>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Tree>
    <p:extLst>
      <p:ext uri="{BB962C8B-B14F-4D97-AF65-F5344CB8AC3E}">
        <p14:creationId xmlns:p14="http://schemas.microsoft.com/office/powerpoint/2010/main" val="21788632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1584</Words>
  <Application>Microsoft Office PowerPoint</Application>
  <PresentationFormat>画面に合わせる (4:3)</PresentationFormat>
  <Paragraphs>126</Paragraphs>
  <Slides>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TmsRmn</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2021-07-07T04:31:02Z</dcterms:created>
  <dcterms:modified xsi:type="dcterms:W3CDTF">2021-07-07T04:31:31Z</dcterms:modified>
</cp:coreProperties>
</file>