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60" r:id="rId1"/>
  </p:sldMasterIdLst>
  <p:notesMasterIdLst>
    <p:notesMasterId r:id="rId4"/>
  </p:notesMasterIdLst>
  <p:sldIdLst>
    <p:sldId id="270" r:id="rId2"/>
    <p:sldId id="264" r:id="rId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857" userDrawn="1">
          <p15:clr>
            <a:srgbClr val="A4A3A4"/>
          </p15:clr>
        </p15:guide>
        <p15:guide id="3" pos="376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83" autoAdjust="0"/>
    <p:restoredTop sz="87858" autoAdjust="0"/>
  </p:normalViewPr>
  <p:slideViewPr>
    <p:cSldViewPr snapToGrid="0">
      <p:cViewPr varScale="1">
        <p:scale>
          <a:sx n="100" d="100"/>
          <a:sy n="100" d="100"/>
        </p:scale>
        <p:origin x="2250" y="132"/>
      </p:cViewPr>
      <p:guideLst>
        <p:guide orient="horz" pos="2137"/>
        <p:guide pos="2857"/>
        <p:guide pos="3765"/>
      </p:guideLst>
    </p:cSldViewPr>
  </p:slideViewPr>
  <p:notesTextViewPr>
    <p:cViewPr>
      <p:scale>
        <a:sx n="1" d="1"/>
        <a:sy n="1" d="1"/>
      </p:scale>
      <p:origin x="0" y="0"/>
    </p:cViewPr>
  </p:notesTextViewPr>
  <p:sorterViewPr>
    <p:cViewPr>
      <p:scale>
        <a:sx n="180" d="100"/>
        <a:sy n="180" d="100"/>
      </p:scale>
      <p:origin x="0" y="-22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34366355-AE01-49CF-8D9F-EE91D389EDDA}" type="datetimeFigureOut">
              <a:rPr kumimoji="1" lang="ja-JP" altLang="en-US" smtClean="0"/>
              <a:t>2021/9/7</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28597EE-8330-490C-9EB1-0A607C59D5ED}" type="slidenum">
              <a:rPr kumimoji="1" lang="ja-JP" altLang="en-US" smtClean="0"/>
              <a:t>‹#›</a:t>
            </a:fld>
            <a:endParaRPr kumimoji="1" lang="ja-JP" altLang="en-US"/>
          </a:p>
        </p:txBody>
      </p:sp>
    </p:spTree>
    <p:extLst>
      <p:ext uri="{BB962C8B-B14F-4D97-AF65-F5344CB8AC3E}">
        <p14:creationId xmlns:p14="http://schemas.microsoft.com/office/powerpoint/2010/main" val="19116657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28597EE-8330-490C-9EB1-0A607C59D5ED}" type="slidenum">
              <a:rPr kumimoji="1" lang="ja-JP" altLang="en-US" smtClean="0"/>
              <a:t>1</a:t>
            </a:fld>
            <a:endParaRPr kumimoji="1" lang="ja-JP" altLang="en-US"/>
          </a:p>
        </p:txBody>
      </p:sp>
    </p:spTree>
    <p:extLst>
      <p:ext uri="{BB962C8B-B14F-4D97-AF65-F5344CB8AC3E}">
        <p14:creationId xmlns:p14="http://schemas.microsoft.com/office/powerpoint/2010/main" val="422582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C394334-D10A-4BF4-A6AD-638663C4B009}" type="datetime1">
              <a:rPr kumimoji="1" lang="ja-JP" altLang="en-US" smtClean="0"/>
              <a:t>2021/9/7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168243" y="0"/>
            <a:ext cx="2057400" cy="365125"/>
          </a:xfrm>
        </p:spPr>
        <p:txBody>
          <a:bodyPr/>
          <a:lstStyle/>
          <a:p>
            <a:fld id="{13F9EE20-3E70-4A96-8315-A6CA05984928}" type="slidenum">
              <a:rPr kumimoji="1" lang="ja-JP" altLang="en-US" smtClean="0"/>
              <a:t>‹#›</a:t>
            </a:fld>
            <a:endParaRPr kumimoji="1" lang="ja-JP" altLang="en-US"/>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546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431EB38-76A2-40A6-8015-F16373549C0E}" type="datetime1">
              <a:rPr kumimoji="1" lang="ja-JP" altLang="en-US" smtClean="0"/>
              <a:t>2021/9/7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848698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8189C9-21A6-4579-98BE-7BBE6F6B0765}" type="datetime1">
              <a:rPr kumimoji="1" lang="ja-JP" altLang="en-US" smtClean="0"/>
              <a:t>2021/9/7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367256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45BEB45-28CF-4FA5-84DF-AB1147AA35EA}" type="datetime1">
              <a:rPr kumimoji="1" lang="ja-JP" altLang="en-US" smtClean="0"/>
              <a:t>2021/9/7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3175"/>
            <a:ext cx="2057400" cy="365125"/>
          </a:xfrm>
        </p:spPr>
        <p:txBody>
          <a:bodyPr/>
          <a:lstStyle>
            <a:lvl1pPr>
              <a:defRPr sz="2400"/>
            </a:lvl1pPr>
          </a:lstStyle>
          <a:p>
            <a:fld id="{13F9EE20-3E70-4A96-8315-A6CA05984928}" type="slidenum">
              <a:rPr lang="ja-JP" altLang="en-US" smtClean="0"/>
              <a:pPr/>
              <a:t>‹#›</a:t>
            </a:fld>
            <a:endParaRPr lang="ja-JP" altLang="en-US" dirty="0"/>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63953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6D21554-4693-412B-9D81-5F789D807EBC}" type="datetime1">
              <a:rPr kumimoji="1" lang="ja-JP" altLang="en-US" smtClean="0"/>
              <a:t>2021/9/7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63906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6E4D947-6F7F-4CC9-A900-B7BB4669F244}" type="datetime1">
              <a:rPr kumimoji="1" lang="ja-JP" altLang="en-US" smtClean="0"/>
              <a:t>2021/9/7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73013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B391ADE-185A-427D-A626-9B7F22BF71A3}" type="datetime1">
              <a:rPr kumimoji="1" lang="ja-JP" altLang="en-US" smtClean="0"/>
              <a:t>2021/9/7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447998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C917C10-5C98-4D69-A17F-F650674ABD41}" type="datetime1">
              <a:rPr kumimoji="1" lang="ja-JP" altLang="en-US" smtClean="0"/>
              <a:t>2021/9/7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121910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D6976C-672A-4765-AE3B-B537D75D3DED}" type="datetime1">
              <a:rPr kumimoji="1" lang="ja-JP" altLang="en-US" smtClean="0"/>
              <a:t>2021/9/7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394768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58DCE3E-5717-4DC6-9773-6E86B8D7C10B}" type="datetime1">
              <a:rPr kumimoji="1" lang="ja-JP" altLang="en-US" smtClean="0"/>
              <a:t>2021/9/7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983526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519B38D-B595-4592-893E-EE0B343FA2F7}" type="datetime1">
              <a:rPr kumimoji="1" lang="ja-JP" altLang="en-US" smtClean="0"/>
              <a:t>2021/9/7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9334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261E91-CB02-4319-9CAF-9AC262E763AB}" type="datetime1">
              <a:rPr kumimoji="1" lang="ja-JP" altLang="en-US" smtClean="0"/>
              <a:t>2021/9/7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2554450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8C316A5-D8D4-4EEE-8DFF-BAE3E5D7A723}"/>
              </a:ext>
            </a:extLst>
          </p:cNvPr>
          <p:cNvSpPr>
            <a:spLocks noGrp="1"/>
          </p:cNvSpPr>
          <p:nvPr>
            <p:ph type="sldNum" sz="quarter" idx="12"/>
          </p:nvPr>
        </p:nvSpPr>
        <p:spPr/>
        <p:txBody>
          <a:bodyPr/>
          <a:lstStyle/>
          <a:p>
            <a:r>
              <a:rPr lang="ja-JP" altLang="ja-JP" dirty="0"/>
              <a:t>【</a:t>
            </a:r>
            <a:r>
              <a:rPr lang="ja-JP" altLang="en-US" dirty="0"/>
              <a:t>別添３</a:t>
            </a:r>
            <a:r>
              <a:rPr lang="ja-JP" altLang="ja-JP" dirty="0"/>
              <a:t>】</a:t>
            </a:r>
            <a:endParaRPr lang="ja-JP" altLang="en-US" dirty="0"/>
          </a:p>
        </p:txBody>
      </p:sp>
      <p:sp>
        <p:nvSpPr>
          <p:cNvPr id="89" name="Text Box 41">
            <a:extLst>
              <a:ext uri="{FF2B5EF4-FFF2-40B4-BE49-F238E27FC236}">
                <a16:creationId xmlns:a16="http://schemas.microsoft.com/office/drawing/2014/main" id="{A711956D-AA69-46B9-B85C-13FC8E595A33}"/>
              </a:ext>
            </a:extLst>
          </p:cNvPr>
          <p:cNvSpPr txBox="1">
            <a:spLocks noChangeArrowheads="1"/>
          </p:cNvSpPr>
          <p:nvPr/>
        </p:nvSpPr>
        <p:spPr bwMode="auto">
          <a:xfrm>
            <a:off x="2831456" y="2707315"/>
            <a:ext cx="782679"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altLang="en-US" sz="1200" kern="100" dirty="0">
                <a:effectLst/>
                <a:latin typeface="Century" panose="02040604050505020304" pitchFamily="18" charset="0"/>
                <a:ea typeface="ＭＳ 明朝" panose="02020609040205080304" pitchFamily="17" charset="-128"/>
                <a:cs typeface="Times New Roman" panose="02020603050405020304" pitchFamily="18" charset="0"/>
              </a:rPr>
              <a:t>助成</a:t>
            </a:r>
            <a:endParaRPr 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1" name="Text Box 38">
            <a:extLst>
              <a:ext uri="{FF2B5EF4-FFF2-40B4-BE49-F238E27FC236}">
                <a16:creationId xmlns:a16="http://schemas.microsoft.com/office/drawing/2014/main" id="{68A46D81-6BC4-4EEE-B207-5DC474467898}"/>
              </a:ext>
            </a:extLst>
          </p:cNvPr>
          <p:cNvSpPr txBox="1">
            <a:spLocks noChangeArrowheads="1"/>
          </p:cNvSpPr>
          <p:nvPr/>
        </p:nvSpPr>
        <p:spPr bwMode="auto">
          <a:xfrm>
            <a:off x="3815716" y="2359511"/>
            <a:ext cx="1439545" cy="359410"/>
          </a:xfrm>
          <a:prstGeom prst="rect">
            <a:avLst/>
          </a:prstGeom>
          <a:solidFill>
            <a:srgbClr val="FFFFFF"/>
          </a:solidFill>
          <a:ln w="19050">
            <a:solidFill>
              <a:schemeClr val="tx1"/>
            </a:solidFill>
            <a:prstDash val="solid"/>
            <a:miter lim="800000"/>
            <a:headEnd/>
            <a:tailEnd/>
          </a:ln>
        </p:spPr>
        <p:txBody>
          <a:bodyPr rot="0" vert="horz" wrap="square" lIns="91440" tIns="45720" rIns="91440" bIns="45720" anchor="ctr" anchorCtr="0" upright="1">
            <a:noAutofit/>
          </a:bodyPr>
          <a:lstStyle/>
          <a:p>
            <a:pPr algn="ctr" latinLnBrk="1">
              <a:lnSpc>
                <a:spcPts val="1900"/>
              </a:lnSpc>
            </a:pPr>
            <a:r>
              <a:rPr lang="ja-JP" sz="1100" kern="100">
                <a:effectLst/>
                <a:latin typeface="ＭＳ 明朝" panose="02020609040205080304" pitchFamily="17" charset="-128"/>
                <a:ea typeface="ＭＳ 明朝" panose="02020609040205080304" pitchFamily="17" charset="-128"/>
                <a:cs typeface="Times New Roman" panose="02020603050405020304" pitchFamily="18" charset="0"/>
              </a:rPr>
              <a:t>ＮＥＤＯ</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93" name="Text Box 50">
            <a:extLst>
              <a:ext uri="{FF2B5EF4-FFF2-40B4-BE49-F238E27FC236}">
                <a16:creationId xmlns:a16="http://schemas.microsoft.com/office/drawing/2014/main" id="{91F5D08A-4425-478D-8D1E-D239CA7E0979}"/>
              </a:ext>
            </a:extLst>
          </p:cNvPr>
          <p:cNvSpPr txBox="1">
            <a:spLocks noChangeArrowheads="1"/>
          </p:cNvSpPr>
          <p:nvPr/>
        </p:nvSpPr>
        <p:spPr bwMode="auto">
          <a:xfrm>
            <a:off x="1353503" y="3228266"/>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A</a:t>
            </a: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○○センター（大阪）</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・研究項目：</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システム</a:t>
            </a: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の開発</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□□システムの開発</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4" name="Text Box 51">
            <a:extLst>
              <a:ext uri="{FF2B5EF4-FFF2-40B4-BE49-F238E27FC236}">
                <a16:creationId xmlns:a16="http://schemas.microsoft.com/office/drawing/2014/main" id="{1957C058-F91F-4BD3-9703-A92E5CF027F7}"/>
              </a:ext>
            </a:extLst>
          </p:cNvPr>
          <p:cNvSpPr txBox="1">
            <a:spLocks noChangeArrowheads="1"/>
          </p:cNvSpPr>
          <p:nvPr/>
        </p:nvSpPr>
        <p:spPr bwMode="auto">
          <a:xfrm>
            <a:off x="3722820" y="3228266"/>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D</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○○センター（つくば）</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・研究項目：</a:t>
            </a:r>
          </a:p>
          <a:p>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装置の研究開発</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en-US" sz="100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nSpc>
                <a:spcPts val="1100"/>
              </a:lnSpc>
            </a:pP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00" name="Text Box 50">
            <a:extLst>
              <a:ext uri="{FF2B5EF4-FFF2-40B4-BE49-F238E27FC236}">
                <a16:creationId xmlns:a16="http://schemas.microsoft.com/office/drawing/2014/main" id="{89988914-4EF8-425A-AA6F-3CE1C18EDD74}"/>
              </a:ext>
            </a:extLst>
          </p:cNvPr>
          <p:cNvSpPr txBox="1">
            <a:spLocks noChangeArrowheads="1"/>
          </p:cNvSpPr>
          <p:nvPr/>
        </p:nvSpPr>
        <p:spPr bwMode="auto">
          <a:xfrm>
            <a:off x="6129844" y="3228266"/>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050" kern="100" dirty="0">
                <a:effectLst/>
                <a:latin typeface="Century" panose="02040604050505020304" pitchFamily="18" charset="0"/>
                <a:ea typeface="ＭＳ 明朝" panose="02020609040205080304" pitchFamily="17" charset="-128"/>
                <a:cs typeface="Times New Roman" panose="02020603050405020304" pitchFamily="18" charset="0"/>
              </a:rPr>
              <a:t>E</a:t>
            </a: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○○工場（東京）</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・実証実験項目：</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○○技術</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□□技術</a:t>
            </a: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10" name="正方形/長方形 109">
            <a:extLst>
              <a:ext uri="{FF2B5EF4-FFF2-40B4-BE49-F238E27FC236}">
                <a16:creationId xmlns:a16="http://schemas.microsoft.com/office/drawing/2014/main" id="{7310BB38-334C-4B53-9017-3C2DB332182F}"/>
              </a:ext>
            </a:extLst>
          </p:cNvPr>
          <p:cNvSpPr/>
          <p:nvPr/>
        </p:nvSpPr>
        <p:spPr>
          <a:xfrm>
            <a:off x="1" y="0"/>
            <a:ext cx="4535488" cy="461665"/>
          </a:xfrm>
          <a:prstGeom prst="rect">
            <a:avLst/>
          </a:prstGeom>
        </p:spPr>
        <p:txBody>
          <a:bodyPr wrap="square">
            <a:spAutoFit/>
          </a:bodyPr>
          <a:lstStyle/>
          <a:p>
            <a:pPr algn="ctr"/>
            <a:r>
              <a:rPr lang="ja-JP" altLang="en-US" sz="2400" b="1" i="1" dirty="0">
                <a:solidFill>
                  <a:srgbClr val="0000FF"/>
                </a:solidFill>
              </a:rPr>
              <a:t>応募体制図（様式）</a:t>
            </a:r>
            <a:endParaRPr lang="ja-JP" altLang="en-US" sz="1600" b="1" i="1" dirty="0">
              <a:solidFill>
                <a:srgbClr val="0000FF"/>
              </a:solidFill>
            </a:endParaRPr>
          </a:p>
        </p:txBody>
      </p:sp>
      <p:sp>
        <p:nvSpPr>
          <p:cNvPr id="111" name="正方形/長方形 110">
            <a:extLst>
              <a:ext uri="{FF2B5EF4-FFF2-40B4-BE49-F238E27FC236}">
                <a16:creationId xmlns:a16="http://schemas.microsoft.com/office/drawing/2014/main" id="{D415E9D3-423A-45F5-A6AF-F16C39547F22}"/>
              </a:ext>
            </a:extLst>
          </p:cNvPr>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a:solidFill>
                  <a:srgbClr val="0000FF"/>
                </a:solidFill>
              </a:rPr>
              <a:t>本ページ及び事項以降のイタリックの青文字は削除または編集して、資料を作成として下さい。</a:t>
            </a:r>
            <a:endParaRPr lang="en-US" altLang="ja-JP" sz="1400" i="1" spc="-50" dirty="0">
              <a:solidFill>
                <a:srgbClr val="0000FF"/>
              </a:solidFill>
            </a:endParaRPr>
          </a:p>
          <a:p>
            <a:pPr marL="285750" indent="-285750">
              <a:buFont typeface="Arial" panose="020B0604020202020204" pitchFamily="34" charset="0"/>
              <a:buChar char="•"/>
            </a:pPr>
            <a:r>
              <a:rPr lang="ja-JP" altLang="en-US" sz="1400" i="1" spc="-50" dirty="0">
                <a:solidFill>
                  <a:srgbClr val="0000FF"/>
                </a:solidFill>
              </a:rPr>
              <a:t>イタリックの青文字は、記載要求事項です。</a:t>
            </a:r>
            <a:endParaRPr lang="en-US" altLang="ja-JP" sz="1400" i="1" spc="-50" dirty="0">
              <a:solidFill>
                <a:srgbClr val="0000FF"/>
              </a:solidFill>
            </a:endParaRPr>
          </a:p>
        </p:txBody>
      </p:sp>
      <p:sp>
        <p:nvSpPr>
          <p:cNvPr id="112" name="タイトル 1">
            <a:extLst>
              <a:ext uri="{FF2B5EF4-FFF2-40B4-BE49-F238E27FC236}">
                <a16:creationId xmlns:a16="http://schemas.microsoft.com/office/drawing/2014/main" id="{6923CB2A-EF3B-4FC0-82AA-94802E8B730A}"/>
              </a:ext>
            </a:extLst>
          </p:cNvPr>
          <p:cNvSpPr txBox="1">
            <a:spLocks/>
          </p:cNvSpPr>
          <p:nvPr/>
        </p:nvSpPr>
        <p:spPr>
          <a:xfrm>
            <a:off x="628650" y="1071203"/>
            <a:ext cx="7886700" cy="48248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nSpc>
                <a:spcPts val="1400"/>
              </a:lnSpc>
            </a:pPr>
            <a:r>
              <a:rPr lang="ja-JP" altLang="en-US" sz="3600" dirty="0"/>
              <a:t>応募体制図（複数企業による応募）</a:t>
            </a:r>
            <a:endParaRPr lang="ja-JP" altLang="en-US" sz="1100" i="1" dirty="0">
              <a:solidFill>
                <a:srgbClr val="0000FF"/>
              </a:solidFill>
            </a:endParaRPr>
          </a:p>
        </p:txBody>
      </p:sp>
      <p:sp>
        <p:nvSpPr>
          <p:cNvPr id="29" name="Text Box 50">
            <a:extLst>
              <a:ext uri="{FF2B5EF4-FFF2-40B4-BE49-F238E27FC236}">
                <a16:creationId xmlns:a16="http://schemas.microsoft.com/office/drawing/2014/main" id="{F38FC328-42C1-41A8-9740-F2FB4114E07E}"/>
              </a:ext>
            </a:extLst>
          </p:cNvPr>
          <p:cNvSpPr txBox="1">
            <a:spLocks noChangeArrowheads="1"/>
          </p:cNvSpPr>
          <p:nvPr/>
        </p:nvSpPr>
        <p:spPr bwMode="auto">
          <a:xfrm>
            <a:off x="619685" y="5005200"/>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100"/>
              </a:lnSpc>
            </a:pPr>
            <a:r>
              <a:rPr lang="ja-JP" altLang="ja-JP" sz="1000" dirty="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000" dirty="0">
                <a:latin typeface="ＭＳ 明朝" panose="02020609040205080304" pitchFamily="17" charset="-128"/>
                <a:ea typeface="ＭＳ 明朝" panose="02020609040205080304" pitchFamily="17" charset="-128"/>
                <a:cs typeface="Times New Roman" panose="02020603050405020304" pitchFamily="18" charset="0"/>
              </a:rPr>
              <a:t>委託先</a:t>
            </a:r>
            <a:r>
              <a:rPr lang="ja-JP" altLang="ja-JP" sz="1000" dirty="0">
                <a:latin typeface="ＭＳ 明朝" panose="02020609040205080304" pitchFamily="17" charset="-128"/>
                <a:ea typeface="ＭＳ 明朝" panose="02020609040205080304" pitchFamily="17" charset="-128"/>
                <a:cs typeface="Times New Roman" panose="02020603050405020304" pitchFamily="18" charset="0"/>
              </a:rPr>
              <a:t>】</a:t>
            </a:r>
            <a:endParaRPr lang="en-US" altLang="ja-JP" sz="800" kern="100" dirty="0">
              <a:latin typeface="Century" panose="02040604050505020304" pitchFamily="18" charset="0"/>
              <a:ea typeface="ＭＳ 明朝" panose="02020609040205080304" pitchFamily="17" charset="-128"/>
              <a:cs typeface="Times New Roman" panose="02020603050405020304" pitchFamily="18" charset="0"/>
            </a:endParaRPr>
          </a:p>
          <a:p>
            <a:r>
              <a:rPr lang="en-US" altLang="ja-JP" sz="1000" kern="100" dirty="0">
                <a:latin typeface="Century" panose="02040604050505020304" pitchFamily="18" charset="0"/>
                <a:ea typeface="ＭＳ 明朝" panose="02020609040205080304" pitchFamily="17" charset="-128"/>
                <a:cs typeface="Times New Roman" panose="02020603050405020304" pitchFamily="18" charset="0"/>
              </a:rPr>
              <a:t>B</a:t>
            </a:r>
            <a:r>
              <a:rPr lang="ja-JP" altLang="en-US" sz="1000" kern="100" dirty="0">
                <a:latin typeface="Century" panose="02040604050505020304" pitchFamily="18" charset="0"/>
                <a:ea typeface="ＭＳ 明朝" panose="02020609040205080304" pitchFamily="17" charset="-128"/>
                <a:cs typeface="Times New Roman" panose="02020603050405020304" pitchFamily="18" charset="0"/>
              </a:rPr>
              <a:t>大学</a:t>
            </a:r>
            <a:endParaRPr lang="ja-JP" altLang="ja-JP" sz="1000" kern="100" dirty="0">
              <a:latin typeface="Century" panose="02040604050505020304" pitchFamily="18" charset="0"/>
              <a:ea typeface="ＭＳ 明朝" panose="02020609040205080304" pitchFamily="17" charset="-128"/>
              <a:cs typeface="Times New Roman" panose="02020603050405020304" pitchFamily="18" charset="0"/>
            </a:endParaRPr>
          </a:p>
          <a:p>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○研究室（</a:t>
            </a:r>
            <a:r>
              <a:rPr lang="ja-JP" altLang="en-US" sz="1000" kern="100" dirty="0">
                <a:latin typeface="Century" panose="02040604050505020304" pitchFamily="18" charset="0"/>
                <a:ea typeface="ＭＳ 明朝" panose="02020609040205080304" pitchFamily="17" charset="-128"/>
                <a:cs typeface="Times New Roman" panose="02020603050405020304" pitchFamily="18" charset="0"/>
              </a:rPr>
              <a:t>東京</a:t>
            </a:r>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a:t>
            </a:r>
          </a:p>
          <a:p>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・研究項目：</a:t>
            </a:r>
          </a:p>
          <a:p>
            <a:r>
              <a:rPr lang="en-US" altLang="ja-JP" sz="1000" kern="100" dirty="0">
                <a:latin typeface="Century" panose="02040604050505020304" pitchFamily="18" charset="0"/>
                <a:ea typeface="ＭＳ 明朝" panose="02020609040205080304" pitchFamily="17" charset="-128"/>
                <a:cs typeface="Times New Roman" panose="02020603050405020304" pitchFamily="18" charset="0"/>
              </a:rPr>
              <a:t>××</a:t>
            </a:r>
            <a:r>
              <a:rPr lang="ja-JP" altLang="en-US" sz="1000" kern="100" dirty="0">
                <a:latin typeface="Century" panose="02040604050505020304" pitchFamily="18" charset="0"/>
                <a:ea typeface="ＭＳ 明朝" panose="02020609040205080304" pitchFamily="17" charset="-128"/>
                <a:cs typeface="Times New Roman" panose="02020603050405020304" pitchFamily="18" charset="0"/>
              </a:rPr>
              <a:t>の研究開発</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endParaRPr lang="en-US" altLang="ja-JP" sz="1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0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cxnSp>
        <p:nvCxnSpPr>
          <p:cNvPr id="3" name="コネクタ: カギ線 2">
            <a:extLst>
              <a:ext uri="{FF2B5EF4-FFF2-40B4-BE49-F238E27FC236}">
                <a16:creationId xmlns:a16="http://schemas.microsoft.com/office/drawing/2014/main" id="{0175340E-B329-4A84-AD33-ED76AF98A1F7}"/>
              </a:ext>
            </a:extLst>
          </p:cNvPr>
          <p:cNvCxnSpPr>
            <a:stCxn id="91" idx="2"/>
            <a:endCxn id="93" idx="0"/>
          </p:cNvCxnSpPr>
          <p:nvPr/>
        </p:nvCxnSpPr>
        <p:spPr>
          <a:xfrm rot="5400000">
            <a:off x="3094824" y="1787600"/>
            <a:ext cx="509345" cy="2371986"/>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85679BDB-9EAB-403A-BEA7-F16B6EC2F826}"/>
              </a:ext>
            </a:extLst>
          </p:cNvPr>
          <p:cNvCxnSpPr>
            <a:cxnSpLocks/>
            <a:stCxn id="91" idx="2"/>
            <a:endCxn id="94" idx="0"/>
          </p:cNvCxnSpPr>
          <p:nvPr/>
        </p:nvCxnSpPr>
        <p:spPr>
          <a:xfrm rot="5400000">
            <a:off x="4279483" y="2972259"/>
            <a:ext cx="509345" cy="2669"/>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4B9E8682-2D59-420E-A2B8-3989E12B2762}"/>
              </a:ext>
            </a:extLst>
          </p:cNvPr>
          <p:cNvCxnSpPr>
            <a:cxnSpLocks/>
            <a:stCxn id="91" idx="2"/>
            <a:endCxn id="100" idx="0"/>
          </p:cNvCxnSpPr>
          <p:nvPr/>
        </p:nvCxnSpPr>
        <p:spPr>
          <a:xfrm rot="16200000" flipH="1">
            <a:off x="5482994" y="1771415"/>
            <a:ext cx="509345" cy="2404355"/>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 Box 51">
            <a:extLst>
              <a:ext uri="{FF2B5EF4-FFF2-40B4-BE49-F238E27FC236}">
                <a16:creationId xmlns:a16="http://schemas.microsoft.com/office/drawing/2014/main" id="{5480ADEF-D26E-4672-A436-A47FF140338F}"/>
              </a:ext>
            </a:extLst>
          </p:cNvPr>
          <p:cNvSpPr txBox="1">
            <a:spLocks noChangeArrowheads="1"/>
          </p:cNvSpPr>
          <p:nvPr/>
        </p:nvSpPr>
        <p:spPr bwMode="auto">
          <a:xfrm>
            <a:off x="2688868" y="5005200"/>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100"/>
              </a:lnSpc>
            </a:pPr>
            <a:r>
              <a:rPr lang="ja-JP" sz="1000" dirty="0">
                <a:effectLst/>
                <a:latin typeface="ＭＳ 明朝" panose="02020609040205080304" pitchFamily="17" charset="-128"/>
                <a:ea typeface="ＭＳ 明朝" panose="02020609040205080304" pitchFamily="17" charset="-128"/>
                <a:cs typeface="Times New Roman" panose="02020603050405020304" pitchFamily="18" charset="0"/>
              </a:rPr>
              <a:t>【共同研究</a:t>
            </a:r>
            <a:r>
              <a:rPr lang="ja-JP" altLang="en-US" sz="1000" dirty="0">
                <a:effectLst/>
                <a:latin typeface="ＭＳ 明朝" panose="02020609040205080304" pitchFamily="17" charset="-128"/>
                <a:ea typeface="ＭＳ 明朝" panose="02020609040205080304" pitchFamily="17" charset="-128"/>
                <a:cs typeface="Times New Roman" panose="02020603050405020304" pitchFamily="18" charset="0"/>
              </a:rPr>
              <a:t>先</a:t>
            </a:r>
            <a:r>
              <a:rPr lang="ja-JP" sz="1000" dirty="0">
                <a:effectLst/>
                <a:latin typeface="ＭＳ 明朝" panose="02020609040205080304" pitchFamily="17" charset="-128"/>
                <a:ea typeface="ＭＳ 明朝" panose="02020609040205080304" pitchFamily="17" charset="-128"/>
                <a:cs typeface="Times New Roman" panose="02020603050405020304" pitchFamily="18" charset="0"/>
              </a:rPr>
              <a:t>】</a:t>
            </a:r>
            <a:endParaRPr lang="en-US" altLang="ja-JP" sz="800" kern="100" dirty="0">
              <a:latin typeface="Century" panose="02040604050505020304" pitchFamily="18" charset="0"/>
              <a:ea typeface="ＭＳ 明朝" panose="02020609040205080304" pitchFamily="17" charset="-128"/>
              <a:cs typeface="Times New Roman" panose="02020603050405020304" pitchFamily="18" charset="0"/>
            </a:endParaRPr>
          </a:p>
          <a:p>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C</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機関</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○研究室（つくば）</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・研究項目：</a:t>
            </a:r>
          </a:p>
          <a:p>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△△方式の研究開発</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cxnSp>
        <p:nvCxnSpPr>
          <p:cNvPr id="40" name="コネクタ: カギ線 39">
            <a:extLst>
              <a:ext uri="{FF2B5EF4-FFF2-40B4-BE49-F238E27FC236}">
                <a16:creationId xmlns:a16="http://schemas.microsoft.com/office/drawing/2014/main" id="{CEB9A258-E5ED-435C-9BE4-B27AE5EF057F}"/>
              </a:ext>
            </a:extLst>
          </p:cNvPr>
          <p:cNvCxnSpPr>
            <a:cxnSpLocks/>
            <a:stCxn id="93" idx="2"/>
            <a:endCxn id="29" idx="0"/>
          </p:cNvCxnSpPr>
          <p:nvPr/>
        </p:nvCxnSpPr>
        <p:spPr>
          <a:xfrm rot="5400000">
            <a:off x="1466127" y="4307824"/>
            <a:ext cx="660934" cy="733818"/>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コネクタ: カギ線 42">
            <a:extLst>
              <a:ext uri="{FF2B5EF4-FFF2-40B4-BE49-F238E27FC236}">
                <a16:creationId xmlns:a16="http://schemas.microsoft.com/office/drawing/2014/main" id="{D83F6474-FB1E-4DC6-8857-23454321ECB0}"/>
              </a:ext>
            </a:extLst>
          </p:cNvPr>
          <p:cNvCxnSpPr>
            <a:cxnSpLocks/>
            <a:stCxn id="93" idx="2"/>
            <a:endCxn id="39" idx="0"/>
          </p:cNvCxnSpPr>
          <p:nvPr/>
        </p:nvCxnSpPr>
        <p:spPr>
          <a:xfrm rot="16200000" flipH="1">
            <a:off x="2500718" y="4007050"/>
            <a:ext cx="660934" cy="1335365"/>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 Box 41">
            <a:extLst>
              <a:ext uri="{FF2B5EF4-FFF2-40B4-BE49-F238E27FC236}">
                <a16:creationId xmlns:a16="http://schemas.microsoft.com/office/drawing/2014/main" id="{2229485F-215F-462E-B9C7-56A0247745E1}"/>
              </a:ext>
            </a:extLst>
          </p:cNvPr>
          <p:cNvSpPr txBox="1">
            <a:spLocks noChangeArrowheads="1"/>
          </p:cNvSpPr>
          <p:nvPr/>
        </p:nvSpPr>
        <p:spPr bwMode="auto">
          <a:xfrm>
            <a:off x="825482" y="4671824"/>
            <a:ext cx="782679"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altLang="en-US" sz="1200" kern="100" dirty="0">
                <a:effectLst/>
                <a:latin typeface="Century" panose="02040604050505020304" pitchFamily="18" charset="0"/>
                <a:ea typeface="ＭＳ 明朝" panose="02020609040205080304" pitchFamily="17" charset="-128"/>
                <a:cs typeface="Times New Roman" panose="02020603050405020304" pitchFamily="18" charset="0"/>
              </a:rPr>
              <a:t>委託</a:t>
            </a:r>
            <a:endParaRPr 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47" name="Text Box 41">
            <a:extLst>
              <a:ext uri="{FF2B5EF4-FFF2-40B4-BE49-F238E27FC236}">
                <a16:creationId xmlns:a16="http://schemas.microsoft.com/office/drawing/2014/main" id="{2015D31C-F98A-4137-A947-B4C3EB218580}"/>
              </a:ext>
            </a:extLst>
          </p:cNvPr>
          <p:cNvSpPr txBox="1">
            <a:spLocks noChangeArrowheads="1"/>
          </p:cNvSpPr>
          <p:nvPr/>
        </p:nvSpPr>
        <p:spPr bwMode="auto">
          <a:xfrm>
            <a:off x="3424376" y="4671824"/>
            <a:ext cx="96731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altLang="en-US" sz="1200" kern="100" dirty="0">
                <a:effectLst/>
                <a:latin typeface="Century" panose="02040604050505020304" pitchFamily="18" charset="0"/>
                <a:ea typeface="ＭＳ 明朝" panose="02020609040205080304" pitchFamily="17" charset="-128"/>
                <a:cs typeface="Times New Roman" panose="02020603050405020304" pitchFamily="18" charset="0"/>
              </a:rPr>
              <a:t>共同研究</a:t>
            </a:r>
            <a:endParaRPr 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48" name="タイトル 1">
            <a:extLst>
              <a:ext uri="{FF2B5EF4-FFF2-40B4-BE49-F238E27FC236}">
                <a16:creationId xmlns:a16="http://schemas.microsoft.com/office/drawing/2014/main" id="{D7D1238D-6BB1-4D41-BD5E-2645F2FE0926}"/>
              </a:ext>
            </a:extLst>
          </p:cNvPr>
          <p:cNvSpPr txBox="1">
            <a:spLocks/>
          </p:cNvSpPr>
          <p:nvPr/>
        </p:nvSpPr>
        <p:spPr>
          <a:xfrm>
            <a:off x="1045749" y="1396466"/>
            <a:ext cx="7659340" cy="99198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285750" indent="-285750" algn="l">
              <a:lnSpc>
                <a:spcPts val="1400"/>
              </a:lnSpc>
              <a:buFont typeface="Wingdings" panose="05000000000000000000" pitchFamily="2" charset="2"/>
              <a:buChar char="l"/>
            </a:pPr>
            <a:r>
              <a:rPr lang="en-US" altLang="ja-JP" sz="1200" i="1" dirty="0">
                <a:solidFill>
                  <a:srgbClr val="0000FF"/>
                </a:solidFill>
                <a:latin typeface="+mn-ea"/>
                <a:ea typeface="+mn-ea"/>
              </a:rPr>
              <a:t>NEDO</a:t>
            </a:r>
            <a:r>
              <a:rPr lang="ja-JP" altLang="en-US" sz="1200" i="1" dirty="0">
                <a:solidFill>
                  <a:srgbClr val="0000FF"/>
                </a:solidFill>
                <a:latin typeface="+mn-ea"/>
                <a:ea typeface="+mn-ea"/>
              </a:rPr>
              <a:t>より直接助成を受ける法人および委託</a:t>
            </a:r>
            <a:r>
              <a:rPr lang="en-US" altLang="ja-JP" sz="1200" i="1" dirty="0">
                <a:solidFill>
                  <a:srgbClr val="0000FF"/>
                </a:solidFill>
                <a:latin typeface="+mn-ea"/>
                <a:ea typeface="+mn-ea"/>
              </a:rPr>
              <a:t>/</a:t>
            </a:r>
            <a:r>
              <a:rPr lang="ja-JP" altLang="en-US" sz="1200" i="1" dirty="0">
                <a:solidFill>
                  <a:srgbClr val="0000FF"/>
                </a:solidFill>
                <a:latin typeface="+mn-ea"/>
                <a:ea typeface="+mn-ea"/>
              </a:rPr>
              <a:t>共同研究先は正式名称ですべて記載して下さい。</a:t>
            </a:r>
            <a:endParaRPr lang="en-US" altLang="ja-JP" sz="1200" i="1"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ja-JP" sz="1200" i="1" kern="100" dirty="0">
                <a:solidFill>
                  <a:srgbClr val="0000FF"/>
                </a:solidFill>
                <a:latin typeface="+mn-ea"/>
                <a:ea typeface="+mn-ea"/>
                <a:cs typeface="Times New Roman" panose="02020603050405020304" pitchFamily="18" charset="0"/>
              </a:rPr>
              <a:t>事業者毎に、研究実施場所、実施項目を記載して</a:t>
            </a:r>
            <a:r>
              <a:rPr lang="ja-JP" altLang="en-US" sz="1200" i="1" kern="100" dirty="0">
                <a:solidFill>
                  <a:srgbClr val="0000FF"/>
                </a:solidFill>
                <a:latin typeface="+mn-ea"/>
                <a:ea typeface="+mn-ea"/>
                <a:cs typeface="Times New Roman" panose="02020603050405020304" pitchFamily="18" charset="0"/>
              </a:rPr>
              <a:t>下さい</a:t>
            </a:r>
            <a:r>
              <a:rPr lang="ja-JP" altLang="ja-JP" sz="1200" i="1" kern="100" dirty="0">
                <a:solidFill>
                  <a:srgbClr val="0000FF"/>
                </a:solidFill>
                <a:latin typeface="+mn-ea"/>
                <a:ea typeface="+mn-ea"/>
                <a:cs typeface="Times New Roman" panose="02020603050405020304" pitchFamily="18" charset="0"/>
              </a:rPr>
              <a:t>。</a:t>
            </a:r>
            <a:endParaRPr lang="en-US" altLang="ja-JP" sz="1200" i="1"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en-US" sz="1200" i="1" spc="-50" dirty="0">
                <a:solidFill>
                  <a:srgbClr val="0000FF"/>
                </a:solidFill>
                <a:latin typeface="+mn-ea"/>
                <a:ea typeface="+mn-ea"/>
              </a:rPr>
              <a:t>記載いただいた法人が、助成先、委託</a:t>
            </a:r>
            <a:r>
              <a:rPr lang="en-US" altLang="ja-JP" sz="1200" i="1" spc="-50" dirty="0">
                <a:solidFill>
                  <a:srgbClr val="0000FF"/>
                </a:solidFill>
                <a:latin typeface="+mn-ea"/>
                <a:ea typeface="+mn-ea"/>
              </a:rPr>
              <a:t>/</a:t>
            </a:r>
            <a:r>
              <a:rPr lang="ja-JP" altLang="en-US" sz="1200" i="1" spc="-50" dirty="0">
                <a:solidFill>
                  <a:srgbClr val="0000FF"/>
                </a:solidFill>
                <a:latin typeface="+mn-ea"/>
                <a:ea typeface="+mn-ea"/>
              </a:rPr>
              <a:t>共同研究先のどれに該当するのか、分かるように記載して下さい。</a:t>
            </a:r>
            <a:endParaRPr lang="en-US" altLang="ja-JP" sz="1200" i="1" spc="-50"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en-US" sz="1200" i="1" dirty="0">
                <a:solidFill>
                  <a:srgbClr val="0000FF"/>
                </a:solidFill>
                <a:latin typeface="+mn-ea"/>
                <a:ea typeface="+mn-ea"/>
              </a:rPr>
              <a:t>どの企業がユーザー企業であるかについても、分かるように記載して下さい。</a:t>
            </a:r>
          </a:p>
        </p:txBody>
      </p:sp>
      <p:sp>
        <p:nvSpPr>
          <p:cNvPr id="14" name="吹き出し: 角を丸めた四角形 13">
            <a:extLst>
              <a:ext uri="{FF2B5EF4-FFF2-40B4-BE49-F238E27FC236}">
                <a16:creationId xmlns:a16="http://schemas.microsoft.com/office/drawing/2014/main" id="{B5491706-5BA1-4695-B64B-92F4401C9F4A}"/>
              </a:ext>
            </a:extLst>
          </p:cNvPr>
          <p:cNvSpPr/>
          <p:nvPr/>
        </p:nvSpPr>
        <p:spPr>
          <a:xfrm>
            <a:off x="7305457" y="2796592"/>
            <a:ext cx="1264693" cy="509346"/>
          </a:xfrm>
          <a:prstGeom prst="wedgeRoundRectCallout">
            <a:avLst>
              <a:gd name="adj1" fmla="val -31888"/>
              <a:gd name="adj2" fmla="val 80147"/>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t>ユーザー企業</a:t>
            </a:r>
            <a:endParaRPr kumimoji="1" lang="ja-JP" altLang="en-US" sz="1400" b="1" dirty="0"/>
          </a:p>
        </p:txBody>
      </p:sp>
    </p:spTree>
    <p:extLst>
      <p:ext uri="{BB962C8B-B14F-4D97-AF65-F5344CB8AC3E}">
        <p14:creationId xmlns:p14="http://schemas.microsoft.com/office/powerpoint/2010/main" val="2084182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6624917" cy="461665"/>
          </a:xfrm>
          <a:prstGeom prst="rect">
            <a:avLst/>
          </a:prstGeom>
        </p:spPr>
        <p:txBody>
          <a:bodyPr wrap="square">
            <a:spAutoFit/>
          </a:bodyPr>
          <a:lstStyle/>
          <a:p>
            <a:pPr algn="ctr"/>
            <a:r>
              <a:rPr lang="ja-JP" altLang="en-US" sz="2400" b="1" i="1" dirty="0">
                <a:solidFill>
                  <a:srgbClr val="0000FF"/>
                </a:solidFill>
              </a:rPr>
              <a:t>共同研究理由およびその内容（様式）</a:t>
            </a:r>
            <a:endParaRPr lang="ja-JP" altLang="en-US" sz="1600" b="1" i="1" dirty="0">
              <a:solidFill>
                <a:srgbClr val="0000FF"/>
              </a:solidFill>
            </a:endParaRPr>
          </a:p>
        </p:txBody>
      </p:sp>
      <p:sp>
        <p:nvSpPr>
          <p:cNvPr id="10" name="正方形/長方形 9"/>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a:solidFill>
                  <a:srgbClr val="0000FF"/>
                </a:solidFill>
              </a:rPr>
              <a:t>本ページ及び事項以降のイタリックの青文字は削除または編集して、資料を作成として下さい。</a:t>
            </a:r>
            <a:endParaRPr lang="en-US" altLang="ja-JP" sz="1400" i="1" spc="-50" dirty="0">
              <a:solidFill>
                <a:srgbClr val="0000FF"/>
              </a:solidFill>
            </a:endParaRPr>
          </a:p>
          <a:p>
            <a:pPr marL="285750" indent="-285750">
              <a:buFont typeface="Arial" panose="020B0604020202020204" pitchFamily="34" charset="0"/>
              <a:buChar char="•"/>
            </a:pPr>
            <a:r>
              <a:rPr lang="ja-JP" altLang="en-US" sz="1400" i="1" spc="-50" dirty="0">
                <a:solidFill>
                  <a:srgbClr val="0000FF"/>
                </a:solidFill>
              </a:rPr>
              <a:t>イタリックの青文字は、記載要求事項です。</a:t>
            </a:r>
            <a:endParaRPr lang="en-US" altLang="ja-JP" sz="1400" i="1" spc="-50" dirty="0">
              <a:solidFill>
                <a:srgbClr val="0000FF"/>
              </a:solidFill>
            </a:endParaRPr>
          </a:p>
        </p:txBody>
      </p:sp>
      <p:sp>
        <p:nvSpPr>
          <p:cNvPr id="6" name="タイトル 1"/>
          <p:cNvSpPr txBox="1">
            <a:spLocks/>
          </p:cNvSpPr>
          <p:nvPr/>
        </p:nvSpPr>
        <p:spPr>
          <a:xfrm>
            <a:off x="628650" y="984885"/>
            <a:ext cx="7886700" cy="705804"/>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dirty="0"/>
              <a:t>共同研究理由及びその内容</a:t>
            </a:r>
            <a:endParaRPr lang="en-US" altLang="ja-JP" dirty="0"/>
          </a:p>
        </p:txBody>
      </p:sp>
      <p:graphicFrame>
        <p:nvGraphicFramePr>
          <p:cNvPr id="2" name="表 1"/>
          <p:cNvGraphicFramePr>
            <a:graphicFrameLocks noGrp="1"/>
          </p:cNvGraphicFramePr>
          <p:nvPr>
            <p:extLst>
              <p:ext uri="{D42A27DB-BD31-4B8C-83A1-F6EECF244321}">
                <p14:modId xmlns:p14="http://schemas.microsoft.com/office/powerpoint/2010/main" val="4209751060"/>
              </p:ext>
            </p:extLst>
          </p:nvPr>
        </p:nvGraphicFramePr>
        <p:xfrm>
          <a:off x="114300" y="2051908"/>
          <a:ext cx="8930849" cy="3734109"/>
        </p:xfrm>
        <a:graphic>
          <a:graphicData uri="http://schemas.openxmlformats.org/drawingml/2006/table">
            <a:tbl>
              <a:tblPr firstRow="1" bandRow="1">
                <a:tableStyleId>{5C22544A-7EE6-4342-B048-85BDC9FD1C3A}</a:tableStyleId>
              </a:tblPr>
              <a:tblGrid>
                <a:gridCol w="1461141">
                  <a:extLst>
                    <a:ext uri="{9D8B030D-6E8A-4147-A177-3AD203B41FA5}">
                      <a16:colId xmlns:a16="http://schemas.microsoft.com/office/drawing/2014/main" val="20000"/>
                    </a:ext>
                  </a:extLst>
                </a:gridCol>
                <a:gridCol w="1461141">
                  <a:extLst>
                    <a:ext uri="{9D8B030D-6E8A-4147-A177-3AD203B41FA5}">
                      <a16:colId xmlns:a16="http://schemas.microsoft.com/office/drawing/2014/main" val="20001"/>
                    </a:ext>
                  </a:extLst>
                </a:gridCol>
                <a:gridCol w="1461141">
                  <a:extLst>
                    <a:ext uri="{9D8B030D-6E8A-4147-A177-3AD203B41FA5}">
                      <a16:colId xmlns:a16="http://schemas.microsoft.com/office/drawing/2014/main" val="20002"/>
                    </a:ext>
                  </a:extLst>
                </a:gridCol>
                <a:gridCol w="2273713">
                  <a:extLst>
                    <a:ext uri="{9D8B030D-6E8A-4147-A177-3AD203B41FA5}">
                      <a16:colId xmlns:a16="http://schemas.microsoft.com/office/drawing/2014/main" val="20003"/>
                    </a:ext>
                  </a:extLst>
                </a:gridCol>
                <a:gridCol w="2273713">
                  <a:extLst>
                    <a:ext uri="{9D8B030D-6E8A-4147-A177-3AD203B41FA5}">
                      <a16:colId xmlns:a16="http://schemas.microsoft.com/office/drawing/2014/main" val="20004"/>
                    </a:ext>
                  </a:extLst>
                </a:gridCol>
              </a:tblGrid>
              <a:tr h="858623">
                <a:tc>
                  <a:txBody>
                    <a:bodyPr/>
                    <a:lstStyle/>
                    <a:p>
                      <a:r>
                        <a:rPr kumimoji="1" lang="ja-JP" altLang="en-US" sz="1400" dirty="0"/>
                        <a:t>法人名</a:t>
                      </a:r>
                    </a:p>
                  </a:txBody>
                  <a:tcPr/>
                </a:tc>
                <a:tc>
                  <a:txBody>
                    <a:bodyPr/>
                    <a:lstStyle/>
                    <a:p>
                      <a:r>
                        <a:rPr kumimoji="1" lang="ja-JP" altLang="en-US" sz="1400" dirty="0"/>
                        <a:t>事業実施形態</a:t>
                      </a:r>
                      <a:endParaRPr kumimoji="1" lang="en-US" altLang="ja-JP" sz="1400" dirty="0"/>
                    </a:p>
                    <a:p>
                      <a:r>
                        <a:rPr kumimoji="1" lang="ja-JP" altLang="en-US" sz="1400" dirty="0"/>
                        <a:t>（委託又は共同研究）</a:t>
                      </a:r>
                    </a:p>
                  </a:txBody>
                  <a:tcPr/>
                </a:tc>
                <a:tc>
                  <a:txBody>
                    <a:bodyPr/>
                    <a:lstStyle/>
                    <a:p>
                      <a:r>
                        <a:rPr kumimoji="1" lang="ja-JP" altLang="en-US" sz="1400" dirty="0"/>
                        <a:t>住所</a:t>
                      </a:r>
                    </a:p>
                  </a:txBody>
                  <a:tcPr/>
                </a:tc>
                <a:tc>
                  <a:txBody>
                    <a:bodyPr/>
                    <a:lstStyle/>
                    <a:p>
                      <a:r>
                        <a:rPr kumimoji="1" lang="ja-JP" altLang="en-US" sz="1400" dirty="0"/>
                        <a:t>本事業での業務内容</a:t>
                      </a:r>
                    </a:p>
                  </a:txBody>
                  <a:tcPr/>
                </a:tc>
                <a:tc>
                  <a:txBody>
                    <a:bodyPr/>
                    <a:lstStyle/>
                    <a:p>
                      <a:r>
                        <a:rPr kumimoji="1" lang="ja-JP" altLang="en-US" sz="1400" dirty="0"/>
                        <a:t>委託又は共同研究を行う合理的な理由</a:t>
                      </a:r>
                    </a:p>
                  </a:txBody>
                  <a:tcPr/>
                </a:tc>
                <a:extLst>
                  <a:ext uri="{0D108BD9-81ED-4DB2-BD59-A6C34878D82A}">
                    <a16:rowId xmlns:a16="http://schemas.microsoft.com/office/drawing/2014/main" val="10000"/>
                  </a:ext>
                </a:extLst>
              </a:tr>
              <a:tr h="858623">
                <a:tc>
                  <a:txBody>
                    <a:bodyPr/>
                    <a:lstStyle/>
                    <a:p>
                      <a:r>
                        <a:rPr kumimoji="1" lang="en-US" altLang="ja-JP" sz="1400" i="1" dirty="0">
                          <a:solidFill>
                            <a:srgbClr val="0000FF"/>
                          </a:solidFill>
                        </a:rPr>
                        <a:t>C</a:t>
                      </a:r>
                      <a:r>
                        <a:rPr kumimoji="1" lang="ja-JP" altLang="en-US" sz="1400" i="1" dirty="0">
                          <a:solidFill>
                            <a:srgbClr val="0000FF"/>
                          </a:solidFill>
                        </a:rPr>
                        <a:t>機関</a:t>
                      </a:r>
                    </a:p>
                  </a:txBody>
                  <a:tcPr/>
                </a:tc>
                <a:tc>
                  <a:txBody>
                    <a:bodyPr/>
                    <a:lstStyle/>
                    <a:p>
                      <a:r>
                        <a:rPr kumimoji="1" lang="ja-JP" altLang="en-US" sz="1400" i="1" dirty="0">
                          <a:solidFill>
                            <a:srgbClr val="0000FF"/>
                          </a:solidFill>
                        </a:rPr>
                        <a:t>共同研究</a:t>
                      </a:r>
                    </a:p>
                  </a:txBody>
                  <a:tcPr/>
                </a:tc>
                <a:tc>
                  <a:txBody>
                    <a:bodyPr/>
                    <a:lstStyle/>
                    <a:p>
                      <a:r>
                        <a:rPr kumimoji="1" lang="ja-JP" altLang="en-US" sz="1400" i="1" dirty="0">
                          <a:solidFill>
                            <a:srgbClr val="0000FF"/>
                          </a:solidFill>
                        </a:rPr>
                        <a:t>■■県■■市</a:t>
                      </a:r>
                    </a:p>
                  </a:txBody>
                  <a:tcPr/>
                </a:tc>
                <a:tc>
                  <a:txBody>
                    <a:bodyPr/>
                    <a:lstStyle/>
                    <a:p>
                      <a:pPr latinLnBrk="1"/>
                      <a:r>
                        <a:rPr kumimoji="1" lang="ja-JP" altLang="ja-JP" sz="1400" b="1" i="1" kern="1200" dirty="0">
                          <a:solidFill>
                            <a:srgbClr val="0000FF"/>
                          </a:solidFill>
                          <a:effectLst/>
                          <a:latin typeface="+mn-lt"/>
                          <a:ea typeface="+mn-ea"/>
                          <a:cs typeface="+mn-cs"/>
                        </a:rPr>
                        <a:t>△△△方式の研究開発</a:t>
                      </a:r>
                      <a:endParaRPr kumimoji="1" lang="en-US" altLang="ja-JP" sz="1400" b="1" i="1" kern="1200" dirty="0">
                        <a:solidFill>
                          <a:srgbClr val="0000FF"/>
                        </a:solidFill>
                        <a:effectLst/>
                        <a:latin typeface="+mn-lt"/>
                        <a:ea typeface="+mn-ea"/>
                        <a:cs typeface="+mn-cs"/>
                      </a:endParaRPr>
                    </a:p>
                    <a:p>
                      <a:r>
                        <a:rPr kumimoji="1" lang="ja-JP" altLang="ja-JP" sz="1400" b="0" i="1" kern="1200" dirty="0">
                          <a:solidFill>
                            <a:srgbClr val="0000FF"/>
                          </a:solidFill>
                          <a:effectLst/>
                          <a:latin typeface="+mn-lt"/>
                          <a:ea typeface="+mn-ea"/>
                          <a:cs typeface="+mn-cs"/>
                        </a:rPr>
                        <a:t>×××装置</a:t>
                      </a:r>
                      <a:r>
                        <a:rPr kumimoji="1" lang="ja-JP" altLang="en-US" sz="1400" i="1" dirty="0">
                          <a:solidFill>
                            <a:srgbClr val="0000FF"/>
                          </a:solidFill>
                        </a:rPr>
                        <a:t>の制御効率化を目的とした</a:t>
                      </a:r>
                      <a:r>
                        <a:rPr kumimoji="1" lang="en-US" altLang="ja-JP" sz="1400" i="1" dirty="0">
                          <a:solidFill>
                            <a:srgbClr val="0000FF"/>
                          </a:solidFill>
                        </a:rPr>
                        <a:t>AI</a:t>
                      </a:r>
                      <a:r>
                        <a:rPr kumimoji="1" lang="ja-JP" altLang="en-US" sz="1400" i="1" dirty="0">
                          <a:solidFill>
                            <a:srgbClr val="0000FF"/>
                          </a:solidFill>
                        </a:rPr>
                        <a:t>技術の開発を行う。</a:t>
                      </a:r>
                    </a:p>
                  </a:txBody>
                  <a:tcPr/>
                </a:tc>
                <a:tc>
                  <a:txBody>
                    <a:bodyPr/>
                    <a:lstStyle/>
                    <a:p>
                      <a:r>
                        <a:rPr kumimoji="1" lang="ja-JP" altLang="en-US" sz="1400" i="1" dirty="0">
                          <a:solidFill>
                            <a:srgbClr val="0000FF"/>
                          </a:solidFill>
                        </a:rPr>
                        <a:t>△△方式に関する豊富なノウハウ・データを保有しており、</a:t>
                      </a:r>
                      <a:r>
                        <a:rPr kumimoji="1" lang="en-US" altLang="ja-JP" sz="1400" i="1" dirty="0">
                          <a:solidFill>
                            <a:srgbClr val="0000FF"/>
                          </a:solidFill>
                        </a:rPr>
                        <a:t>×××</a:t>
                      </a:r>
                      <a:r>
                        <a:rPr kumimoji="1" lang="ja-JP" altLang="en-US" sz="1400" i="1" dirty="0">
                          <a:solidFill>
                            <a:srgbClr val="0000FF"/>
                          </a:solidFill>
                        </a:rPr>
                        <a:t>装置の制御効率化向上を目的としたモデルを構築する上で連携が必要。</a:t>
                      </a:r>
                    </a:p>
                  </a:txBody>
                  <a:tcPr/>
                </a:tc>
                <a:extLst>
                  <a:ext uri="{0D108BD9-81ED-4DB2-BD59-A6C34878D82A}">
                    <a16:rowId xmlns:a16="http://schemas.microsoft.com/office/drawing/2014/main" val="10001"/>
                  </a:ext>
                </a:extLst>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extLst>
                  <a:ext uri="{0D108BD9-81ED-4DB2-BD59-A6C34878D82A}">
                    <a16:rowId xmlns:a16="http://schemas.microsoft.com/office/drawing/2014/main" val="10002"/>
                  </a:ext>
                </a:extLst>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extLst>
                  <a:ext uri="{0D108BD9-81ED-4DB2-BD59-A6C34878D82A}">
                    <a16:rowId xmlns:a16="http://schemas.microsoft.com/office/drawing/2014/main" val="10003"/>
                  </a:ext>
                </a:extLst>
              </a:tr>
            </a:tbl>
          </a:graphicData>
        </a:graphic>
      </p:graphicFrame>
      <p:sp>
        <p:nvSpPr>
          <p:cNvPr id="3" name="四角形吹き出し 2"/>
          <p:cNvSpPr/>
          <p:nvPr/>
        </p:nvSpPr>
        <p:spPr>
          <a:xfrm>
            <a:off x="325230" y="3526056"/>
            <a:ext cx="2298700" cy="785811"/>
          </a:xfrm>
          <a:prstGeom prst="wedgeRectCallout">
            <a:avLst>
              <a:gd name="adj1" fmla="val -40367"/>
              <a:gd name="adj2" fmla="val -975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i="1" spc="-50" dirty="0">
                <a:solidFill>
                  <a:srgbClr val="0000FF"/>
                </a:solidFill>
              </a:rPr>
              <a:t>法人格等正式名称で記載下さい。</a:t>
            </a:r>
          </a:p>
        </p:txBody>
      </p:sp>
      <p:sp>
        <p:nvSpPr>
          <p:cNvPr id="7" name="スライド番号プレースホルダー 3">
            <a:extLst>
              <a:ext uri="{FF2B5EF4-FFF2-40B4-BE49-F238E27FC236}">
                <a16:creationId xmlns:a16="http://schemas.microsoft.com/office/drawing/2014/main" id="{F4216D71-29F9-4919-9253-24763BE7F9FA}"/>
              </a:ext>
            </a:extLst>
          </p:cNvPr>
          <p:cNvSpPr>
            <a:spLocks noGrp="1"/>
          </p:cNvSpPr>
          <p:nvPr>
            <p:ph type="sldNum" sz="quarter" idx="12"/>
          </p:nvPr>
        </p:nvSpPr>
        <p:spPr>
          <a:xfrm>
            <a:off x="7086600" y="3175"/>
            <a:ext cx="2057400" cy="365125"/>
          </a:xfrm>
        </p:spPr>
        <p:txBody>
          <a:bodyPr/>
          <a:lstStyle/>
          <a:p>
            <a:fld id="{13F9EE20-3E70-4A96-8315-A6CA05984928}" type="slidenum">
              <a:rPr lang="ja-JP" altLang="en-US" sz="2400" smtClean="0"/>
              <a:pPr/>
              <a:t>1</a:t>
            </a:fld>
            <a:endParaRPr lang="ja-JP" altLang="en-US" sz="2400" dirty="0"/>
          </a:p>
        </p:txBody>
      </p:sp>
    </p:spTree>
    <p:extLst>
      <p:ext uri="{BB962C8B-B14F-4D97-AF65-F5344CB8AC3E}">
        <p14:creationId xmlns:p14="http://schemas.microsoft.com/office/powerpoint/2010/main" val="182501945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428</Words>
  <Application>Microsoft Office PowerPoint</Application>
  <PresentationFormat>画面に合わせる (4:3)</PresentationFormat>
  <Paragraphs>70</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ＭＳ Ｐゴシック</vt:lpstr>
      <vt:lpstr>ＭＳ 明朝</vt:lpstr>
      <vt:lpstr>Arial</vt:lpstr>
      <vt:lpstr>Calibri</vt:lpstr>
      <vt:lpstr>Calibri Light</vt:lpstr>
      <vt:lpstr>Century</vt:lpstr>
      <vt:lpstr>Wingdings</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2019-03-07T05:56:57Z</dcterms:created>
  <dcterms:modified xsi:type="dcterms:W3CDTF">2021-09-07T10:00:27Z</dcterms:modified>
  <cp:contentStatus/>
</cp:coreProperties>
</file>