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29"/>
  </p:notesMasterIdLst>
  <p:handoutMasterIdLst>
    <p:handoutMasterId r:id="rId30"/>
  </p:handoutMasterIdLst>
  <p:sldIdLst>
    <p:sldId id="2145705059" r:id="rId2"/>
    <p:sldId id="2145705070" r:id="rId3"/>
    <p:sldId id="2145705137" r:id="rId4"/>
    <p:sldId id="2145705124" r:id="rId5"/>
    <p:sldId id="267" r:id="rId6"/>
    <p:sldId id="2145705125" r:id="rId7"/>
    <p:sldId id="2145705018" r:id="rId8"/>
    <p:sldId id="2145705061" r:id="rId9"/>
    <p:sldId id="2145705060" r:id="rId10"/>
    <p:sldId id="2145705136" r:id="rId11"/>
    <p:sldId id="2145705129" r:id="rId12"/>
    <p:sldId id="2145705130" r:id="rId13"/>
    <p:sldId id="2145705014" r:id="rId14"/>
    <p:sldId id="2145704965" r:id="rId15"/>
    <p:sldId id="2145705131" r:id="rId16"/>
    <p:sldId id="2145705116" r:id="rId17"/>
    <p:sldId id="2145704977" r:id="rId18"/>
    <p:sldId id="2145704976" r:id="rId19"/>
    <p:sldId id="2145705052" r:id="rId20"/>
    <p:sldId id="2145705109" r:id="rId21"/>
    <p:sldId id="2145704973" r:id="rId22"/>
    <p:sldId id="2145705132" r:id="rId23"/>
    <p:sldId id="2145705133" r:id="rId24"/>
    <p:sldId id="2145705122" r:id="rId25"/>
    <p:sldId id="2145705071" r:id="rId26"/>
    <p:sldId id="2145705134" r:id="rId27"/>
    <p:sldId id="2145705135" r:id="rId28"/>
  </p:sldIdLst>
  <p:sldSz cx="12192000" cy="6858000"/>
  <p:notesSz cx="6735763" cy="9866313"/>
  <p:custShowLst>
    <p:custShow name="Format Guide Workshop" id="0">
      <p:sldLst/>
    </p:custShow>
  </p:custShowLst>
  <p:custDataLst>
    <p:tags r:id="rId31"/>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 uri="{1BD7E111-0CB8-44D6-8891-C1BB2F81B7CC}">
      <p1710:readonlyRecommended xmlns:p1710="http://schemas.microsoft.com/office/powerpoint/2017/10/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3E07ABB-DA68-44EF-954B-BD4500C9BA5E}" v="1" dt="2021-09-01T11:33:54.796"/>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868" autoAdjust="0"/>
    <p:restoredTop sz="94796" autoAdjust="0"/>
  </p:normalViewPr>
  <p:slideViewPr>
    <p:cSldViewPr snapToGrid="0">
      <p:cViewPr varScale="1">
        <p:scale>
          <a:sx n="79" d="100"/>
          <a:sy n="79" d="100"/>
        </p:scale>
        <p:origin x="126" y="618"/>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commentAuthors" Target="commentAuthors.xml"/><Relationship Id="rId37"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gs" Target="tags/tag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handoutMaster" Target="handoutMasters/handoutMaster1.xml"/><Relationship Id="rId35" Type="http://schemas.openxmlformats.org/officeDocument/2006/relationships/theme" Target="theme/theme1.xml"/><Relationship Id="rId8" Type="http://schemas.openxmlformats.org/officeDocument/2006/relationships/slide" Target="slides/slide7.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9/15/2021</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9/15/2021</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562727" y="6499628"/>
            <a:ext cx="381000" cy="215444"/>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4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4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TextBox 6">
            <a:extLst>
              <a:ext uri="{FF2B5EF4-FFF2-40B4-BE49-F238E27FC236}">
                <a16:creationId xmlns:a16="http://schemas.microsoft.com/office/drawing/2014/main" id="{A4841E5F-B53E-4B37-89E3-7380E1069D1D}"/>
              </a:ext>
            </a:extLst>
          </p:cNvPr>
          <p:cNvSpPr txBox="1"/>
          <p:nvPr userDrawn="1"/>
        </p:nvSpPr>
        <p:spPr bwMode="white">
          <a:xfrm>
            <a:off x="11562727" y="6499628"/>
            <a:ext cx="381000" cy="215444"/>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400" kern="1200" smtClean="0">
                <a:solidFill>
                  <a:schemeClr val="tx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400" kern="1200" dirty="0">
              <a:solidFill>
                <a:schemeClr val="tx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dadc/join/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（幹事会社）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184936"/>
            <a:ext cx="10972506" cy="2215867"/>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本資料に記載している項目に必要情報を入力し、「事業戦略ビジョン」を作成してください。これが、いわゆる提案書に当たります。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各ページの記載ガイド（青色のボックス）は提出時に削除して下さい。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本事業戦略ビジョンのうち非開示を希望する情報・スライドはその旨を明記ください。非開示情報と認められる情報は、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や担当省庁の担当者及び審査委員以外には提供しないものとし、本基金事業以外の目的に使用しません。</a:t>
            </a:r>
            <a:endParaRPr kumimoji="1" lang="en-US" altLang="ja-JP" sz="1100" dirty="0"/>
          </a:p>
          <a:p>
            <a:pPr marL="342900" indent="-342900">
              <a:buFont typeface="Arial" panose="020B0604020202020204" pitchFamily="34" charset="0"/>
              <a:buChar char="•"/>
            </a:pPr>
            <a:r>
              <a:rPr kumimoji="1" lang="ja-JP" altLang="en-US" sz="1100" dirty="0"/>
              <a:t>上記の非開示とした情報を除いた上で、</a:t>
            </a:r>
            <a:r>
              <a:rPr kumimoji="1" lang="en-US" altLang="ja-JP" sz="1100" dirty="0"/>
              <a:t>NEDO</a:t>
            </a:r>
            <a:r>
              <a:rPr kumimoji="1" lang="ja-JP" altLang="en-US" sz="1100" dirty="0"/>
              <a:t>のホームページに採択者の「事業戦略ビジョン」を公開する予定です。</a:t>
            </a:r>
            <a:endParaRPr kumimoji="1" lang="en-US" altLang="ja-JP" sz="1100" dirty="0"/>
          </a:p>
          <a:p>
            <a:pPr marL="342900" indent="-342900">
              <a:buFont typeface="Arial" panose="020B0604020202020204" pitchFamily="34" charset="0"/>
              <a:buChar char="•"/>
            </a:pPr>
            <a:r>
              <a:rPr kumimoji="1" lang="ja-JP" altLang="en-US" sz="1100" dirty="0"/>
              <a:t>大学や公的研究機関は　</a:t>
            </a:r>
            <a:r>
              <a:rPr kumimoji="1" lang="en-US" altLang="ja-JP" sz="1100" dirty="0"/>
              <a:t>2.</a:t>
            </a:r>
            <a:r>
              <a:rPr kumimoji="1" lang="zh-TW" altLang="en-US" sz="1100" dirty="0"/>
              <a:t>研究開発計画</a:t>
            </a:r>
            <a:r>
              <a:rPr kumimoji="1" lang="ja-JP" altLang="en-US" sz="1100" dirty="0"/>
              <a:t>及び</a:t>
            </a:r>
            <a:r>
              <a:rPr kumimoji="1" lang="en-US" altLang="ja-JP" sz="1100" dirty="0"/>
              <a:t>4.</a:t>
            </a:r>
            <a:r>
              <a:rPr kumimoji="1" lang="ja-JP" altLang="en-US" sz="1100" dirty="0"/>
              <a:t>その他（提案者情報）のみを提出して下さい。</a:t>
            </a:r>
            <a:endParaRPr kumimoji="1" lang="en-US" altLang="ja-JP" sz="1100" dirty="0"/>
          </a:p>
          <a:p>
            <a:pPr marL="342900" indent="-342900">
              <a:buFont typeface="Arial" panose="020B0604020202020204" pitchFamily="34" charset="0"/>
              <a:buChar char="•"/>
            </a:pPr>
            <a:r>
              <a:rPr kumimoji="1" lang="ja-JP" altLang="en-US" sz="1100" dirty="0"/>
              <a:t>本事業戦略ビジョンは事業実施期間中、定期的に（年に１度を想定）更新の上、随時公開いただきます。さらに、プロジェクトにおける主要企業等</a:t>
            </a:r>
            <a:r>
              <a:rPr kumimoji="1" lang="en-US" altLang="ja-JP" sz="1100" baseline="30000" dirty="0"/>
              <a:t>※</a:t>
            </a:r>
            <a:r>
              <a:rPr kumimoji="1" lang="ja-JP" altLang="en-US" sz="1100" dirty="0"/>
              <a:t>の経営者（原則、代表取締役、代表執行役その他代表権を有する者）には、分野別</a:t>
            </a:r>
            <a:r>
              <a:rPr kumimoji="1" lang="en-US" altLang="ja-JP" sz="1100" dirty="0" err="1"/>
              <a:t>WG</a:t>
            </a:r>
            <a:r>
              <a:rPr kumimoji="1" lang="ja-JP" altLang="en-US" sz="110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p>
          <a:p>
            <a:pPr marL="442913" indent="-442913"/>
            <a:r>
              <a:rPr kumimoji="1" lang="ja-JP" altLang="en-US" sz="1100" dirty="0"/>
              <a:t>　　　　</a:t>
            </a:r>
            <a:r>
              <a:rPr kumimoji="1" lang="en-US" altLang="ja-JP" sz="1100" dirty="0"/>
              <a:t>※</a:t>
            </a:r>
            <a:r>
              <a:rPr kumimoji="1" lang="ja-JP" altLang="en-US" sz="1100" dirty="0"/>
              <a:t>国費負担額がプロジェクト内で最大の実施主体（大学や公的研究機関等を除く、 実施主体がコンソーシアムの場合は幹事会社）、及び国費負担額がプロジェクト全体の</a:t>
            </a:r>
            <a:r>
              <a:rPr kumimoji="1" lang="en-US" altLang="ja-JP" sz="1100" dirty="0"/>
              <a:t>10</a:t>
            </a:r>
            <a:r>
              <a:rPr kumimoji="1" lang="ja-JP" altLang="en-US" sz="1100" dirty="0"/>
              <a:t>％以上かつ上位３社程度の主要企業等（コンソーシアム単位ではなく企業等の単位）　　　　</a:t>
            </a:r>
            <a:endParaRPr kumimoji="1" lang="en-US" altLang="ja-JP" sz="110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コンソーシアム等による共同実施の場合には、幹事会社を明記して下さい。</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rgbClr val="575757"/>
                </a:solidFill>
                <a:latin typeface="Meiryo UI" panose="020B0604030504040204" pitchFamily="50" charset="-128"/>
                <a:ea typeface="Meiryo UI" panose="020B0604030504040204" pitchFamily="50" charset="-128"/>
              </a:rPr>
              <a:t>事業化</a:t>
            </a:r>
            <a:endParaRPr kumimoji="1" lang="en-US" sz="1200" dirty="0" err="1">
              <a:solidFill>
                <a:srgbClr val="575757"/>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1502826560"/>
              </p:ext>
            </p:extLst>
          </p:nvPr>
        </p:nvGraphicFramePr>
        <p:xfrm>
          <a:off x="521722" y="2653896"/>
          <a:ext cx="11257502" cy="3239176"/>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latin typeface="Meiryo UI" panose="020B0604030504040204" pitchFamily="50" charset="-128"/>
                          <a:ea typeface="Meiryo UI" panose="020B0604030504040204" pitchFamily="50" charset="-128"/>
                        </a:rPr>
                        <a:t>N1</a:t>
                      </a:r>
                      <a:r>
                        <a:rPr lang="ja-JP" altLang="en-US" sz="900" kern="1200" dirty="0">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latin typeface="Meiryo UI" panose="020B0604030504040204" pitchFamily="50" charset="-128"/>
                          <a:ea typeface="Meiryo UI" panose="020B0604030504040204" pitchFamily="50" charset="-128"/>
                        </a:rPr>
                        <a:t>N10</a:t>
                      </a:r>
                      <a:r>
                        <a:rPr lang="ja-JP" altLang="en-US" sz="800" kern="1200" dirty="0">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latin typeface="Meiryo UI" panose="020B0604030504040204" pitchFamily="50" charset="-128"/>
                          <a:ea typeface="Meiryo UI" panose="020B0604030504040204" pitchFamily="50" charset="-128"/>
                        </a:rPr>
                        <a:t>NX</a:t>
                      </a:r>
                      <a:r>
                        <a:rPr lang="ja-JP" altLang="en-US" sz="800" kern="1200" dirty="0">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err="1">
                          <a:ln>
                            <a:noFill/>
                          </a:ln>
                          <a:effectLst/>
                          <a:uLnTx/>
                          <a:uFillTx/>
                          <a:latin typeface="Meiryo UI" panose="020B0604030504040204" pitchFamily="50" charset="-128"/>
                          <a:ea typeface="Meiryo UI" panose="020B0604030504040204" pitchFamily="50" charset="-128"/>
                        </a:rPr>
                        <a:t>N15</a:t>
                      </a:r>
                      <a:r>
                        <a:rPr kumimoji="0" lang="ja-JP" altLang="en-US" sz="8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年度</a:t>
                      </a:r>
                      <a:endParaRPr lang="en-US" sz="8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a:t>
                      </a:r>
                      <a:endParaRPr lang="en-US" altLang="ja-JP" sz="800" dirty="0">
                        <a:latin typeface="Meiryo UI" panose="020B0604030504040204" pitchFamily="50" charset="-128"/>
                        <a:ea typeface="Meiryo UI" panose="020B0604030504040204" pitchFamily="50" charset="-128"/>
                      </a:endParaRPr>
                    </a:p>
                    <a:p>
                      <a:r>
                        <a:rPr lang="ja-JP" altLang="en-US" sz="800" dirty="0" err="1">
                          <a:latin typeface="Meiryo UI" panose="020B0604030504040204" pitchFamily="50" charset="-128"/>
                          <a:ea typeface="Meiryo UI" panose="020B0604030504040204" pitchFamily="50" charset="-128"/>
                        </a:rPr>
                        <a:t>まで</a:t>
                      </a:r>
                      <a:r>
                        <a:rPr lang="ja-JP" altLang="en-US" sz="800" dirty="0">
                          <a:latin typeface="Meiryo UI" panose="020B0604030504040204" pitchFamily="50" charset="-128"/>
                          <a:ea typeface="Meiryo UI" panose="020B0604030504040204" pitchFamily="50" charset="-128"/>
                        </a:rPr>
                        <a:t>合計</a:t>
                      </a:r>
                      <a:endParaRPr lang="en-US" sz="800" dirty="0">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a:t>
                      </a:r>
                      <a:r>
                        <a:rPr lang="ja-JP" altLang="en-US" sz="1200" dirty="0">
                          <a:solidFill>
                            <a:schemeClr val="accent3">
                              <a:lumMod val="50000"/>
                            </a:schemeClr>
                          </a:solidFill>
                          <a:latin typeface="Meiryo UI" panose="020B0604030504040204" pitchFamily="50" charset="-128"/>
                          <a:ea typeface="Meiryo UI" panose="020B0604030504040204" pitchFamily="50" charset="-128"/>
                        </a:rPr>
                        <a:t>等</a:t>
                      </a:r>
                      <a:endParaRPr lang="en-US" sz="1200" dirty="0">
                        <a:solidFill>
                          <a:schemeClr val="accent3">
                            <a:lumMod val="50000"/>
                          </a:schemeClr>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latin typeface="Meiryo UI" panose="020B0604030504040204" pitchFamily="50" charset="-128"/>
                          <a:ea typeface="Meiryo UI" panose="020B0604030504040204" pitchFamily="50" charset="-128"/>
                        </a:rPr>
                        <a:t>売上高</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原価</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研究開発費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latin typeface="Meiryo UI" panose="020B0604030504040204" pitchFamily="50" charset="-128"/>
                          <a:ea typeface="Meiryo UI" panose="020B0604030504040204" pitchFamily="50" charset="-128"/>
                        </a:rPr>
                        <a:t>設備投資費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販売管理費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latin typeface="Meiryo UI" panose="020B0604030504040204" pitchFamily="50" charset="-128"/>
                          <a:ea typeface="Meiryo UI" panose="020B0604030504040204" pitchFamily="50" charset="-128"/>
                        </a:rPr>
                        <a:t>営業利益</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latin typeface="Meiryo UI" panose="020B0604030504040204" pitchFamily="50" charset="-128"/>
                          <a:ea typeface="Meiryo UI" panose="020B0604030504040204" pitchFamily="50" charset="-128"/>
                        </a:rPr>
                        <a:t>取組の段階</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事業化可能性の検証</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研究開発の開始</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事業化</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501496">
                <a:tc>
                  <a:txBody>
                    <a:bodyPr/>
                    <a:lstStyle/>
                    <a:p>
                      <a:pPr marL="87313" indent="0" algn="l"/>
                      <a:r>
                        <a:rPr lang="ja-JP" altLang="en-US" sz="1000" dirty="0">
                          <a:latin typeface="Meiryo UI" panose="020B0604030504040204" pitchFamily="50" charset="-128"/>
                          <a:ea typeface="Meiryo UI" panose="020B0604030504040204" pitchFamily="50" charset="-128"/>
                        </a:rPr>
                        <a:t>会社全体の</a:t>
                      </a:r>
                      <a:endParaRPr lang="en-US" altLang="ja-JP" sz="1000" dirty="0">
                        <a:latin typeface="Meiryo UI" panose="020B0604030504040204" pitchFamily="50" charset="-128"/>
                        <a:ea typeface="Meiryo UI" panose="020B0604030504040204" pitchFamily="50" charset="-128"/>
                      </a:endParaRPr>
                    </a:p>
                    <a:p>
                      <a:pPr marL="87313" indent="0" algn="l"/>
                      <a:r>
                        <a:rPr lang="ja-JP" altLang="en-US" sz="1000" dirty="0">
                          <a:latin typeface="Meiryo UI" panose="020B0604030504040204" pitchFamily="50" charset="-128"/>
                          <a:ea typeface="Meiryo UI" panose="020B0604030504040204" pitchFamily="50" charset="-128"/>
                        </a:rPr>
                        <a:t>売上高研究開発費比率</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p>
                      <a:pPr marL="87313" indent="0"/>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rgbClr val="575757"/>
                </a:solidFill>
                <a:latin typeface="Meiryo UI" panose="020B0604030504040204" pitchFamily="50" charset="-128"/>
                <a:ea typeface="Meiryo UI" panose="020B0604030504040204" pitchFamily="50" charset="-128"/>
              </a:rPr>
              <a:t>研究開発</a:t>
            </a:r>
            <a:endParaRPr kumimoji="1" lang="en-US" sz="1200" dirty="0" err="1">
              <a:solidFill>
                <a:srgbClr val="575757"/>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19" name="四角形吹き出し 18"/>
          <p:cNvSpPr/>
          <p:nvPr/>
        </p:nvSpPr>
        <p:spPr>
          <a:xfrm>
            <a:off x="382731" y="6434353"/>
            <a:ext cx="5918834" cy="270926"/>
          </a:xfrm>
          <a:prstGeom prst="wedgeRectCallout">
            <a:avLst>
              <a:gd name="adj1" fmla="val -38294"/>
              <a:gd name="adj2" fmla="val -25956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555348"/>
            <a:ext cx="10778397"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2777509198"/>
              </p:ext>
            </p:extLst>
          </p:nvPr>
        </p:nvGraphicFramePr>
        <p:xfrm>
          <a:off x="382731" y="2048037"/>
          <a:ext cx="11431314" cy="3555729"/>
        </p:xfrm>
        <a:graphic>
          <a:graphicData uri="http://schemas.openxmlformats.org/drawingml/2006/table">
            <a:tbl>
              <a:tblPr firstRow="1" bandRow="1">
                <a:tableStyleId>{5940675A-B579-460E-94D1-54222C63F5DA}</a:tableStyleId>
              </a:tblPr>
              <a:tblGrid>
                <a:gridCol w="2104765">
                  <a:extLst>
                    <a:ext uri="{9D8B030D-6E8A-4147-A177-3AD203B41FA5}">
                      <a16:colId xmlns:a16="http://schemas.microsoft.com/office/drawing/2014/main" val="1889441959"/>
                    </a:ext>
                  </a:extLst>
                </a:gridCol>
                <a:gridCol w="990358">
                  <a:extLst>
                    <a:ext uri="{9D8B030D-6E8A-4147-A177-3AD203B41FA5}">
                      <a16:colId xmlns:a16="http://schemas.microsoft.com/office/drawing/2014/main" val="446758349"/>
                    </a:ext>
                  </a:extLst>
                </a:gridCol>
                <a:gridCol w="990358">
                  <a:extLst>
                    <a:ext uri="{9D8B030D-6E8A-4147-A177-3AD203B41FA5}">
                      <a16:colId xmlns:a16="http://schemas.microsoft.com/office/drawing/2014/main" val="354005506"/>
                    </a:ext>
                  </a:extLst>
                </a:gridCol>
                <a:gridCol w="990358">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53658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err="1">
                          <a:ln>
                            <a:noFill/>
                          </a:ln>
                          <a:solidFill>
                            <a:srgbClr val="575757"/>
                          </a:solidFill>
                          <a:effectLst/>
                          <a:uLnTx/>
                          <a:uFillTx/>
                          <a:latin typeface="Meiryo UI" panose="020B0604030504040204" pitchFamily="50" charset="-128"/>
                          <a:ea typeface="Meiryo UI" panose="020B0604030504040204" pitchFamily="50" charset="-128"/>
                          <a:cs typeface="+mn-cs"/>
                        </a:rPr>
                        <a:t>N15</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520353">
                <a:tc>
                  <a:txBody>
                    <a:bodyPr/>
                    <a:lstStyle/>
                    <a:p>
                      <a:pPr algn="ctr"/>
                      <a:r>
                        <a:rPr lang="ja-JP" altLang="en-US" sz="1400" dirty="0">
                          <a:latin typeface="Meiryo UI" panose="020B0604030504040204" pitchFamily="50" charset="-128"/>
                          <a:ea typeface="Meiryo UI" panose="020B0604030504040204" pitchFamily="50" charset="-128"/>
                        </a:rPr>
                        <a:t>事業全体の資金需要</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1563314925"/>
                  </a:ext>
                </a:extLst>
              </a:tr>
              <a:tr h="520353">
                <a:tc>
                  <a:txBody>
                    <a:bodyPr/>
                    <a:lstStyle/>
                    <a:p>
                      <a:pPr algn="ctr"/>
                      <a:r>
                        <a:rPr lang="ja-JP" altLang="en-US" sz="1400" dirty="0">
                          <a:latin typeface="Meiryo UI" panose="020B0604030504040204" pitchFamily="50" charset="-128"/>
                          <a:ea typeface="Meiryo UI" panose="020B0604030504040204" pitchFamily="50" charset="-128"/>
                        </a:rPr>
                        <a:t>うち研究開発投資</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2082925846"/>
                  </a:ext>
                </a:extLst>
              </a:tr>
              <a:tr h="520353">
                <a:tc>
                  <a:txBody>
                    <a:bodyPr/>
                    <a:lstStyle/>
                    <a:p>
                      <a:pPr algn="ctr"/>
                      <a:r>
                        <a:rPr lang="ja-JP" altLang="en-US" sz="1400" dirty="0">
                          <a:latin typeface="Meiryo UI" panose="020B0604030504040204" pitchFamily="50" charset="-128"/>
                          <a:ea typeface="Meiryo UI" panose="020B0604030504040204" pitchFamily="50" charset="-128"/>
                        </a:rPr>
                        <a:t>国費負担</a:t>
                      </a:r>
                      <a:r>
                        <a:rPr lang="en-US" altLang="ja-JP" sz="1400" baseline="30000" dirty="0">
                          <a:latin typeface="Meiryo UI" panose="020B0604030504040204" pitchFamily="50" charset="-128"/>
                          <a:ea typeface="Meiryo UI" panose="020B0604030504040204" pitchFamily="50" charset="-128"/>
                        </a:rPr>
                        <a:t>※</a:t>
                      </a:r>
                    </a:p>
                    <a:p>
                      <a:pPr algn="ctr"/>
                      <a:r>
                        <a:rPr lang="ja-JP" altLang="en-US" sz="1400" dirty="0">
                          <a:latin typeface="Meiryo UI" panose="020B0604030504040204" pitchFamily="50" charset="-128"/>
                          <a:ea typeface="Meiryo UI" panose="020B0604030504040204" pitchFamily="50" charset="-128"/>
                        </a:rPr>
                        <a:t>（委託又は補助）</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55593961"/>
                  </a:ext>
                </a:extLst>
              </a:tr>
              <a:tr h="520353">
                <a:tc>
                  <a:txBody>
                    <a:bodyPr/>
                    <a:lstStyle/>
                    <a:p>
                      <a:pPr algn="ctr"/>
                      <a:r>
                        <a:rPr lang="ja-JP" altLang="en-US" sz="1400" dirty="0">
                          <a:latin typeface="Meiryo UI" panose="020B0604030504040204" pitchFamily="50" charset="-128"/>
                          <a:ea typeface="Meiryo UI" panose="020B0604030504040204" pitchFamily="50" charset="-128"/>
                        </a:rPr>
                        <a:t>自己負担</a:t>
                      </a:r>
                      <a:endParaRPr lang="en-US" altLang="ja-JP" sz="1400" dirty="0">
                        <a:latin typeface="Meiryo UI" panose="020B0604030504040204" pitchFamily="50" charset="-128"/>
                        <a:ea typeface="Meiryo UI" panose="020B0604030504040204" pitchFamily="50" charset="-128"/>
                      </a:endParaRPr>
                    </a:p>
                    <a:p>
                      <a:pPr algn="ct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468864">
                <a:tc>
                  <a:txBody>
                    <a:bodyPr/>
                    <a:lstStyle/>
                    <a:p>
                      <a:pPr algn="ct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：自己資金</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468864">
                <a:tc>
                  <a:txBody>
                    <a:bodyPr/>
                    <a:lstStyle/>
                    <a:p>
                      <a:pPr algn="ct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：外部調達</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extLst>
                  <a:ext uri="{0D108BD9-81ED-4DB2-BD59-A6C34878D82A}">
                    <a16:rowId xmlns:a16="http://schemas.microsoft.com/office/drawing/2014/main" val="3041414142"/>
                  </a:ext>
                </a:extLst>
              </a:tr>
            </a:tbl>
          </a:graphicData>
        </a:graphic>
      </p:graphicFrame>
      <p:sp>
        <p:nvSpPr>
          <p:cNvPr id="36" name="TextBox 35">
            <a:extLst>
              <a:ext uri="{FF2B5EF4-FFF2-40B4-BE49-F238E27FC236}">
                <a16:creationId xmlns:a16="http://schemas.microsoft.com/office/drawing/2014/main" id="{86247B2E-4BBB-43E5-89EF-A1D65198A00D}"/>
              </a:ext>
            </a:extLst>
          </p:cNvPr>
          <p:cNvSpPr txBox="1"/>
          <p:nvPr/>
        </p:nvSpPr>
        <p:spPr>
          <a:xfrm>
            <a:off x="382731" y="5698800"/>
            <a:ext cx="4800120"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 XXX, XXX, </a:t>
            </a: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4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6977710" y="5685983"/>
            <a:ext cx="4908499" cy="36941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r"/>
            <a:r>
              <a:rPr kumimoji="1" lang="en-US" altLang="ja-JP" sz="1100" dirty="0">
                <a:solidFill>
                  <a:srgbClr val="575757"/>
                </a:solidFill>
                <a:latin typeface="Meiryo UI" panose="020B0604030504040204" pitchFamily="50" charset="-128"/>
                <a:ea typeface="Meiryo UI" panose="020B0604030504040204" pitchFamily="50" charset="-128"/>
              </a:rPr>
              <a:t>※</a:t>
            </a:r>
            <a:r>
              <a:rPr kumimoji="1" lang="ja-JP" altLang="en-US" sz="1100" dirty="0">
                <a:solidFill>
                  <a:srgbClr val="575757"/>
                </a:solidFill>
                <a:latin typeface="Meiryo UI" panose="020B0604030504040204" pitchFamily="50" charset="-128"/>
                <a:ea typeface="Meiryo UI" panose="020B0604030504040204" pitchFamily="50" charset="-128"/>
              </a:rPr>
              <a:t>インセンティブが全額支払われた場合</a:t>
            </a:r>
          </a:p>
        </p:txBody>
      </p:sp>
    </p:spTree>
    <p:extLst>
      <p:ext uri="{BB962C8B-B14F-4D97-AF65-F5344CB8AC3E}">
        <p14:creationId xmlns:p14="http://schemas.microsoft.com/office/powerpoint/2010/main" val="26736990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71478" y="2150669"/>
            <a:ext cx="10933350" cy="1793336"/>
          </a:xfrm>
          <a:solidFill>
            <a:schemeClr val="tx2">
              <a:lumMod val="40000"/>
              <a:lumOff val="60000"/>
            </a:schemeClr>
          </a:solidFill>
        </p:spPr>
        <p:txBody>
          <a:bodyPr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直線コネクタ 144">
            <a:extLst>
              <a:ext uri="{FF2B5EF4-FFF2-40B4-BE49-F238E27FC236}">
                <a16:creationId xmlns:a16="http://schemas.microsoft.com/office/drawing/2014/main" id="{4254EABD-F7A6-4A36-9755-753E2B0623F8}"/>
              </a:ext>
            </a:extLst>
          </p:cNvPr>
          <p:cNvCxnSpPr>
            <a:cxnSpLocks/>
          </p:cNvCxnSpPr>
          <p:nvPr/>
        </p:nvCxnSpPr>
        <p:spPr>
          <a:xfrm>
            <a:off x="8217458" y="3737999"/>
            <a:ext cx="2151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69642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58022"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73451"/>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4706377"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8" name="直線コネクタ 122">
            <a:extLst>
              <a:ext uri="{FF2B5EF4-FFF2-40B4-BE49-F238E27FC236}">
                <a16:creationId xmlns:a16="http://schemas.microsoft.com/office/drawing/2014/main" id="{0EF9F396-3B7E-4BCF-B421-1DC7F85D308C}"/>
              </a:ext>
            </a:extLst>
          </p:cNvPr>
          <p:cNvCxnSpPr>
            <a:cxnSpLocks/>
          </p:cNvCxnSpPr>
          <p:nvPr/>
        </p:nvCxnSpPr>
        <p:spPr>
          <a:xfrm flipH="1">
            <a:off x="5291760"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5877143"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0" name="直線コネクタ 124">
            <a:extLst>
              <a:ext uri="{FF2B5EF4-FFF2-40B4-BE49-F238E27FC236}">
                <a16:creationId xmlns:a16="http://schemas.microsoft.com/office/drawing/2014/main" id="{54850052-9CE5-45E9-9B36-233B292D23BB}"/>
              </a:ext>
            </a:extLst>
          </p:cNvPr>
          <p:cNvCxnSpPr>
            <a:cxnSpLocks/>
          </p:cNvCxnSpPr>
          <p:nvPr/>
        </p:nvCxnSpPr>
        <p:spPr>
          <a:xfrm flipH="1">
            <a:off x="6462526"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1" name="直線コネクタ 125">
            <a:extLst>
              <a:ext uri="{FF2B5EF4-FFF2-40B4-BE49-F238E27FC236}">
                <a16:creationId xmlns:a16="http://schemas.microsoft.com/office/drawing/2014/main" id="{A4218A1E-A0A4-42C1-9D85-3C8ACC471D38}"/>
              </a:ext>
            </a:extLst>
          </p:cNvPr>
          <p:cNvCxnSpPr>
            <a:cxnSpLocks/>
          </p:cNvCxnSpPr>
          <p:nvPr/>
        </p:nvCxnSpPr>
        <p:spPr>
          <a:xfrm flipH="1">
            <a:off x="7636431"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2" name="直線コネクタ 126">
            <a:extLst>
              <a:ext uri="{FF2B5EF4-FFF2-40B4-BE49-F238E27FC236}">
                <a16:creationId xmlns:a16="http://schemas.microsoft.com/office/drawing/2014/main" id="{8A6C1CF0-D26F-4E04-83CB-DB1FE12FA42F}"/>
              </a:ext>
            </a:extLst>
          </p:cNvPr>
          <p:cNvCxnSpPr>
            <a:cxnSpLocks/>
          </p:cNvCxnSpPr>
          <p:nvPr/>
        </p:nvCxnSpPr>
        <p:spPr>
          <a:xfrm flipH="1">
            <a:off x="8221814"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19" name="Group 18">
            <a:extLst>
              <a:ext uri="{FF2B5EF4-FFF2-40B4-BE49-F238E27FC236}">
                <a16:creationId xmlns:a16="http://schemas.microsoft.com/office/drawing/2014/main" id="{C8CB25BB-BBAF-4531-A526-8BECA1D9D4F9}"/>
              </a:ext>
            </a:extLst>
          </p:cNvPr>
          <p:cNvGrpSpPr/>
          <p:nvPr/>
        </p:nvGrpSpPr>
        <p:grpSpPr>
          <a:xfrm>
            <a:off x="8807197" y="2889994"/>
            <a:ext cx="585383" cy="144000"/>
            <a:chOff x="8845130" y="1957279"/>
            <a:chExt cx="585383" cy="144000"/>
          </a:xfrm>
        </p:grpSpPr>
        <p:cxnSp>
          <p:nvCxnSpPr>
            <p:cNvPr id="63" name="直線コネクタ 127">
              <a:extLst>
                <a:ext uri="{FF2B5EF4-FFF2-40B4-BE49-F238E27FC236}">
                  <a16:creationId xmlns:a16="http://schemas.microsoft.com/office/drawing/2014/main" id="{8D4437F4-3C96-4338-928F-719DB4EAA902}"/>
                </a:ext>
              </a:extLst>
            </p:cNvPr>
            <p:cNvCxnSpPr>
              <a:cxnSpLocks/>
            </p:cNvCxnSpPr>
            <p:nvPr/>
          </p:nvCxnSpPr>
          <p:spPr>
            <a:xfrm flipH="1">
              <a:off x="8845130"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直線コネクタ 128">
              <a:extLst>
                <a:ext uri="{FF2B5EF4-FFF2-40B4-BE49-F238E27FC236}">
                  <a16:creationId xmlns:a16="http://schemas.microsoft.com/office/drawing/2014/main" id="{CB2636BE-2014-4551-8392-1EFF89ABF43D}"/>
                </a:ext>
              </a:extLst>
            </p:cNvPr>
            <p:cNvCxnSpPr>
              <a:cxnSpLocks/>
            </p:cNvCxnSpPr>
            <p:nvPr/>
          </p:nvCxnSpPr>
          <p:spPr>
            <a:xfrm flipH="1">
              <a:off x="9430513"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5" name="テキスト ボックス 20">
            <a:extLst>
              <a:ext uri="{FF2B5EF4-FFF2-40B4-BE49-F238E27FC236}">
                <a16:creationId xmlns:a16="http://schemas.microsoft.com/office/drawing/2014/main" id="{03BC30C4-55AB-4961-96C3-E9C17C163DDA}"/>
              </a:ext>
            </a:extLst>
          </p:cNvPr>
          <p:cNvSpPr txBox="1"/>
          <p:nvPr/>
        </p:nvSpPr>
        <p:spPr>
          <a:xfrm>
            <a:off x="4120994" y="2772439"/>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2021</a:t>
            </a:r>
          </a:p>
        </p:txBody>
      </p: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467593" y="276869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2025</a:t>
            </a:r>
          </a:p>
        </p:txBody>
      </p:sp>
      <p:sp>
        <p:nvSpPr>
          <p:cNvPr id="67" name="テキスト ボックス 131">
            <a:extLst>
              <a:ext uri="{FF2B5EF4-FFF2-40B4-BE49-F238E27FC236}">
                <a16:creationId xmlns:a16="http://schemas.microsoft.com/office/drawing/2014/main" id="{AC9103EF-A266-4B2E-B173-D6B7629E1C78}"/>
              </a:ext>
            </a:extLst>
          </p:cNvPr>
          <p:cNvSpPr txBox="1"/>
          <p:nvPr/>
        </p:nvSpPr>
        <p:spPr>
          <a:xfrm>
            <a:off x="9389322"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5" y="3079827"/>
            <a:ext cx="5825993"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41" name="Group 40">
            <a:extLst>
              <a:ext uri="{FF2B5EF4-FFF2-40B4-BE49-F238E27FC236}">
                <a16:creationId xmlns:a16="http://schemas.microsoft.com/office/drawing/2014/main" id="{CCDDCE2B-FADE-4E1C-AB83-556D45BBF576}"/>
              </a:ext>
            </a:extLst>
          </p:cNvPr>
          <p:cNvGrpSpPr/>
          <p:nvPr/>
        </p:nvGrpSpPr>
        <p:grpSpPr>
          <a:xfrm>
            <a:off x="10550306" y="2772439"/>
            <a:ext cx="585380" cy="286204"/>
            <a:chOff x="10702217" y="1831617"/>
            <a:chExt cx="585380" cy="286204"/>
          </a:xfrm>
        </p:grpSpPr>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7597" y="1940736"/>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28" name="直線コネクタ 127">
              <a:extLst>
                <a:ext uri="{FF2B5EF4-FFF2-40B4-BE49-F238E27FC236}">
                  <a16:creationId xmlns:a16="http://schemas.microsoft.com/office/drawing/2014/main" id="{24A54F74-9421-432A-9190-21319612B195}"/>
                </a:ext>
              </a:extLst>
            </p:cNvPr>
            <p:cNvCxnSpPr>
              <a:cxnSpLocks/>
            </p:cNvCxnSpPr>
            <p:nvPr/>
          </p:nvCxnSpPr>
          <p:spPr>
            <a:xfrm flipH="1">
              <a:off x="10702217" y="1948640"/>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702217" y="1831617"/>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gr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9968185"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132" name="直線コネクタ 148">
            <a:extLst>
              <a:ext uri="{FF2B5EF4-FFF2-40B4-BE49-F238E27FC236}">
                <a16:creationId xmlns:a16="http://schemas.microsoft.com/office/drawing/2014/main" id="{E2815EDA-9219-496D-89A4-FE4B63A7AEDE}"/>
              </a:ext>
            </a:extLst>
          </p:cNvPr>
          <p:cNvCxnSpPr>
            <a:cxnSpLocks/>
          </p:cNvCxnSpPr>
          <p:nvPr/>
        </p:nvCxnSpPr>
        <p:spPr>
          <a:xfrm>
            <a:off x="1055356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 name="直線コネクタ 134">
            <a:extLst>
              <a:ext uri="{FF2B5EF4-FFF2-40B4-BE49-F238E27FC236}">
                <a16:creationId xmlns:a16="http://schemas.microsoft.com/office/drawing/2014/main" id="{EAE88988-CA2E-49D4-B6A5-426E7F897B83}"/>
              </a:ext>
            </a:extLst>
          </p:cNvPr>
          <p:cNvCxnSpPr>
            <a:cxnSpLocks/>
          </p:cNvCxnSpPr>
          <p:nvPr/>
        </p:nvCxnSpPr>
        <p:spPr>
          <a:xfrm>
            <a:off x="11132546"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4702021"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9" name="直線コネクタ 136">
            <a:extLst>
              <a:ext uri="{FF2B5EF4-FFF2-40B4-BE49-F238E27FC236}">
                <a16:creationId xmlns:a16="http://schemas.microsoft.com/office/drawing/2014/main" id="{C0B40D10-CB81-4724-A95C-9BB692DD2163}"/>
              </a:ext>
            </a:extLst>
          </p:cNvPr>
          <p:cNvCxnSpPr>
            <a:cxnSpLocks/>
          </p:cNvCxnSpPr>
          <p:nvPr/>
        </p:nvCxnSpPr>
        <p:spPr>
          <a:xfrm>
            <a:off x="528740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5872787"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1" name="直線コネクタ 140">
            <a:extLst>
              <a:ext uri="{FF2B5EF4-FFF2-40B4-BE49-F238E27FC236}">
                <a16:creationId xmlns:a16="http://schemas.microsoft.com/office/drawing/2014/main" id="{600939A0-B9F3-414B-9C1C-20165575255A}"/>
              </a:ext>
            </a:extLst>
          </p:cNvPr>
          <p:cNvCxnSpPr>
            <a:cxnSpLocks/>
          </p:cNvCxnSpPr>
          <p:nvPr/>
        </p:nvCxnSpPr>
        <p:spPr>
          <a:xfrm>
            <a:off x="6458170"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763207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4" name="直線コネクタ 146">
            <a:extLst>
              <a:ext uri="{FF2B5EF4-FFF2-40B4-BE49-F238E27FC236}">
                <a16:creationId xmlns:a16="http://schemas.microsoft.com/office/drawing/2014/main" id="{C8F71FBB-E559-4749-A363-3721AF28B175}"/>
              </a:ext>
            </a:extLst>
          </p:cNvPr>
          <p:cNvCxnSpPr>
            <a:cxnSpLocks/>
          </p:cNvCxnSpPr>
          <p:nvPr/>
        </p:nvCxnSpPr>
        <p:spPr>
          <a:xfrm flipH="1">
            <a:off x="8700538" y="3737999"/>
            <a:ext cx="102304"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5" name="直線コネクタ 148">
            <a:extLst>
              <a:ext uri="{FF2B5EF4-FFF2-40B4-BE49-F238E27FC236}">
                <a16:creationId xmlns:a16="http://schemas.microsoft.com/office/drawing/2014/main" id="{C3799540-CFC3-4C69-864A-49FB74F56762}"/>
              </a:ext>
            </a:extLst>
          </p:cNvPr>
          <p:cNvCxnSpPr>
            <a:cxnSpLocks/>
          </p:cNvCxnSpPr>
          <p:nvPr/>
        </p:nvCxnSpPr>
        <p:spPr>
          <a:xfrm flipH="1">
            <a:off x="9311299" y="3737999"/>
            <a:ext cx="7692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171466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178" name="Group 177">
            <a:extLst>
              <a:ext uri="{FF2B5EF4-FFF2-40B4-BE49-F238E27FC236}">
                <a16:creationId xmlns:a16="http://schemas.microsoft.com/office/drawing/2014/main" id="{A5A3CFD3-B29F-4379-81D6-4E703DFA4CA3}"/>
              </a:ext>
            </a:extLst>
          </p:cNvPr>
          <p:cNvGrpSpPr/>
          <p:nvPr/>
        </p:nvGrpSpPr>
        <p:grpSpPr>
          <a:xfrm>
            <a:off x="4014854" y="6254250"/>
            <a:ext cx="4180599" cy="198319"/>
            <a:chOff x="4074791" y="4225572"/>
            <a:chExt cx="41805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85968" y="4409092"/>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74791" y="4225572"/>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325335" y="4409092"/>
              <a:ext cx="29300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332813" y="4225572"/>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71441" y="2964054"/>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37" name="直線矢印コネクタ 158">
            <a:extLst>
              <a:ext uri="{FF2B5EF4-FFF2-40B4-BE49-F238E27FC236}">
                <a16:creationId xmlns:a16="http://schemas.microsoft.com/office/drawing/2014/main" id="{D7B0D142-CA97-4F0B-9374-6FE69C6D8B05}"/>
              </a:ext>
            </a:extLst>
          </p:cNvPr>
          <p:cNvCxnSpPr>
            <a:cxnSpLocks/>
          </p:cNvCxnSpPr>
          <p:nvPr/>
        </p:nvCxnSpPr>
        <p:spPr>
          <a:xfrm flipV="1">
            <a:off x="9981106" y="4412749"/>
            <a:ext cx="1139089" cy="6506"/>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6" name="テキスト ボックス 216">
            <a:extLst>
              <a:ext uri="{FF2B5EF4-FFF2-40B4-BE49-F238E27FC236}">
                <a16:creationId xmlns:a16="http://schemas.microsoft.com/office/drawing/2014/main" id="{DC80108B-F12D-4056-9F6F-CC55548BEBAE}"/>
              </a:ext>
            </a:extLst>
          </p:cNvPr>
          <p:cNvSpPr txBox="1"/>
          <p:nvPr/>
        </p:nvSpPr>
        <p:spPr>
          <a:xfrm>
            <a:off x="9865800" y="422073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4" name="二等辺三角形 3"/>
          <p:cNvSpPr/>
          <p:nvPr/>
        </p:nvSpPr>
        <p:spPr>
          <a:xfrm flipV="1">
            <a:off x="5241771"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0" name="二等辺三角形 149"/>
          <p:cNvSpPr/>
          <p:nvPr/>
        </p:nvSpPr>
        <p:spPr>
          <a:xfrm flipV="1">
            <a:off x="8176647"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1" name="二等辺三角形 150"/>
          <p:cNvSpPr/>
          <p:nvPr/>
        </p:nvSpPr>
        <p:spPr>
          <a:xfrm flipV="1">
            <a:off x="9901753"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2" name="二等辺三角形 151"/>
          <p:cNvSpPr/>
          <p:nvPr/>
        </p:nvSpPr>
        <p:spPr>
          <a:xfrm flipV="1">
            <a:off x="523391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6" name="二等辺三角形 155"/>
          <p:cNvSpPr/>
          <p:nvPr/>
        </p:nvSpPr>
        <p:spPr>
          <a:xfrm flipV="1">
            <a:off x="524334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8" name="二等辺三角形 157"/>
          <p:cNvSpPr/>
          <p:nvPr/>
        </p:nvSpPr>
        <p:spPr>
          <a:xfrm flipV="1">
            <a:off x="8178216"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3" name="二等辺三角形 162"/>
          <p:cNvSpPr/>
          <p:nvPr/>
        </p:nvSpPr>
        <p:spPr>
          <a:xfrm flipV="1">
            <a:off x="8707686" y="4971733"/>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4" name="二等辺三角形 163"/>
          <p:cNvSpPr/>
          <p:nvPr/>
        </p:nvSpPr>
        <p:spPr>
          <a:xfrm flipV="1">
            <a:off x="5219773" y="626320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8426457" y="6660706"/>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8372710" y="6569568"/>
            <a:ext cx="1281933"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289937" y="4651125"/>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38" name="二等辺三角形 237"/>
          <p:cNvSpPr/>
          <p:nvPr/>
        </p:nvSpPr>
        <p:spPr>
          <a:xfrm>
            <a:off x="6993584" y="3417883"/>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39" name="テキスト ボックス 216">
            <a:extLst>
              <a:ext uri="{FF2B5EF4-FFF2-40B4-BE49-F238E27FC236}">
                <a16:creationId xmlns:a16="http://schemas.microsoft.com/office/drawing/2014/main" id="{B5C3EB69-CACC-473A-9E38-9488F8810BA8}"/>
              </a:ext>
            </a:extLst>
          </p:cNvPr>
          <p:cNvSpPr txBox="1"/>
          <p:nvPr/>
        </p:nvSpPr>
        <p:spPr>
          <a:xfrm>
            <a:off x="6424224" y="3569064"/>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大阪万博への出展</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Tree>
    <p:extLst>
      <p:ext uri="{BB962C8B-B14F-4D97-AF65-F5344CB8AC3E}">
        <p14:creationId xmlns:p14="http://schemas.microsoft.com/office/powerpoint/2010/main" val="40217170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239892"/>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186960"/>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83082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endParaRPr lang="en-US" altLang="ja-JP" sz="1200" dirty="0">
              <a:solidFill>
                <a:srgbClr val="575757"/>
              </a:solidFill>
              <a:ea typeface="Meiryo UI" panose="020B0604030504040204" pitchFamily="50" charset="-128"/>
            </a:endParaRPr>
          </a:p>
          <a:p>
            <a:pPr lvl="1">
              <a:buSzPct val="100000"/>
            </a:pPr>
            <a:endParaRPr lang="en-US" altLang="ja-JP" sz="1200" dirty="0">
              <a:solidFill>
                <a:srgbClr val="575757"/>
              </a:solidFill>
              <a:ea typeface="Meiryo UI" panose="020B0604030504040204" pitchFamily="50" charset="-128"/>
            </a:endParaRPr>
          </a:p>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研究開発における連携方法</a:t>
            </a:r>
            <a:endParaRPr lang="en-US" altLang="ja-JP" sz="1400" dirty="0">
              <a:solidFill>
                <a:srgbClr val="295E7E"/>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solidFill>
                  <a:srgbClr val="575757"/>
                </a:solidFill>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solidFill>
                  <a:srgbClr val="575757"/>
                </a:solidFill>
                <a:ea typeface="Meiryo UI" panose="020B0604030504040204" pitchFamily="50" charset="-128"/>
              </a:rPr>
              <a:t>XXX</a:t>
            </a:r>
          </a:p>
          <a:p>
            <a:pPr lvl="1">
              <a:buSzPct val="100000"/>
            </a:pPr>
            <a:r>
              <a:rPr lang="en-US" altLang="ja-JP" sz="1200" dirty="0">
                <a:solidFill>
                  <a:srgbClr val="575757"/>
                </a:solidFill>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238038"/>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575757"/>
                </a:solidFill>
                <a:latin typeface="Trebuchet MS" panose="020B0603020202020204" pitchFamily="34" charset="0"/>
                <a:ea typeface="Meiryo UI" panose="020B0604030504040204" pitchFamily="50" charset="-128"/>
              </a:rPr>
              <a:t>再委託先</a:t>
            </a:r>
            <a:r>
              <a:rPr kumimoji="1" lang="en-US" altLang="ja-JP" sz="1400" dirty="0">
                <a:solidFill>
                  <a:srgbClr val="575757"/>
                </a:solidFill>
                <a:latin typeface="Trebuchet MS" panose="020B0603020202020204" pitchFamily="34" charset="0"/>
                <a:ea typeface="Meiryo UI" panose="020B0604030504040204" pitchFamily="50" charset="-128"/>
              </a:rPr>
              <a:t>C</a:t>
            </a:r>
            <a:r>
              <a:rPr kumimoji="1" lang="ja-JP" altLang="en-US" sz="1400" dirty="0">
                <a:solidFill>
                  <a:srgbClr val="575757"/>
                </a:solidFill>
                <a:latin typeface="Trebuchet MS" panose="020B0603020202020204" pitchFamily="34" charset="0"/>
                <a:ea typeface="Meiryo UI" panose="020B0604030504040204" pitchFamily="50" charset="-128"/>
              </a:rPr>
              <a:t>社</a:t>
            </a:r>
            <a:endParaRPr kumimoji="1" lang="en-US" altLang="ja-JP" sz="14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④</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altLang="ja-JP" sz="1200" dirty="0">
              <a:solidFill>
                <a:srgbClr val="575757"/>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238038"/>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575757"/>
                </a:solidFill>
                <a:latin typeface="Trebuchet MS" panose="020B0603020202020204" pitchFamily="34" charset="0"/>
                <a:ea typeface="Meiryo UI" panose="020B0604030504040204" pitchFamily="50" charset="-128"/>
              </a:rPr>
              <a:t>再委託先</a:t>
            </a:r>
            <a:r>
              <a:rPr kumimoji="1" lang="en-US" altLang="ja-JP" sz="1400" dirty="0">
                <a:solidFill>
                  <a:srgbClr val="575757"/>
                </a:solidFill>
                <a:latin typeface="Trebuchet MS" panose="020B0603020202020204" pitchFamily="34" charset="0"/>
                <a:ea typeface="Meiryo UI" panose="020B0604030504040204" pitchFamily="50" charset="-128"/>
              </a:rPr>
              <a:t>D</a:t>
            </a:r>
            <a:r>
              <a:rPr kumimoji="1" lang="ja-JP" altLang="en-US" sz="1400" dirty="0">
                <a:solidFill>
                  <a:srgbClr val="575757"/>
                </a:solidFill>
                <a:latin typeface="Trebuchet MS" panose="020B0603020202020204" pitchFamily="34" charset="0"/>
                <a:ea typeface="Meiryo UI" panose="020B0604030504040204" pitchFamily="50" charset="-128"/>
              </a:rPr>
              <a:t>社</a:t>
            </a:r>
            <a:br>
              <a:rPr kumimoji="1" lang="en-US" altLang="ja-JP" sz="1400" dirty="0">
                <a:solidFill>
                  <a:srgbClr val="575757"/>
                </a:solidFill>
                <a:latin typeface="Trebuchet MS" panose="020B0603020202020204" pitchFamily="34" charset="0"/>
                <a:ea typeface="Meiryo UI" panose="020B0604030504040204" pitchFamily="50" charset="-128"/>
              </a:rPr>
            </a:br>
            <a:r>
              <a:rPr kumimoji="1" lang="ja-JP" altLang="en-US" sz="1200" dirty="0">
                <a:solidFill>
                  <a:srgbClr val="575757"/>
                </a:solidFill>
                <a:latin typeface="Trebuchet MS" panose="020B0603020202020204" pitchFamily="34" charset="0"/>
                <a:ea typeface="Meiryo UI" panose="020B0604030504040204" pitchFamily="50" charset="-128"/>
              </a:rPr>
              <a:t>③</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altLang="ja-JP" sz="1200" dirty="0">
              <a:solidFill>
                <a:srgbClr val="575757"/>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669590"/>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637673"/>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2830823"/>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088585"/>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rgbClr val="575757"/>
                </a:solidFill>
                <a:latin typeface="Trebuchet MS" panose="020B0603020202020204" pitchFamily="34" charset="0"/>
                <a:ea typeface="Meiryo UI" panose="020B0604030504040204" pitchFamily="50" charset="-128"/>
              </a:rPr>
              <a:t>A</a:t>
            </a:r>
            <a:r>
              <a:rPr kumimoji="1" lang="ja-JP" altLang="en-US" sz="1400" dirty="0">
                <a:solidFill>
                  <a:srgbClr val="575757"/>
                </a:solidFill>
                <a:latin typeface="Trebuchet MS" panose="020B0603020202020204" pitchFamily="34" charset="0"/>
                <a:ea typeface="Meiryo UI" panose="020B0604030504040204" pitchFamily="50" charset="-128"/>
              </a:rPr>
              <a:t>社</a:t>
            </a:r>
            <a:br>
              <a:rPr kumimoji="1" lang="en-US" altLang="ja-JP" sz="1400" dirty="0">
                <a:solidFill>
                  <a:srgbClr val="575757"/>
                </a:solidFill>
                <a:latin typeface="Trebuchet MS" panose="020B0603020202020204" pitchFamily="34" charset="0"/>
                <a:ea typeface="Meiryo UI" panose="020B0604030504040204" pitchFamily="50" charset="-128"/>
              </a:rPr>
            </a:br>
            <a:r>
              <a:rPr kumimoji="1" lang="ja-JP" altLang="en-US" sz="1200" dirty="0">
                <a:solidFill>
                  <a:srgbClr val="575757"/>
                </a:solidFill>
                <a:latin typeface="Trebuchet MS" panose="020B0603020202020204" pitchFamily="34" charset="0"/>
                <a:ea typeface="Meiryo UI" panose="020B0604030504040204" pitchFamily="50" charset="-128"/>
              </a:rPr>
              <a:t>①</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err="1">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③</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err="1">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④</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sz="1200" dirty="0">
              <a:solidFill>
                <a:srgbClr val="575757"/>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336714"/>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075290"/>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rgbClr val="575757"/>
                </a:solidFill>
                <a:latin typeface="Trebuchet MS" panose="020B0603020202020204" pitchFamily="34" charset="0"/>
                <a:ea typeface="Meiryo UI" panose="020B0604030504040204" pitchFamily="50" charset="-128"/>
              </a:rPr>
              <a:t>B</a:t>
            </a:r>
            <a:r>
              <a:rPr kumimoji="1" lang="ja-JP" altLang="en-US" sz="1400" dirty="0">
                <a:solidFill>
                  <a:srgbClr val="575757"/>
                </a:solidFill>
                <a:latin typeface="Trebuchet MS" panose="020B0603020202020204" pitchFamily="34" charset="0"/>
                <a:ea typeface="Meiryo UI" panose="020B0604030504040204" pitchFamily="50" charset="-128"/>
              </a:rPr>
              <a:t>社</a:t>
            </a:r>
            <a:endParaRPr kumimoji="1" lang="en-US" altLang="ja-JP" sz="14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②</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sz="1200" dirty="0">
              <a:solidFill>
                <a:srgbClr val="575757"/>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3959688"/>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089615"/>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rgbClr val="575757"/>
                  </a:solidFill>
                  <a:latin typeface="Trebuchet MS" panose="020B0603020202020204" pitchFamily="34" charset="0"/>
                  <a:ea typeface="Meiryo UI" panose="020B0604030504040204" pitchFamily="50" charset="-128"/>
                </a:rPr>
                <a:t>幹事会社</a:t>
              </a:r>
              <a:endParaRPr kumimoji="1" lang="en-US" sz="1200" dirty="0">
                <a:solidFill>
                  <a:srgbClr val="575757"/>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361911"/>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696000" y="1249774"/>
            <a:ext cx="10800000" cy="8087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166423"/>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040274"/>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rgbClr val="575757"/>
                  </a:solidFill>
                  <a:latin typeface="Trebuchet MS" panose="020B0603020202020204" pitchFamily="34" charset="0"/>
                  <a:ea typeface="Meiryo UI" panose="020B0604030504040204" pitchFamily="50" charset="-128"/>
                </a:rPr>
                <a:t>中小・ベンチャー企業</a:t>
              </a:r>
              <a:endParaRPr kumimoji="1" lang="en-US" sz="1200" dirty="0">
                <a:solidFill>
                  <a:srgbClr val="575757"/>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162300"/>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239891"/>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3985289"/>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9470804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0393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336230"/>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2" name="Straight Arrow Connector 51">
            <a:extLst>
              <a:ext uri="{FF2B5EF4-FFF2-40B4-BE49-F238E27FC236}">
                <a16:creationId xmlns:a16="http://schemas.microsoft.com/office/drawing/2014/main" id="{A464957A-4186-4918-A4C7-063ABF38BA0C}"/>
              </a:ext>
            </a:extLst>
          </p:cNvPr>
          <p:cNvCxnSpPr/>
          <p:nvPr/>
        </p:nvCxnSpPr>
        <p:spPr>
          <a:xfrm>
            <a:off x="7949083" y="384013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347976"/>
            <a:ext cx="6598528" cy="628421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655056" y="2136171"/>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27" name="ee4pContent1">
            <a:extLst>
              <a:ext uri="{FF2B5EF4-FFF2-40B4-BE49-F238E27FC236}">
                <a16:creationId xmlns:a16="http://schemas.microsoft.com/office/drawing/2014/main" id="{7BB4AF45-C4F3-481A-BF92-60B81B1F05D7}"/>
              </a:ext>
            </a:extLst>
          </p:cNvPr>
          <p:cNvSpPr txBox="1"/>
          <p:nvPr/>
        </p:nvSpPr>
        <p:spPr>
          <a:xfrm>
            <a:off x="587065" y="1192070"/>
            <a:ext cx="11022158" cy="86756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研究開発を担う部門だけでなく、事業化に関与する部門も明記し、関与する専任・併任の人員規模の想定を記載）</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
        <p:nvSpPr>
          <p:cNvPr id="57" name="Rectangle 56">
            <a:extLst>
              <a:ext uri="{FF2B5EF4-FFF2-40B4-BE49-F238E27FC236}">
                <a16:creationId xmlns:a16="http://schemas.microsoft.com/office/drawing/2014/main" id="{FA083EBC-F406-4094-ACC3-917E704E4EB5}"/>
              </a:ext>
            </a:extLst>
          </p:cNvPr>
          <p:cNvSpPr/>
          <p:nvPr/>
        </p:nvSpPr>
        <p:spPr>
          <a:xfrm>
            <a:off x="1903269"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58" name="Rectangle 57">
            <a:extLst>
              <a:ext uri="{FF2B5EF4-FFF2-40B4-BE49-F238E27FC236}">
                <a16:creationId xmlns:a16="http://schemas.microsoft.com/office/drawing/2014/main" id="{07A063F8-DEFC-4CFD-98B5-16092119DA0A}"/>
              </a:ext>
            </a:extLst>
          </p:cNvPr>
          <p:cNvSpPr/>
          <p:nvPr/>
        </p:nvSpPr>
        <p:spPr>
          <a:xfrm>
            <a:off x="3094074" y="5182757"/>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59" name="Rectangle 58">
            <a:extLst>
              <a:ext uri="{FF2B5EF4-FFF2-40B4-BE49-F238E27FC236}">
                <a16:creationId xmlns:a16="http://schemas.microsoft.com/office/drawing/2014/main" id="{B18A0B1D-82DA-4381-887A-1FC1389DC1DD}"/>
              </a:ext>
            </a:extLst>
          </p:cNvPr>
          <p:cNvSpPr/>
          <p:nvPr/>
        </p:nvSpPr>
        <p:spPr>
          <a:xfrm>
            <a:off x="4284878"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60" name="Connector: Elbow 59">
            <a:extLst>
              <a:ext uri="{FF2B5EF4-FFF2-40B4-BE49-F238E27FC236}">
                <a16:creationId xmlns:a16="http://schemas.microsoft.com/office/drawing/2014/main" id="{55557A61-6C31-44CF-B6BC-5F3F1C235B47}"/>
              </a:ext>
            </a:extLst>
          </p:cNvPr>
          <p:cNvCxnSpPr>
            <a:cxnSpLocks/>
            <a:stCxn id="63" idx="2"/>
            <a:endCxn id="65" idx="0"/>
          </p:cNvCxnSpPr>
          <p:nvPr/>
        </p:nvCxnSpPr>
        <p:spPr>
          <a:xfrm rot="5400000">
            <a:off x="1667259" y="2850932"/>
            <a:ext cx="464787" cy="1233055"/>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ee4pContent3">
            <a:extLst>
              <a:ext uri="{FF2B5EF4-FFF2-40B4-BE49-F238E27FC236}">
                <a16:creationId xmlns:a16="http://schemas.microsoft.com/office/drawing/2014/main" id="{77BA79D6-225A-4633-A552-9257FC2FA4C3}"/>
              </a:ext>
            </a:extLst>
          </p:cNvPr>
          <p:cNvSpPr txBox="1"/>
          <p:nvPr/>
        </p:nvSpPr>
        <p:spPr>
          <a:xfrm>
            <a:off x="6198426" y="2573958"/>
            <a:ext cx="562584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solidFill>
                  <a:srgbClr val="295E7E"/>
                </a:solidFill>
                <a:ea typeface="Meiryo UI" panose="020B0604030504040204" pitchFamily="50" charset="-128"/>
              </a:rPr>
              <a:t>研究開発責任者と担当部署</a:t>
            </a:r>
            <a:endParaRPr lang="en-US" altLang="ja-JP" sz="1400" dirty="0">
              <a:solidFill>
                <a:srgbClr val="295E7E"/>
              </a:solidFill>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marL="108000" lvl="1" indent="0">
              <a:buSzPct val="100000"/>
              <a:buNone/>
            </a:pPr>
            <a:endParaRPr lang="en-US" altLang="ja-JP" sz="800" dirty="0">
              <a:solidFill>
                <a:srgbClr val="295E7E"/>
              </a:solidFill>
              <a:ea typeface="Meiryo UI" panose="020B0604030504040204" pitchFamily="50" charset="-128"/>
            </a:endParaRPr>
          </a:p>
          <a:p>
            <a:pPr marL="108000" lvl="1" indent="0">
              <a:buSzPct val="100000"/>
              <a:buNone/>
            </a:pPr>
            <a:r>
              <a:rPr lang="ja-JP" altLang="en-US" sz="1400" dirty="0">
                <a:solidFill>
                  <a:srgbClr val="295E7E"/>
                </a:solidFill>
                <a:ea typeface="Meiryo UI" panose="020B0604030504040204" pitchFamily="50" charset="-128"/>
              </a:rPr>
              <a:t>部門間の連携方法</a:t>
            </a:r>
            <a:endParaRPr lang="en-US" altLang="ja-JP" sz="1400" dirty="0">
              <a:solidFill>
                <a:srgbClr val="295E7E"/>
              </a:solidFill>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p:txBody>
      </p:sp>
      <p:sp>
        <p:nvSpPr>
          <p:cNvPr id="63" name="Rectangle 62">
            <a:extLst>
              <a:ext uri="{FF2B5EF4-FFF2-40B4-BE49-F238E27FC236}">
                <a16:creationId xmlns:a16="http://schemas.microsoft.com/office/drawing/2014/main" id="{8A346F9B-DEED-45F0-9047-4FAA1D1450D1}"/>
              </a:ext>
            </a:extLst>
          </p:cNvPr>
          <p:cNvSpPr>
            <a:spLocks noChangeArrowheads="1"/>
          </p:cNvSpPr>
          <p:nvPr/>
        </p:nvSpPr>
        <p:spPr bwMode="gray">
          <a:xfrm>
            <a:off x="1367442" y="2593628"/>
            <a:ext cx="2297473"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solidFill>
                  <a:srgbClr val="575757"/>
                </a:solidFill>
                <a:latin typeface="Trebuchet MS" panose="020B0603020202020204" pitchFamily="34" charset="0"/>
                <a:ea typeface="Meiryo UI" panose="020B0604030504040204" pitchFamily="50" charset="-128"/>
              </a:rPr>
              <a:t>代表取締役社長</a:t>
            </a:r>
            <a:r>
              <a:rPr lang="en-US" altLang="ja-JP" sz="1400" dirty="0">
                <a:solidFill>
                  <a:srgbClr val="575757"/>
                </a:solidFill>
                <a:latin typeface="Trebuchet MS" panose="020B0603020202020204" pitchFamily="34" charset="0"/>
                <a:ea typeface="Meiryo UI" panose="020B0604030504040204" pitchFamily="50" charset="-128"/>
              </a:rPr>
              <a:t> aa aa</a:t>
            </a:r>
          </a:p>
          <a:p>
            <a:pPr algn="ctr"/>
            <a:r>
              <a:rPr lang="ja-JP" altLang="en-US" sz="1050" dirty="0">
                <a:solidFill>
                  <a:srgbClr val="575757"/>
                </a:solidFill>
                <a:latin typeface="Trebuchet MS" panose="020B0603020202020204" pitchFamily="34" charset="0"/>
                <a:ea typeface="Meiryo UI" panose="020B0604030504040204" pitchFamily="50" charset="-128"/>
              </a:rPr>
              <a:t>（事業にコミットする経営者）</a:t>
            </a:r>
            <a:endParaRPr lang="en-US" altLang="ja-JP" sz="1050" dirty="0">
              <a:solidFill>
                <a:srgbClr val="575757"/>
              </a:solidFill>
              <a:latin typeface="Trebuchet MS" panose="020B0603020202020204" pitchFamily="34" charset="0"/>
              <a:ea typeface="Meiryo UI" panose="020B0604030504040204" pitchFamily="50" charset="-128"/>
            </a:endParaRPr>
          </a:p>
        </p:txBody>
      </p:sp>
      <p:sp>
        <p:nvSpPr>
          <p:cNvPr id="64" name="Rectangle 63">
            <a:extLst>
              <a:ext uri="{FF2B5EF4-FFF2-40B4-BE49-F238E27FC236}">
                <a16:creationId xmlns:a16="http://schemas.microsoft.com/office/drawing/2014/main" id="{7B8257C8-348B-417A-BB5D-EC056D9556D5}"/>
              </a:ext>
            </a:extLst>
          </p:cNvPr>
          <p:cNvSpPr>
            <a:spLocks noChangeArrowheads="1"/>
          </p:cNvSpPr>
          <p:nvPr/>
        </p:nvSpPr>
        <p:spPr bwMode="gray">
          <a:xfrm>
            <a:off x="2897537" y="3703172"/>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solidFill>
                  <a:srgbClr val="575757"/>
                </a:solidFill>
                <a:latin typeface="Trebuchet MS" panose="020B0603020202020204" pitchFamily="34" charset="0"/>
                <a:ea typeface="Meiryo UI" panose="020B0604030504040204" pitchFamily="50" charset="-128"/>
              </a:rPr>
              <a:t>XX</a:t>
            </a:r>
            <a:r>
              <a:rPr lang="ja-JP" altLang="en-US" sz="1400" dirty="0">
                <a:solidFill>
                  <a:srgbClr val="575757"/>
                </a:solidFill>
                <a:latin typeface="Trebuchet MS" panose="020B0603020202020204" pitchFamily="34" charset="0"/>
                <a:ea typeface="Meiryo UI" panose="020B0604030504040204" pitchFamily="50" charset="-128"/>
              </a:rPr>
              <a:t>本部</a:t>
            </a:r>
            <a:endParaRPr lang="en-US" altLang="ja-JP" sz="1400" dirty="0">
              <a:solidFill>
                <a:srgbClr val="575757"/>
              </a:solidFill>
              <a:latin typeface="Trebuchet MS" panose="020B0603020202020204" pitchFamily="34" charset="0"/>
              <a:ea typeface="Meiryo UI" panose="020B0604030504040204" pitchFamily="50" charset="-128"/>
            </a:endParaRPr>
          </a:p>
          <a:p>
            <a:pPr algn="ctr"/>
            <a:r>
              <a:rPr lang="en-US" altLang="ja-JP" sz="1400" dirty="0">
                <a:solidFill>
                  <a:srgbClr val="575757"/>
                </a:solidFill>
                <a:latin typeface="Trebuchet MS" panose="020B0603020202020204" pitchFamily="34" charset="0"/>
                <a:ea typeface="Meiryo UI" panose="020B0604030504040204" pitchFamily="50" charset="-128"/>
              </a:rPr>
              <a:t>E</a:t>
            </a:r>
            <a:r>
              <a:rPr lang="ja-JP" altLang="en-US" sz="1400" dirty="0">
                <a:solidFill>
                  <a:srgbClr val="575757"/>
                </a:solidFill>
                <a:latin typeface="Trebuchet MS" panose="020B0603020202020204" pitchFamily="34" charset="0"/>
                <a:ea typeface="Meiryo UI" panose="020B0604030504040204" pitchFamily="50" charset="-128"/>
              </a:rPr>
              <a:t>本部長</a:t>
            </a:r>
            <a:endParaRPr lang="en-US" altLang="ja-JP" sz="1400" dirty="0">
              <a:solidFill>
                <a:srgbClr val="575757"/>
              </a:solidFill>
              <a:latin typeface="Trebuchet MS" panose="020B0603020202020204" pitchFamily="34" charset="0"/>
              <a:ea typeface="Meiryo UI" panose="020B0604030504040204" pitchFamily="50" charset="-128"/>
            </a:endParaRPr>
          </a:p>
          <a:p>
            <a:pPr algn="ctr"/>
            <a:r>
              <a:rPr lang="ja-JP" altLang="en-US" sz="1050" dirty="0">
                <a:solidFill>
                  <a:srgbClr val="575757"/>
                </a:solidFill>
                <a:latin typeface="Trebuchet MS" panose="020B0603020202020204" pitchFamily="34" charset="0"/>
                <a:ea typeface="Meiryo UI" panose="020B0604030504040204" pitchFamily="50" charset="-128"/>
              </a:rPr>
              <a:t>（研究開発責任者）</a:t>
            </a:r>
            <a:endParaRPr lang="en-US" altLang="ja-JP" sz="1050" dirty="0">
              <a:solidFill>
                <a:srgbClr val="575757"/>
              </a:solidFill>
              <a:latin typeface="Trebuchet MS" panose="020B0603020202020204" pitchFamily="34" charset="0"/>
              <a:ea typeface="Meiryo UI" panose="020B0604030504040204" pitchFamily="50" charset="-128"/>
            </a:endParaRPr>
          </a:p>
        </p:txBody>
      </p:sp>
      <p:sp>
        <p:nvSpPr>
          <p:cNvPr id="65" name="Rectangle 64">
            <a:extLst>
              <a:ext uri="{FF2B5EF4-FFF2-40B4-BE49-F238E27FC236}">
                <a16:creationId xmlns:a16="http://schemas.microsoft.com/office/drawing/2014/main" id="{2ACF6A1B-6C45-4068-964E-40A93C58B3DD}"/>
              </a:ext>
            </a:extLst>
          </p:cNvPr>
          <p:cNvSpPr>
            <a:spLocks noChangeArrowheads="1"/>
          </p:cNvSpPr>
          <p:nvPr/>
        </p:nvSpPr>
        <p:spPr bwMode="gray">
          <a:xfrm>
            <a:off x="513408" y="3699853"/>
            <a:ext cx="153943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solidFill>
                  <a:srgbClr val="575757"/>
                </a:solidFill>
                <a:latin typeface="Trebuchet MS" panose="020B0603020202020204" pitchFamily="34" charset="0"/>
                <a:ea typeface="Meiryo UI" panose="020B0604030504040204" pitchFamily="50" charset="-128"/>
              </a:rPr>
              <a:t>XX</a:t>
            </a:r>
            <a:r>
              <a:rPr lang="ja-JP" altLang="en-US" sz="1400" dirty="0">
                <a:solidFill>
                  <a:srgbClr val="575757"/>
                </a:solidFill>
                <a:latin typeface="Trebuchet MS" panose="020B0603020202020204" pitchFamily="34" charset="0"/>
                <a:ea typeface="Meiryo UI" panose="020B0604030504040204" pitchFamily="50" charset="-128"/>
              </a:rPr>
              <a:t>部</a:t>
            </a:r>
            <a:br>
              <a:rPr lang="en-US" altLang="ja-JP" sz="1400" dirty="0">
                <a:solidFill>
                  <a:srgbClr val="575757"/>
                </a:solidFill>
                <a:latin typeface="Trebuchet MS" panose="020B0603020202020204" pitchFamily="34" charset="0"/>
                <a:ea typeface="Meiryo UI" panose="020B0604030504040204" pitchFamily="50" charset="-128"/>
              </a:rPr>
            </a:br>
            <a:r>
              <a:rPr lang="en-US" altLang="ja-JP" sz="1400" dirty="0">
                <a:solidFill>
                  <a:srgbClr val="575757"/>
                </a:solidFill>
                <a:latin typeface="Trebuchet MS" panose="020B0603020202020204" pitchFamily="34" charset="0"/>
                <a:ea typeface="Meiryo UI" panose="020B0604030504040204" pitchFamily="50" charset="-128"/>
              </a:rPr>
              <a:t>F</a:t>
            </a:r>
            <a:r>
              <a:rPr lang="ja-JP" altLang="en-US" sz="1400" dirty="0">
                <a:solidFill>
                  <a:srgbClr val="575757"/>
                </a:solidFill>
                <a:latin typeface="Trebuchet MS" panose="020B0603020202020204" pitchFamily="34" charset="0"/>
                <a:ea typeface="Meiryo UI" panose="020B0604030504040204" pitchFamily="50" charset="-128"/>
              </a:rPr>
              <a:t>部長</a:t>
            </a:r>
            <a:endParaRPr lang="en-US" altLang="ja-JP" sz="1400" dirty="0">
              <a:solidFill>
                <a:srgbClr val="575757"/>
              </a:solidFill>
              <a:latin typeface="Trebuchet MS" panose="020B0603020202020204" pitchFamily="34" charset="0"/>
              <a:ea typeface="Meiryo UI" panose="020B0604030504040204" pitchFamily="50" charset="-128"/>
            </a:endParaRPr>
          </a:p>
        </p:txBody>
      </p:sp>
      <p:cxnSp>
        <p:nvCxnSpPr>
          <p:cNvPr id="67" name="Connector: Elbow 66">
            <a:extLst>
              <a:ext uri="{FF2B5EF4-FFF2-40B4-BE49-F238E27FC236}">
                <a16:creationId xmlns:a16="http://schemas.microsoft.com/office/drawing/2014/main" id="{05395C69-560D-4F19-A751-7977B6627E9E}"/>
              </a:ext>
            </a:extLst>
          </p:cNvPr>
          <p:cNvCxnSpPr>
            <a:cxnSpLocks/>
            <a:stCxn id="63" idx="2"/>
            <a:endCxn id="64" idx="0"/>
          </p:cNvCxnSpPr>
          <p:nvPr/>
        </p:nvCxnSpPr>
        <p:spPr>
          <a:xfrm rot="16200000" flipH="1">
            <a:off x="2857663" y="2893582"/>
            <a:ext cx="468106" cy="115107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8" name="Straight Arrow Connector 67">
            <a:extLst>
              <a:ext uri="{FF2B5EF4-FFF2-40B4-BE49-F238E27FC236}">
                <a16:creationId xmlns:a16="http://schemas.microsoft.com/office/drawing/2014/main" id="{E578F529-CA06-4336-A18F-213390C6921F}"/>
              </a:ext>
            </a:extLst>
          </p:cNvPr>
          <p:cNvCxnSpPr>
            <a:cxnSpLocks/>
            <a:stCxn id="65" idx="3"/>
            <a:endCxn id="64" idx="1"/>
          </p:cNvCxnSpPr>
          <p:nvPr/>
        </p:nvCxnSpPr>
        <p:spPr>
          <a:xfrm>
            <a:off x="2052840" y="4020572"/>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72" name="Straight Connector 71">
            <a:extLst>
              <a:ext uri="{FF2B5EF4-FFF2-40B4-BE49-F238E27FC236}">
                <a16:creationId xmlns:a16="http://schemas.microsoft.com/office/drawing/2014/main" id="{3C4A29ED-08E1-4697-959A-38598198FAA9}"/>
              </a:ext>
            </a:extLst>
          </p:cNvPr>
          <p:cNvCxnSpPr>
            <a:cxnSpLocks/>
            <a:stCxn id="64" idx="2"/>
            <a:endCxn id="58" idx="0"/>
          </p:cNvCxnSpPr>
          <p:nvPr/>
        </p:nvCxnSpPr>
        <p:spPr>
          <a:xfrm>
            <a:off x="3667253" y="4344610"/>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4" name="Straight Connector 73">
            <a:extLst>
              <a:ext uri="{FF2B5EF4-FFF2-40B4-BE49-F238E27FC236}">
                <a16:creationId xmlns:a16="http://schemas.microsoft.com/office/drawing/2014/main" id="{7C7C046A-4660-421B-870E-E9515072E073}"/>
              </a:ext>
            </a:extLst>
          </p:cNvPr>
          <p:cNvCxnSpPr>
            <a:cxnSpLocks/>
            <a:endCxn id="58" idx="0"/>
          </p:cNvCxnSpPr>
          <p:nvPr/>
        </p:nvCxnSpPr>
        <p:spPr>
          <a:xfrm>
            <a:off x="3667253" y="4903921"/>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7" name="Connector: Elbow 76">
            <a:extLst>
              <a:ext uri="{FF2B5EF4-FFF2-40B4-BE49-F238E27FC236}">
                <a16:creationId xmlns:a16="http://schemas.microsoft.com/office/drawing/2014/main" id="{3E090C6A-783D-43B6-AEDD-6B0DC457CE42}"/>
              </a:ext>
            </a:extLst>
          </p:cNvPr>
          <p:cNvCxnSpPr>
            <a:cxnSpLocks/>
            <a:stCxn id="57" idx="0"/>
          </p:cNvCxnSpPr>
          <p:nvPr/>
        </p:nvCxnSpPr>
        <p:spPr>
          <a:xfrm rot="5400000" flipH="1" flipV="1">
            <a:off x="2932432" y="4447937"/>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8" name="Connector: Elbow 77">
            <a:extLst>
              <a:ext uri="{FF2B5EF4-FFF2-40B4-BE49-F238E27FC236}">
                <a16:creationId xmlns:a16="http://schemas.microsoft.com/office/drawing/2014/main" id="{2A53D119-1442-45E9-A547-61C14405C647}"/>
              </a:ext>
            </a:extLst>
          </p:cNvPr>
          <p:cNvCxnSpPr>
            <a:cxnSpLocks/>
            <a:stCxn id="59" idx="0"/>
          </p:cNvCxnSpPr>
          <p:nvPr/>
        </p:nvCxnSpPr>
        <p:spPr>
          <a:xfrm rot="16200000" flipV="1">
            <a:off x="4123237" y="4447937"/>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2172428" y="3826812"/>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メイリオ" panose="020B0604030504040204" pitchFamily="50" charset="-128"/>
                <a:ea typeface="メイリオ" panose="020B0604030504040204" pitchFamily="50" charset="-128"/>
              </a:rPr>
              <a:t>連携</a:t>
            </a:r>
          </a:p>
        </p:txBody>
      </p:sp>
      <p:sp>
        <p:nvSpPr>
          <p:cNvPr id="34" name="Rectangle 56">
            <a:extLst>
              <a:ext uri="{FF2B5EF4-FFF2-40B4-BE49-F238E27FC236}">
                <a16:creationId xmlns:a16="http://schemas.microsoft.com/office/drawing/2014/main" id="{FA083EBC-F406-4094-ACC3-917E704E4EB5}"/>
              </a:ext>
            </a:extLst>
          </p:cNvPr>
          <p:cNvSpPr/>
          <p:nvPr/>
        </p:nvSpPr>
        <p:spPr>
          <a:xfrm>
            <a:off x="685543"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5" name="直線コネクタ 4"/>
          <p:cNvCxnSpPr>
            <a:stCxn id="65" idx="2"/>
            <a:endCxn id="34" idx="0"/>
          </p:cNvCxnSpPr>
          <p:nvPr/>
        </p:nvCxnSpPr>
        <p:spPr>
          <a:xfrm flipH="1">
            <a:off x="1258722" y="4341291"/>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7" name="Straight Arrow Connector 67">
            <a:extLst>
              <a:ext uri="{FF2B5EF4-FFF2-40B4-BE49-F238E27FC236}">
                <a16:creationId xmlns:a16="http://schemas.microsoft.com/office/drawing/2014/main" id="{E578F529-CA06-4336-A18F-213390C6921F}"/>
              </a:ext>
            </a:extLst>
          </p:cNvPr>
          <p:cNvCxnSpPr>
            <a:cxnSpLocks/>
          </p:cNvCxnSpPr>
          <p:nvPr/>
        </p:nvCxnSpPr>
        <p:spPr>
          <a:xfrm>
            <a:off x="2227153" y="6341624"/>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9" name="テキスト ボックス 38"/>
          <p:cNvSpPr txBox="1"/>
          <p:nvPr/>
        </p:nvSpPr>
        <p:spPr>
          <a:xfrm>
            <a:off x="3364492" y="6159021"/>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メイリオ" panose="020B0604030504040204" pitchFamily="50" charset="-128"/>
                <a:ea typeface="メイリオ" panose="020B0604030504040204" pitchFamily="50" charset="-128"/>
              </a:rPr>
              <a:t>連携</a:t>
            </a:r>
          </a:p>
        </p:txBody>
      </p:sp>
      <p:grpSp>
        <p:nvGrpSpPr>
          <p:cNvPr id="40" name="Group 81">
            <a:extLst>
              <a:ext uri="{FF2B5EF4-FFF2-40B4-BE49-F238E27FC236}">
                <a16:creationId xmlns:a16="http://schemas.microsoft.com/office/drawing/2014/main" id="{30F33F95-6DE3-450C-AF5B-9C7A17672695}"/>
              </a:ext>
            </a:extLst>
          </p:cNvPr>
          <p:cNvGrpSpPr/>
          <p:nvPr/>
        </p:nvGrpSpPr>
        <p:grpSpPr>
          <a:xfrm>
            <a:off x="6237295" y="2143661"/>
            <a:ext cx="4513075" cy="288894"/>
            <a:chOff x="627321" y="2086253"/>
            <a:chExt cx="3125941" cy="759600"/>
          </a:xfrm>
        </p:grpSpPr>
        <p:sp>
          <p:nvSpPr>
            <p:cNvPr id="41"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2"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53257121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（例１）取締役会等での議論</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（例２）ステークホルダーに対する公表・説明</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情報開示の方法</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中期経営計画等のＩＲ資料・統合報告書、</a:t>
            </a:r>
            <a:r>
              <a:rPr lang="en-US" altLang="ja-JP" sz="1400" dirty="0">
                <a:ea typeface="Meiryo UI" panose="020B0604030504040204" pitchFamily="50" charset="-128"/>
              </a:rPr>
              <a:t>CSR</a:t>
            </a:r>
            <a:r>
              <a:rPr lang="ja-JP" altLang="en-US" sz="1400" dirty="0">
                <a:ea typeface="Meiryo UI" panose="020B0604030504040204" pitchFamily="50" charset="-128"/>
              </a:rPr>
              <a:t>報告書等において、</a:t>
            </a:r>
            <a:r>
              <a:rPr lang="en-US" altLang="ja-JP" sz="1400" dirty="0" err="1">
                <a:ea typeface="Meiryo UI" panose="020B0604030504040204" pitchFamily="50" charset="-128"/>
              </a:rPr>
              <a:t>TCFD</a:t>
            </a:r>
            <a:r>
              <a:rPr lang="ja-JP" altLang="en-US" sz="1400" dirty="0">
                <a:ea typeface="Meiryo UI" panose="020B0604030504040204" pitchFamily="50" charset="-128"/>
              </a:rPr>
              <a:t>等のフレームワークも活用し、事業戦略・事業計画の内容を明示的に位置づける</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ESG</a:t>
            </a:r>
            <a:r>
              <a:rPr kumimoji="1" lang="ja-JP" altLang="en-US" sz="1400" dirty="0">
                <a:ea typeface="Meiryo UI" panose="020B0604030504040204" pitchFamily="50" charset="-128"/>
              </a:rPr>
              <a:t>説明会、</a:t>
            </a:r>
            <a:r>
              <a:rPr lang="ja-JP" altLang="en-US" sz="1400" dirty="0">
                <a:ea typeface="Meiryo UI" panose="020B0604030504040204" pitchFamily="50" charset="-128"/>
              </a:rPr>
              <a:t>採択された場合に、研究開発計画の概要をプレスリリース等により対外公表するか）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ステークホルダーへの説明</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（事業の将来の見通し・リスクを投資家や金融機関等のステークホルダーに対して、説明する予定があるか）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事業の将来の見通し・リスクを取引先やサプライヤー等のステークホルダーに対して、説明する予定があるか）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（事業の効果（社会的価値等）を、国民生活のメリットに重点を置いて、幅広く情報発信するか）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経営戦略の中核において○○事業を位置づけ、広く情報発信</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233038"/>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年カーボンニュートラルの実現に向けて、研究開発計画に関連する事業戦略又は事業計画に対して社を挙げて取り組むことについて、取締役会等の重要な意思決定の場において決議するか）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（事業の進捗状況を取締役会等の重要な意思決定の場において定期的にフォローし、事業環境の変化等に応じて見直しを行うか）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（事業について決議された内容を社内の関連部署に広く周知するか）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決議事項と研究開発計画の関係</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（上記で決議された事業戦略・事業計画において、研究開発計画が不可欠な要素として、優先度高く位置づけられるか）</a:t>
            </a:r>
            <a:endParaRPr lang="en-US" altLang="ja-JP" sz="16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90029395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（例２）専門部署の設置</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若手人材の育成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機動的に経営資源を投入し、着実に社会実装まで繋げられる組織体制を整備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5770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実施体制の柔軟性の確保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（事業の進捗状況や事業環境の変化を踏まえ、必要に応じて、開発体制や手法等の見直し、追加的なリソース投入等を行う準備・体制（現場への権限委譲等）があるか）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（どのような人材をどの部署から（又は新たに採用することで）何名程度確保する予定か）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（既存の設備・土地をどの程度活用するか）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（短期的な経営指標に左右されず、資源投入を継続するか）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2518354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a:t>
            </a:r>
            <a:endParaRPr kumimoji="1" lang="en-US" sz="2000" dirty="0">
              <a:solidFill>
                <a:schemeClr val="accent2">
                  <a:lumMod val="75000"/>
                </a:schemeClr>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69112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さらに、それらへの対応策を十分に講じることを前提としつつ、どのような事態になった場合に事業を中止するかの判断基準についても記載</a:t>
            </a:r>
          </a:p>
        </p:txBody>
      </p:sp>
      <p:grpSp>
        <p:nvGrpSpPr>
          <p:cNvPr id="2" name="グループ化 1"/>
          <p:cNvGrpSpPr/>
          <p:nvPr/>
        </p:nvGrpSpPr>
        <p:grpSpPr>
          <a:xfrm>
            <a:off x="320663" y="1957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1957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1957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498311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a:t>
            </a:r>
            <a:endParaRPr kumimoji="1" lang="en-US" sz="2000" dirty="0"/>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7" name="Rectangle 3">
            <a:extLst>
              <a:ext uri="{FF2B5EF4-FFF2-40B4-BE49-F238E27FC236}">
                <a16:creationId xmlns:a16="http://schemas.microsoft.com/office/drawing/2014/main" id="{91760E00-5308-4491-ABC3-1B9E2A8A8CE9}"/>
              </a:ext>
            </a:extLst>
          </p:cNvPr>
          <p:cNvSpPr>
            <a:spLocks noChangeArrowheads="1"/>
          </p:cNvSpPr>
          <p:nvPr/>
        </p:nvSpPr>
        <p:spPr bwMode="auto">
          <a:xfrm>
            <a:off x="3748088" y="3570288"/>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15" name="Rectangle 5">
            <a:extLst>
              <a:ext uri="{FF2B5EF4-FFF2-40B4-BE49-F238E27FC236}">
                <a16:creationId xmlns:a16="http://schemas.microsoft.com/office/drawing/2014/main" id="{4073BB30-3E11-49BA-8F2B-E036A46CAD2B}"/>
              </a:ext>
            </a:extLst>
          </p:cNvPr>
          <p:cNvSpPr>
            <a:spLocks noChangeArrowheads="1"/>
          </p:cNvSpPr>
          <p:nvPr/>
        </p:nvSpPr>
        <p:spPr bwMode="auto">
          <a:xfrm>
            <a:off x="4148138" y="4027488"/>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800" b="0" i="0" u="none" strike="noStrike" cap="none" normalizeH="0" baseline="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ja-JP" altLang="ja-JP" sz="1800" b="0" i="0" u="none" strike="noStrike" cap="none" normalizeH="0" baseline="0">
                <a:ln>
                  <a:noFill/>
                </a:ln>
                <a:solidFill>
                  <a:schemeClr val="tx1"/>
                </a:solidFill>
                <a:effectLst/>
                <a:latin typeface="Arial" panose="020B0604020202020204" pitchFamily="34" charset="0"/>
              </a:rPr>
            </a:br>
            <a:endParaRPr kumimoji="0" lang="ja-JP" altLang="ja-JP"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1800" b="0" i="0" u="none" strike="noStrike" cap="none" normalizeH="0" baseline="0">
              <a:ln>
                <a:noFill/>
              </a:ln>
              <a:solidFill>
                <a:schemeClr val="tx1"/>
              </a:solidFill>
              <a:effectLst/>
              <a:latin typeface="Arial" panose="020B0604020202020204" pitchFamily="34" charset="0"/>
            </a:endParaRPr>
          </a:p>
        </p:txBody>
      </p:sp>
      <p:graphicFrame>
        <p:nvGraphicFramePr>
          <p:cNvPr id="24" name="表 3">
            <a:extLst>
              <a:ext uri="{FF2B5EF4-FFF2-40B4-BE49-F238E27FC236}">
                <a16:creationId xmlns:a16="http://schemas.microsoft.com/office/drawing/2014/main" id="{BD37BCA4-5DFD-4EF8-BC6D-19D454DFBD55}"/>
              </a:ext>
            </a:extLst>
          </p:cNvPr>
          <p:cNvGraphicFramePr>
            <a:graphicFrameLocks noGrp="1"/>
          </p:cNvGraphicFramePr>
          <p:nvPr>
            <p:extLst>
              <p:ext uri="{D42A27DB-BD31-4B8C-83A1-F6EECF244321}">
                <p14:modId xmlns:p14="http://schemas.microsoft.com/office/powerpoint/2010/main" val="1770826962"/>
              </p:ext>
            </p:extLst>
          </p:nvPr>
        </p:nvGraphicFramePr>
        <p:xfrm>
          <a:off x="343845" y="2875095"/>
          <a:ext cx="11009956" cy="972639"/>
        </p:xfrm>
        <a:graphic>
          <a:graphicData uri="http://schemas.openxmlformats.org/drawingml/2006/table">
            <a:tbl>
              <a:tblPr firstRow="1" bandRow="1">
                <a:tableStyleId>{5C22544A-7EE6-4342-B048-85BDC9FD1C3A}</a:tableStyleId>
              </a:tblPr>
              <a:tblGrid>
                <a:gridCol w="1644425">
                  <a:extLst>
                    <a:ext uri="{9D8B030D-6E8A-4147-A177-3AD203B41FA5}">
                      <a16:colId xmlns:a16="http://schemas.microsoft.com/office/drawing/2014/main" val="3047678111"/>
                    </a:ext>
                  </a:extLst>
                </a:gridCol>
                <a:gridCol w="1288380">
                  <a:extLst>
                    <a:ext uri="{9D8B030D-6E8A-4147-A177-3AD203B41FA5}">
                      <a16:colId xmlns:a16="http://schemas.microsoft.com/office/drawing/2014/main" val="3446174014"/>
                    </a:ext>
                  </a:extLst>
                </a:gridCol>
                <a:gridCol w="1698264">
                  <a:extLst>
                    <a:ext uri="{9D8B030D-6E8A-4147-A177-3AD203B41FA5}">
                      <a16:colId xmlns:a16="http://schemas.microsoft.com/office/drawing/2014/main" val="2471375214"/>
                    </a:ext>
                  </a:extLst>
                </a:gridCol>
                <a:gridCol w="2424552">
                  <a:extLst>
                    <a:ext uri="{9D8B030D-6E8A-4147-A177-3AD203B41FA5}">
                      <a16:colId xmlns:a16="http://schemas.microsoft.com/office/drawing/2014/main" val="702200350"/>
                    </a:ext>
                  </a:extLst>
                </a:gridCol>
                <a:gridCol w="3954335">
                  <a:extLst>
                    <a:ext uri="{9D8B030D-6E8A-4147-A177-3AD203B41FA5}">
                      <a16:colId xmlns:a16="http://schemas.microsoft.com/office/drawing/2014/main" val="872649467"/>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従業員数</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（人）</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資本金</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（億円）</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zh-TW" altLang="en-US" sz="1400" b="1" dirty="0">
                          <a:solidFill>
                            <a:schemeClr val="bg1"/>
                          </a:solidFill>
                          <a:latin typeface="Meiryo UI" panose="020B0604030504040204" pitchFamily="50" charset="-128"/>
                          <a:ea typeface="Meiryo UI" panose="020B0604030504040204" pitchFamily="50" charset="-128"/>
                        </a:rPr>
                        <a:t>課税所得年平均額</a:t>
                      </a:r>
                      <a:r>
                        <a:rPr kumimoji="1" lang="en-US" altLang="zh-TW" sz="1400" b="1" dirty="0">
                          <a:solidFill>
                            <a:schemeClr val="bg1"/>
                          </a:solidFill>
                          <a:latin typeface="Meiryo UI" panose="020B0604030504040204" pitchFamily="50" charset="-128"/>
                          <a:ea typeface="Meiryo UI" panose="020B0604030504040204" pitchFamily="50" charset="-128"/>
                        </a:rPr>
                        <a:t>15</a:t>
                      </a:r>
                      <a:r>
                        <a:rPr kumimoji="1" lang="zh-TW" altLang="en-US" sz="1400" b="1" dirty="0">
                          <a:solidFill>
                            <a:schemeClr val="bg1"/>
                          </a:solidFill>
                          <a:latin typeface="Meiryo UI" panose="020B0604030504040204" pitchFamily="50" charset="-128"/>
                          <a:ea typeface="Meiryo UI" panose="020B0604030504040204" pitchFamily="50" charset="-128"/>
                        </a:rPr>
                        <a:t>億円以下</a:t>
                      </a:r>
                      <a:endParaRPr kumimoji="1" lang="ja-JP" altLang="en-US" sz="1400" b="1" dirty="0">
                        <a:solidFill>
                          <a:schemeClr val="bg1"/>
                        </a:solidFill>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大･中小・ベンチャー企業</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の種別</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会計監査人名</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6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3918631600"/>
              </p:ext>
            </p:extLst>
          </p:nvPr>
        </p:nvGraphicFramePr>
        <p:xfrm>
          <a:off x="343845" y="4380104"/>
          <a:ext cx="11009955" cy="907076"/>
        </p:xfrm>
        <a:graphic>
          <a:graphicData uri="http://schemas.openxmlformats.org/drawingml/2006/table">
            <a:tbl>
              <a:tblPr firstRow="1" bandRow="1">
                <a:tableStyleId>{5C22544A-7EE6-4342-B048-85BDC9FD1C3A}</a:tableStyleId>
              </a:tblPr>
              <a:tblGrid>
                <a:gridCol w="2590436">
                  <a:extLst>
                    <a:ext uri="{9D8B030D-6E8A-4147-A177-3AD203B41FA5}">
                      <a16:colId xmlns:a16="http://schemas.microsoft.com/office/drawing/2014/main" val="3047678111"/>
                    </a:ext>
                  </a:extLst>
                </a:gridCol>
                <a:gridCol w="2117217">
                  <a:extLst>
                    <a:ext uri="{9D8B030D-6E8A-4147-A177-3AD203B41FA5}">
                      <a16:colId xmlns:a16="http://schemas.microsoft.com/office/drawing/2014/main" val="3446174014"/>
                    </a:ext>
                  </a:extLst>
                </a:gridCol>
                <a:gridCol w="6302302">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3967525"/>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5390450"/>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sp>
        <p:nvSpPr>
          <p:cNvPr id="17" name="テキスト ボックス 16">
            <a:extLst>
              <a:ext uri="{FF2B5EF4-FFF2-40B4-BE49-F238E27FC236}">
                <a16:creationId xmlns:a16="http://schemas.microsoft.com/office/drawing/2014/main" id="{7856D025-415D-443C-966C-1410B5CD4A39}"/>
              </a:ext>
            </a:extLst>
          </p:cNvPr>
          <p:cNvSpPr txBox="1"/>
          <p:nvPr/>
        </p:nvSpPr>
        <p:spPr>
          <a:xfrm>
            <a:off x="356583" y="2526440"/>
            <a:ext cx="5142517"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企業情報　</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応募時点の情報を記載</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（大学等は記載不用）</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2283410800"/>
              </p:ext>
            </p:extLst>
          </p:nvPr>
        </p:nvGraphicFramePr>
        <p:xfrm>
          <a:off x="356583" y="5804057"/>
          <a:ext cx="10997217" cy="907076"/>
        </p:xfrm>
        <a:graphic>
          <a:graphicData uri="http://schemas.openxmlformats.org/drawingml/2006/table">
            <a:tbl>
              <a:tblPr firstRow="1" bandRow="1">
                <a:tableStyleId>{5C22544A-7EE6-4342-B048-85BDC9FD1C3A}</a:tableStyleId>
              </a:tblPr>
              <a:tblGrid>
                <a:gridCol w="2557281">
                  <a:extLst>
                    <a:ext uri="{9D8B030D-6E8A-4147-A177-3AD203B41FA5}">
                      <a16:colId xmlns:a16="http://schemas.microsoft.com/office/drawing/2014/main" val="3047678111"/>
                    </a:ext>
                  </a:extLst>
                </a:gridCol>
                <a:gridCol w="2069773">
                  <a:extLst>
                    <a:ext uri="{9D8B030D-6E8A-4147-A177-3AD203B41FA5}">
                      <a16:colId xmlns:a16="http://schemas.microsoft.com/office/drawing/2014/main" val="3446174014"/>
                    </a:ext>
                  </a:extLst>
                </a:gridCol>
                <a:gridCol w="6370163">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955010757"/>
              </p:ext>
            </p:extLst>
          </p:nvPr>
        </p:nvGraphicFramePr>
        <p:xfrm>
          <a:off x="343845" y="1544933"/>
          <a:ext cx="11009956" cy="901242"/>
        </p:xfrm>
        <a:graphic>
          <a:graphicData uri="http://schemas.openxmlformats.org/drawingml/2006/table">
            <a:tbl>
              <a:tblPr firstRow="1" bandRow="1">
                <a:tableStyleId>{5C22544A-7EE6-4342-B048-85BDC9FD1C3A}</a:tableStyleId>
              </a:tblPr>
              <a:tblGrid>
                <a:gridCol w="3303572">
                  <a:extLst>
                    <a:ext uri="{9D8B030D-6E8A-4147-A177-3AD203B41FA5}">
                      <a16:colId xmlns:a16="http://schemas.microsoft.com/office/drawing/2014/main" val="1648611219"/>
                    </a:ext>
                  </a:extLst>
                </a:gridCol>
                <a:gridCol w="3743450">
                  <a:extLst>
                    <a:ext uri="{9D8B030D-6E8A-4147-A177-3AD203B41FA5}">
                      <a16:colId xmlns:a16="http://schemas.microsoft.com/office/drawing/2014/main" val="2201742194"/>
                    </a:ext>
                  </a:extLst>
                </a:gridCol>
                <a:gridCol w="3962934">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窓口連絡先情報</a:t>
            </a:r>
          </a:p>
        </p:txBody>
      </p:sp>
      <p:sp>
        <p:nvSpPr>
          <p:cNvPr id="3" name="吹き出し: 四角形 2">
            <a:extLst>
              <a:ext uri="{FF2B5EF4-FFF2-40B4-BE49-F238E27FC236}">
                <a16:creationId xmlns:a16="http://schemas.microsoft.com/office/drawing/2014/main" id="{F446ED87-DD30-443B-829B-040A6504AEE3}"/>
              </a:ext>
            </a:extLst>
          </p:cNvPr>
          <p:cNvSpPr/>
          <p:nvPr/>
        </p:nvSpPr>
        <p:spPr>
          <a:xfrm>
            <a:off x="5124091" y="2250920"/>
            <a:ext cx="2898476" cy="505911"/>
          </a:xfrm>
          <a:prstGeom prst="wedgeRectCallout">
            <a:avLst>
              <a:gd name="adj1" fmla="val -58448"/>
              <a:gd name="adj2" fmla="val 8990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直近過去</a:t>
            </a:r>
            <a:r>
              <a:rPr kumimoji="1" lang="en-US" altLang="ja-JP" sz="1200" dirty="0">
                <a:solidFill>
                  <a:schemeClr val="tx1"/>
                </a:solidFill>
                <a:latin typeface="Meiryo UI" panose="020B0604030504040204" pitchFamily="50" charset="-128"/>
                <a:ea typeface="Meiryo UI" panose="020B0604030504040204" pitchFamily="50" charset="-128"/>
              </a:rPr>
              <a:t>3</a:t>
            </a:r>
            <a:r>
              <a:rPr kumimoji="1" lang="ja-JP" altLang="en-US" sz="1200" dirty="0">
                <a:solidFill>
                  <a:schemeClr val="tx1"/>
                </a:solidFill>
                <a:latin typeface="Meiryo UI" panose="020B0604030504040204" pitchFamily="50" charset="-128"/>
                <a:ea typeface="Meiryo UI" panose="020B0604030504040204" pitchFamily="50" charset="-128"/>
              </a:rPr>
              <a:t>年分の各事業年度の課税所得の年平均額。該当する場合「○」</a:t>
            </a:r>
            <a:r>
              <a:rPr lang="ja-JP" altLang="en-US" sz="1200" b="0" i="0" dirty="0">
                <a:solidFill>
                  <a:schemeClr val="tx1"/>
                </a:solidFill>
                <a:effectLst/>
                <a:latin typeface="Meiryo" panose="020B0604030504040204" pitchFamily="50" charset="-128"/>
                <a:ea typeface="Meiryo" panose="020B0604030504040204" pitchFamily="50" charset="-128"/>
              </a:rPr>
              <a:t>を記載</a:t>
            </a: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再委託先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0. </a:t>
            </a:r>
            <a:r>
              <a:rPr lang="ja-JP" altLang="en-US" sz="2000" dirty="0">
                <a:solidFill>
                  <a:schemeClr val="tx1"/>
                </a:solidFill>
              </a:rPr>
              <a:t>コンソーシアム内における各主体の役割分担</a:t>
            </a:r>
            <a:endParaRPr kumimoji="1" lang="en-US" sz="2000" dirty="0">
              <a:solidFill>
                <a:schemeClr val="tx1"/>
              </a:solidFill>
            </a:endParaRPr>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a:t>
            </a:r>
            <a:r>
              <a:rPr kumimoji="1" lang="en-US" altLang="ja-JP" dirty="0"/>
              <a:t>A</a:t>
            </a:r>
            <a:r>
              <a:rPr kumimoji="1" lang="ja-JP" altLang="en-US" dirty="0"/>
              <a:t>社の提案）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Ａ社の事業計画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931288" y="3066067"/>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Ｃ社の研究開発計画</a:t>
            </a:r>
          </a:p>
        </p:txBody>
      </p:sp>
      <p:sp>
        <p:nvSpPr>
          <p:cNvPr id="12" name="テキスト ボックス 11"/>
          <p:cNvSpPr txBox="1"/>
          <p:nvPr/>
        </p:nvSpPr>
        <p:spPr>
          <a:xfrm>
            <a:off x="5589310" y="4569642"/>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Ｂ社の研究開発計画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本提案書の１．事業戦略・事業計画、及び、３．イノベーション推進体制については、</a:t>
            </a:r>
            <a:r>
              <a:rPr lang="en-US" altLang="ja-JP" sz="1400" kern="100" dirty="0">
                <a:latin typeface="Meiryo UI" panose="020B0604030504040204" pitchFamily="50" charset="-128"/>
                <a:ea typeface="Meiryo UI" panose="020B0604030504040204" pitchFamily="50" charset="-128"/>
                <a:cs typeface="Courier New" panose="02070309020205020404" pitchFamily="49" charset="0"/>
              </a:rPr>
              <a:t>A</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社個社</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本提案書の２．研究開発計画については、</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1. </a:t>
            </a:r>
            <a:r>
              <a:rPr lang="ja-JP" altLang="en-US" sz="2000" dirty="0">
                <a:solidFill>
                  <a:schemeClr val="tx1"/>
                </a:solidFill>
              </a:rPr>
              <a:t>事業戦略・事業計画／</a:t>
            </a:r>
            <a:r>
              <a:rPr kumimoji="1" lang="ja-JP" altLang="en-US" sz="2000" dirty="0">
                <a:solidFill>
                  <a:schemeClr val="tx1"/>
                </a:solidFill>
              </a:rPr>
              <a:t>（</a:t>
            </a:r>
            <a:r>
              <a:rPr kumimoji="1" lang="en-US" altLang="ja-JP" sz="2000" dirty="0">
                <a:solidFill>
                  <a:schemeClr val="tx1"/>
                </a:solidFill>
              </a:rPr>
              <a:t>1</a:t>
            </a:r>
            <a:r>
              <a:rPr kumimoji="1" lang="ja-JP" altLang="en-US" sz="2000" dirty="0">
                <a:solidFill>
                  <a:schemeClr val="tx1"/>
                </a:solidFill>
              </a:rPr>
              <a:t>）産業構造変化に対する認識</a:t>
            </a:r>
            <a:endParaRPr kumimoji="1" lang="en-US" sz="2000" dirty="0">
              <a:solidFill>
                <a:schemeClr val="tx1"/>
              </a:solidFill>
            </a:endParaRPr>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sz="1000" dirty="0">
              <a:solidFill>
                <a:srgbClr val="575757"/>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altLang="ja-JP" sz="1000" dirty="0">
              <a:solidFill>
                <a:srgbClr val="575757"/>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altLang="ja-JP" sz="1000" dirty="0">
              <a:solidFill>
                <a:srgbClr val="575757"/>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A</a:t>
            </a:r>
            <a:r>
              <a:rPr kumimoji="1" lang="ja-JP" altLang="en-US" sz="1400" dirty="0">
                <a:solidFill>
                  <a:srgbClr val="575757"/>
                </a:solidFill>
                <a:latin typeface="Meiryo UI" panose="020B0604030504040204" pitchFamily="50" charset="-128"/>
                <a:ea typeface="Meiryo UI" panose="020B0604030504040204" pitchFamily="50" charset="-128"/>
              </a:rPr>
              <a:t>社、</a:t>
            </a:r>
            <a:r>
              <a:rPr kumimoji="1" lang="en-US" altLang="ja-JP" sz="1400" dirty="0">
                <a:solidFill>
                  <a:srgbClr val="575757"/>
                </a:solidFill>
                <a:latin typeface="Meiryo UI" panose="020B0604030504040204" pitchFamily="50" charset="-128"/>
                <a:ea typeface="Meiryo UI" panose="020B0604030504040204" pitchFamily="50" charset="-128"/>
              </a:rPr>
              <a:t>B</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C</a:t>
            </a:r>
            <a:r>
              <a:rPr kumimoji="1" lang="ja-JP" altLang="en-US" sz="1400" dirty="0">
                <a:solidFill>
                  <a:srgbClr val="575757"/>
                </a:solidFill>
                <a:latin typeface="Meiryo UI" panose="020B0604030504040204" pitchFamily="50" charset="-128"/>
                <a:ea typeface="Meiryo UI" panose="020B0604030504040204" pitchFamily="50" charset="-128"/>
              </a:rPr>
              <a:t>社、</a:t>
            </a:r>
            <a:r>
              <a:rPr kumimoji="1" lang="en-US" altLang="ja-JP" sz="1400" dirty="0">
                <a:solidFill>
                  <a:srgbClr val="575757"/>
                </a:solidFill>
                <a:latin typeface="Meiryo UI" panose="020B0604030504040204" pitchFamily="50" charset="-128"/>
                <a:ea typeface="Meiryo UI" panose="020B0604030504040204" pitchFamily="50" charset="-128"/>
              </a:rPr>
              <a:t>D</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E</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XX</a:t>
            </a:r>
            <a:r>
              <a:rPr kumimoji="1" lang="ja-JP" altLang="en-US" sz="1400" dirty="0">
                <a:solidFill>
                  <a:srgbClr val="575757"/>
                </a:solidFill>
                <a:latin typeface="Meiryo UI" panose="020B0604030504040204" pitchFamily="50" charset="-128"/>
                <a:ea typeface="Meiryo UI" panose="020B0604030504040204" pitchFamily="50" charset="-128"/>
              </a:rPr>
              <a:t>のため、</a:t>
            </a:r>
            <a:r>
              <a:rPr kumimoji="1" lang="en-US" altLang="ja-JP" sz="1400" dirty="0">
                <a:solidFill>
                  <a:srgbClr val="575757"/>
                </a:solidFill>
                <a:latin typeface="Meiryo UI" panose="020B0604030504040204" pitchFamily="50" charset="-128"/>
                <a:ea typeface="Meiryo UI" panose="020B0604030504040204" pitchFamily="50" charset="-128"/>
              </a:rPr>
              <a:t>XX</a:t>
            </a:r>
            <a:r>
              <a:rPr kumimoji="1" lang="ja-JP" altLang="en-US" sz="1400" dirty="0">
                <a:solidFill>
                  <a:srgbClr val="575757"/>
                </a:solidFill>
                <a:latin typeface="Meiryo UI" panose="020B0604030504040204" pitchFamily="50" charset="-128"/>
                <a:ea typeface="Meiryo UI" panose="020B0604030504040204" pitchFamily="50" charset="-128"/>
              </a:rPr>
              <a:t>に注力</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a:t>
            </a:r>
            <a:r>
              <a:rPr kumimoji="1" lang="ja-JP" altLang="en-US" sz="1400" dirty="0">
                <a:solidFill>
                  <a:schemeClr val="tx1"/>
                </a:solidFill>
                <a:latin typeface="Meiryo UI" panose="020B0604030504040204" pitchFamily="50" charset="-128"/>
                <a:ea typeface="Meiryo UI" panose="020B0604030504040204" pitchFamily="50" charset="-128"/>
              </a:rPr>
              <a:t>、弱み（</a:t>
            </a:r>
            <a:r>
              <a:rPr kumimoji="1" lang="ja-JP" altLang="en-US" sz="1400" dirty="0">
                <a:solidFill>
                  <a:schemeClr val="tx2"/>
                </a:solidFill>
                <a:latin typeface="Meiryo UI" panose="020B0604030504040204" pitchFamily="50" charset="-128"/>
                <a:ea typeface="Meiryo UI" panose="020B0604030504040204" pitchFamily="50" charset="-128"/>
              </a:rPr>
              <a:t>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rgbClr val="575757"/>
                </a:solidFill>
                <a:latin typeface="Meiryo UI" panose="020B0604030504040204" pitchFamily="50" charset="-128"/>
                <a:ea typeface="Meiryo UI" panose="020B0604030504040204" pitchFamily="50" charset="-128"/>
              </a:rPr>
              <a:t>自社の強み</a:t>
            </a:r>
            <a:endParaRPr kumimoji="1" lang="en-US" altLang="ja-JP" sz="1400" b="1" dirty="0">
              <a:solidFill>
                <a:srgbClr val="575757"/>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rgbClr val="575757"/>
                </a:solidFill>
                <a:latin typeface="Meiryo UI" panose="020B0604030504040204" pitchFamily="50" charset="-128"/>
                <a:ea typeface="Meiryo UI" panose="020B0604030504040204" pitchFamily="50" charset="-128"/>
              </a:rPr>
              <a:t>XXXXX</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rgbClr val="575757"/>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t>自社</a:t>
            </a:r>
            <a:endParaRPr lang="en-US" b="1" dirty="0" err="1"/>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dirty="0">
                <a:solidFill>
                  <a:srgbClr val="575757"/>
                </a:solidFill>
                <a:latin typeface="Meiryo UI" panose="020B0604030504040204" pitchFamily="50" charset="-128"/>
                <a:ea typeface="Meiryo UI" panose="020B0604030504040204" pitchFamily="50" charset="-128"/>
              </a:rPr>
              <a:t>競合</a:t>
            </a:r>
            <a:endParaRPr kumimoji="1" lang="en-US" altLang="ja-JP" sz="1400" dirty="0">
              <a:solidFill>
                <a:srgbClr val="575757"/>
              </a:solidFill>
              <a:latin typeface="Meiryo UI" panose="020B0604030504040204" pitchFamily="50" charset="-128"/>
              <a:ea typeface="Meiryo UI" panose="020B0604030504040204" pitchFamily="50" charset="-128"/>
            </a:endParaRPr>
          </a:p>
          <a:p>
            <a:pPr algn="ctr"/>
            <a:r>
              <a:rPr kumimoji="1" lang="en-US" altLang="ja-JP" sz="1400" dirty="0">
                <a:solidFill>
                  <a:srgbClr val="575757"/>
                </a:solidFill>
                <a:latin typeface="Meiryo UI" panose="020B0604030504040204" pitchFamily="50" charset="-128"/>
                <a:ea typeface="Meiryo UI" panose="020B0604030504040204" pitchFamily="50" charset="-128"/>
              </a:rPr>
              <a:t>A</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dirty="0">
                <a:solidFill>
                  <a:srgbClr val="575757"/>
                </a:solidFill>
                <a:latin typeface="Meiryo UI" panose="020B0604030504040204" pitchFamily="50" charset="-128"/>
                <a:ea typeface="Meiryo UI" panose="020B0604030504040204" pitchFamily="50" charset="-128"/>
              </a:rPr>
              <a:t>競合</a:t>
            </a:r>
            <a:endParaRPr kumimoji="1" lang="en-US" altLang="ja-JP" sz="1400" dirty="0">
              <a:solidFill>
                <a:srgbClr val="575757"/>
              </a:solidFill>
              <a:latin typeface="Meiryo UI" panose="020B0604030504040204" pitchFamily="50" charset="-128"/>
              <a:ea typeface="Meiryo UI" panose="020B0604030504040204" pitchFamily="50" charset="-128"/>
            </a:endParaRPr>
          </a:p>
          <a:p>
            <a:pPr algn="ctr"/>
            <a:r>
              <a:rPr kumimoji="1" lang="en-US" altLang="ja-JP" sz="1400" dirty="0">
                <a:solidFill>
                  <a:srgbClr val="575757"/>
                </a:solidFill>
                <a:latin typeface="Meiryo UI" panose="020B0604030504040204" pitchFamily="50" charset="-128"/>
                <a:ea typeface="Meiryo UI" panose="020B0604030504040204" pitchFamily="50" charset="-128"/>
              </a:rPr>
              <a:t>B</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6495</Words>
  <Application>Microsoft Office PowerPoint</Application>
  <PresentationFormat>ワイド画面</PresentationFormat>
  <Paragraphs>897</Paragraphs>
  <Slides>27</Slides>
  <Notes>0</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27</vt:i4>
      </vt:variant>
      <vt:variant>
        <vt:lpstr>目的別スライド ショー</vt:lpstr>
      </vt:variant>
      <vt:variant>
        <vt:i4>1</vt:i4>
      </vt:variant>
    </vt:vector>
  </HeadingPairs>
  <TitlesOfParts>
    <vt:vector size="35" baseType="lpstr">
      <vt:lpstr>Meiryo UI</vt:lpstr>
      <vt:lpstr>Meiryo</vt:lpstr>
      <vt:lpstr>Meiryo</vt:lpstr>
      <vt:lpstr>Arial</vt:lpstr>
      <vt:lpstr>Trebuchet MS</vt:lpstr>
      <vt:lpstr>Wingdings</vt:lpstr>
      <vt:lpstr>１</vt:lpstr>
      <vt:lpstr>事業戦略ビジョン  提案プロジェクト名：○○○   提案者名：Ａ社（幹事会社） 、代表名：代表取締役社長　aa aa</vt:lpstr>
      <vt:lpstr>PowerPoint プレゼンテーション</vt:lpstr>
      <vt:lpstr>PowerPoint プレゼンテーション</vt:lpstr>
      <vt:lpstr>（参考）事業計画・研究開発計画の関係性（３社コンソーシアムにおけるA社の提案）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 ※ただし、当該技術の独自性・新規性・他技術に対する優位性・実現可能性・残された技術課題の解決の見通し等に 　ついて言及すること（十分な情報が記載されていない場合、審査において正しく評価されない可能性あり）</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2021-09-15T05:05:35Z</dcterms:created>
  <dcterms:modified xsi:type="dcterms:W3CDTF">2021-09-15T05:05:42Z</dcterms:modified>
</cp:coreProperties>
</file>