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6"/>
  </p:notesMasterIdLst>
  <p:handoutMasterIdLst>
    <p:handoutMasterId r:id="rId17"/>
  </p:handoutMasterIdLst>
  <p:sldIdLst>
    <p:sldId id="2145705059" r:id="rId2"/>
    <p:sldId id="2145705070" r:id="rId3"/>
    <p:sldId id="2145705014" r:id="rId4"/>
    <p:sldId id="2145704965" r:id="rId5"/>
    <p:sldId id="2145705131" r:id="rId6"/>
    <p:sldId id="2145705116" r:id="rId7"/>
    <p:sldId id="2145704977" r:id="rId8"/>
    <p:sldId id="2145704976" r:id="rId9"/>
    <p:sldId id="2145705052" r:id="rId10"/>
    <p:sldId id="2145705071" r:id="rId11"/>
    <p:sldId id="2145705134" r:id="rId12"/>
    <p:sldId id="2145705135" r:id="rId13"/>
    <p:sldId id="2145705146" r:id="rId14"/>
    <p:sldId id="2145705145" r:id="rId15"/>
  </p:sldIdLst>
  <p:sldSz cx="12192000" cy="6858000"/>
  <p:notesSz cx="6735763" cy="9866313"/>
  <p:custShowLst>
    <p:custShow name="Format Guide Workshop" id="0">
      <p:sldLst/>
    </p:custShow>
  </p:custShowLst>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55" autoAdjust="0"/>
    <p:restoredTop sz="96720" autoAdjust="0"/>
  </p:normalViewPr>
  <p:slideViewPr>
    <p:cSldViewPr snapToGrid="0">
      <p:cViewPr varScale="1">
        <p:scale>
          <a:sx n="124" d="100"/>
          <a:sy n="124" d="100"/>
        </p:scale>
        <p:origin x="90" y="90"/>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125" d="100"/>
        <a:sy n="125" d="100"/>
      </p:scale>
      <p:origin x="0" y="0"/>
    </p:cViewPr>
  </p:sorterViewPr>
  <p:notesViewPr>
    <p:cSldViewPr snapToGrid="0">
      <p:cViewPr>
        <p:scale>
          <a:sx n="75" d="100"/>
          <a:sy n="75" d="100"/>
        </p:scale>
        <p:origin x="3720" y="23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9/30/2021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9/30/2021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0</a:t>
            </a:fld>
            <a:endParaRPr lang="en-US" dirty="0"/>
          </a:p>
        </p:txBody>
      </p:sp>
    </p:spTree>
    <p:extLst>
      <p:ext uri="{BB962C8B-B14F-4D97-AF65-F5344CB8AC3E}">
        <p14:creationId xmlns:p14="http://schemas.microsoft.com/office/powerpoint/2010/main" val="3251953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dirty="0"/>
          </a:p>
        </p:txBody>
      </p:sp>
    </p:spTree>
    <p:extLst>
      <p:ext uri="{BB962C8B-B14F-4D97-AF65-F5344CB8AC3E}">
        <p14:creationId xmlns:p14="http://schemas.microsoft.com/office/powerpoint/2010/main" val="1914239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dirty="0"/>
          </a:p>
        </p:txBody>
      </p:sp>
    </p:spTree>
    <p:extLst>
      <p:ext uri="{BB962C8B-B14F-4D97-AF65-F5344CB8AC3E}">
        <p14:creationId xmlns:p14="http://schemas.microsoft.com/office/powerpoint/2010/main" val="761604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a:t>
            </a:fld>
            <a:endParaRPr lang="en-US" dirty="0"/>
          </a:p>
        </p:txBody>
      </p:sp>
    </p:spTree>
    <p:extLst>
      <p:ext uri="{BB962C8B-B14F-4D97-AF65-F5344CB8AC3E}">
        <p14:creationId xmlns:p14="http://schemas.microsoft.com/office/powerpoint/2010/main" val="2706350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a:t>
            </a:fld>
            <a:endParaRPr lang="en-US" dirty="0"/>
          </a:p>
        </p:txBody>
      </p:sp>
    </p:spTree>
    <p:extLst>
      <p:ext uri="{BB962C8B-B14F-4D97-AF65-F5344CB8AC3E}">
        <p14:creationId xmlns:p14="http://schemas.microsoft.com/office/powerpoint/2010/main" val="3130551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dirty="0"/>
          </a:p>
        </p:txBody>
      </p:sp>
    </p:spTree>
    <p:extLst>
      <p:ext uri="{BB962C8B-B14F-4D97-AF65-F5344CB8AC3E}">
        <p14:creationId xmlns:p14="http://schemas.microsoft.com/office/powerpoint/2010/main" val="4136506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dirty="0"/>
          </a:p>
        </p:txBody>
      </p:sp>
    </p:spTree>
    <p:extLst>
      <p:ext uri="{BB962C8B-B14F-4D97-AF65-F5344CB8AC3E}">
        <p14:creationId xmlns:p14="http://schemas.microsoft.com/office/powerpoint/2010/main" val="2992996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469047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432525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dirty="0"/>
          </a:p>
        </p:txBody>
      </p:sp>
    </p:spTree>
    <p:extLst>
      <p:ext uri="{BB962C8B-B14F-4D97-AF65-F5344CB8AC3E}">
        <p14:creationId xmlns:p14="http://schemas.microsoft.com/office/powerpoint/2010/main" val="1995982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dirty="0"/>
          </a:p>
        </p:txBody>
      </p:sp>
    </p:spTree>
    <p:extLst>
      <p:ext uri="{BB962C8B-B14F-4D97-AF65-F5344CB8AC3E}">
        <p14:creationId xmlns:p14="http://schemas.microsoft.com/office/powerpoint/2010/main" val="2405538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Box 6">
            <a:extLst>
              <a:ext uri="{FF2B5EF4-FFF2-40B4-BE49-F238E27FC236}">
                <a16:creationId xmlns:a16="http://schemas.microsoft.com/office/drawing/2014/main" id="{A4841E5F-B53E-4B37-89E3-7380E1069D1D}"/>
              </a:ext>
            </a:extLst>
          </p:cNvPr>
          <p:cNvSpPr txBox="1"/>
          <p:nvPr userDrawn="1"/>
        </p:nvSpPr>
        <p:spPr bwMode="white">
          <a:xfrm>
            <a:off x="11562727" y="6499628"/>
            <a:ext cx="381000" cy="215444"/>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4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400" kern="1200" dirty="0">
              <a:solidFill>
                <a:schemeClr val="tx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www.iea.org/articles/etp-clean-energy-technology-guid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a:t>
            </a:r>
            <a:r>
              <a:rPr kumimoji="1" lang="ja-JP" altLang="en-US" sz="1400" dirty="0"/>
              <a:t> </a:t>
            </a:r>
            <a:r>
              <a:rPr kumimoji="1" lang="ja-JP" altLang="en-US" sz="1800" dirty="0"/>
              <a:t>、　　　　　代表名：</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0" y="4080428"/>
            <a:ext cx="10972507" cy="2777572"/>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u="sng" dirty="0"/>
              <a:t>大学や公的研究機関は　</a:t>
            </a:r>
            <a:r>
              <a:rPr kumimoji="1" lang="en-US" altLang="ja-JP" sz="1100" u="sng" dirty="0"/>
              <a:t>2.</a:t>
            </a:r>
            <a:r>
              <a:rPr kumimoji="1" lang="zh-TW" altLang="en-US" sz="1100" u="sng" dirty="0"/>
              <a:t>研究開発計画</a:t>
            </a:r>
            <a:r>
              <a:rPr kumimoji="1" lang="ja-JP" altLang="en-US" sz="1100" u="sng" dirty="0"/>
              <a:t>及び</a:t>
            </a:r>
            <a:r>
              <a:rPr kumimoji="1" lang="en-US" altLang="ja-JP" sz="1100" u="sng" dirty="0"/>
              <a:t>4.</a:t>
            </a:r>
            <a:r>
              <a:rPr kumimoji="1" lang="ja-JP" altLang="en-US" sz="1100" u="sng" dirty="0"/>
              <a:t>その他</a:t>
            </a:r>
            <a:r>
              <a:rPr kumimoji="1" lang="zh-TW" altLang="en-US" sz="1100" u="sng" dirty="0"/>
              <a:t>／（</a:t>
            </a:r>
            <a:r>
              <a:rPr kumimoji="1" lang="en-US" altLang="zh-TW" sz="1100" u="sng" dirty="0"/>
              <a:t>2</a:t>
            </a:r>
            <a:r>
              <a:rPr kumimoji="1" lang="zh-TW" altLang="en-US" sz="1100" u="sng" dirty="0"/>
              <a:t>） </a:t>
            </a:r>
            <a:r>
              <a:rPr kumimoji="1" lang="ja-JP" altLang="en-US" sz="1100" u="sng" dirty="0"/>
              <a:t>提案者情報のみを提出して下さい。但し、大学や研究機関等のみの提案の場合は、</a:t>
            </a:r>
            <a:r>
              <a:rPr kumimoji="1" lang="en-US" altLang="ja-JP" sz="1100" u="sng" dirty="0"/>
              <a:t>4. </a:t>
            </a:r>
            <a:r>
              <a:rPr kumimoji="1" lang="ja-JP" altLang="en-US" sz="1100" u="sng" dirty="0"/>
              <a:t>その他／（</a:t>
            </a:r>
            <a:r>
              <a:rPr kumimoji="1" lang="en-US" altLang="ja-JP" sz="1100" u="sng" dirty="0"/>
              <a:t>1</a:t>
            </a:r>
            <a:r>
              <a:rPr kumimoji="1" lang="ja-JP" altLang="en-US" sz="1100" u="sng" dirty="0"/>
              <a:t>）想定されるリスク要因と対処方針</a:t>
            </a:r>
            <a:r>
              <a:rPr kumimoji="1" lang="ja-JP" altLang="en-US" sz="1100" dirty="0"/>
              <a:t>についても、必要な項目を記載の上提出してください。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の経営者（原則、代表取締役、代表執行役その他代表権を有する者）や、単独で事業に参画する大学や研究機関等の代表者には、分野別</a:t>
            </a:r>
            <a:r>
              <a:rPr kumimoji="1" lang="en-US" altLang="ja-JP" sz="1100" dirty="0"/>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a:p>
            <a:pPr marL="342900" indent="-342900">
              <a:buFont typeface="Arial" panose="020B0604020202020204" pitchFamily="34" charset="0"/>
              <a:buChar char="•"/>
            </a:pPr>
            <a:r>
              <a:rPr kumimoji="1" lang="ja-JP" altLang="en-US" sz="1100" dirty="0">
                <a:solidFill>
                  <a:srgbClr val="FFFF00"/>
                </a:solidFill>
              </a:rPr>
              <a:t>　　</a:t>
            </a:r>
            <a:endParaRPr kumimoji="1" lang="en-US" altLang="ja-JP" sz="1100" dirty="0">
              <a:solidFill>
                <a:srgbClr val="FFFF00"/>
              </a:solidFill>
            </a:endParaRPr>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10" name="テキスト ボックス 9">
            <a:extLst>
              <a:ext uri="{FF2B5EF4-FFF2-40B4-BE49-F238E27FC236}">
                <a16:creationId xmlns:a16="http://schemas.microsoft.com/office/drawing/2014/main" id="{93001F6B-49B2-45DD-8AFD-D79DD0CF2503}"/>
              </a:ext>
            </a:extLst>
          </p:cNvPr>
          <p:cNvSpPr txBox="1"/>
          <p:nvPr/>
        </p:nvSpPr>
        <p:spPr>
          <a:xfrm>
            <a:off x="9364438" y="755946"/>
            <a:ext cx="262950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r>
              <a:rPr kumimoji="1" lang="ja-JP" altLang="en-US" dirty="0">
                <a:solidFill>
                  <a:schemeClr val="tx2"/>
                </a:solidFill>
              </a:rPr>
              <a:t>向け</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4" name="テキスト ボックス 3">
            <a:extLst>
              <a:ext uri="{FF2B5EF4-FFF2-40B4-BE49-F238E27FC236}">
                <a16:creationId xmlns:a16="http://schemas.microsoft.com/office/drawing/2014/main" id="{A0F77A80-7FCD-41C3-9130-1FF43A30DDFC}"/>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7" name="テキスト ボックス 6">
            <a:extLst>
              <a:ext uri="{FF2B5EF4-FFF2-40B4-BE49-F238E27FC236}">
                <a16:creationId xmlns:a16="http://schemas.microsoft.com/office/drawing/2014/main" id="{6C3D7950-649B-4713-8C77-EE6303490539}"/>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a:t>
            </a:r>
            <a:endParaRPr kumimoji="1" lang="en-US" sz="2000" dirty="0">
              <a:solidFill>
                <a:schemeClr val="accent2">
                  <a:lumMod val="75000"/>
                </a:schemeClr>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4326"/>
            <a:ext cx="10800000" cy="1113058"/>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さらに、それらへの対応策を十分に講じることを前提としつつ、どのような事態になった場合に事業を中止するかの判断基準についても記載</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u="sng" dirty="0">
                <a:ea typeface="Meiryo UI" panose="020B0604030504040204" pitchFamily="50" charset="-128"/>
                <a:cs typeface="ＭＳ 明朝" panose="02020609040205080304" pitchFamily="17" charset="-128"/>
              </a:rPr>
              <a:t>大学や研究機関等のみによる応募の場合、研究開発責任者やチームリーダー等中心的人物が何らかの理由でプロジェクトに参画出来なくなった場合、組織としてどう継続性を担保するかについて記載</a:t>
            </a:r>
            <a:endParaRPr lang="ja-JP" altLang="en-US"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87743"/>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87743"/>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87743"/>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8DCC2FE-02B6-44C6-AE13-F554F6D9AF3F}"/>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2</a:t>
            </a:r>
            <a:r>
              <a:rPr lang="ja-JP" altLang="en-US" sz="2000" dirty="0"/>
              <a:t>）提案者情報</a:t>
            </a:r>
            <a:endParaRPr lang="en-US" sz="2000" dirty="0"/>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1770826962"/>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大･中小・ベンチャー企業</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8448"/>
              <a:gd name="adj2" fmla="val 8990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E6B1D273-FC0A-4DE0-9E8E-E36E75CAC4E6}"/>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５</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参考資料</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0912517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66D4D-A6AC-4549-AEB2-CDF726686531}"/>
              </a:ext>
            </a:extLst>
          </p:cNvPr>
          <p:cNvSpPr>
            <a:spLocks noGrp="1"/>
          </p:cNvSpPr>
          <p:nvPr>
            <p:ph type="title"/>
          </p:nvPr>
        </p:nvSpPr>
        <p:spPr>
          <a:xfrm>
            <a:off x="458550" y="603750"/>
            <a:ext cx="10933350" cy="332399"/>
          </a:xfrm>
        </p:spPr>
        <p:txBody>
          <a:bodyPr/>
          <a:lstStyle/>
          <a:p>
            <a:r>
              <a:rPr kumimoji="1" lang="ja-JP" altLang="en-US" dirty="0"/>
              <a:t>参考）　本研究開発における</a:t>
            </a:r>
            <a:r>
              <a:rPr kumimoji="1" lang="en-US" altLang="ja-JP" dirty="0"/>
              <a:t>TRL</a:t>
            </a:r>
            <a:r>
              <a:rPr kumimoji="1" lang="ja-JP" altLang="en-US" dirty="0"/>
              <a:t>（技術成熟度）基準</a:t>
            </a:r>
          </a:p>
        </p:txBody>
      </p:sp>
      <p:cxnSp>
        <p:nvCxnSpPr>
          <p:cNvPr id="3" name="直線コネクタ 2">
            <a:extLst>
              <a:ext uri="{FF2B5EF4-FFF2-40B4-BE49-F238E27FC236}">
                <a16:creationId xmlns:a16="http://schemas.microsoft.com/office/drawing/2014/main" id="{DEDE163C-DCCB-4F44-9024-24374D598157}"/>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FB835E77-449E-4FDC-9D82-90944FF14B5B}"/>
              </a:ext>
            </a:extLst>
          </p:cNvPr>
          <p:cNvSpPr txBox="1"/>
          <p:nvPr/>
        </p:nvSpPr>
        <p:spPr>
          <a:xfrm>
            <a:off x="4370664" y="5853684"/>
            <a:ext cx="7665336" cy="4110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lumMod val="75000"/>
                    <a:lumOff val="25000"/>
                  </a:schemeClr>
                </a:solidFill>
                <a:latin typeface="+mn-ea"/>
              </a:rPr>
              <a:t>※TRL</a:t>
            </a:r>
            <a:r>
              <a:rPr kumimoji="1" lang="ja-JP" altLang="en-US" sz="1400" dirty="0">
                <a:solidFill>
                  <a:schemeClr val="tx1">
                    <a:lumMod val="75000"/>
                    <a:lumOff val="25000"/>
                  </a:schemeClr>
                </a:solidFill>
                <a:latin typeface="+mn-ea"/>
              </a:rPr>
              <a:t>は、</a:t>
            </a:r>
            <a:r>
              <a:rPr kumimoji="1" lang="en-US" altLang="ja-JP" sz="1400" dirty="0">
                <a:solidFill>
                  <a:schemeClr val="tx1">
                    <a:lumMod val="75000"/>
                    <a:lumOff val="25000"/>
                  </a:schemeClr>
                </a:solidFill>
                <a:latin typeface="+mn-ea"/>
              </a:rPr>
              <a:t>IEA</a:t>
            </a:r>
            <a:r>
              <a:rPr kumimoji="1" lang="ja-JP" altLang="en-US" sz="1400" dirty="0">
                <a:solidFill>
                  <a:schemeClr val="tx1">
                    <a:lumMod val="75000"/>
                    <a:lumOff val="25000"/>
                  </a:schemeClr>
                </a:solidFill>
                <a:latin typeface="+mn-ea"/>
              </a:rPr>
              <a:t>の「</a:t>
            </a:r>
            <a:r>
              <a:rPr lang="en-US" altLang="ja-JP" sz="1400" b="0" i="0" dirty="0">
                <a:solidFill>
                  <a:schemeClr val="tx1">
                    <a:lumMod val="75000"/>
                    <a:lumOff val="25000"/>
                  </a:schemeClr>
                </a:solidFill>
                <a:effectLst/>
                <a:latin typeface="+mn-ea"/>
              </a:rPr>
              <a:t>Technology readiness level scale</a:t>
            </a:r>
            <a:r>
              <a:rPr lang="ja-JP" altLang="en-US" sz="1400" b="0" i="0" dirty="0">
                <a:solidFill>
                  <a:schemeClr val="tx1">
                    <a:lumMod val="75000"/>
                    <a:lumOff val="25000"/>
                  </a:schemeClr>
                </a:solidFill>
                <a:effectLst/>
                <a:latin typeface="+mn-ea"/>
              </a:rPr>
              <a:t>」の基準をもとに作成</a:t>
            </a:r>
            <a:endParaRPr lang="en-US" altLang="ja-JP" sz="1400" b="0" i="0" dirty="0">
              <a:solidFill>
                <a:schemeClr val="tx1">
                  <a:lumMod val="75000"/>
                  <a:lumOff val="25000"/>
                </a:schemeClr>
              </a:solidFill>
              <a:effectLst/>
              <a:latin typeface="+mn-ea"/>
            </a:endParaRPr>
          </a:p>
        </p:txBody>
      </p:sp>
      <p:sp>
        <p:nvSpPr>
          <p:cNvPr id="12" name="テキスト ボックス 11">
            <a:extLst>
              <a:ext uri="{FF2B5EF4-FFF2-40B4-BE49-F238E27FC236}">
                <a16:creationId xmlns:a16="http://schemas.microsoft.com/office/drawing/2014/main" id="{A8B92F06-EA92-4EB2-913D-52F697068997}"/>
              </a:ext>
            </a:extLst>
          </p:cNvPr>
          <p:cNvSpPr txBox="1"/>
          <p:nvPr/>
        </p:nvSpPr>
        <p:spPr>
          <a:xfrm>
            <a:off x="5535860" y="6175362"/>
            <a:ext cx="6094602"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200" dirty="0">
                <a:solidFill>
                  <a:schemeClr val="tx1">
                    <a:lumMod val="75000"/>
                    <a:lumOff val="25000"/>
                  </a:schemeClr>
                </a:solidFill>
              </a:rPr>
              <a:t>https://www.iea.org/reports/ccus-in-clean-energy-transitions/ccus-technology-innovation</a:t>
            </a:r>
          </a:p>
        </p:txBody>
      </p:sp>
      <p:graphicFrame>
        <p:nvGraphicFramePr>
          <p:cNvPr id="13" name="表 13">
            <a:extLst>
              <a:ext uri="{FF2B5EF4-FFF2-40B4-BE49-F238E27FC236}">
                <a16:creationId xmlns:a16="http://schemas.microsoft.com/office/drawing/2014/main" id="{FAEAD3ED-6BE9-4E0F-8361-8EBD7BBDBDF5}"/>
              </a:ext>
            </a:extLst>
          </p:cNvPr>
          <p:cNvGraphicFramePr>
            <a:graphicFrameLocks noGrp="1"/>
          </p:cNvGraphicFramePr>
          <p:nvPr/>
        </p:nvGraphicFramePr>
        <p:xfrm>
          <a:off x="465974" y="1142818"/>
          <a:ext cx="11260052" cy="4710866"/>
        </p:xfrm>
        <a:graphic>
          <a:graphicData uri="http://schemas.openxmlformats.org/drawingml/2006/table">
            <a:tbl>
              <a:tblPr firstRow="1" bandRow="1">
                <a:tableStyleId>{5940675A-B579-460E-94D1-54222C63F5DA}</a:tableStyleId>
              </a:tblPr>
              <a:tblGrid>
                <a:gridCol w="1223498">
                  <a:extLst>
                    <a:ext uri="{9D8B030D-6E8A-4147-A177-3AD203B41FA5}">
                      <a16:colId xmlns:a16="http://schemas.microsoft.com/office/drawing/2014/main" val="840708362"/>
                    </a:ext>
                  </a:extLst>
                </a:gridCol>
                <a:gridCol w="956345">
                  <a:extLst>
                    <a:ext uri="{9D8B030D-6E8A-4147-A177-3AD203B41FA5}">
                      <a16:colId xmlns:a16="http://schemas.microsoft.com/office/drawing/2014/main" val="3897003781"/>
                    </a:ext>
                  </a:extLst>
                </a:gridCol>
                <a:gridCol w="927893">
                  <a:extLst>
                    <a:ext uri="{9D8B030D-6E8A-4147-A177-3AD203B41FA5}">
                      <a16:colId xmlns:a16="http://schemas.microsoft.com/office/drawing/2014/main" val="1766145668"/>
                    </a:ext>
                  </a:extLst>
                </a:gridCol>
                <a:gridCol w="8152316">
                  <a:extLst>
                    <a:ext uri="{9D8B030D-6E8A-4147-A177-3AD203B41FA5}">
                      <a16:colId xmlns:a16="http://schemas.microsoft.com/office/drawing/2014/main" val="2678783614"/>
                    </a:ext>
                  </a:extLst>
                </a:gridCol>
              </a:tblGrid>
              <a:tr h="350132">
                <a:tc>
                  <a:txBody>
                    <a:bodyPr/>
                    <a:lstStyle/>
                    <a:p>
                      <a:r>
                        <a:rPr kumimoji="1" lang="ja-JP" altLang="en-US" sz="1600" b="1" dirty="0">
                          <a:solidFill>
                            <a:schemeClr val="tx1">
                              <a:lumMod val="75000"/>
                              <a:lumOff val="25000"/>
                            </a:schemeClr>
                          </a:solidFill>
                        </a:rPr>
                        <a:t>フェーズ</a:t>
                      </a:r>
                    </a:p>
                  </a:txBody>
                  <a:tcPr>
                    <a:solidFill>
                      <a:schemeClr val="bg1">
                        <a:lumMod val="85000"/>
                      </a:schemeClr>
                    </a:solidFill>
                  </a:tcPr>
                </a:tc>
                <a:tc>
                  <a:txBody>
                    <a:bodyPr/>
                    <a:lstStyle/>
                    <a:p>
                      <a:r>
                        <a:rPr kumimoji="1" lang="en-US" altLang="ja-JP" sz="1600" b="1" dirty="0">
                          <a:solidFill>
                            <a:schemeClr val="tx1">
                              <a:lumMod val="75000"/>
                              <a:lumOff val="25000"/>
                            </a:schemeClr>
                          </a:solidFill>
                        </a:rPr>
                        <a:t>TRL</a:t>
                      </a:r>
                      <a:endParaRPr kumimoji="1" lang="ja-JP" altLang="en-US" sz="1600" b="1" dirty="0">
                        <a:solidFill>
                          <a:schemeClr val="tx1">
                            <a:lumMod val="75000"/>
                            <a:lumOff val="25000"/>
                          </a:schemeClr>
                        </a:solidFill>
                      </a:endParaRPr>
                    </a:p>
                  </a:txBody>
                  <a:tcPr>
                    <a:solidFill>
                      <a:schemeClr val="bg1">
                        <a:lumMod val="85000"/>
                      </a:schemeClr>
                    </a:solidFill>
                  </a:tcPr>
                </a:tc>
                <a:tc>
                  <a:txBody>
                    <a:bodyPr/>
                    <a:lstStyle/>
                    <a:p>
                      <a:endParaRPr kumimoji="1" lang="ja-JP" altLang="en-US" sz="1600" b="1" dirty="0">
                        <a:solidFill>
                          <a:schemeClr val="tx1">
                            <a:lumMod val="75000"/>
                            <a:lumOff val="25000"/>
                          </a:schemeClr>
                        </a:solidFill>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tx1">
                              <a:lumMod val="75000"/>
                              <a:lumOff val="25000"/>
                            </a:schemeClr>
                          </a:solidFill>
                        </a:rPr>
                        <a:t>定義</a:t>
                      </a:r>
                    </a:p>
                  </a:txBody>
                  <a:tcPr>
                    <a:solidFill>
                      <a:schemeClr val="bg1">
                        <a:lumMod val="85000"/>
                      </a:schemeClr>
                    </a:solidFill>
                  </a:tcPr>
                </a:tc>
                <a:extLst>
                  <a:ext uri="{0D108BD9-81ED-4DB2-BD59-A6C34878D82A}">
                    <a16:rowId xmlns:a16="http://schemas.microsoft.com/office/drawing/2014/main" val="397158881"/>
                  </a:ext>
                </a:extLst>
              </a:tr>
              <a:tr h="350132">
                <a:tc rowSpan="3">
                  <a:txBody>
                    <a:bodyPr/>
                    <a:lstStyle/>
                    <a:p>
                      <a:r>
                        <a:rPr kumimoji="1" lang="ja-JP" altLang="en-US" sz="1600" dirty="0">
                          <a:solidFill>
                            <a:schemeClr val="tx1">
                              <a:lumMod val="75000"/>
                              <a:lumOff val="25000"/>
                            </a:schemeClr>
                          </a:solidFill>
                        </a:rPr>
                        <a:t>コンセプト</a:t>
                      </a:r>
                    </a:p>
                  </a:txBody>
                  <a:tcPr/>
                </a:tc>
                <a:tc>
                  <a:txBody>
                    <a:bodyPr/>
                    <a:lstStyle/>
                    <a:p>
                      <a:r>
                        <a:rPr kumimoji="1" lang="en-US" altLang="ja-JP" sz="1600" dirty="0">
                          <a:solidFill>
                            <a:schemeClr val="tx1">
                              <a:lumMod val="75000"/>
                              <a:lumOff val="25000"/>
                            </a:schemeClr>
                          </a:solidFill>
                        </a:rPr>
                        <a:t>TRL 1</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アイデアの創出　（基本原理、現象の発見と定義）</a:t>
                      </a:r>
                    </a:p>
                  </a:txBody>
                  <a:tcPr/>
                </a:tc>
                <a:extLst>
                  <a:ext uri="{0D108BD9-81ED-4DB2-BD59-A6C34878D82A}">
                    <a16:rowId xmlns:a16="http://schemas.microsoft.com/office/drawing/2014/main" val="296921048"/>
                  </a:ext>
                </a:extLst>
              </a:tr>
              <a:tr h="350132">
                <a:tc vMerge="1">
                  <a:txBody>
                    <a:bodyPr/>
                    <a:lstStyle/>
                    <a:p>
                      <a:endParaRPr kumimoji="1" lang="ja-JP" altLang="en-US" dirty="0"/>
                    </a:p>
                  </a:txBody>
                  <a:tcPr/>
                </a:tc>
                <a:tc>
                  <a:txBody>
                    <a:bodyPr/>
                    <a:lstStyle/>
                    <a:p>
                      <a:r>
                        <a:rPr kumimoji="1" lang="en-US" altLang="ja-JP" sz="1600" dirty="0">
                          <a:solidFill>
                            <a:schemeClr val="tx1">
                              <a:lumMod val="75000"/>
                              <a:lumOff val="25000"/>
                            </a:schemeClr>
                          </a:solidFill>
                        </a:rPr>
                        <a:t>TRL 2</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コンセプトとアプリケーションの明確化 （原理・現象の定式化、応用可能性の確認）がなされた</a:t>
                      </a:r>
                    </a:p>
                  </a:txBody>
                  <a:tcPr/>
                </a:tc>
                <a:extLst>
                  <a:ext uri="{0D108BD9-81ED-4DB2-BD59-A6C34878D82A}">
                    <a16:rowId xmlns:a16="http://schemas.microsoft.com/office/drawing/2014/main" val="2058530803"/>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3</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コンセプト・解決方法に対してプロトタイプによる妥当性（有効性）確認が必要性とされる段階</a:t>
                      </a:r>
                    </a:p>
                  </a:txBody>
                  <a:tcPr/>
                </a:tc>
                <a:extLst>
                  <a:ext uri="{0D108BD9-81ED-4DB2-BD59-A6C34878D82A}">
                    <a16:rowId xmlns:a16="http://schemas.microsoft.com/office/drawing/2014/main" val="4171984619"/>
                  </a:ext>
                </a:extLst>
              </a:tr>
              <a:tr h="350132">
                <a:tc>
                  <a:txBody>
                    <a:bodyPr/>
                    <a:lstStyle/>
                    <a:p>
                      <a:r>
                        <a:rPr kumimoji="1" lang="ja-JP" altLang="en-US" sz="1600" dirty="0">
                          <a:solidFill>
                            <a:schemeClr val="tx1">
                              <a:lumMod val="75000"/>
                              <a:lumOff val="25000"/>
                            </a:schemeClr>
                          </a:solidFill>
                        </a:rPr>
                        <a:t>小型試作品</a:t>
                      </a:r>
                    </a:p>
                  </a:txBody>
                  <a:tcPr/>
                </a:tc>
                <a:tc>
                  <a:txBody>
                    <a:bodyPr/>
                    <a:lstStyle/>
                    <a:p>
                      <a:r>
                        <a:rPr kumimoji="1" lang="en-US" altLang="ja-JP" sz="1600" dirty="0">
                          <a:solidFill>
                            <a:schemeClr val="tx1">
                              <a:lumMod val="75000"/>
                              <a:lumOff val="25000"/>
                            </a:schemeClr>
                          </a:solidFill>
                        </a:rPr>
                        <a:t>TRL 4</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ラボ環境にて、開発されたプロトタイプによって妥当性（有効性）が確認・実証された</a:t>
                      </a:r>
                    </a:p>
                  </a:txBody>
                  <a:tcPr/>
                </a:tc>
                <a:extLst>
                  <a:ext uri="{0D108BD9-81ED-4DB2-BD59-A6C34878D82A}">
                    <a16:rowId xmlns:a16="http://schemas.microsoft.com/office/drawing/2014/main" val="1697823116"/>
                  </a:ext>
                </a:extLst>
              </a:tr>
              <a:tr h="350132">
                <a:tc rowSpan="2">
                  <a:txBody>
                    <a:bodyPr/>
                    <a:lstStyle/>
                    <a:p>
                      <a:r>
                        <a:rPr kumimoji="1" lang="ja-JP" altLang="en-US" sz="1600" dirty="0">
                          <a:solidFill>
                            <a:schemeClr val="tx1">
                              <a:lumMod val="75000"/>
                              <a:lumOff val="25000"/>
                            </a:schemeClr>
                          </a:solidFill>
                        </a:rPr>
                        <a:t>大型試作品</a:t>
                      </a:r>
                    </a:p>
                  </a:txBody>
                  <a:tcPr/>
                </a:tc>
                <a:tc>
                  <a:txBody>
                    <a:bodyPr/>
                    <a:lstStyle/>
                    <a:p>
                      <a:r>
                        <a:rPr kumimoji="1" lang="en-US" altLang="ja-JP" sz="1600" dirty="0">
                          <a:solidFill>
                            <a:schemeClr val="tx1">
                              <a:lumMod val="75000"/>
                              <a:lumOff val="25000"/>
                            </a:schemeClr>
                          </a:solidFill>
                        </a:rPr>
                        <a:t>TRL 5</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実装が想定される環境での構成部品の妥当性（有効性）が確認・実証された</a:t>
                      </a:r>
                    </a:p>
                  </a:txBody>
                  <a:tcPr/>
                </a:tc>
                <a:extLst>
                  <a:ext uri="{0D108BD9-81ED-4DB2-BD59-A6C34878D82A}">
                    <a16:rowId xmlns:a16="http://schemas.microsoft.com/office/drawing/2014/main" val="4111317432"/>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6</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実装が想定される環境での大規模で完全な試作品の妥当性（有効性）が確認・実証された</a:t>
                      </a:r>
                    </a:p>
                  </a:txBody>
                  <a:tcPr/>
                </a:tc>
                <a:extLst>
                  <a:ext uri="{0D108BD9-81ED-4DB2-BD59-A6C34878D82A}">
                    <a16:rowId xmlns:a16="http://schemas.microsoft.com/office/drawing/2014/main" val="1966285607"/>
                  </a:ext>
                </a:extLst>
              </a:tr>
              <a:tr h="350132">
                <a:tc rowSpan="2">
                  <a:txBody>
                    <a:bodyPr/>
                    <a:lstStyle/>
                    <a:p>
                      <a:r>
                        <a:rPr kumimoji="1" lang="ja-JP" altLang="en-US" sz="1600" dirty="0">
                          <a:solidFill>
                            <a:schemeClr val="tx1">
                              <a:lumMod val="75000"/>
                              <a:lumOff val="25000"/>
                            </a:schemeClr>
                          </a:solidFill>
                        </a:rPr>
                        <a:t>実証</a:t>
                      </a:r>
                    </a:p>
                  </a:txBody>
                  <a:tcPr/>
                </a:tc>
                <a:tc>
                  <a:txBody>
                    <a:bodyPr/>
                    <a:lstStyle/>
                    <a:p>
                      <a:r>
                        <a:rPr kumimoji="1" lang="en-US" altLang="ja-JP" sz="1600" dirty="0">
                          <a:solidFill>
                            <a:schemeClr val="tx1">
                              <a:lumMod val="75000"/>
                              <a:lumOff val="25000"/>
                            </a:schemeClr>
                          </a:solidFill>
                        </a:rPr>
                        <a:t>TRL 7</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商業化前の実証（導入想定環境で実証されている）</a:t>
                      </a:r>
                    </a:p>
                  </a:txBody>
                  <a:tcPr/>
                </a:tc>
                <a:extLst>
                  <a:ext uri="{0D108BD9-81ED-4DB2-BD59-A6C34878D82A}">
                    <a16:rowId xmlns:a16="http://schemas.microsoft.com/office/drawing/2014/main" val="676898147"/>
                  </a:ext>
                </a:extLst>
              </a:tr>
              <a:tr h="350132">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8</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最初の市場導入（製品最終形での商業実証されている）</a:t>
                      </a:r>
                    </a:p>
                  </a:txBody>
                  <a:tcPr/>
                </a:tc>
                <a:extLst>
                  <a:ext uri="{0D108BD9-81ED-4DB2-BD59-A6C34878D82A}">
                    <a16:rowId xmlns:a16="http://schemas.microsoft.com/office/drawing/2014/main" val="2530076894"/>
                  </a:ext>
                </a:extLst>
              </a:tr>
              <a:tr h="604773">
                <a:tc rowSpan="2">
                  <a:txBody>
                    <a:bodyPr/>
                    <a:lstStyle/>
                    <a:p>
                      <a:r>
                        <a:rPr kumimoji="1" lang="ja-JP" altLang="en-US" sz="1600" dirty="0">
                          <a:solidFill>
                            <a:schemeClr val="tx1">
                              <a:lumMod val="75000"/>
                              <a:lumOff val="25000"/>
                            </a:schemeClr>
                          </a:solidFill>
                        </a:rPr>
                        <a:t>社会実装</a:t>
                      </a:r>
                    </a:p>
                  </a:txBody>
                  <a:tcPr/>
                </a:tc>
                <a:tc>
                  <a:txBody>
                    <a:bodyPr/>
                    <a:lstStyle/>
                    <a:p>
                      <a:r>
                        <a:rPr kumimoji="1" lang="en-US" altLang="ja-JP" sz="1600" dirty="0">
                          <a:solidFill>
                            <a:schemeClr val="tx1">
                              <a:lumMod val="75000"/>
                              <a:lumOff val="25000"/>
                            </a:schemeClr>
                          </a:solidFill>
                        </a:rPr>
                        <a:t>TRL 9</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相当環境での商業運用（技術は市販されていると見なされるが、競争力を持つにはさらなる改良が必要）</a:t>
                      </a:r>
                    </a:p>
                  </a:txBody>
                  <a:tcPr/>
                </a:tc>
                <a:extLst>
                  <a:ext uri="{0D108BD9-81ED-4DB2-BD59-A6C34878D82A}">
                    <a16:rowId xmlns:a16="http://schemas.microsoft.com/office/drawing/2014/main" val="2249921196"/>
                  </a:ext>
                </a:extLst>
              </a:tr>
              <a:tr h="604773">
                <a:tc vMerge="1">
                  <a:txBody>
                    <a:bodyPr/>
                    <a:lstStyle/>
                    <a:p>
                      <a:endParaRPr kumimoji="1" lang="ja-JP" altLang="en-US"/>
                    </a:p>
                  </a:txBody>
                  <a:tcPr/>
                </a:tc>
                <a:tc>
                  <a:txBody>
                    <a:bodyPr/>
                    <a:lstStyle/>
                    <a:p>
                      <a:r>
                        <a:rPr kumimoji="1" lang="en-US" altLang="ja-JP" sz="1600" dirty="0">
                          <a:solidFill>
                            <a:schemeClr val="tx1">
                              <a:lumMod val="75000"/>
                              <a:lumOff val="25000"/>
                            </a:schemeClr>
                          </a:solidFill>
                        </a:rPr>
                        <a:t>TRL 10</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技術は商業的に競争力を有しているが、エネルギーシステムとバリューチェーンへの統合にはさらなるイノベーションが必要</a:t>
                      </a:r>
                    </a:p>
                  </a:txBody>
                  <a:tcPr/>
                </a:tc>
                <a:extLst>
                  <a:ext uri="{0D108BD9-81ED-4DB2-BD59-A6C34878D82A}">
                    <a16:rowId xmlns:a16="http://schemas.microsoft.com/office/drawing/2014/main" val="2266456480"/>
                  </a:ext>
                </a:extLst>
              </a:tr>
              <a:tr h="350132">
                <a:tc>
                  <a:txBody>
                    <a:bodyPr/>
                    <a:lstStyle/>
                    <a:p>
                      <a:r>
                        <a:rPr kumimoji="1" lang="ja-JP" altLang="en-US" sz="1600" dirty="0">
                          <a:solidFill>
                            <a:schemeClr val="tx1">
                              <a:lumMod val="75000"/>
                              <a:lumOff val="25000"/>
                            </a:schemeClr>
                          </a:solidFill>
                        </a:rPr>
                        <a:t>事業化</a:t>
                      </a:r>
                    </a:p>
                  </a:txBody>
                  <a:tcPr/>
                </a:tc>
                <a:tc>
                  <a:txBody>
                    <a:bodyPr/>
                    <a:lstStyle/>
                    <a:p>
                      <a:r>
                        <a:rPr kumimoji="1" lang="en-US" altLang="ja-JP" sz="1600" dirty="0">
                          <a:solidFill>
                            <a:schemeClr val="tx1">
                              <a:lumMod val="75000"/>
                              <a:lumOff val="25000"/>
                            </a:schemeClr>
                          </a:solidFill>
                        </a:rPr>
                        <a:t>TRL 11</a:t>
                      </a:r>
                      <a:endParaRPr kumimoji="1" lang="ja-JP" altLang="en-US" sz="1600" dirty="0">
                        <a:solidFill>
                          <a:schemeClr val="tx1">
                            <a:lumMod val="75000"/>
                            <a:lumOff val="25000"/>
                          </a:schemeClr>
                        </a:solidFill>
                      </a:endParaRPr>
                    </a:p>
                  </a:txBody>
                  <a:tcPr/>
                </a:tc>
                <a:tc>
                  <a:txBody>
                    <a:bodyPr/>
                    <a:lstStyle/>
                    <a:p>
                      <a:endParaRPr kumimoji="1" lang="ja-JP" altLang="en-US" sz="1600" dirty="0">
                        <a:solidFill>
                          <a:schemeClr val="tx1">
                            <a:lumMod val="75000"/>
                            <a:lumOff val="25000"/>
                          </a:schemeClr>
                        </a:solidFill>
                      </a:endParaRPr>
                    </a:p>
                  </a:txBody>
                  <a:tcPr/>
                </a:tc>
                <a:tc>
                  <a:txBody>
                    <a:bodyPr/>
                    <a:lstStyle/>
                    <a:p>
                      <a:r>
                        <a:rPr kumimoji="1" lang="ja-JP" altLang="en-US" sz="1600" dirty="0">
                          <a:solidFill>
                            <a:schemeClr val="tx1">
                              <a:lumMod val="75000"/>
                              <a:lumOff val="25000"/>
                            </a:schemeClr>
                          </a:solidFill>
                        </a:rPr>
                        <a:t>所期の安定性が実証され、予測可能な成長が見込める</a:t>
                      </a:r>
                    </a:p>
                  </a:txBody>
                  <a:tcPr/>
                </a:tc>
                <a:extLst>
                  <a:ext uri="{0D108BD9-81ED-4DB2-BD59-A6C34878D82A}">
                    <a16:rowId xmlns:a16="http://schemas.microsoft.com/office/drawing/2014/main" val="1189720772"/>
                  </a:ext>
                </a:extLst>
              </a:tr>
            </a:tbl>
          </a:graphicData>
        </a:graphic>
      </p:graphicFrame>
      <p:sp>
        <p:nvSpPr>
          <p:cNvPr id="8" name="正方形/長方形 7">
            <a:extLst>
              <a:ext uri="{FF2B5EF4-FFF2-40B4-BE49-F238E27FC236}">
                <a16:creationId xmlns:a16="http://schemas.microsoft.com/office/drawing/2014/main" id="{F432FC82-E21B-467B-AACF-1E4D1173E6A7}"/>
              </a:ext>
            </a:extLst>
          </p:cNvPr>
          <p:cNvSpPr/>
          <p:nvPr/>
        </p:nvSpPr>
        <p:spPr>
          <a:xfrm rot="16200000">
            <a:off x="2591068" y="2983052"/>
            <a:ext cx="1025718" cy="864066"/>
          </a:xfrm>
          <a:prstGeom prst="rect">
            <a:avLst/>
          </a:prstGeom>
          <a:solidFill>
            <a:srgbClr val="FFFF00"/>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ja-JP" sz="1050" u="sng" kern="100" dirty="0">
                <a:solidFill>
                  <a:srgbClr val="000000"/>
                </a:solidFill>
                <a:effectLst/>
                <a:latin typeface="+mj-ea"/>
                <a:ea typeface="+mj-ea"/>
                <a:cs typeface="Times New Roman" panose="02020603050405020304" pitchFamily="18" charset="0"/>
              </a:rPr>
              <a:t>研究開発内容「次世代型太陽電池実用化事業」</a:t>
            </a:r>
            <a:r>
              <a:rPr lang="ja-JP" altLang="en-US" sz="1050" u="sng" kern="100" dirty="0">
                <a:solidFill>
                  <a:srgbClr val="000000"/>
                </a:solidFill>
                <a:effectLst/>
                <a:latin typeface="+mj-ea"/>
                <a:ea typeface="+mj-ea"/>
                <a:cs typeface="Times New Roman" panose="02020603050405020304" pitchFamily="18" charset="0"/>
              </a:rPr>
              <a:t>のターゲット</a:t>
            </a:r>
            <a:endParaRPr lang="ja-JP" altLang="ja-JP" sz="1050" kern="100" dirty="0">
              <a:effectLst/>
              <a:latin typeface="+mj-ea"/>
              <a:ea typeface="+mj-ea"/>
              <a:cs typeface="Times New Roman" panose="02020603050405020304" pitchFamily="18" charset="0"/>
            </a:endParaRPr>
          </a:p>
        </p:txBody>
      </p:sp>
    </p:spTree>
    <p:extLst>
      <p:ext uri="{BB962C8B-B14F-4D97-AF65-F5344CB8AC3E}">
        <p14:creationId xmlns:p14="http://schemas.microsoft.com/office/powerpoint/2010/main" val="672426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16172"/>
            <a:ext cx="6598528" cy="372967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lumMod val="65000"/>
                  </a:schemeClr>
                </a:solidFill>
                <a:latin typeface="Meiryo UI" panose="020B0604030504040204" pitchFamily="50" charset="-128"/>
                <a:ea typeface="Meiryo UI" panose="020B0604030504040204" pitchFamily="50" charset="-128"/>
              </a:rPr>
              <a:t>0. </a:t>
            </a:r>
            <a:r>
              <a:rPr kumimoji="1" lang="ja-JP" altLang="en-US" sz="1600" dirty="0">
                <a:solidFill>
                  <a:schemeClr val="bg1">
                    <a:lumMod val="65000"/>
                  </a:schemeClr>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lumMod val="65000"/>
                </a:schemeClr>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lumMod val="65000"/>
                  </a:schemeClr>
                </a:solidFill>
                <a:latin typeface="Meiryo UI" panose="020B0604030504040204" pitchFamily="50" charset="-128"/>
                <a:ea typeface="Meiryo UI" panose="020B0604030504040204" pitchFamily="50" charset="-128"/>
              </a:rPr>
              <a:t>1. </a:t>
            </a:r>
            <a:r>
              <a:rPr lang="ja-JP" altLang="ja-JP" sz="16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rPr>
              <a:t>・事業計画（作成不要）</a:t>
            </a:r>
            <a:endParaRPr lang="en-US" altLang="ja-JP" sz="1600" dirty="0">
              <a:solidFill>
                <a:schemeClr val="bg1">
                  <a:lumMod val="65000"/>
                </a:schemeClr>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lumMod val="65000"/>
                  </a:schemeClr>
                </a:solidFill>
                <a:latin typeface="Meiryo UI" panose="020B0604030504040204" pitchFamily="50" charset="-128"/>
                <a:ea typeface="Meiryo UI" panose="020B0604030504040204" pitchFamily="50" charset="-128"/>
              </a:rPr>
              <a:t>3. </a:t>
            </a:r>
            <a:r>
              <a:rPr kumimoji="1" lang="ja-JP" altLang="en-US" sz="1600" dirty="0">
                <a:solidFill>
                  <a:schemeClr val="bg1">
                    <a:lumMod val="65000"/>
                  </a:schemeClr>
                </a:solidFill>
                <a:latin typeface="Meiryo UI" panose="020B0604030504040204" pitchFamily="50" charset="-128"/>
                <a:ea typeface="Meiryo UI" panose="020B0604030504040204" pitchFamily="50" charset="-128"/>
              </a:rPr>
              <a:t>イノベーション推進体制（作成不要）</a:t>
            </a:r>
            <a:endParaRPr kumimoji="1" lang="en-US" altLang="ja-JP" sz="1600" dirty="0">
              <a:solidFill>
                <a:schemeClr val="bg1">
                  <a:lumMod val="65000"/>
                </a:schemeClr>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indent="-190500">
              <a:spcBef>
                <a:spcPts val="600"/>
              </a:spcBef>
            </a:pPr>
            <a:r>
              <a:rPr kumimoji="1" lang="ja-JP" altLang="en-US" sz="1600" dirty="0">
                <a:solidFill>
                  <a:schemeClr val="bg1"/>
                </a:solidFill>
                <a:latin typeface="Meiryo UI" panose="020B0604030504040204" pitchFamily="50" charset="-128"/>
                <a:ea typeface="Meiryo UI" panose="020B0604030504040204" pitchFamily="50" charset="-128"/>
              </a:rPr>
              <a:t>５．参考資料</a:t>
            </a:r>
            <a:endParaRPr kumimoji="1" lang="en-US" altLang="ja-JP" sz="1600" dirty="0">
              <a:solidFill>
                <a:schemeClr val="bg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68EE6F7E-0C41-407D-80D4-131759C156A7}"/>
              </a:ext>
            </a:extLst>
          </p:cNvPr>
          <p:cNvSpPr txBox="1"/>
          <p:nvPr/>
        </p:nvSpPr>
        <p:spPr>
          <a:xfrm>
            <a:off x="9727052" y="147175"/>
            <a:ext cx="2301922"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6" name="テキスト ボックス 5">
            <a:extLst>
              <a:ext uri="{FF2B5EF4-FFF2-40B4-BE49-F238E27FC236}">
                <a16:creationId xmlns:a16="http://schemas.microsoft.com/office/drawing/2014/main" id="{E70CAC9E-82E8-4CC4-84DB-F59ECFCDAA1E}"/>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dirty="0">
                <a:solidFill>
                  <a:schemeClr val="bg1"/>
                </a:solidFill>
              </a:rPr>
              <a:t>提案名</a:t>
            </a:r>
            <a:br>
              <a:rPr kumimoji="1" lang="en-US" altLang="ja-JP" sz="3600" dirty="0">
                <a:solidFill>
                  <a:schemeClr val="bg1"/>
                </a:solidFill>
              </a:rPr>
            </a:br>
            <a:r>
              <a:rPr kumimoji="1" lang="ja-JP" altLang="en-US" sz="3600" dirty="0">
                <a:solidFill>
                  <a:schemeClr val="bg1"/>
                </a:solidFill>
              </a:rPr>
              <a:t>提案者名</a:t>
            </a:r>
          </a:p>
        </p:txBody>
      </p:sp>
      <p:sp>
        <p:nvSpPr>
          <p:cNvPr id="7" name="テキスト ボックス 6">
            <a:extLst>
              <a:ext uri="{FF2B5EF4-FFF2-40B4-BE49-F238E27FC236}">
                <a16:creationId xmlns:a16="http://schemas.microsoft.com/office/drawing/2014/main" id="{5605A8CF-926F-4DC5-AD6D-539AC2ED00FE}"/>
              </a:ext>
            </a:extLst>
          </p:cNvPr>
          <p:cNvSpPr txBox="1"/>
          <p:nvPr/>
        </p:nvSpPr>
        <p:spPr>
          <a:xfrm>
            <a:off x="9932703" y="151644"/>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684514" y="1258239"/>
            <a:ext cx="10800000" cy="65019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・研究開発・社会実装計画におけるアウトプット目標を踏まえた研究開発項目の</a:t>
            </a:r>
            <a:r>
              <a:rPr lang="en-US" altLang="ja-JP" sz="1400" dirty="0">
                <a:solidFill>
                  <a:schemeClr val="tx1"/>
                </a:solidFill>
                <a:latin typeface="Meiryo UI" panose="020B0604030504040204" pitchFamily="50" charset="-128"/>
                <a:ea typeface="Meiryo UI" panose="020B0604030504040204" pitchFamily="50" charset="-128"/>
              </a:rPr>
              <a:t>2025</a:t>
            </a:r>
            <a:r>
              <a:rPr lang="ja-JP" altLang="en-US" sz="1400" dirty="0">
                <a:solidFill>
                  <a:schemeClr val="tx1"/>
                </a:solidFill>
                <a:latin typeface="Meiryo UI" panose="020B0604030504040204" pitchFamily="50" charset="-128"/>
                <a:ea typeface="Meiryo UI" panose="020B0604030504040204" pitchFamily="50" charset="-128"/>
              </a:rPr>
              <a:t>年目標を設定</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39A80742-7432-4857-899F-FBCAC666AA25}"/>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50131"/>
            <a:ext cx="10800000" cy="121310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3"/>
              </a:rPr>
              <a:t>IEA</a:t>
            </a:r>
            <a:r>
              <a:rPr lang="ja-JP" altLang="en-US" sz="1400" dirty="0">
                <a:solidFill>
                  <a:schemeClr val="tx1"/>
                </a:solidFill>
                <a:latin typeface="Meiryo UI" panose="020B0604030504040204" pitchFamily="50" charset="-128"/>
                <a:ea typeface="Meiryo UI" panose="020B0604030504040204" pitchFamily="50" charset="-128"/>
                <a:hlinkClick r:id="rId3"/>
              </a:rPr>
              <a:t>による</a:t>
            </a:r>
            <a:r>
              <a:rPr lang="en-US" altLang="ja-JP" sz="1400" dirty="0">
                <a:solidFill>
                  <a:schemeClr val="tx1"/>
                </a:solidFill>
                <a:latin typeface="Meiryo UI" panose="020B0604030504040204" pitchFamily="50" charset="-128"/>
                <a:ea typeface="Meiryo UI" panose="020B0604030504040204" pitchFamily="50" charset="-128"/>
                <a:hlinkClick r:id="rId3"/>
              </a:rPr>
              <a:t>TRL</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br>
              <a:rPr lang="en-US" altLang="ja-JP" sz="1400" dirty="0">
                <a:solidFill>
                  <a:schemeClr val="tx1"/>
                </a:solidFill>
                <a:latin typeface="Meiryo UI" panose="020B0604030504040204" pitchFamily="50" charset="-128"/>
                <a:ea typeface="Meiryo UI" panose="020B0604030504040204" pitchFamily="50" charset="-128"/>
              </a:rPr>
            </a:br>
            <a:r>
              <a:rPr lang="en-US" altLang="ja-JP" sz="1400" baseline="30000" dirty="0">
                <a:solidFill>
                  <a:srgbClr val="0000FF"/>
                </a:solidFill>
                <a:latin typeface="Meiryo UI" panose="020B0604030504040204" pitchFamily="50" charset="-128"/>
                <a:ea typeface="Meiryo UI" panose="020B0604030504040204" pitchFamily="50" charset="-128"/>
              </a:rPr>
              <a:t>※</a:t>
            </a:r>
            <a:r>
              <a:rPr lang="en-US" altLang="ja-JP" sz="1400" dirty="0">
                <a:solidFill>
                  <a:srgbClr val="0000FF"/>
                </a:solidFill>
                <a:latin typeface="Meiryo UI" panose="020B0604030504040204" pitchFamily="50" charset="-128"/>
                <a:ea typeface="Meiryo UI" panose="020B0604030504040204" pitchFamily="50" charset="-128"/>
              </a:rPr>
              <a:t>IEA</a:t>
            </a:r>
            <a:r>
              <a:rPr lang="ja-JP" altLang="en-US" sz="1400" dirty="0">
                <a:solidFill>
                  <a:srgbClr val="0000FF"/>
                </a:solidFill>
                <a:latin typeface="Meiryo UI" panose="020B0604030504040204" pitchFamily="50" charset="-128"/>
                <a:ea typeface="Meiryo UI" panose="020B0604030504040204" pitchFamily="50" charset="-128"/>
              </a:rPr>
              <a:t>による</a:t>
            </a:r>
            <a:r>
              <a:rPr lang="en-US" altLang="ja-JP" sz="1400" dirty="0">
                <a:solidFill>
                  <a:srgbClr val="0000FF"/>
                </a:solidFill>
                <a:latin typeface="Meiryo UI" panose="020B0604030504040204" pitchFamily="50" charset="-128"/>
                <a:ea typeface="Meiryo UI" panose="020B0604030504040204" pitchFamily="50" charset="-128"/>
              </a:rPr>
              <a:t>TRL</a:t>
            </a:r>
            <a:r>
              <a:rPr lang="ja-JP" altLang="en-US" sz="1400" dirty="0">
                <a:solidFill>
                  <a:schemeClr val="tx1"/>
                </a:solidFill>
                <a:latin typeface="Meiryo UI" panose="020B0604030504040204" pitchFamily="50" charset="-128"/>
                <a:ea typeface="Meiryo UI" panose="020B0604030504040204" pitchFamily="50" charset="-128"/>
              </a:rPr>
              <a:t>については最終ページを参照</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5" name="テキスト ボックス 64">
            <a:extLst>
              <a:ext uri="{FF2B5EF4-FFF2-40B4-BE49-F238E27FC236}">
                <a16:creationId xmlns:a16="http://schemas.microsoft.com/office/drawing/2014/main" id="{B4013135-2BE9-4427-B251-A2558C79D0B5}"/>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3101" y="1119752"/>
            <a:ext cx="10933350" cy="1412694"/>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ついて言及すること（十分な情報が記載されていない場合、審査において正しく評価されない可能性があります）</a:t>
            </a:r>
          </a:p>
        </p:txBody>
      </p:sp>
      <p:sp>
        <p:nvSpPr>
          <p:cNvPr id="11" name="テキスト ボックス 10">
            <a:extLst>
              <a:ext uri="{FF2B5EF4-FFF2-40B4-BE49-F238E27FC236}">
                <a16:creationId xmlns:a16="http://schemas.microsoft.com/office/drawing/2014/main" id="{CEFBBBB9-4348-4461-9395-7FD5BDDF21D5}"/>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2430581"/>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-A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8769777" y="2780505"/>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a:t>
            </a:r>
            <a:r>
              <a:rPr kumimoji="1" lang="en-US" altLang="ja-JP" sz="1200" dirty="0">
                <a:solidFill>
                  <a:srgbClr val="575757"/>
                </a:solidFill>
                <a:latin typeface="Trebuchet MS" panose="020B0603020202020204" pitchFamily="34" charset="0"/>
                <a:ea typeface="Meiryo UI" panose="020B0604030504040204" pitchFamily="50" charset="-128"/>
              </a:rPr>
              <a:t>25</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部門</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部門、</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部門</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部門、</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部門</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部門</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316911"/>
            <a:ext cx="10800000" cy="8745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283474" y="6540414"/>
            <a:ext cx="2759097"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
        <p:nvSpPr>
          <p:cNvPr id="172" name="テキスト ボックス 171">
            <a:extLst>
              <a:ext uri="{FF2B5EF4-FFF2-40B4-BE49-F238E27FC236}">
                <a16:creationId xmlns:a16="http://schemas.microsoft.com/office/drawing/2014/main" id="{9F87235F-AFC5-4017-953D-71085B10CC70}"/>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grpSp>
        <p:nvGrpSpPr>
          <p:cNvPr id="173" name="Group 18">
            <a:extLst>
              <a:ext uri="{FF2B5EF4-FFF2-40B4-BE49-F238E27FC236}">
                <a16:creationId xmlns:a16="http://schemas.microsoft.com/office/drawing/2014/main" id="{BB98F71B-FA29-44E7-ADBF-2784DCCA4D1B}"/>
              </a:ext>
            </a:extLst>
          </p:cNvPr>
          <p:cNvGrpSpPr/>
          <p:nvPr/>
        </p:nvGrpSpPr>
        <p:grpSpPr>
          <a:xfrm>
            <a:off x="10136396" y="2891318"/>
            <a:ext cx="585383" cy="144000"/>
            <a:chOff x="8845130" y="1957279"/>
            <a:chExt cx="585383" cy="144000"/>
          </a:xfrm>
        </p:grpSpPr>
        <p:cxnSp>
          <p:nvCxnSpPr>
            <p:cNvPr id="179" name="直線コネクタ 127">
              <a:extLst>
                <a:ext uri="{FF2B5EF4-FFF2-40B4-BE49-F238E27FC236}">
                  <a16:creationId xmlns:a16="http://schemas.microsoft.com/office/drawing/2014/main" id="{6C061BE2-1BC1-4984-9FBE-9041BCA0FF4D}"/>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4" name="直線コネクタ 128">
              <a:extLst>
                <a:ext uri="{FF2B5EF4-FFF2-40B4-BE49-F238E27FC236}">
                  <a16:creationId xmlns:a16="http://schemas.microsoft.com/office/drawing/2014/main" id="{9A8572FD-82D6-43AC-AA2E-0120E3C1F8B0}"/>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239892"/>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186960"/>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主体の体制における役割とその連携方法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83082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主体の体制における役割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研究開発内容①－Ａ全体の取りまとめは、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部門が行う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部門は、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部門は、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部門は、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部門は、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研究開発における連携方法（本ビジョンに関連する提案者間の連携）</a:t>
            </a:r>
            <a:endParaRPr lang="en-US" altLang="ja-JP" sz="1400" dirty="0">
              <a:solidFill>
                <a:srgbClr val="295E7E"/>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br>
              <a:rPr lang="en-US" altLang="ja-JP" sz="1200" dirty="0">
                <a:solidFill>
                  <a:srgbClr val="575757"/>
                </a:solidFill>
                <a:ea typeface="Meiryo UI" panose="020B0604030504040204" pitchFamily="50" charset="-128"/>
              </a:rPr>
            </a:b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研究開発内容②の実施者等との連携（貢献）</a:t>
            </a:r>
            <a:br>
              <a:rPr lang="en-US" altLang="ja-JP" sz="1400" dirty="0">
                <a:solidFill>
                  <a:srgbClr val="295E7E"/>
                </a:solidFill>
                <a:ea typeface="Meiryo UI" panose="020B0604030504040204" pitchFamily="50" charset="-128"/>
              </a:rPr>
            </a:br>
            <a:r>
              <a:rPr lang="ja-JP" altLang="en-US" sz="1400" dirty="0">
                <a:solidFill>
                  <a:srgbClr val="295E7E"/>
                </a:solidFill>
                <a:ea typeface="Meiryo UI" panose="020B0604030504040204" pitchFamily="50" charset="-128"/>
              </a:rPr>
              <a:t>（特に大学、研究機関等のみで提案する場合はこの記載は必須。）</a:t>
            </a: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solidFill>
                <a:srgbClr val="575757"/>
              </a:solidFill>
              <a:ea typeface="Meiryo UI" panose="020B0604030504040204" pitchFamily="50" charset="-128"/>
            </a:endParaRPr>
          </a:p>
          <a:p>
            <a:pPr lvl="1">
              <a:buSzPct val="100000"/>
            </a:pPr>
            <a:endParaRPr lang="en-US" altLang="ja-JP" sz="1200" dirty="0">
              <a:solidFill>
                <a:srgbClr val="575757"/>
              </a:solidFill>
              <a:ea typeface="Meiryo UI" panose="020B0604030504040204" pitchFamily="50" charset="-128"/>
            </a:endParaRPr>
          </a:p>
        </p:txBody>
      </p:sp>
      <p:sp>
        <p:nvSpPr>
          <p:cNvPr id="71" name="Rectangle 70">
            <a:extLst>
              <a:ext uri="{FF2B5EF4-FFF2-40B4-BE49-F238E27FC236}">
                <a16:creationId xmlns:a16="http://schemas.microsoft.com/office/drawing/2014/main" id="{9F874CBE-51C9-4843-AE85-6A25C1A17530}"/>
              </a:ext>
            </a:extLst>
          </p:cNvPr>
          <p:cNvSpPr/>
          <p:nvPr/>
        </p:nvSpPr>
        <p:spPr>
          <a:xfrm>
            <a:off x="1395525" y="2958370"/>
            <a:ext cx="2603981" cy="1279675"/>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研究開発内容①－</a:t>
            </a:r>
            <a:r>
              <a:rPr kumimoji="1" lang="en-US" altLang="ja-JP" sz="1400" u="sng" dirty="0">
                <a:solidFill>
                  <a:srgbClr val="FFFFFF"/>
                </a:solidFill>
                <a:latin typeface="Trebuchet MS" panose="020B0603020202020204" pitchFamily="34" charset="0"/>
                <a:ea typeface="Meiryo UI" panose="020B0604030504040204" pitchFamily="50" charset="-128"/>
              </a:rPr>
              <a:t>A</a:t>
            </a:r>
            <a:r>
              <a:rPr kumimoji="1" lang="ja-JP" altLang="en-US" sz="1400" u="sng" dirty="0">
                <a:solidFill>
                  <a:srgbClr val="FFFFFF"/>
                </a:solidFill>
                <a:latin typeface="Trebuchet MS" panose="020B0603020202020204" pitchFamily="34" charset="0"/>
                <a:ea typeface="Meiryo UI" panose="020B0604030504040204" pitchFamily="50" charset="-128"/>
              </a:rPr>
              <a:t>（</a:t>
            </a:r>
            <a:r>
              <a:rPr kumimoji="1" lang="en-US" altLang="ja-JP" sz="1400" u="sng" dirty="0">
                <a:solidFill>
                  <a:srgbClr val="FFFFFF"/>
                </a:solidFill>
                <a:latin typeface="Trebuchet MS" panose="020B0603020202020204" pitchFamily="34" charset="0"/>
                <a:ea typeface="Meiryo UI" panose="020B0604030504040204" pitchFamily="50" charset="-128"/>
              </a:rPr>
              <a:t>ⅰ</a:t>
            </a:r>
            <a:r>
              <a:rPr kumimoji="1" lang="ja-JP" altLang="en-US" sz="1400" u="sng" dirty="0">
                <a:solidFill>
                  <a:srgbClr val="FFFFFF"/>
                </a:solidFill>
                <a:latin typeface="Trebuchet MS" panose="020B0603020202020204" pitchFamily="34" charset="0"/>
                <a:ea typeface="Meiryo UI" panose="020B0604030504040204" pitchFamily="50" charset="-128"/>
              </a:rPr>
              <a:t>）</a:t>
            </a:r>
            <a:r>
              <a:rPr kumimoji="1" lang="en-US" altLang="ja-JP" sz="1400" u="sng" dirty="0">
                <a:solidFill>
                  <a:srgbClr val="FFFFFF"/>
                </a:solidFill>
                <a:latin typeface="Trebuchet MS" panose="020B0603020202020204" pitchFamily="34" charset="0"/>
                <a:ea typeface="Meiryo UI" panose="020B0604030504040204" pitchFamily="50" charset="-128"/>
              </a:rPr>
              <a:t>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一気通貫の利点を生み出す研究開発実施体制の構築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696000" y="1249775"/>
            <a:ext cx="10800000" cy="78782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・提案者が実施する研究開発の責任の範囲、研究開発実施体制における役割を明確に記載。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大学、研究機関等のみで提案する場合は、実施企業等の取組（社会実装等）に必要となる共通基盤技術の開発等に取り組むものとして、採択後に想定される企業の研究開発内容への貢献内容が具体的にわかるように記載することを必須とする。</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239891"/>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52" name="テキスト ボックス 51">
            <a:extLst>
              <a:ext uri="{FF2B5EF4-FFF2-40B4-BE49-F238E27FC236}">
                <a16:creationId xmlns:a16="http://schemas.microsoft.com/office/drawing/2014/main" id="{F2D287A5-0080-4EAC-9D0A-58EF6F791E97}"/>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cxnSp>
        <p:nvCxnSpPr>
          <p:cNvPr id="54" name="Connector: Elbow 75">
            <a:extLst>
              <a:ext uri="{FF2B5EF4-FFF2-40B4-BE49-F238E27FC236}">
                <a16:creationId xmlns:a16="http://schemas.microsoft.com/office/drawing/2014/main" id="{68C9945B-E951-4799-882A-E54886DCCB2A}"/>
              </a:ext>
            </a:extLst>
          </p:cNvPr>
          <p:cNvCxnSpPr>
            <a:cxnSpLocks/>
          </p:cNvCxnSpPr>
          <p:nvPr/>
        </p:nvCxnSpPr>
        <p:spPr>
          <a:xfrm rot="16200000" flipH="1">
            <a:off x="2863100" y="3988723"/>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89">
            <a:extLst>
              <a:ext uri="{FF2B5EF4-FFF2-40B4-BE49-F238E27FC236}">
                <a16:creationId xmlns:a16="http://schemas.microsoft.com/office/drawing/2014/main" id="{54C0C649-AC11-4D92-A5E7-A6F9E47F1C17}"/>
              </a:ext>
            </a:extLst>
          </p:cNvPr>
          <p:cNvCxnSpPr>
            <a:cxnSpLocks/>
          </p:cNvCxnSpPr>
          <p:nvPr/>
        </p:nvCxnSpPr>
        <p:spPr>
          <a:xfrm rot="5400000">
            <a:off x="1893991" y="4013920"/>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Rectangle 71">
            <a:extLst>
              <a:ext uri="{FF2B5EF4-FFF2-40B4-BE49-F238E27FC236}">
                <a16:creationId xmlns:a16="http://schemas.microsoft.com/office/drawing/2014/main" id="{4D5D1CB4-DD8B-4B02-9651-0CAEA8613922}"/>
              </a:ext>
            </a:extLst>
          </p:cNvPr>
          <p:cNvSpPr/>
          <p:nvPr/>
        </p:nvSpPr>
        <p:spPr>
          <a:xfrm>
            <a:off x="796692" y="4727299"/>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部門</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p>
          <a:p>
            <a:pPr algn="ct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59" name="Rectangle 71">
            <a:extLst>
              <a:ext uri="{FF2B5EF4-FFF2-40B4-BE49-F238E27FC236}">
                <a16:creationId xmlns:a16="http://schemas.microsoft.com/office/drawing/2014/main" id="{BBD18D7B-6B1C-41D3-9953-E5B4C08768E8}"/>
              </a:ext>
            </a:extLst>
          </p:cNvPr>
          <p:cNvSpPr/>
          <p:nvPr/>
        </p:nvSpPr>
        <p:spPr>
          <a:xfrm>
            <a:off x="2721177" y="4750546"/>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Ｂ部門</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4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、⑤</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21" name="Rectangle 45">
            <a:extLst>
              <a:ext uri="{FF2B5EF4-FFF2-40B4-BE49-F238E27FC236}">
                <a16:creationId xmlns:a16="http://schemas.microsoft.com/office/drawing/2014/main" id="{EAC412D5-BF67-40BC-8638-A87C9BD72A17}"/>
              </a:ext>
            </a:extLst>
          </p:cNvPr>
          <p:cNvSpPr/>
          <p:nvPr/>
        </p:nvSpPr>
        <p:spPr>
          <a:xfrm>
            <a:off x="7786843" y="3429000"/>
            <a:ext cx="4249157" cy="753262"/>
          </a:xfrm>
          <a:prstGeom prst="wedgeRoundRectCallout">
            <a:avLst>
              <a:gd name="adj1" fmla="val -33014"/>
              <a:gd name="adj2" fmla="val -69187"/>
              <a:gd name="adj3" fmla="val 16667"/>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開発に関わる人員と担当内容の詳細をページを追加し説明すること。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7800" lvl="1" indent="-69850">
              <a:buClr>
                <a:schemeClr val="tx2"/>
              </a:buClr>
              <a:buSzPct val="100000"/>
            </a:pPr>
            <a:r>
              <a:rPr lang="ja-JP" altLang="en-US" sz="1400" dirty="0">
                <a:solidFill>
                  <a:schemeClr val="tx1"/>
                </a:solidFill>
                <a:latin typeface="Trebuchet MS" panose="020B0603020202020204" pitchFamily="34" charset="0"/>
                <a:ea typeface="Meiryo UI" panose="020B0604030504040204" pitchFamily="50" charset="-128"/>
              </a:rPr>
              <a:t>また担当内容に見合う費用であることも説明すること。</a:t>
            </a:r>
            <a:endParaRPr lang="en-US" altLang="ja-JP" sz="1400" dirty="0">
              <a:solidFill>
                <a:schemeClr val="tx1"/>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a:t>
            </a:r>
            <a:r>
              <a:rPr lang="ja-JP" altLang="en-US" sz="1400" u="sng" dirty="0">
                <a:solidFill>
                  <a:schemeClr val="tx1"/>
                </a:solidFill>
                <a:latin typeface="Meiryo UI" panose="020B0604030504040204" pitchFamily="50" charset="-128"/>
                <a:ea typeface="Meiryo UI" panose="020B0604030504040204" pitchFamily="50" charset="-128"/>
              </a:rPr>
              <a:t>グローバル視点で競合研究機関等に対する技術的優位性</a:t>
            </a:r>
            <a:r>
              <a:rPr lang="ja-JP" altLang="en-US" sz="1400" dirty="0">
                <a:solidFill>
                  <a:schemeClr val="tx1"/>
                </a:solidFill>
                <a:latin typeface="Meiryo UI" panose="020B0604030504040204" pitchFamily="50" charset="-128"/>
                <a:ea typeface="Meiryo UI" panose="020B0604030504040204" pitchFamily="50" charset="-128"/>
              </a:rPr>
              <a:t>（性能やコスト、実現時期等）・リスク（脅威・弱点等）を整理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競合研究機関等に対する優位性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E6CA8B99-3EFB-41F1-9C32-A309DBDD386C}"/>
              </a:ext>
            </a:extLst>
          </p:cNvPr>
          <p:cNvSpPr txBox="1"/>
          <p:nvPr/>
        </p:nvSpPr>
        <p:spPr>
          <a:xfrm>
            <a:off x="9862855" y="218313"/>
            <a:ext cx="2173145" cy="337994"/>
          </a:xfrm>
          <a:prstGeom prst="rect">
            <a:avLst/>
          </a:prstGeom>
          <a:solidFill>
            <a:srgbClr val="FFFF00"/>
          </a:solid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dirty="0">
                <a:solidFill>
                  <a:schemeClr val="tx2"/>
                </a:solidFill>
              </a:rPr>
              <a:t>研究開発内容①</a:t>
            </a:r>
            <a:r>
              <a:rPr kumimoji="1" lang="en-US" altLang="ja-JP" dirty="0">
                <a:solidFill>
                  <a:schemeClr val="tx2"/>
                </a:solidFill>
              </a:rPr>
              <a:t>-A</a:t>
            </a:r>
            <a:endParaRPr kumimoji="1" lang="ja-JP" altLang="en-US" dirty="0">
              <a:solidFill>
                <a:schemeClr val="tx2"/>
              </a:solidFill>
            </a:endParaRPr>
          </a:p>
        </p:txBody>
      </p: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2712</Words>
  <Application>Microsoft Office PowerPoint</Application>
  <PresentationFormat>ワイド画面</PresentationFormat>
  <Paragraphs>346</Paragraphs>
  <Slides>14</Slides>
  <Notes>11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ariant>
        <vt:lpstr>目的別スライド ショー</vt:lpstr>
      </vt:variant>
      <vt:variant>
        <vt:i4>1</vt:i4>
      </vt:variant>
    </vt:vector>
  </HeadingPairs>
  <TitlesOfParts>
    <vt:vector size="22" baseType="lpstr">
      <vt:lpstr>Meiryo UI</vt:lpstr>
      <vt:lpstr>ＭＳ Ｐゴシック</vt:lpstr>
      <vt:lpstr>Meiryo</vt:lpstr>
      <vt:lpstr>Arial</vt:lpstr>
      <vt:lpstr>Trebuchet MS</vt:lpstr>
      <vt:lpstr>Wingdings</vt:lpstr>
      <vt:lpstr>１</vt:lpstr>
      <vt:lpstr>事業戦略ビジョン  提案プロジェクト名：○○○   提案者名：Ａ 、　　　　　代表名：</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ついて言及すること（十分な情報が記載されていない場合、審査において正しく評価されない可能性があります）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　本研究開発におけるTRL（技術成熟度）基準</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2021-09-30T10:43:35Z</dcterms:created>
  <dcterms:modified xsi:type="dcterms:W3CDTF">2021-09-30T10:45:15Z</dcterms:modified>
</cp:coreProperties>
</file>