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17"/>
  </p:notesMasterIdLst>
  <p:handoutMasterIdLst>
    <p:handoutMasterId r:id="rId18"/>
  </p:handoutMasterIdLst>
  <p:sldIdLst>
    <p:sldId id="2145705059" r:id="rId2"/>
    <p:sldId id="2145705070" r:id="rId3"/>
    <p:sldId id="2145705137" r:id="rId4"/>
    <p:sldId id="2145705124" r:id="rId5"/>
    <p:sldId id="2145705138" r:id="rId6"/>
    <p:sldId id="2145705139" r:id="rId7"/>
    <p:sldId id="2145705140" r:id="rId8"/>
    <p:sldId id="2145705141" r:id="rId9"/>
    <p:sldId id="2145705142" r:id="rId10"/>
    <p:sldId id="2145705143" r:id="rId11"/>
    <p:sldId id="2145705144" r:id="rId12"/>
    <p:sldId id="2145705071" r:id="rId13"/>
    <p:sldId id="2145705135" r:id="rId14"/>
    <p:sldId id="2145705146" r:id="rId15"/>
    <p:sldId id="2145705145" r:id="rId16"/>
  </p:sldIdLst>
  <p:sldSz cx="12192000" cy="6858000"/>
  <p:notesSz cx="6735763" cy="9866313"/>
  <p:custShowLst>
    <p:custShow name="Format Guide Workshop" id="0">
      <p:sldLst/>
    </p:custShow>
  </p:custShowLst>
  <p:custDataLst>
    <p:tags r:id="rId1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771" autoAdjust="0"/>
    <p:restoredTop sz="96720" autoAdjust="0"/>
  </p:normalViewPr>
  <p:slideViewPr>
    <p:cSldViewPr snapToGrid="0">
      <p:cViewPr varScale="1">
        <p:scale>
          <a:sx n="122" d="100"/>
          <a:sy n="122" d="100"/>
        </p:scale>
        <p:origin x="126" y="204"/>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125" d="100"/>
        <a:sy n="125" d="100"/>
      </p:scale>
      <p:origin x="0" y="0"/>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10/1/2021</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10/1/2021</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0</a:t>
            </a:fld>
            <a:endParaRPr lang="en-US" dirty="0"/>
          </a:p>
        </p:txBody>
      </p:sp>
    </p:spTree>
    <p:extLst>
      <p:ext uri="{BB962C8B-B14F-4D97-AF65-F5344CB8AC3E}">
        <p14:creationId xmlns:p14="http://schemas.microsoft.com/office/powerpoint/2010/main" val="2004816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10</a:t>
            </a:fld>
            <a:endParaRPr lang="en-US" dirty="0"/>
          </a:p>
        </p:txBody>
      </p:sp>
    </p:spTree>
    <p:extLst>
      <p:ext uri="{BB962C8B-B14F-4D97-AF65-F5344CB8AC3E}">
        <p14:creationId xmlns:p14="http://schemas.microsoft.com/office/powerpoint/2010/main" val="19466149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12</a:t>
            </a:fld>
            <a:endParaRPr lang="en-US" dirty="0"/>
          </a:p>
        </p:txBody>
      </p:sp>
    </p:spTree>
    <p:extLst>
      <p:ext uri="{BB962C8B-B14F-4D97-AF65-F5344CB8AC3E}">
        <p14:creationId xmlns:p14="http://schemas.microsoft.com/office/powerpoint/2010/main" val="42533907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14</a:t>
            </a:fld>
            <a:endParaRPr lang="en-US" dirty="0"/>
          </a:p>
        </p:txBody>
      </p:sp>
    </p:spTree>
    <p:extLst>
      <p:ext uri="{BB962C8B-B14F-4D97-AF65-F5344CB8AC3E}">
        <p14:creationId xmlns:p14="http://schemas.microsoft.com/office/powerpoint/2010/main" val="21603817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a:t>
            </a:fld>
            <a:endParaRPr lang="en-US" dirty="0"/>
          </a:p>
        </p:txBody>
      </p:sp>
    </p:spTree>
    <p:extLst>
      <p:ext uri="{BB962C8B-B14F-4D97-AF65-F5344CB8AC3E}">
        <p14:creationId xmlns:p14="http://schemas.microsoft.com/office/powerpoint/2010/main" val="2538148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a:t>
            </a:fld>
            <a:endParaRPr lang="en-US" dirty="0"/>
          </a:p>
        </p:txBody>
      </p:sp>
    </p:spTree>
    <p:extLst>
      <p:ext uri="{BB962C8B-B14F-4D97-AF65-F5344CB8AC3E}">
        <p14:creationId xmlns:p14="http://schemas.microsoft.com/office/powerpoint/2010/main" val="1805561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a:t>
            </a:fld>
            <a:endParaRPr lang="en-US" dirty="0"/>
          </a:p>
        </p:txBody>
      </p:sp>
    </p:spTree>
    <p:extLst>
      <p:ext uri="{BB962C8B-B14F-4D97-AF65-F5344CB8AC3E}">
        <p14:creationId xmlns:p14="http://schemas.microsoft.com/office/powerpoint/2010/main" val="27561370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5</a:t>
            </a:fld>
            <a:endParaRPr lang="en-US" dirty="0"/>
          </a:p>
        </p:txBody>
      </p:sp>
    </p:spTree>
    <p:extLst>
      <p:ext uri="{BB962C8B-B14F-4D97-AF65-F5344CB8AC3E}">
        <p14:creationId xmlns:p14="http://schemas.microsoft.com/office/powerpoint/2010/main" val="33835203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6</a:t>
            </a:fld>
            <a:endParaRPr lang="en-US" dirty="0"/>
          </a:p>
        </p:txBody>
      </p:sp>
    </p:spTree>
    <p:extLst>
      <p:ext uri="{BB962C8B-B14F-4D97-AF65-F5344CB8AC3E}">
        <p14:creationId xmlns:p14="http://schemas.microsoft.com/office/powerpoint/2010/main" val="40828024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7</a:t>
            </a:fld>
            <a:endParaRPr lang="en-US" dirty="0"/>
          </a:p>
        </p:txBody>
      </p:sp>
    </p:spTree>
    <p:extLst>
      <p:ext uri="{BB962C8B-B14F-4D97-AF65-F5344CB8AC3E}">
        <p14:creationId xmlns:p14="http://schemas.microsoft.com/office/powerpoint/2010/main" val="28422743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8</a:t>
            </a:fld>
            <a:endParaRPr lang="en-US" dirty="0"/>
          </a:p>
        </p:txBody>
      </p:sp>
    </p:spTree>
    <p:extLst>
      <p:ext uri="{BB962C8B-B14F-4D97-AF65-F5344CB8AC3E}">
        <p14:creationId xmlns:p14="http://schemas.microsoft.com/office/powerpoint/2010/main" val="38572938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9</a:t>
            </a:fld>
            <a:endParaRPr lang="en-US" dirty="0"/>
          </a:p>
        </p:txBody>
      </p:sp>
    </p:spTree>
    <p:extLst>
      <p:ext uri="{BB962C8B-B14F-4D97-AF65-F5344CB8AC3E}">
        <p14:creationId xmlns:p14="http://schemas.microsoft.com/office/powerpoint/2010/main" val="40931653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562727" y="6499628"/>
            <a:ext cx="381000" cy="215444"/>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4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4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Box 6">
            <a:extLst>
              <a:ext uri="{FF2B5EF4-FFF2-40B4-BE49-F238E27FC236}">
                <a16:creationId xmlns:a16="http://schemas.microsoft.com/office/drawing/2014/main" id="{A4841E5F-B53E-4B37-89E3-7380E1069D1D}"/>
              </a:ext>
            </a:extLst>
          </p:cNvPr>
          <p:cNvSpPr txBox="1"/>
          <p:nvPr userDrawn="1"/>
        </p:nvSpPr>
        <p:spPr bwMode="white">
          <a:xfrm>
            <a:off x="11562727" y="6499628"/>
            <a:ext cx="381000" cy="215444"/>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400" kern="1200" smtClean="0">
                <a:solidFill>
                  <a:schemeClr val="tx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400" kern="1200" dirty="0">
              <a:solidFill>
                <a:schemeClr val="tx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iea.org/articles/etp-clean-energy-technology-guide"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　Ａ　</a:t>
            </a:r>
            <a:r>
              <a:rPr kumimoji="1" lang="ja-JP" altLang="en-US" sz="1400" dirty="0"/>
              <a:t> </a:t>
            </a:r>
            <a:r>
              <a:rPr kumimoji="1" lang="ja-JP" altLang="en-US" sz="1800" dirty="0"/>
              <a:t>、代表名：</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0" y="4080428"/>
            <a:ext cx="10972507" cy="2777572"/>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本資料に記載している項目に必要情報を入力し、「事業戦略ビジョン」を作成してください。これが、いわゆる提案書に当たります。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各ページの記載ガイド（青色のボックス）は提出時に削除して下さい。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応募にあたっては、公募要領及び契約書（案）</a:t>
            </a:r>
            <a:r>
              <a:rPr kumimoji="1" lang="en-US" altLang="ja-JP" sz="1100" dirty="0"/>
              <a:t>/</a:t>
            </a:r>
            <a:r>
              <a:rPr kumimoji="1" lang="ja-JP" altLang="en-US" sz="1100" dirty="0"/>
              <a:t>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本事業戦略ビジョンのうち非開示を希望する情報・スライドはその旨を明記ください。非開示情報と認められる情報は、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や担当省庁の担当者及び審査委員以外には提供しないものとし、本基金事業以外の目的に使用しません。</a:t>
            </a:r>
            <a:endParaRPr kumimoji="1" lang="en-US" altLang="ja-JP" sz="1100" dirty="0"/>
          </a:p>
          <a:p>
            <a:pPr marL="342900" indent="-342900">
              <a:buFont typeface="Arial" panose="020B0604020202020204" pitchFamily="34" charset="0"/>
              <a:buChar char="•"/>
            </a:pPr>
            <a:r>
              <a:rPr kumimoji="1" lang="ja-JP" altLang="en-US" sz="1100" dirty="0"/>
              <a:t>上記の非開示とした情報を除いた上で、</a:t>
            </a:r>
            <a:r>
              <a:rPr kumimoji="1" lang="en-US" altLang="ja-JP" sz="1100" dirty="0"/>
              <a:t>NEDO</a:t>
            </a:r>
            <a:r>
              <a:rPr kumimoji="1" lang="ja-JP" altLang="en-US" sz="1100" dirty="0"/>
              <a:t>のホームページに採択者の「事業戦略ビジョン」を公開する予定です。</a:t>
            </a:r>
            <a:endParaRPr kumimoji="1" lang="en-US" altLang="ja-JP" sz="1100" dirty="0"/>
          </a:p>
          <a:p>
            <a:pPr marL="342900" indent="-342900">
              <a:buFont typeface="Arial" panose="020B0604020202020204" pitchFamily="34" charset="0"/>
              <a:buChar char="•"/>
            </a:pPr>
            <a:r>
              <a:rPr kumimoji="1" lang="ja-JP" altLang="en-US" sz="1100" u="sng" dirty="0"/>
              <a:t>大学や公的研究機関は　</a:t>
            </a:r>
            <a:r>
              <a:rPr kumimoji="1" lang="en-US" altLang="ja-JP" sz="1100" u="sng" dirty="0"/>
              <a:t>2.</a:t>
            </a:r>
            <a:r>
              <a:rPr kumimoji="1" lang="zh-TW" altLang="en-US" sz="1100" u="sng" dirty="0"/>
              <a:t>研究開発計画</a:t>
            </a:r>
            <a:r>
              <a:rPr kumimoji="1" lang="ja-JP" altLang="en-US" sz="1100" u="sng" dirty="0"/>
              <a:t>及び</a:t>
            </a:r>
            <a:r>
              <a:rPr kumimoji="1" lang="en-US" altLang="ja-JP" sz="1100" u="sng" dirty="0"/>
              <a:t>4.</a:t>
            </a:r>
            <a:r>
              <a:rPr kumimoji="1" lang="ja-JP" altLang="en-US" sz="1100" u="sng" dirty="0"/>
              <a:t>その他</a:t>
            </a:r>
            <a:r>
              <a:rPr kumimoji="1" lang="zh-TW" altLang="en-US" sz="1100" u="sng" dirty="0"/>
              <a:t>／（</a:t>
            </a:r>
            <a:r>
              <a:rPr kumimoji="1" lang="en-US" altLang="zh-TW" sz="1100" u="sng" dirty="0"/>
              <a:t>2</a:t>
            </a:r>
            <a:r>
              <a:rPr kumimoji="1" lang="zh-TW" altLang="en-US" sz="1100" u="sng" dirty="0"/>
              <a:t>） </a:t>
            </a:r>
            <a:r>
              <a:rPr kumimoji="1" lang="ja-JP" altLang="en-US" sz="1100" u="sng" dirty="0"/>
              <a:t>提案者情報のみを提出して下さい。</a:t>
            </a:r>
            <a:endParaRPr kumimoji="1" lang="en-US" altLang="ja-JP" sz="1100" u="sng" strike="sngStrike" dirty="0">
              <a:solidFill>
                <a:srgbClr val="FF0000"/>
              </a:solidFill>
            </a:endParaRPr>
          </a:p>
          <a:p>
            <a:pPr marL="342900" indent="-342900">
              <a:buFont typeface="Arial" panose="020B0604020202020204" pitchFamily="34" charset="0"/>
              <a:buChar char="•"/>
            </a:pPr>
            <a:r>
              <a:rPr kumimoji="1" lang="ja-JP" altLang="en-US" sz="1100" dirty="0"/>
              <a:t>本事業戦略ビジョンは事業実施期間中、定期的に（年に１度を想定）更新の上、随時公開いただきます。さらに、プロジェクトにおける主要企業等</a:t>
            </a:r>
            <a:r>
              <a:rPr kumimoji="1" lang="en-US" altLang="ja-JP" sz="1100" baseline="30000" dirty="0"/>
              <a:t>※</a:t>
            </a:r>
            <a:r>
              <a:rPr kumimoji="1" lang="ja-JP" altLang="en-US" sz="1100" dirty="0"/>
              <a:t>の経営者（原則、代表取締役、代表執行役その他代表権を有する者）や必要に応じて事業に参画する大学や研究機関等の代表者には、分野別</a:t>
            </a:r>
            <a:r>
              <a:rPr kumimoji="1" lang="en-US" altLang="ja-JP" sz="1100" dirty="0"/>
              <a:t>WG</a:t>
            </a:r>
            <a:r>
              <a:rPr kumimoji="1" lang="ja-JP" altLang="en-US" sz="110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p>
          <a:p>
            <a:pPr marL="442913" indent="-442913"/>
            <a:r>
              <a:rPr kumimoji="1" lang="ja-JP" altLang="en-US" sz="1100" dirty="0"/>
              <a:t>　　　　</a:t>
            </a:r>
            <a:r>
              <a:rPr kumimoji="1" lang="en-US" altLang="ja-JP" sz="1100" dirty="0"/>
              <a:t>※</a:t>
            </a:r>
            <a:r>
              <a:rPr kumimoji="1" lang="ja-JP" altLang="en-US" sz="1100" dirty="0"/>
              <a:t>国費負担額がプロジェクト内で最大の実施主体（大学や公的研究機関等を除く、 実施主体がコンソーシアムの場合は幹事会社）、及び国費負担額がプロジェクト全体の</a:t>
            </a:r>
            <a:r>
              <a:rPr kumimoji="1" lang="en-US" altLang="ja-JP" sz="1100" dirty="0"/>
              <a:t>10</a:t>
            </a:r>
            <a:r>
              <a:rPr kumimoji="1" lang="ja-JP" altLang="en-US" sz="1100" dirty="0"/>
              <a:t>％以上かつ上位３社程度の主要企業等（コンソーシアム単位ではなく企業等の単位）　　　　</a:t>
            </a:r>
            <a:endParaRPr kumimoji="1" lang="en-US" altLang="ja-JP" sz="1100" dirty="0"/>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応募フォーマット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（共同提案者（再委託先除く）：Ｂ社）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コンソーシアム等による共同実施の場合には、幹事会社を明記して下さい。</a:t>
            </a:r>
          </a:p>
        </p:txBody>
      </p:sp>
      <p:sp>
        <p:nvSpPr>
          <p:cNvPr id="10" name="テキスト ボックス 9">
            <a:extLst>
              <a:ext uri="{FF2B5EF4-FFF2-40B4-BE49-F238E27FC236}">
                <a16:creationId xmlns:a16="http://schemas.microsoft.com/office/drawing/2014/main" id="{93001F6B-49B2-45DD-8AFD-D79DD0CF2503}"/>
              </a:ext>
            </a:extLst>
          </p:cNvPr>
          <p:cNvSpPr txBox="1"/>
          <p:nvPr/>
        </p:nvSpPr>
        <p:spPr>
          <a:xfrm>
            <a:off x="9406392" y="755946"/>
            <a:ext cx="2577403"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研究開発内容①</a:t>
            </a:r>
            <a:r>
              <a:rPr kumimoji="1" lang="en-US" altLang="ja-JP" dirty="0">
                <a:solidFill>
                  <a:schemeClr val="tx2"/>
                </a:solidFill>
              </a:rPr>
              <a:t>-B</a:t>
            </a:r>
            <a:r>
              <a:rPr kumimoji="1" lang="ja-JP" altLang="en-US" dirty="0">
                <a:solidFill>
                  <a:schemeClr val="tx2"/>
                </a:solidFill>
              </a:rPr>
              <a:t>向け</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1E249CE-42CF-462D-943D-50EF414DF007}"/>
              </a:ext>
            </a:extLst>
          </p:cNvPr>
          <p:cNvGrpSpPr/>
          <p:nvPr/>
        </p:nvGrpSpPr>
        <p:grpSpPr>
          <a:xfrm>
            <a:off x="636775" y="2763510"/>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0214D6FF-2642-4C99-AE96-0A8C9C1A2C3F}"/>
              </a:ext>
            </a:extLst>
          </p:cNvPr>
          <p:cNvGrpSpPr/>
          <p:nvPr/>
        </p:nvGrpSpPr>
        <p:grpSpPr>
          <a:xfrm>
            <a:off x="5488624" y="2710578"/>
            <a:ext cx="6470650" cy="332399"/>
            <a:chOff x="627321" y="2086253"/>
            <a:chExt cx="3125941" cy="759600"/>
          </a:xfrm>
        </p:grpSpPr>
        <p:sp>
          <p:nvSpPr>
            <p:cNvPr id="46" name="ee4pHeader1">
              <a:extLst>
                <a:ext uri="{FF2B5EF4-FFF2-40B4-BE49-F238E27FC236}">
                  <a16:creationId xmlns:a16="http://schemas.microsoft.com/office/drawing/2014/main" id="{C6D9887E-1950-4808-B0B6-EC974757874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8" name="Straight Connector 47">
              <a:extLst>
                <a:ext uri="{FF2B5EF4-FFF2-40B4-BE49-F238E27FC236}">
                  <a16:creationId xmlns:a16="http://schemas.microsoft.com/office/drawing/2014/main" id="{EB9030DF-8EB5-4377-A9B4-864F12698D2A}"/>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3143442"/>
            <a:ext cx="6470651" cy="303071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研究所は、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大学は、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marL="108000" lvl="1" indent="0">
              <a:buSzPct val="100000"/>
              <a:buNone/>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研究開発における連携方法（本ビジョンに関連する提案者間の連携）</a:t>
            </a:r>
            <a:endParaRPr lang="en-US" altLang="ja-JP" sz="1400" dirty="0">
              <a:solidFill>
                <a:srgbClr val="295E7E"/>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solidFill>
                  <a:srgbClr val="575757"/>
                </a:solidFill>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a:buSzPct val="100000"/>
              <a:buNone/>
            </a:pPr>
            <a:r>
              <a:rPr lang="ja-JP" altLang="en-US" sz="1400" dirty="0">
                <a:solidFill>
                  <a:srgbClr val="295E7E"/>
                </a:solidFill>
                <a:ea typeface="Meiryo UI" panose="020B0604030504040204" pitchFamily="50" charset="-128"/>
              </a:rPr>
              <a:t>研究開発内容②の企業との連携</a:t>
            </a: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lvl="1">
              <a:buSzPct val="100000"/>
            </a:pPr>
            <a:endParaRPr lang="en-US" altLang="ja-JP" sz="1200" dirty="0">
              <a:solidFill>
                <a:srgbClr val="FF0000"/>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solidFill>
                  <a:srgbClr val="575757"/>
                </a:solidFill>
                <a:ea typeface="Meiryo UI" panose="020B0604030504040204" pitchFamily="50" charset="-128"/>
              </a:rPr>
              <a:t>XXX</a:t>
            </a:r>
          </a:p>
        </p:txBody>
      </p:sp>
      <p:sp>
        <p:nvSpPr>
          <p:cNvPr id="55" name="Rectangle 54">
            <a:extLst>
              <a:ext uri="{FF2B5EF4-FFF2-40B4-BE49-F238E27FC236}">
                <a16:creationId xmlns:a16="http://schemas.microsoft.com/office/drawing/2014/main" id="{8B57006C-4866-44A7-A95C-90FFF3FE7DBE}"/>
              </a:ext>
            </a:extLst>
          </p:cNvPr>
          <p:cNvSpPr/>
          <p:nvPr/>
        </p:nvSpPr>
        <p:spPr>
          <a:xfrm>
            <a:off x="281935" y="5644429"/>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再委託先</a:t>
            </a:r>
            <a:r>
              <a:rPr kumimoji="1" lang="en-US" altLang="ja-JP" sz="1400" dirty="0">
                <a:solidFill>
                  <a:srgbClr val="575757"/>
                </a:solidFill>
                <a:latin typeface="Trebuchet MS" panose="020B0603020202020204" pitchFamily="34" charset="0"/>
                <a:ea typeface="Meiryo UI" panose="020B0604030504040204" pitchFamily="50" charset="-128"/>
              </a:rPr>
              <a:t>C</a:t>
            </a:r>
            <a:r>
              <a:rPr kumimoji="1" lang="ja-JP" altLang="en-US" sz="1400" dirty="0">
                <a:solidFill>
                  <a:srgbClr val="575757"/>
                </a:solidFill>
                <a:latin typeface="Trebuchet MS" panose="020B0603020202020204" pitchFamily="34" charset="0"/>
                <a:ea typeface="Meiryo UI" panose="020B0604030504040204" pitchFamily="50" charset="-128"/>
              </a:rPr>
              <a:t>研究所</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sp>
        <p:nvSpPr>
          <p:cNvPr id="56" name="Rectangle 55">
            <a:extLst>
              <a:ext uri="{FF2B5EF4-FFF2-40B4-BE49-F238E27FC236}">
                <a16:creationId xmlns:a16="http://schemas.microsoft.com/office/drawing/2014/main" id="{6E910623-2897-4881-BED4-3DD4D9E02F9E}"/>
              </a:ext>
            </a:extLst>
          </p:cNvPr>
          <p:cNvSpPr/>
          <p:nvPr/>
        </p:nvSpPr>
        <p:spPr>
          <a:xfrm>
            <a:off x="2105926" y="5644429"/>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再委託先</a:t>
            </a:r>
            <a:r>
              <a:rPr kumimoji="1" lang="en-US" altLang="ja-JP" sz="1400" dirty="0">
                <a:solidFill>
                  <a:srgbClr val="575757"/>
                </a:solidFill>
                <a:latin typeface="Trebuchet MS" panose="020B0603020202020204" pitchFamily="34" charset="0"/>
                <a:ea typeface="Meiryo UI" panose="020B0604030504040204" pitchFamily="50" charset="-128"/>
              </a:rPr>
              <a:t>D</a:t>
            </a:r>
            <a:r>
              <a:rPr kumimoji="1" lang="ja-JP" altLang="en-US" sz="1400" dirty="0">
                <a:solidFill>
                  <a:srgbClr val="575757"/>
                </a:solidFill>
                <a:latin typeface="Trebuchet MS" panose="020B0603020202020204" pitchFamily="34" charset="0"/>
                <a:ea typeface="Meiryo UI" panose="020B0604030504040204" pitchFamily="50" charset="-128"/>
              </a:rPr>
              <a:t>大学</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cxnSp>
        <p:nvCxnSpPr>
          <p:cNvPr id="63" name="Connector: Elbow 62">
            <a:extLst>
              <a:ext uri="{FF2B5EF4-FFF2-40B4-BE49-F238E27FC236}">
                <a16:creationId xmlns:a16="http://schemas.microsoft.com/office/drawing/2014/main" id="{6B5653F6-7E11-4878-8D64-B02D833373D3}"/>
              </a:ext>
            </a:extLst>
          </p:cNvPr>
          <p:cNvCxnSpPr>
            <a:cxnSpLocks/>
            <a:stCxn id="72" idx="2"/>
            <a:endCxn id="55" idx="0"/>
          </p:cNvCxnSpPr>
          <p:nvPr/>
        </p:nvCxnSpPr>
        <p:spPr>
          <a:xfrm rot="5400000">
            <a:off x="1474066" y="5075981"/>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75565E7-E6DC-4D1F-A279-5FE8AB050BA0}"/>
              </a:ext>
            </a:extLst>
          </p:cNvPr>
          <p:cNvCxnSpPr>
            <a:cxnSpLocks/>
            <a:stCxn id="72" idx="2"/>
            <a:endCxn id="56" idx="0"/>
          </p:cNvCxnSpPr>
          <p:nvPr/>
        </p:nvCxnSpPr>
        <p:spPr>
          <a:xfrm rot="16200000" flipH="1">
            <a:off x="2386061" y="5044064"/>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F874CBE-51C9-4843-AE85-6A25C1A17530}"/>
              </a:ext>
            </a:extLst>
          </p:cNvPr>
          <p:cNvSpPr/>
          <p:nvPr/>
        </p:nvSpPr>
        <p:spPr>
          <a:xfrm>
            <a:off x="1983922" y="3237214"/>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1934EC4-D6B9-42D8-9A61-E5977B341A96}"/>
              </a:ext>
            </a:extLst>
          </p:cNvPr>
          <p:cNvSpPr/>
          <p:nvPr/>
        </p:nvSpPr>
        <p:spPr>
          <a:xfrm>
            <a:off x="1162014" y="4494976"/>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A</a:t>
            </a:r>
            <a:r>
              <a:rPr kumimoji="1" lang="ja-JP" altLang="en-US" sz="1400" dirty="0">
                <a:solidFill>
                  <a:srgbClr val="575757"/>
                </a:solidFill>
                <a:latin typeface="Trebuchet MS" panose="020B0603020202020204" pitchFamily="34" charset="0"/>
                <a:ea typeface="Meiryo UI" panose="020B0604030504040204" pitchFamily="50" charset="-128"/>
              </a:rPr>
              <a:t>社</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①</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cxnSp>
        <p:nvCxnSpPr>
          <p:cNvPr id="76" name="Connector: Elbow 75">
            <a:extLst>
              <a:ext uri="{FF2B5EF4-FFF2-40B4-BE49-F238E27FC236}">
                <a16:creationId xmlns:a16="http://schemas.microsoft.com/office/drawing/2014/main" id="{BDA04CFB-B598-44CA-B6E5-710E0E590A36}"/>
              </a:ext>
            </a:extLst>
          </p:cNvPr>
          <p:cNvCxnSpPr>
            <a:cxnSpLocks/>
            <a:stCxn id="71" idx="2"/>
            <a:endCxn id="77" idx="0"/>
          </p:cNvCxnSpPr>
          <p:nvPr/>
        </p:nvCxnSpPr>
        <p:spPr>
          <a:xfrm rot="16200000" flipH="1">
            <a:off x="3228861" y="3743105"/>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5660FED-A287-4A69-89C8-A820CEA6CB21}"/>
              </a:ext>
            </a:extLst>
          </p:cNvPr>
          <p:cNvSpPr/>
          <p:nvPr/>
        </p:nvSpPr>
        <p:spPr>
          <a:xfrm>
            <a:off x="3086938" y="4481681"/>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B</a:t>
            </a:r>
            <a:r>
              <a:rPr kumimoji="1" lang="ja-JP" altLang="en-US" sz="1400" dirty="0">
                <a:solidFill>
                  <a:srgbClr val="575757"/>
                </a:solidFill>
                <a:latin typeface="Trebuchet MS" panose="020B0603020202020204" pitchFamily="34" charset="0"/>
                <a:ea typeface="Meiryo UI" panose="020B0604030504040204" pitchFamily="50" charset="-128"/>
              </a:rPr>
              <a:t>社</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②</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grpSp>
        <p:nvGrpSpPr>
          <p:cNvPr id="79" name="Group 78">
            <a:extLst>
              <a:ext uri="{FF2B5EF4-FFF2-40B4-BE49-F238E27FC236}">
                <a16:creationId xmlns:a16="http://schemas.microsoft.com/office/drawing/2014/main" id="{3B261B7D-8EFF-4567-A27A-6C8002C2D29C}"/>
              </a:ext>
            </a:extLst>
          </p:cNvPr>
          <p:cNvGrpSpPr>
            <a:grpSpLocks noChangeAspect="1"/>
          </p:cNvGrpSpPr>
          <p:nvPr/>
        </p:nvGrpSpPr>
        <p:grpSpPr>
          <a:xfrm>
            <a:off x="1040954" y="4366079"/>
            <a:ext cx="257804" cy="257804"/>
            <a:chOff x="982662" y="3463925"/>
            <a:chExt cx="269875" cy="269875"/>
          </a:xfrm>
        </p:grpSpPr>
        <p:sp>
          <p:nvSpPr>
            <p:cNvPr id="80" name="Oval 14">
              <a:extLst>
                <a:ext uri="{FF2B5EF4-FFF2-40B4-BE49-F238E27FC236}">
                  <a16:creationId xmlns:a16="http://schemas.microsoft.com/office/drawing/2014/main" id="{1F3EB7C8-7247-4A45-9A6B-0C4A484D8DAD}"/>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sp>
          <p:nvSpPr>
            <p:cNvPr id="81" name="Freeform 15">
              <a:extLst>
                <a:ext uri="{FF2B5EF4-FFF2-40B4-BE49-F238E27FC236}">
                  <a16:creationId xmlns:a16="http://schemas.microsoft.com/office/drawing/2014/main" id="{4E1CF0E1-62A1-414F-9F6B-5AF3B350A05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grpSp>
      <p:grpSp>
        <p:nvGrpSpPr>
          <p:cNvPr id="85" name="Group 84">
            <a:extLst>
              <a:ext uri="{FF2B5EF4-FFF2-40B4-BE49-F238E27FC236}">
                <a16:creationId xmlns:a16="http://schemas.microsoft.com/office/drawing/2014/main" id="{441E6174-6C9B-42E7-AE7A-DCC316461C8B}"/>
              </a:ext>
            </a:extLst>
          </p:cNvPr>
          <p:cNvGrpSpPr/>
          <p:nvPr/>
        </p:nvGrpSpPr>
        <p:grpSpPr>
          <a:xfrm>
            <a:off x="971535" y="6496006"/>
            <a:ext cx="1192025" cy="217447"/>
            <a:chOff x="672799" y="5943641"/>
            <a:chExt cx="1192025" cy="217447"/>
          </a:xfrm>
        </p:grpSpPr>
        <p:grpSp>
          <p:nvGrpSpPr>
            <p:cNvPr id="86" name="Group 85">
              <a:extLst>
                <a:ext uri="{FF2B5EF4-FFF2-40B4-BE49-F238E27FC236}">
                  <a16:creationId xmlns:a16="http://schemas.microsoft.com/office/drawing/2014/main" id="{14BB8157-B4D4-42E9-AA79-12278C10BB1C}"/>
                </a:ext>
              </a:extLst>
            </p:cNvPr>
            <p:cNvGrpSpPr>
              <a:grpSpLocks noChangeAspect="1"/>
            </p:cNvGrpSpPr>
            <p:nvPr/>
          </p:nvGrpSpPr>
          <p:grpSpPr>
            <a:xfrm>
              <a:off x="672799" y="5943641"/>
              <a:ext cx="217447" cy="217447"/>
              <a:chOff x="982662" y="3463925"/>
              <a:chExt cx="269875" cy="269875"/>
            </a:xfrm>
          </p:grpSpPr>
          <p:sp>
            <p:nvSpPr>
              <p:cNvPr id="88" name="Oval 14">
                <a:extLst>
                  <a:ext uri="{FF2B5EF4-FFF2-40B4-BE49-F238E27FC236}">
                    <a16:creationId xmlns:a16="http://schemas.microsoft.com/office/drawing/2014/main" id="{945CDC41-1641-402A-9569-DFFB0C97CEDE}"/>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sp>
            <p:nvSpPr>
              <p:cNvPr id="89" name="Freeform 15">
                <a:extLst>
                  <a:ext uri="{FF2B5EF4-FFF2-40B4-BE49-F238E27FC236}">
                    <a16:creationId xmlns:a16="http://schemas.microsoft.com/office/drawing/2014/main" id="{F8E87015-0E19-4513-9918-B11848C4F218}"/>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sp>
          <p:nvSpPr>
            <p:cNvPr id="87" name="Rectangle 86">
              <a:extLst>
                <a:ext uri="{FF2B5EF4-FFF2-40B4-BE49-F238E27FC236}">
                  <a16:creationId xmlns:a16="http://schemas.microsoft.com/office/drawing/2014/main" id="{E9DB531E-0653-49FD-B061-49718235ED82}"/>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rgbClr val="575757"/>
                  </a:solidFill>
                  <a:latin typeface="Trebuchet MS" panose="020B0603020202020204" pitchFamily="34" charset="0"/>
                  <a:ea typeface="Meiryo UI" panose="020B0604030504040204" pitchFamily="50" charset="-128"/>
                </a:rPr>
                <a:t>幹事会社</a:t>
              </a:r>
              <a:endParaRPr kumimoji="1" lang="en-US" sz="1200" dirty="0">
                <a:solidFill>
                  <a:srgbClr val="575757"/>
                </a:solidFill>
                <a:latin typeface="Trebuchet MS" panose="020B0603020202020204" pitchFamily="34" charset="0"/>
                <a:ea typeface="Meiryo UI" panose="020B0604030504040204" pitchFamily="50" charset="-128"/>
              </a:endParaRPr>
            </a:p>
          </p:txBody>
        </p:sp>
      </p:grpSp>
      <p:cxnSp>
        <p:nvCxnSpPr>
          <p:cNvPr id="90" name="Connector: Elbow 89">
            <a:extLst>
              <a:ext uri="{FF2B5EF4-FFF2-40B4-BE49-F238E27FC236}">
                <a16:creationId xmlns:a16="http://schemas.microsoft.com/office/drawing/2014/main" id="{7DFDCA00-5BE2-4279-8FBF-A2CC2EC3935D}"/>
              </a:ext>
            </a:extLst>
          </p:cNvPr>
          <p:cNvCxnSpPr>
            <a:cxnSpLocks/>
            <a:stCxn id="71" idx="2"/>
            <a:endCxn id="72" idx="0"/>
          </p:cNvCxnSpPr>
          <p:nvPr/>
        </p:nvCxnSpPr>
        <p:spPr>
          <a:xfrm rot="5400000">
            <a:off x="2259752" y="3768302"/>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40C0680-956E-405E-8B32-0CD88D5FE86D}"/>
              </a:ext>
            </a:extLst>
          </p:cNvPr>
          <p:cNvSpPr txBox="1"/>
          <p:nvPr/>
        </p:nvSpPr>
        <p:spPr>
          <a:xfrm>
            <a:off x="696000" y="1150424"/>
            <a:ext cx="10800000" cy="1576108"/>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・研究開発内容②の企業との連携が想定される場合、その連携内容が具体的にわかるように記載すること。</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・連携する研究開発内容②の企業と①ー</a:t>
            </a:r>
            <a:r>
              <a:rPr lang="en-US" altLang="ja-JP" sz="1400" dirty="0">
                <a:latin typeface="Meiryo UI" panose="020B0604030504040204" pitchFamily="50" charset="-128"/>
                <a:ea typeface="Meiryo UI" panose="020B0604030504040204" pitchFamily="50" charset="-128"/>
                <a:cs typeface="Times New Roman" panose="02020603050405020304" pitchFamily="18" charset="0"/>
              </a:rPr>
              <a:t>B</a:t>
            </a: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の大学・研究機関等は本ページは共通とすること。</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39" name="Freeform 15">
            <a:extLst>
              <a:ext uri="{FF2B5EF4-FFF2-40B4-BE49-F238E27FC236}">
                <a16:creationId xmlns:a16="http://schemas.microsoft.com/office/drawing/2014/main" id="{F8E87015-0E19-4513-9918-B11848C4F218}"/>
              </a:ext>
            </a:extLst>
          </p:cNvPr>
          <p:cNvSpPr>
            <a:spLocks noEditPoints="1"/>
          </p:cNvSpPr>
          <p:nvPr/>
        </p:nvSpPr>
        <p:spPr bwMode="auto">
          <a:xfrm>
            <a:off x="2799949" y="6572814"/>
            <a:ext cx="191698" cy="17808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nvGrpSpPr>
          <p:cNvPr id="3" name="グループ化 2"/>
          <p:cNvGrpSpPr/>
          <p:nvPr/>
        </p:nvGrpSpPr>
        <p:grpSpPr>
          <a:xfrm>
            <a:off x="2173654" y="6446665"/>
            <a:ext cx="1625540" cy="314849"/>
            <a:chOff x="2573518" y="6378714"/>
            <a:chExt cx="1625540" cy="314849"/>
          </a:xfrm>
        </p:grpSpPr>
        <p:sp>
          <p:nvSpPr>
            <p:cNvPr id="2" name="ひし形 1"/>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0" name="Rectangle 86">
              <a:extLst>
                <a:ext uri="{FF2B5EF4-FFF2-40B4-BE49-F238E27FC236}">
                  <a16:creationId xmlns:a16="http://schemas.microsoft.com/office/drawing/2014/main" id="{E9DB531E-0653-49FD-B061-49718235ED82}"/>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rgbClr val="575757"/>
                  </a:solidFill>
                  <a:latin typeface="Trebuchet MS" panose="020B0603020202020204" pitchFamily="34" charset="0"/>
                  <a:ea typeface="Meiryo UI" panose="020B0604030504040204" pitchFamily="50" charset="-128"/>
                </a:rPr>
                <a:t>中小・ベンチャー企業</a:t>
              </a:r>
              <a:endParaRPr kumimoji="1" lang="en-US" sz="1200" dirty="0">
                <a:solidFill>
                  <a:srgbClr val="575757"/>
                </a:solidFill>
                <a:latin typeface="Trebuchet MS" panose="020B0603020202020204" pitchFamily="34" charset="0"/>
                <a:ea typeface="Meiryo UI" panose="020B0604030504040204" pitchFamily="50" charset="-128"/>
              </a:endParaRPr>
            </a:p>
          </p:txBody>
        </p:sp>
      </p:grpSp>
      <p:sp>
        <p:nvSpPr>
          <p:cNvPr id="41" name="ひし形 40"/>
          <p:cNvSpPr/>
          <p:nvPr/>
        </p:nvSpPr>
        <p:spPr>
          <a:xfrm>
            <a:off x="205709" y="5568691"/>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763509"/>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36" name="ひし形 35"/>
          <p:cNvSpPr/>
          <p:nvPr/>
        </p:nvSpPr>
        <p:spPr>
          <a:xfrm>
            <a:off x="3036770" y="4391680"/>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0" name="Rectangle 45">
            <a:extLst>
              <a:ext uri="{FF2B5EF4-FFF2-40B4-BE49-F238E27FC236}">
                <a16:creationId xmlns:a16="http://schemas.microsoft.com/office/drawing/2014/main" id="{25388011-6874-4BB9-8561-DDE6571C6088}"/>
              </a:ext>
            </a:extLst>
          </p:cNvPr>
          <p:cNvSpPr/>
          <p:nvPr/>
        </p:nvSpPr>
        <p:spPr>
          <a:xfrm>
            <a:off x="7978066" y="3557003"/>
            <a:ext cx="4069419" cy="781704"/>
          </a:xfrm>
          <a:prstGeom prst="wedgeRoundRectCallout">
            <a:avLst>
              <a:gd name="adj1" fmla="val -58209"/>
              <a:gd name="adj2" fmla="val -25242"/>
              <a:gd name="adj3" fmla="val 16667"/>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事業に関わる人員と担当内容の詳細をページを追加し説明すること。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7800" lvl="1" indent="-69850">
              <a:buClr>
                <a:schemeClr val="tx2"/>
              </a:buClr>
              <a:buSzPct val="100000"/>
            </a:pPr>
            <a:r>
              <a:rPr lang="ja-JP" altLang="en-US" sz="1400" dirty="0">
                <a:solidFill>
                  <a:schemeClr val="tx1"/>
                </a:solidFill>
                <a:latin typeface="Trebuchet MS" panose="020B0603020202020204" pitchFamily="34" charset="0"/>
                <a:ea typeface="Meiryo UI" panose="020B0604030504040204" pitchFamily="50" charset="-128"/>
              </a:rPr>
              <a:t>また担当内容に見合う費用であることも説明すること。</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3" name="テキスト ボックス 52">
            <a:extLst>
              <a:ext uri="{FF2B5EF4-FFF2-40B4-BE49-F238E27FC236}">
                <a16:creationId xmlns:a16="http://schemas.microsoft.com/office/drawing/2014/main" id="{1E65ED62-655B-48C6-8019-E16714D89F38}"/>
              </a:ext>
            </a:extLst>
          </p:cNvPr>
          <p:cNvSpPr txBox="1"/>
          <p:nvPr/>
        </p:nvSpPr>
        <p:spPr>
          <a:xfrm>
            <a:off x="9970936" y="147175"/>
            <a:ext cx="2076549"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研究開発内容①</a:t>
            </a:r>
            <a:r>
              <a:rPr kumimoji="1" lang="en-US" altLang="ja-JP" dirty="0">
                <a:solidFill>
                  <a:schemeClr val="tx2"/>
                </a:solidFill>
              </a:rPr>
              <a:t>-B</a:t>
            </a:r>
            <a:endParaRPr kumimoji="1" lang="ja-JP" altLang="en-US" dirty="0">
              <a:solidFill>
                <a:schemeClr val="tx2"/>
              </a:solidFill>
            </a:endParaRPr>
          </a:p>
        </p:txBody>
      </p:sp>
      <p:sp>
        <p:nvSpPr>
          <p:cNvPr id="52" name="Rectangle 45">
            <a:extLst>
              <a:ext uri="{FF2B5EF4-FFF2-40B4-BE49-F238E27FC236}">
                <a16:creationId xmlns:a16="http://schemas.microsoft.com/office/drawing/2014/main" id="{76E9E452-5AE4-453F-9CDE-2B6B4D194A11}"/>
              </a:ext>
            </a:extLst>
          </p:cNvPr>
          <p:cNvSpPr/>
          <p:nvPr/>
        </p:nvSpPr>
        <p:spPr>
          <a:xfrm>
            <a:off x="7565340" y="5516020"/>
            <a:ext cx="4225381" cy="600906"/>
          </a:xfrm>
          <a:prstGeom prst="wedgeRoundRectCallout">
            <a:avLst>
              <a:gd name="adj1" fmla="val -55260"/>
              <a:gd name="adj2" fmla="val -28284"/>
              <a:gd name="adj3" fmla="val 16667"/>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研究開発内容②の企業と連携する①ー</a:t>
            </a:r>
            <a:r>
              <a:rPr lang="en-US" altLang="ja-JP" sz="1400" dirty="0">
                <a:solidFill>
                  <a:schemeClr val="tx1"/>
                </a:solidFill>
                <a:latin typeface="Meiryo UI" panose="020B0604030504040204" pitchFamily="50" charset="-128"/>
                <a:ea typeface="Meiryo UI" panose="020B0604030504040204" pitchFamily="50" charset="-128"/>
              </a:rPr>
              <a:t>B</a:t>
            </a:r>
            <a:r>
              <a:rPr lang="ja-JP" altLang="en-US" sz="1400" dirty="0">
                <a:solidFill>
                  <a:schemeClr val="tx1"/>
                </a:solidFill>
                <a:latin typeface="Meiryo UI" panose="020B0604030504040204" pitchFamily="50" charset="-128"/>
                <a:ea typeface="Meiryo UI" panose="020B0604030504040204" pitchFamily="50" charset="-128"/>
              </a:rPr>
              <a:t>の大学・研究機関等は、ここに役割と連携方法を明示。</a:t>
            </a:r>
            <a:endParaRPr lang="en-US" altLang="ja-JP" sz="1400" dirty="0">
              <a:solidFill>
                <a:schemeClr val="tx1"/>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387368345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182841"/>
            <a:ext cx="10800000" cy="98603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・連携する研究開発内容②の企業と①ー</a:t>
            </a:r>
            <a:r>
              <a:rPr lang="en-US" altLang="ja-JP" sz="1400" dirty="0">
                <a:solidFill>
                  <a:schemeClr val="tx1"/>
                </a:solidFill>
                <a:latin typeface="Meiryo UI" panose="020B0604030504040204" pitchFamily="50" charset="-128"/>
                <a:ea typeface="Meiryo UI" panose="020B0604030504040204" pitchFamily="50" charset="-128"/>
              </a:rPr>
              <a:t>B</a:t>
            </a:r>
            <a:r>
              <a:rPr lang="ja-JP" altLang="en-US" sz="1400" dirty="0">
                <a:solidFill>
                  <a:schemeClr val="tx1"/>
                </a:solidFill>
                <a:latin typeface="Meiryo UI" panose="020B0604030504040204" pitchFamily="50" charset="-128"/>
                <a:ea typeface="Meiryo UI" panose="020B0604030504040204" pitchFamily="50" charset="-128"/>
              </a:rPr>
              <a:t>の大学・研究機関等は本ページは共通とすること。</a:t>
            </a: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0393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336230"/>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2" name="Straight Arrow Connector 51">
            <a:extLst>
              <a:ext uri="{FF2B5EF4-FFF2-40B4-BE49-F238E27FC236}">
                <a16:creationId xmlns:a16="http://schemas.microsoft.com/office/drawing/2014/main" id="{A464957A-4186-4918-A4C7-063ABF38BA0C}"/>
              </a:ext>
            </a:extLst>
          </p:cNvPr>
          <p:cNvCxnSpPr/>
          <p:nvPr/>
        </p:nvCxnSpPr>
        <p:spPr>
          <a:xfrm>
            <a:off x="7949083" y="384013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5" name="テキスト ボックス 44">
            <a:extLst>
              <a:ext uri="{FF2B5EF4-FFF2-40B4-BE49-F238E27FC236}">
                <a16:creationId xmlns:a16="http://schemas.microsoft.com/office/drawing/2014/main" id="{ABE83F24-B2C6-4D9F-8A36-DE37E687845B}"/>
              </a:ext>
            </a:extLst>
          </p:cNvPr>
          <p:cNvSpPr txBox="1"/>
          <p:nvPr/>
        </p:nvSpPr>
        <p:spPr>
          <a:xfrm>
            <a:off x="9970936" y="147175"/>
            <a:ext cx="2076549"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研究開発内容①</a:t>
            </a:r>
            <a:r>
              <a:rPr kumimoji="1" lang="en-US" altLang="ja-JP" dirty="0">
                <a:solidFill>
                  <a:schemeClr val="tx2"/>
                </a:solidFill>
              </a:rPr>
              <a:t>-B</a:t>
            </a:r>
            <a:endParaRPr kumimoji="1" lang="ja-JP" altLang="en-US" dirty="0">
              <a:solidFill>
                <a:schemeClr val="tx2"/>
              </a:solidFill>
            </a:endParaRPr>
          </a:p>
        </p:txBody>
      </p:sp>
    </p:spTree>
    <p:extLst>
      <p:ext uri="{BB962C8B-B14F-4D97-AF65-F5344CB8AC3E}">
        <p14:creationId xmlns:p14="http://schemas.microsoft.com/office/powerpoint/2010/main" val="37307381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4" name="テキスト ボックス 3">
            <a:extLst>
              <a:ext uri="{FF2B5EF4-FFF2-40B4-BE49-F238E27FC236}">
                <a16:creationId xmlns:a16="http://schemas.microsoft.com/office/drawing/2014/main" id="{A0F77A80-7FCD-41C3-9130-1FF43A30DDFC}"/>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dirty="0">
                <a:solidFill>
                  <a:schemeClr val="bg1"/>
                </a:solidFill>
              </a:rPr>
              <a:t>提案名</a:t>
            </a:r>
            <a:br>
              <a:rPr kumimoji="1" lang="en-US" altLang="ja-JP" sz="3600" dirty="0">
                <a:solidFill>
                  <a:schemeClr val="bg1"/>
                </a:solidFill>
              </a:rPr>
            </a:br>
            <a:r>
              <a:rPr kumimoji="1" lang="ja-JP" altLang="en-US" sz="3600" dirty="0">
                <a:solidFill>
                  <a:schemeClr val="bg1"/>
                </a:solidFill>
              </a:rPr>
              <a:t>提案者名</a:t>
            </a:r>
          </a:p>
        </p:txBody>
      </p:sp>
      <p:sp>
        <p:nvSpPr>
          <p:cNvPr id="7" name="テキスト ボックス 6">
            <a:extLst>
              <a:ext uri="{FF2B5EF4-FFF2-40B4-BE49-F238E27FC236}">
                <a16:creationId xmlns:a16="http://schemas.microsoft.com/office/drawing/2014/main" id="{61210D7F-2F3E-4373-910B-CBB2B769A03A}"/>
              </a:ext>
            </a:extLst>
          </p:cNvPr>
          <p:cNvSpPr txBox="1"/>
          <p:nvPr/>
        </p:nvSpPr>
        <p:spPr>
          <a:xfrm>
            <a:off x="9970936" y="147175"/>
            <a:ext cx="2076549"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研究開発内容①</a:t>
            </a:r>
            <a:r>
              <a:rPr kumimoji="1" lang="en-US" altLang="ja-JP" dirty="0">
                <a:solidFill>
                  <a:schemeClr val="tx2"/>
                </a:solidFill>
              </a:rPr>
              <a:t>-B</a:t>
            </a:r>
            <a:endParaRPr kumimoji="1" lang="ja-JP" altLang="en-US" dirty="0">
              <a:solidFill>
                <a:schemeClr val="tx2"/>
              </a:solidFill>
            </a:endParaRP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a:t>
            </a:r>
            <a:r>
              <a:rPr lang="en-US" altLang="ja-JP" sz="2000" dirty="0"/>
              <a:t>2</a:t>
            </a:r>
            <a:r>
              <a:rPr lang="ja-JP" altLang="en-US" sz="2000" dirty="0"/>
              <a:t>）提案者情報</a:t>
            </a:r>
            <a:endParaRPr lang="en-US" sz="2000" dirty="0"/>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7" name="Rectangle 3">
            <a:extLst>
              <a:ext uri="{FF2B5EF4-FFF2-40B4-BE49-F238E27FC236}">
                <a16:creationId xmlns:a16="http://schemas.microsoft.com/office/drawing/2014/main" id="{91760E00-5308-4491-ABC3-1B9E2A8A8CE9}"/>
              </a:ext>
            </a:extLst>
          </p:cNvPr>
          <p:cNvSpPr>
            <a:spLocks noChangeArrowheads="1"/>
          </p:cNvSpPr>
          <p:nvPr/>
        </p:nvSpPr>
        <p:spPr bwMode="auto">
          <a:xfrm>
            <a:off x="3748088" y="357028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5" name="Rectangle 5">
            <a:extLst>
              <a:ext uri="{FF2B5EF4-FFF2-40B4-BE49-F238E27FC236}">
                <a16:creationId xmlns:a16="http://schemas.microsoft.com/office/drawing/2014/main" id="{4073BB30-3E11-49BA-8F2B-E036A46CAD2B}"/>
              </a:ext>
            </a:extLst>
          </p:cNvPr>
          <p:cNvSpPr>
            <a:spLocks noChangeArrowheads="1"/>
          </p:cNvSpPr>
          <p:nvPr/>
        </p:nvSpPr>
        <p:spPr bwMode="auto">
          <a:xfrm>
            <a:off x="4148138" y="40274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ja-JP" altLang="ja-JP" sz="1800" b="0" i="0" u="none" strike="noStrike" cap="none" normalizeH="0" baseline="0">
                <a:ln>
                  <a:noFill/>
                </a:ln>
                <a:solidFill>
                  <a:schemeClr val="tx1"/>
                </a:solidFill>
                <a:effectLst/>
                <a:latin typeface="Arial" panose="020B0604020202020204" pitchFamily="34" charset="0"/>
              </a:rPr>
            </a:br>
            <a:endParaRPr kumimoji="0" lang="ja-JP" altLang="ja-JP"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a:ln>
                <a:noFill/>
              </a:ln>
              <a:solidFill>
                <a:schemeClr val="tx1"/>
              </a:solidFill>
              <a:effectLst/>
              <a:latin typeface="Arial" panose="020B0604020202020204" pitchFamily="34" charset="0"/>
            </a:endParaRPr>
          </a:p>
        </p:txBody>
      </p:sp>
      <p:graphicFrame>
        <p:nvGraphicFramePr>
          <p:cNvPr id="24" name="表 3">
            <a:extLst>
              <a:ext uri="{FF2B5EF4-FFF2-40B4-BE49-F238E27FC236}">
                <a16:creationId xmlns:a16="http://schemas.microsoft.com/office/drawing/2014/main" id="{BD37BCA4-5DFD-4EF8-BC6D-19D454DFBD55}"/>
              </a:ext>
            </a:extLst>
          </p:cNvPr>
          <p:cNvGraphicFramePr>
            <a:graphicFrameLocks noGrp="1"/>
          </p:cNvGraphicFramePr>
          <p:nvPr>
            <p:extLst>
              <p:ext uri="{D42A27DB-BD31-4B8C-83A1-F6EECF244321}">
                <p14:modId xmlns:p14="http://schemas.microsoft.com/office/powerpoint/2010/main" val="1770826962"/>
              </p:ext>
            </p:extLst>
          </p:nvPr>
        </p:nvGraphicFramePr>
        <p:xfrm>
          <a:off x="343845" y="2875095"/>
          <a:ext cx="11009956" cy="972639"/>
        </p:xfrm>
        <a:graphic>
          <a:graphicData uri="http://schemas.openxmlformats.org/drawingml/2006/table">
            <a:tbl>
              <a:tblPr firstRow="1" bandRow="1">
                <a:tableStyleId>{5C22544A-7EE6-4342-B048-85BDC9FD1C3A}</a:tableStyleId>
              </a:tblPr>
              <a:tblGrid>
                <a:gridCol w="1644425">
                  <a:extLst>
                    <a:ext uri="{9D8B030D-6E8A-4147-A177-3AD203B41FA5}">
                      <a16:colId xmlns:a16="http://schemas.microsoft.com/office/drawing/2014/main" val="3047678111"/>
                    </a:ext>
                  </a:extLst>
                </a:gridCol>
                <a:gridCol w="1288380">
                  <a:extLst>
                    <a:ext uri="{9D8B030D-6E8A-4147-A177-3AD203B41FA5}">
                      <a16:colId xmlns:a16="http://schemas.microsoft.com/office/drawing/2014/main" val="3446174014"/>
                    </a:ext>
                  </a:extLst>
                </a:gridCol>
                <a:gridCol w="1698264">
                  <a:extLst>
                    <a:ext uri="{9D8B030D-6E8A-4147-A177-3AD203B41FA5}">
                      <a16:colId xmlns:a16="http://schemas.microsoft.com/office/drawing/2014/main" val="2471375214"/>
                    </a:ext>
                  </a:extLst>
                </a:gridCol>
                <a:gridCol w="2424552">
                  <a:extLst>
                    <a:ext uri="{9D8B030D-6E8A-4147-A177-3AD203B41FA5}">
                      <a16:colId xmlns:a16="http://schemas.microsoft.com/office/drawing/2014/main" val="702200350"/>
                    </a:ext>
                  </a:extLst>
                </a:gridCol>
                <a:gridCol w="3954335">
                  <a:extLst>
                    <a:ext uri="{9D8B030D-6E8A-4147-A177-3AD203B41FA5}">
                      <a16:colId xmlns:a16="http://schemas.microsoft.com/office/drawing/2014/main" val="872649467"/>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従業員数</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（人）</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資本金</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（億円）</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zh-TW" altLang="en-US" sz="1400" b="1" dirty="0">
                          <a:solidFill>
                            <a:schemeClr val="bg1"/>
                          </a:solidFill>
                          <a:latin typeface="Meiryo UI" panose="020B0604030504040204" pitchFamily="50" charset="-128"/>
                          <a:ea typeface="Meiryo UI" panose="020B0604030504040204" pitchFamily="50" charset="-128"/>
                        </a:rPr>
                        <a:t>課税所得年平均額</a:t>
                      </a:r>
                      <a:r>
                        <a:rPr kumimoji="1" lang="en-US" altLang="zh-TW" sz="1400" b="1" dirty="0">
                          <a:solidFill>
                            <a:schemeClr val="bg1"/>
                          </a:solidFill>
                          <a:latin typeface="Meiryo UI" panose="020B0604030504040204" pitchFamily="50" charset="-128"/>
                          <a:ea typeface="Meiryo UI" panose="020B0604030504040204" pitchFamily="50" charset="-128"/>
                        </a:rPr>
                        <a:t>15</a:t>
                      </a:r>
                      <a:r>
                        <a:rPr kumimoji="1" lang="zh-TW" altLang="en-US" sz="1400" b="1" dirty="0">
                          <a:solidFill>
                            <a:schemeClr val="bg1"/>
                          </a:solidFill>
                          <a:latin typeface="Meiryo UI" panose="020B0604030504040204" pitchFamily="50" charset="-128"/>
                          <a:ea typeface="Meiryo UI" panose="020B0604030504040204" pitchFamily="50" charset="-128"/>
                        </a:rPr>
                        <a:t>億円以下</a:t>
                      </a:r>
                      <a:endParaRPr kumimoji="1" lang="ja-JP" altLang="en-US" sz="1400" b="1" dirty="0">
                        <a:solidFill>
                          <a:schemeClr val="bg1"/>
                        </a:solidFill>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大･中小・ベンチャー企業</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の種別</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会計監査人名</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6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3918631600"/>
              </p:ext>
            </p:extLst>
          </p:nvPr>
        </p:nvGraphicFramePr>
        <p:xfrm>
          <a:off x="343845" y="4380104"/>
          <a:ext cx="11009955" cy="907076"/>
        </p:xfrm>
        <a:graphic>
          <a:graphicData uri="http://schemas.openxmlformats.org/drawingml/2006/table">
            <a:tbl>
              <a:tblPr firstRow="1" bandRow="1">
                <a:tableStyleId>{5C22544A-7EE6-4342-B048-85BDC9FD1C3A}</a:tableStyleId>
              </a:tblPr>
              <a:tblGrid>
                <a:gridCol w="2590436">
                  <a:extLst>
                    <a:ext uri="{9D8B030D-6E8A-4147-A177-3AD203B41FA5}">
                      <a16:colId xmlns:a16="http://schemas.microsoft.com/office/drawing/2014/main" val="3047678111"/>
                    </a:ext>
                  </a:extLst>
                </a:gridCol>
                <a:gridCol w="2117217">
                  <a:extLst>
                    <a:ext uri="{9D8B030D-6E8A-4147-A177-3AD203B41FA5}">
                      <a16:colId xmlns:a16="http://schemas.microsoft.com/office/drawing/2014/main" val="3446174014"/>
                    </a:ext>
                  </a:extLst>
                </a:gridCol>
                <a:gridCol w="6302302">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3967525"/>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5390450"/>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sp>
        <p:nvSpPr>
          <p:cNvPr id="17" name="テキスト ボックス 16">
            <a:extLst>
              <a:ext uri="{FF2B5EF4-FFF2-40B4-BE49-F238E27FC236}">
                <a16:creationId xmlns:a16="http://schemas.microsoft.com/office/drawing/2014/main" id="{7856D025-415D-443C-966C-1410B5CD4A39}"/>
              </a:ext>
            </a:extLst>
          </p:cNvPr>
          <p:cNvSpPr txBox="1"/>
          <p:nvPr/>
        </p:nvSpPr>
        <p:spPr>
          <a:xfrm>
            <a:off x="356583" y="2526440"/>
            <a:ext cx="5142517"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企業情報　</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応募時点の情報を記載</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（大学等は記載不用）</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2283410800"/>
              </p:ext>
            </p:extLst>
          </p:nvPr>
        </p:nvGraphicFramePr>
        <p:xfrm>
          <a:off x="356583" y="5804057"/>
          <a:ext cx="10997217" cy="907076"/>
        </p:xfrm>
        <a:graphic>
          <a:graphicData uri="http://schemas.openxmlformats.org/drawingml/2006/table">
            <a:tbl>
              <a:tblPr firstRow="1" bandRow="1">
                <a:tableStyleId>{5C22544A-7EE6-4342-B048-85BDC9FD1C3A}</a:tableStyleId>
              </a:tblPr>
              <a:tblGrid>
                <a:gridCol w="2557281">
                  <a:extLst>
                    <a:ext uri="{9D8B030D-6E8A-4147-A177-3AD203B41FA5}">
                      <a16:colId xmlns:a16="http://schemas.microsoft.com/office/drawing/2014/main" val="3047678111"/>
                    </a:ext>
                  </a:extLst>
                </a:gridCol>
                <a:gridCol w="2069773">
                  <a:extLst>
                    <a:ext uri="{9D8B030D-6E8A-4147-A177-3AD203B41FA5}">
                      <a16:colId xmlns:a16="http://schemas.microsoft.com/office/drawing/2014/main" val="3446174014"/>
                    </a:ext>
                  </a:extLst>
                </a:gridCol>
                <a:gridCol w="6370163">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955010757"/>
              </p:ext>
            </p:extLst>
          </p:nvPr>
        </p:nvGraphicFramePr>
        <p:xfrm>
          <a:off x="343845" y="1544933"/>
          <a:ext cx="11009956" cy="901242"/>
        </p:xfrm>
        <a:graphic>
          <a:graphicData uri="http://schemas.openxmlformats.org/drawingml/2006/table">
            <a:tbl>
              <a:tblPr firstRow="1" bandRow="1">
                <a:tableStyleId>{5C22544A-7EE6-4342-B048-85BDC9FD1C3A}</a:tableStyleId>
              </a:tblPr>
              <a:tblGrid>
                <a:gridCol w="3303572">
                  <a:extLst>
                    <a:ext uri="{9D8B030D-6E8A-4147-A177-3AD203B41FA5}">
                      <a16:colId xmlns:a16="http://schemas.microsoft.com/office/drawing/2014/main" val="1648611219"/>
                    </a:ext>
                  </a:extLst>
                </a:gridCol>
                <a:gridCol w="3743450">
                  <a:extLst>
                    <a:ext uri="{9D8B030D-6E8A-4147-A177-3AD203B41FA5}">
                      <a16:colId xmlns:a16="http://schemas.microsoft.com/office/drawing/2014/main" val="2201742194"/>
                    </a:ext>
                  </a:extLst>
                </a:gridCol>
                <a:gridCol w="3962934">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窓口連絡先情報</a:t>
            </a:r>
          </a:p>
        </p:txBody>
      </p:sp>
      <p:sp>
        <p:nvSpPr>
          <p:cNvPr id="3" name="吹き出し: 四角形 2">
            <a:extLst>
              <a:ext uri="{FF2B5EF4-FFF2-40B4-BE49-F238E27FC236}">
                <a16:creationId xmlns:a16="http://schemas.microsoft.com/office/drawing/2014/main" id="{F446ED87-DD30-443B-829B-040A6504AEE3}"/>
              </a:ext>
            </a:extLst>
          </p:cNvPr>
          <p:cNvSpPr/>
          <p:nvPr/>
        </p:nvSpPr>
        <p:spPr>
          <a:xfrm>
            <a:off x="5124091" y="2250920"/>
            <a:ext cx="2898476" cy="505911"/>
          </a:xfrm>
          <a:prstGeom prst="wedgeRectCallout">
            <a:avLst>
              <a:gd name="adj1" fmla="val -58448"/>
              <a:gd name="adj2" fmla="val 89901"/>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直近過去</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年分の各事業年度の課税所得の年平均額。該当する場合「○」</a:t>
            </a:r>
            <a:r>
              <a:rPr lang="ja-JP" altLang="en-US" sz="1200" b="0" i="0" dirty="0">
                <a:solidFill>
                  <a:schemeClr val="tx1"/>
                </a:solidFill>
                <a:effectLst/>
                <a:latin typeface="Meiryo" panose="020B0604030504040204" pitchFamily="50" charset="-128"/>
                <a:ea typeface="Meiryo" panose="020B0604030504040204" pitchFamily="50" charset="-128"/>
              </a:rPr>
              <a:t>を記載</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448AD6A2-C18D-4181-8EF2-5ABE0A0B7B55}"/>
              </a:ext>
            </a:extLst>
          </p:cNvPr>
          <p:cNvSpPr txBox="1"/>
          <p:nvPr/>
        </p:nvSpPr>
        <p:spPr>
          <a:xfrm>
            <a:off x="9970936" y="147175"/>
            <a:ext cx="2076549"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研究開発内容①</a:t>
            </a:r>
            <a:r>
              <a:rPr kumimoji="1" lang="en-US" altLang="ja-JP" dirty="0">
                <a:solidFill>
                  <a:schemeClr val="tx2"/>
                </a:solidFill>
              </a:rPr>
              <a:t>-B</a:t>
            </a:r>
            <a:endParaRPr kumimoji="1" lang="ja-JP" altLang="en-US" dirty="0">
              <a:solidFill>
                <a:schemeClr val="tx2"/>
              </a:solidFill>
            </a:endParaRPr>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５</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参考資料</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30912517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0C66D4D-A6AC-4549-AEB2-CDF726686531}"/>
              </a:ext>
            </a:extLst>
          </p:cNvPr>
          <p:cNvSpPr>
            <a:spLocks noGrp="1"/>
          </p:cNvSpPr>
          <p:nvPr>
            <p:ph type="title"/>
          </p:nvPr>
        </p:nvSpPr>
        <p:spPr>
          <a:xfrm>
            <a:off x="458550" y="603750"/>
            <a:ext cx="10933350" cy="332399"/>
          </a:xfrm>
        </p:spPr>
        <p:txBody>
          <a:bodyPr/>
          <a:lstStyle/>
          <a:p>
            <a:r>
              <a:rPr kumimoji="1" lang="ja-JP" altLang="en-US" dirty="0"/>
              <a:t>参考）　本研究開発における</a:t>
            </a:r>
            <a:r>
              <a:rPr kumimoji="1" lang="en-US" altLang="ja-JP" dirty="0"/>
              <a:t>TRL</a:t>
            </a:r>
            <a:r>
              <a:rPr kumimoji="1" lang="ja-JP" altLang="en-US" dirty="0"/>
              <a:t>（技術成熟度）基準</a:t>
            </a:r>
          </a:p>
        </p:txBody>
      </p:sp>
      <p:cxnSp>
        <p:nvCxnSpPr>
          <p:cNvPr id="3" name="直線コネクタ 2">
            <a:extLst>
              <a:ext uri="{FF2B5EF4-FFF2-40B4-BE49-F238E27FC236}">
                <a16:creationId xmlns:a16="http://schemas.microsoft.com/office/drawing/2014/main" id="{DEDE163C-DCCB-4F44-9024-24374D598157}"/>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FB835E77-449E-4FDC-9D82-90944FF14B5B}"/>
              </a:ext>
            </a:extLst>
          </p:cNvPr>
          <p:cNvSpPr txBox="1"/>
          <p:nvPr/>
        </p:nvSpPr>
        <p:spPr>
          <a:xfrm>
            <a:off x="4370664" y="5853684"/>
            <a:ext cx="7665336" cy="4110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lumMod val="75000"/>
                    <a:lumOff val="25000"/>
                  </a:schemeClr>
                </a:solidFill>
                <a:latin typeface="+mn-ea"/>
              </a:rPr>
              <a:t>※TRL</a:t>
            </a:r>
            <a:r>
              <a:rPr kumimoji="1" lang="ja-JP" altLang="en-US" sz="1400" dirty="0">
                <a:solidFill>
                  <a:schemeClr val="tx1">
                    <a:lumMod val="75000"/>
                    <a:lumOff val="25000"/>
                  </a:schemeClr>
                </a:solidFill>
                <a:latin typeface="+mn-ea"/>
              </a:rPr>
              <a:t>は、</a:t>
            </a:r>
            <a:r>
              <a:rPr kumimoji="1" lang="en-US" altLang="ja-JP" sz="1400" dirty="0">
                <a:solidFill>
                  <a:schemeClr val="tx1">
                    <a:lumMod val="75000"/>
                    <a:lumOff val="25000"/>
                  </a:schemeClr>
                </a:solidFill>
                <a:latin typeface="+mn-ea"/>
              </a:rPr>
              <a:t>IEA</a:t>
            </a:r>
            <a:r>
              <a:rPr kumimoji="1" lang="ja-JP" altLang="en-US" sz="1400" dirty="0">
                <a:solidFill>
                  <a:schemeClr val="tx1">
                    <a:lumMod val="75000"/>
                    <a:lumOff val="25000"/>
                  </a:schemeClr>
                </a:solidFill>
                <a:latin typeface="+mn-ea"/>
              </a:rPr>
              <a:t>の「</a:t>
            </a:r>
            <a:r>
              <a:rPr lang="en-US" altLang="ja-JP" sz="1400" b="0" i="0" dirty="0">
                <a:solidFill>
                  <a:schemeClr val="tx1">
                    <a:lumMod val="75000"/>
                    <a:lumOff val="25000"/>
                  </a:schemeClr>
                </a:solidFill>
                <a:effectLst/>
                <a:latin typeface="+mn-ea"/>
              </a:rPr>
              <a:t>Technology readiness level scale</a:t>
            </a:r>
            <a:r>
              <a:rPr lang="ja-JP" altLang="en-US" sz="1400" b="0" i="0" dirty="0">
                <a:solidFill>
                  <a:schemeClr val="tx1">
                    <a:lumMod val="75000"/>
                    <a:lumOff val="25000"/>
                  </a:schemeClr>
                </a:solidFill>
                <a:effectLst/>
                <a:latin typeface="+mn-ea"/>
              </a:rPr>
              <a:t>」の基準をもとに作成</a:t>
            </a:r>
            <a:endParaRPr lang="en-US" altLang="ja-JP" sz="1400" b="0" i="0" dirty="0">
              <a:solidFill>
                <a:schemeClr val="tx1">
                  <a:lumMod val="75000"/>
                  <a:lumOff val="25000"/>
                </a:schemeClr>
              </a:solidFill>
              <a:effectLst/>
              <a:latin typeface="+mn-ea"/>
            </a:endParaRPr>
          </a:p>
        </p:txBody>
      </p:sp>
      <p:sp>
        <p:nvSpPr>
          <p:cNvPr id="12" name="テキスト ボックス 11">
            <a:extLst>
              <a:ext uri="{FF2B5EF4-FFF2-40B4-BE49-F238E27FC236}">
                <a16:creationId xmlns:a16="http://schemas.microsoft.com/office/drawing/2014/main" id="{A8B92F06-EA92-4EB2-913D-52F697068997}"/>
              </a:ext>
            </a:extLst>
          </p:cNvPr>
          <p:cNvSpPr txBox="1"/>
          <p:nvPr/>
        </p:nvSpPr>
        <p:spPr>
          <a:xfrm>
            <a:off x="5535860" y="6175362"/>
            <a:ext cx="6094602" cy="276999"/>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ja-JP" altLang="en-US" sz="1200" dirty="0">
                <a:solidFill>
                  <a:schemeClr val="tx1">
                    <a:lumMod val="75000"/>
                    <a:lumOff val="25000"/>
                  </a:schemeClr>
                </a:solidFill>
              </a:rPr>
              <a:t>https://www.iea.org/reports/ccus-in-clean-energy-transitions/ccus-technology-innovation</a:t>
            </a:r>
          </a:p>
        </p:txBody>
      </p:sp>
      <p:graphicFrame>
        <p:nvGraphicFramePr>
          <p:cNvPr id="13" name="表 13">
            <a:extLst>
              <a:ext uri="{FF2B5EF4-FFF2-40B4-BE49-F238E27FC236}">
                <a16:creationId xmlns:a16="http://schemas.microsoft.com/office/drawing/2014/main" id="{FAEAD3ED-6BE9-4E0F-8361-8EBD7BBDBDF5}"/>
              </a:ext>
            </a:extLst>
          </p:cNvPr>
          <p:cNvGraphicFramePr>
            <a:graphicFrameLocks noGrp="1"/>
          </p:cNvGraphicFramePr>
          <p:nvPr/>
        </p:nvGraphicFramePr>
        <p:xfrm>
          <a:off x="465974" y="1142818"/>
          <a:ext cx="11260052" cy="4710866"/>
        </p:xfrm>
        <a:graphic>
          <a:graphicData uri="http://schemas.openxmlformats.org/drawingml/2006/table">
            <a:tbl>
              <a:tblPr firstRow="1" bandRow="1">
                <a:tableStyleId>{5940675A-B579-460E-94D1-54222C63F5DA}</a:tableStyleId>
              </a:tblPr>
              <a:tblGrid>
                <a:gridCol w="1223498">
                  <a:extLst>
                    <a:ext uri="{9D8B030D-6E8A-4147-A177-3AD203B41FA5}">
                      <a16:colId xmlns:a16="http://schemas.microsoft.com/office/drawing/2014/main" val="840708362"/>
                    </a:ext>
                  </a:extLst>
                </a:gridCol>
                <a:gridCol w="956345">
                  <a:extLst>
                    <a:ext uri="{9D8B030D-6E8A-4147-A177-3AD203B41FA5}">
                      <a16:colId xmlns:a16="http://schemas.microsoft.com/office/drawing/2014/main" val="3897003781"/>
                    </a:ext>
                  </a:extLst>
                </a:gridCol>
                <a:gridCol w="927893">
                  <a:extLst>
                    <a:ext uri="{9D8B030D-6E8A-4147-A177-3AD203B41FA5}">
                      <a16:colId xmlns:a16="http://schemas.microsoft.com/office/drawing/2014/main" val="1766145668"/>
                    </a:ext>
                  </a:extLst>
                </a:gridCol>
                <a:gridCol w="8152316">
                  <a:extLst>
                    <a:ext uri="{9D8B030D-6E8A-4147-A177-3AD203B41FA5}">
                      <a16:colId xmlns:a16="http://schemas.microsoft.com/office/drawing/2014/main" val="2678783614"/>
                    </a:ext>
                  </a:extLst>
                </a:gridCol>
              </a:tblGrid>
              <a:tr h="350132">
                <a:tc>
                  <a:txBody>
                    <a:bodyPr/>
                    <a:lstStyle/>
                    <a:p>
                      <a:r>
                        <a:rPr kumimoji="1" lang="ja-JP" altLang="en-US" sz="1600" b="1" dirty="0">
                          <a:solidFill>
                            <a:schemeClr val="tx1">
                              <a:lumMod val="75000"/>
                              <a:lumOff val="25000"/>
                            </a:schemeClr>
                          </a:solidFill>
                        </a:rPr>
                        <a:t>フェーズ</a:t>
                      </a:r>
                    </a:p>
                  </a:txBody>
                  <a:tcPr>
                    <a:solidFill>
                      <a:schemeClr val="bg1">
                        <a:lumMod val="85000"/>
                      </a:schemeClr>
                    </a:solidFill>
                  </a:tcPr>
                </a:tc>
                <a:tc>
                  <a:txBody>
                    <a:bodyPr/>
                    <a:lstStyle/>
                    <a:p>
                      <a:r>
                        <a:rPr kumimoji="1" lang="en-US" altLang="ja-JP" sz="1600" b="1" dirty="0">
                          <a:solidFill>
                            <a:schemeClr val="tx1">
                              <a:lumMod val="75000"/>
                              <a:lumOff val="25000"/>
                            </a:schemeClr>
                          </a:solidFill>
                        </a:rPr>
                        <a:t>TRL</a:t>
                      </a:r>
                      <a:endParaRPr kumimoji="1" lang="ja-JP" altLang="en-US" sz="1600" b="1" dirty="0">
                        <a:solidFill>
                          <a:schemeClr val="tx1">
                            <a:lumMod val="75000"/>
                            <a:lumOff val="25000"/>
                          </a:schemeClr>
                        </a:solidFill>
                      </a:endParaRPr>
                    </a:p>
                  </a:txBody>
                  <a:tcPr>
                    <a:solidFill>
                      <a:schemeClr val="bg1">
                        <a:lumMod val="85000"/>
                      </a:schemeClr>
                    </a:solidFill>
                  </a:tcPr>
                </a:tc>
                <a:tc>
                  <a:txBody>
                    <a:bodyPr/>
                    <a:lstStyle/>
                    <a:p>
                      <a:endParaRPr kumimoji="1" lang="ja-JP" altLang="en-US" sz="1600" b="1" dirty="0">
                        <a:solidFill>
                          <a:schemeClr val="tx1">
                            <a:lumMod val="75000"/>
                            <a:lumOff val="25000"/>
                          </a:schemeClr>
                        </a:solidFill>
                      </a:endParaRPr>
                    </a:p>
                  </a:txBody>
                  <a:tcP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dirty="0">
                          <a:solidFill>
                            <a:schemeClr val="tx1">
                              <a:lumMod val="75000"/>
                              <a:lumOff val="25000"/>
                            </a:schemeClr>
                          </a:solidFill>
                        </a:rPr>
                        <a:t>定義</a:t>
                      </a:r>
                    </a:p>
                  </a:txBody>
                  <a:tcPr>
                    <a:solidFill>
                      <a:schemeClr val="bg1">
                        <a:lumMod val="85000"/>
                      </a:schemeClr>
                    </a:solidFill>
                  </a:tcPr>
                </a:tc>
                <a:extLst>
                  <a:ext uri="{0D108BD9-81ED-4DB2-BD59-A6C34878D82A}">
                    <a16:rowId xmlns:a16="http://schemas.microsoft.com/office/drawing/2014/main" val="397158881"/>
                  </a:ext>
                </a:extLst>
              </a:tr>
              <a:tr h="350132">
                <a:tc rowSpan="3">
                  <a:txBody>
                    <a:bodyPr/>
                    <a:lstStyle/>
                    <a:p>
                      <a:r>
                        <a:rPr kumimoji="1" lang="ja-JP" altLang="en-US" sz="1600" dirty="0">
                          <a:solidFill>
                            <a:schemeClr val="tx1">
                              <a:lumMod val="75000"/>
                              <a:lumOff val="25000"/>
                            </a:schemeClr>
                          </a:solidFill>
                        </a:rPr>
                        <a:t>コンセプト</a:t>
                      </a:r>
                    </a:p>
                  </a:txBody>
                  <a:tcPr/>
                </a:tc>
                <a:tc>
                  <a:txBody>
                    <a:bodyPr/>
                    <a:lstStyle/>
                    <a:p>
                      <a:r>
                        <a:rPr kumimoji="1" lang="en-US" altLang="ja-JP" sz="1600" dirty="0">
                          <a:solidFill>
                            <a:schemeClr val="tx1">
                              <a:lumMod val="75000"/>
                              <a:lumOff val="25000"/>
                            </a:schemeClr>
                          </a:solidFill>
                        </a:rPr>
                        <a:t>TRL 1</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アイデアの創出　（基本原理、現象の発見と定義）</a:t>
                      </a:r>
                    </a:p>
                  </a:txBody>
                  <a:tcPr/>
                </a:tc>
                <a:extLst>
                  <a:ext uri="{0D108BD9-81ED-4DB2-BD59-A6C34878D82A}">
                    <a16:rowId xmlns:a16="http://schemas.microsoft.com/office/drawing/2014/main" val="296921048"/>
                  </a:ext>
                </a:extLst>
              </a:tr>
              <a:tr h="350132">
                <a:tc vMerge="1">
                  <a:txBody>
                    <a:bodyPr/>
                    <a:lstStyle/>
                    <a:p>
                      <a:endParaRPr kumimoji="1" lang="ja-JP" altLang="en-US" dirty="0"/>
                    </a:p>
                  </a:txBody>
                  <a:tcPr/>
                </a:tc>
                <a:tc>
                  <a:txBody>
                    <a:bodyPr/>
                    <a:lstStyle/>
                    <a:p>
                      <a:r>
                        <a:rPr kumimoji="1" lang="en-US" altLang="ja-JP" sz="1600" dirty="0">
                          <a:solidFill>
                            <a:schemeClr val="tx1">
                              <a:lumMod val="75000"/>
                              <a:lumOff val="25000"/>
                            </a:schemeClr>
                          </a:solidFill>
                        </a:rPr>
                        <a:t>TRL 2</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コンセプトとアプリケーションの明確化 （原理・現象の定式化、応用可能性の確認）がなされた</a:t>
                      </a:r>
                    </a:p>
                  </a:txBody>
                  <a:tcPr/>
                </a:tc>
                <a:extLst>
                  <a:ext uri="{0D108BD9-81ED-4DB2-BD59-A6C34878D82A}">
                    <a16:rowId xmlns:a16="http://schemas.microsoft.com/office/drawing/2014/main" val="2058530803"/>
                  </a:ext>
                </a:extLst>
              </a:tr>
              <a:tr h="350132">
                <a:tc vMerge="1">
                  <a:txBody>
                    <a:bodyPr/>
                    <a:lstStyle/>
                    <a:p>
                      <a:endParaRPr kumimoji="1" lang="ja-JP" altLang="en-US"/>
                    </a:p>
                  </a:txBody>
                  <a:tcPr/>
                </a:tc>
                <a:tc>
                  <a:txBody>
                    <a:bodyPr/>
                    <a:lstStyle/>
                    <a:p>
                      <a:r>
                        <a:rPr kumimoji="1" lang="en-US" altLang="ja-JP" sz="1600" dirty="0">
                          <a:solidFill>
                            <a:schemeClr val="tx1">
                              <a:lumMod val="75000"/>
                              <a:lumOff val="25000"/>
                            </a:schemeClr>
                          </a:solidFill>
                        </a:rPr>
                        <a:t>TRL 3</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コンセプト・解決方法に対してプロトタイプによる妥当性（有効性）確認が必要性とされる段階</a:t>
                      </a:r>
                    </a:p>
                  </a:txBody>
                  <a:tcPr/>
                </a:tc>
                <a:extLst>
                  <a:ext uri="{0D108BD9-81ED-4DB2-BD59-A6C34878D82A}">
                    <a16:rowId xmlns:a16="http://schemas.microsoft.com/office/drawing/2014/main" val="4171984619"/>
                  </a:ext>
                </a:extLst>
              </a:tr>
              <a:tr h="350132">
                <a:tc>
                  <a:txBody>
                    <a:bodyPr/>
                    <a:lstStyle/>
                    <a:p>
                      <a:r>
                        <a:rPr kumimoji="1" lang="ja-JP" altLang="en-US" sz="1600" dirty="0">
                          <a:solidFill>
                            <a:schemeClr val="tx1">
                              <a:lumMod val="75000"/>
                              <a:lumOff val="25000"/>
                            </a:schemeClr>
                          </a:solidFill>
                        </a:rPr>
                        <a:t>小型試作品</a:t>
                      </a:r>
                    </a:p>
                  </a:txBody>
                  <a:tcPr/>
                </a:tc>
                <a:tc>
                  <a:txBody>
                    <a:bodyPr/>
                    <a:lstStyle/>
                    <a:p>
                      <a:r>
                        <a:rPr kumimoji="1" lang="en-US" altLang="ja-JP" sz="1600" dirty="0">
                          <a:solidFill>
                            <a:schemeClr val="tx1">
                              <a:lumMod val="75000"/>
                              <a:lumOff val="25000"/>
                            </a:schemeClr>
                          </a:solidFill>
                        </a:rPr>
                        <a:t>TRL 4</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ラボ環境にて、開発されたプロトタイプによって妥当性（有効性）が確認・実証された</a:t>
                      </a:r>
                    </a:p>
                  </a:txBody>
                  <a:tcPr/>
                </a:tc>
                <a:extLst>
                  <a:ext uri="{0D108BD9-81ED-4DB2-BD59-A6C34878D82A}">
                    <a16:rowId xmlns:a16="http://schemas.microsoft.com/office/drawing/2014/main" val="1697823116"/>
                  </a:ext>
                </a:extLst>
              </a:tr>
              <a:tr h="350132">
                <a:tc rowSpan="2">
                  <a:txBody>
                    <a:bodyPr/>
                    <a:lstStyle/>
                    <a:p>
                      <a:r>
                        <a:rPr kumimoji="1" lang="ja-JP" altLang="en-US" sz="1600" dirty="0">
                          <a:solidFill>
                            <a:schemeClr val="tx1">
                              <a:lumMod val="75000"/>
                              <a:lumOff val="25000"/>
                            </a:schemeClr>
                          </a:solidFill>
                        </a:rPr>
                        <a:t>大型試作品</a:t>
                      </a:r>
                    </a:p>
                  </a:txBody>
                  <a:tcPr/>
                </a:tc>
                <a:tc>
                  <a:txBody>
                    <a:bodyPr/>
                    <a:lstStyle/>
                    <a:p>
                      <a:r>
                        <a:rPr kumimoji="1" lang="en-US" altLang="ja-JP" sz="1600" dirty="0">
                          <a:solidFill>
                            <a:schemeClr val="tx1">
                              <a:lumMod val="75000"/>
                              <a:lumOff val="25000"/>
                            </a:schemeClr>
                          </a:solidFill>
                        </a:rPr>
                        <a:t>TRL 5</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実装が想定される環境での構成部品の妥当性（有効性）が確認・実証された</a:t>
                      </a:r>
                    </a:p>
                  </a:txBody>
                  <a:tcPr/>
                </a:tc>
                <a:extLst>
                  <a:ext uri="{0D108BD9-81ED-4DB2-BD59-A6C34878D82A}">
                    <a16:rowId xmlns:a16="http://schemas.microsoft.com/office/drawing/2014/main" val="4111317432"/>
                  </a:ext>
                </a:extLst>
              </a:tr>
              <a:tr h="350132">
                <a:tc vMerge="1">
                  <a:txBody>
                    <a:bodyPr/>
                    <a:lstStyle/>
                    <a:p>
                      <a:endParaRPr kumimoji="1" lang="ja-JP" altLang="en-US"/>
                    </a:p>
                  </a:txBody>
                  <a:tcPr/>
                </a:tc>
                <a:tc>
                  <a:txBody>
                    <a:bodyPr/>
                    <a:lstStyle/>
                    <a:p>
                      <a:r>
                        <a:rPr kumimoji="1" lang="en-US" altLang="ja-JP" sz="1600" dirty="0">
                          <a:solidFill>
                            <a:schemeClr val="tx1">
                              <a:lumMod val="75000"/>
                              <a:lumOff val="25000"/>
                            </a:schemeClr>
                          </a:solidFill>
                        </a:rPr>
                        <a:t>TRL 6</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実装が想定される環境での大規模で完全な試作品の妥当性（有効性）が確認・実証された</a:t>
                      </a:r>
                    </a:p>
                  </a:txBody>
                  <a:tcPr/>
                </a:tc>
                <a:extLst>
                  <a:ext uri="{0D108BD9-81ED-4DB2-BD59-A6C34878D82A}">
                    <a16:rowId xmlns:a16="http://schemas.microsoft.com/office/drawing/2014/main" val="1966285607"/>
                  </a:ext>
                </a:extLst>
              </a:tr>
              <a:tr h="350132">
                <a:tc rowSpan="2">
                  <a:txBody>
                    <a:bodyPr/>
                    <a:lstStyle/>
                    <a:p>
                      <a:r>
                        <a:rPr kumimoji="1" lang="ja-JP" altLang="en-US" sz="1600" dirty="0">
                          <a:solidFill>
                            <a:schemeClr val="tx1">
                              <a:lumMod val="75000"/>
                              <a:lumOff val="25000"/>
                            </a:schemeClr>
                          </a:solidFill>
                        </a:rPr>
                        <a:t>実証</a:t>
                      </a:r>
                    </a:p>
                  </a:txBody>
                  <a:tcPr/>
                </a:tc>
                <a:tc>
                  <a:txBody>
                    <a:bodyPr/>
                    <a:lstStyle/>
                    <a:p>
                      <a:r>
                        <a:rPr kumimoji="1" lang="en-US" altLang="ja-JP" sz="1600" dirty="0">
                          <a:solidFill>
                            <a:schemeClr val="tx1">
                              <a:lumMod val="75000"/>
                              <a:lumOff val="25000"/>
                            </a:schemeClr>
                          </a:solidFill>
                        </a:rPr>
                        <a:t>TRL 7</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商業化前の実証（導入想定環境で実証されている）</a:t>
                      </a:r>
                    </a:p>
                  </a:txBody>
                  <a:tcPr/>
                </a:tc>
                <a:extLst>
                  <a:ext uri="{0D108BD9-81ED-4DB2-BD59-A6C34878D82A}">
                    <a16:rowId xmlns:a16="http://schemas.microsoft.com/office/drawing/2014/main" val="676898147"/>
                  </a:ext>
                </a:extLst>
              </a:tr>
              <a:tr h="350132">
                <a:tc vMerge="1">
                  <a:txBody>
                    <a:bodyPr/>
                    <a:lstStyle/>
                    <a:p>
                      <a:endParaRPr kumimoji="1" lang="ja-JP" altLang="en-US"/>
                    </a:p>
                  </a:txBody>
                  <a:tcPr/>
                </a:tc>
                <a:tc>
                  <a:txBody>
                    <a:bodyPr/>
                    <a:lstStyle/>
                    <a:p>
                      <a:r>
                        <a:rPr kumimoji="1" lang="en-US" altLang="ja-JP" sz="1600" dirty="0">
                          <a:solidFill>
                            <a:schemeClr val="tx1">
                              <a:lumMod val="75000"/>
                              <a:lumOff val="25000"/>
                            </a:schemeClr>
                          </a:solidFill>
                        </a:rPr>
                        <a:t>TRL 8</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最初の市場導入（製品最終形での商業実証されている）</a:t>
                      </a:r>
                    </a:p>
                  </a:txBody>
                  <a:tcPr/>
                </a:tc>
                <a:extLst>
                  <a:ext uri="{0D108BD9-81ED-4DB2-BD59-A6C34878D82A}">
                    <a16:rowId xmlns:a16="http://schemas.microsoft.com/office/drawing/2014/main" val="2530076894"/>
                  </a:ext>
                </a:extLst>
              </a:tr>
              <a:tr h="604773">
                <a:tc rowSpan="2">
                  <a:txBody>
                    <a:bodyPr/>
                    <a:lstStyle/>
                    <a:p>
                      <a:r>
                        <a:rPr kumimoji="1" lang="ja-JP" altLang="en-US" sz="1600" dirty="0">
                          <a:solidFill>
                            <a:schemeClr val="tx1">
                              <a:lumMod val="75000"/>
                              <a:lumOff val="25000"/>
                            </a:schemeClr>
                          </a:solidFill>
                        </a:rPr>
                        <a:t>社会実装</a:t>
                      </a:r>
                    </a:p>
                  </a:txBody>
                  <a:tcPr/>
                </a:tc>
                <a:tc>
                  <a:txBody>
                    <a:bodyPr/>
                    <a:lstStyle/>
                    <a:p>
                      <a:r>
                        <a:rPr kumimoji="1" lang="en-US" altLang="ja-JP" sz="1600" dirty="0">
                          <a:solidFill>
                            <a:schemeClr val="tx1">
                              <a:lumMod val="75000"/>
                              <a:lumOff val="25000"/>
                            </a:schemeClr>
                          </a:solidFill>
                        </a:rPr>
                        <a:t>TRL 9</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相当環境での商業運用（技術は市販されていると見なされるが、競争力を持つにはさらなる改良が必要）</a:t>
                      </a:r>
                    </a:p>
                  </a:txBody>
                  <a:tcPr/>
                </a:tc>
                <a:extLst>
                  <a:ext uri="{0D108BD9-81ED-4DB2-BD59-A6C34878D82A}">
                    <a16:rowId xmlns:a16="http://schemas.microsoft.com/office/drawing/2014/main" val="2249921196"/>
                  </a:ext>
                </a:extLst>
              </a:tr>
              <a:tr h="604773">
                <a:tc vMerge="1">
                  <a:txBody>
                    <a:bodyPr/>
                    <a:lstStyle/>
                    <a:p>
                      <a:endParaRPr kumimoji="1" lang="ja-JP" altLang="en-US"/>
                    </a:p>
                  </a:txBody>
                  <a:tcPr/>
                </a:tc>
                <a:tc>
                  <a:txBody>
                    <a:bodyPr/>
                    <a:lstStyle/>
                    <a:p>
                      <a:r>
                        <a:rPr kumimoji="1" lang="en-US" altLang="ja-JP" sz="1600" dirty="0">
                          <a:solidFill>
                            <a:schemeClr val="tx1">
                              <a:lumMod val="75000"/>
                              <a:lumOff val="25000"/>
                            </a:schemeClr>
                          </a:solidFill>
                        </a:rPr>
                        <a:t>TRL 10</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技術は商業的に競争力を有しているが、エネルギーシステムとバリューチェーンへの統合にはさらなるイノベーションが必要</a:t>
                      </a:r>
                    </a:p>
                  </a:txBody>
                  <a:tcPr/>
                </a:tc>
                <a:extLst>
                  <a:ext uri="{0D108BD9-81ED-4DB2-BD59-A6C34878D82A}">
                    <a16:rowId xmlns:a16="http://schemas.microsoft.com/office/drawing/2014/main" val="2266456480"/>
                  </a:ext>
                </a:extLst>
              </a:tr>
              <a:tr h="350132">
                <a:tc>
                  <a:txBody>
                    <a:bodyPr/>
                    <a:lstStyle/>
                    <a:p>
                      <a:r>
                        <a:rPr kumimoji="1" lang="ja-JP" altLang="en-US" sz="1600" dirty="0">
                          <a:solidFill>
                            <a:schemeClr val="tx1">
                              <a:lumMod val="75000"/>
                              <a:lumOff val="25000"/>
                            </a:schemeClr>
                          </a:solidFill>
                        </a:rPr>
                        <a:t>事業化</a:t>
                      </a:r>
                    </a:p>
                  </a:txBody>
                  <a:tcPr/>
                </a:tc>
                <a:tc>
                  <a:txBody>
                    <a:bodyPr/>
                    <a:lstStyle/>
                    <a:p>
                      <a:r>
                        <a:rPr kumimoji="1" lang="en-US" altLang="ja-JP" sz="1600" dirty="0">
                          <a:solidFill>
                            <a:schemeClr val="tx1">
                              <a:lumMod val="75000"/>
                              <a:lumOff val="25000"/>
                            </a:schemeClr>
                          </a:solidFill>
                        </a:rPr>
                        <a:t>TRL 11</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所期の安定性が実証され、予測可能な成長が見込める</a:t>
                      </a:r>
                    </a:p>
                  </a:txBody>
                  <a:tcPr/>
                </a:tc>
                <a:extLst>
                  <a:ext uri="{0D108BD9-81ED-4DB2-BD59-A6C34878D82A}">
                    <a16:rowId xmlns:a16="http://schemas.microsoft.com/office/drawing/2014/main" val="1189720772"/>
                  </a:ext>
                </a:extLst>
              </a:tr>
            </a:tbl>
          </a:graphicData>
        </a:graphic>
      </p:graphicFrame>
      <p:sp>
        <p:nvSpPr>
          <p:cNvPr id="8" name="正方形/長方形 7">
            <a:extLst>
              <a:ext uri="{FF2B5EF4-FFF2-40B4-BE49-F238E27FC236}">
                <a16:creationId xmlns:a16="http://schemas.microsoft.com/office/drawing/2014/main" id="{F432FC82-E21B-467B-AACF-1E4D1173E6A7}"/>
              </a:ext>
            </a:extLst>
          </p:cNvPr>
          <p:cNvSpPr/>
          <p:nvPr/>
        </p:nvSpPr>
        <p:spPr>
          <a:xfrm rot="16200000">
            <a:off x="2591068" y="2983052"/>
            <a:ext cx="1025718" cy="864066"/>
          </a:xfrm>
          <a:prstGeom prst="rect">
            <a:avLst/>
          </a:prstGeom>
          <a:solidFill>
            <a:srgbClr val="FFFF00"/>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ja-JP" sz="1050" u="sng" kern="100" dirty="0">
                <a:solidFill>
                  <a:srgbClr val="000000"/>
                </a:solidFill>
                <a:effectLst/>
                <a:latin typeface="+mj-ea"/>
                <a:ea typeface="+mj-ea"/>
                <a:cs typeface="Times New Roman" panose="02020603050405020304" pitchFamily="18" charset="0"/>
              </a:rPr>
              <a:t>研究開発内容「次世代型太陽電池実用化事業」</a:t>
            </a:r>
            <a:r>
              <a:rPr lang="ja-JP" altLang="en-US" sz="1050" u="sng" kern="100" dirty="0">
                <a:solidFill>
                  <a:srgbClr val="000000"/>
                </a:solidFill>
                <a:effectLst/>
                <a:latin typeface="+mj-ea"/>
                <a:ea typeface="+mj-ea"/>
                <a:cs typeface="Times New Roman" panose="02020603050405020304" pitchFamily="18" charset="0"/>
              </a:rPr>
              <a:t>のターゲット</a:t>
            </a:r>
            <a:endParaRPr lang="ja-JP" altLang="ja-JP" sz="1050" kern="100" dirty="0">
              <a:effectLst/>
              <a:latin typeface="+mj-ea"/>
              <a:ea typeface="+mj-ea"/>
              <a:cs typeface="Times New Roman" panose="02020603050405020304" pitchFamily="18" charset="0"/>
            </a:endParaRPr>
          </a:p>
        </p:txBody>
      </p:sp>
    </p:spTree>
    <p:extLst>
      <p:ext uri="{BB962C8B-B14F-4D97-AF65-F5344CB8AC3E}">
        <p14:creationId xmlns:p14="http://schemas.microsoft.com/office/powerpoint/2010/main" val="672426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316172"/>
            <a:ext cx="6598528" cy="372967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連携先（研究開発内容②の企業）との各主体の役割分担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lumMod val="65000"/>
                  </a:schemeClr>
                </a:solidFill>
                <a:latin typeface="Meiryo UI" panose="020B0604030504040204" pitchFamily="50" charset="-128"/>
                <a:ea typeface="Meiryo UI" panose="020B0604030504040204" pitchFamily="50" charset="-128"/>
              </a:rPr>
              <a:t>1. </a:t>
            </a:r>
            <a:r>
              <a:rPr lang="ja-JP" altLang="ja-JP" sz="1600" dirty="0">
                <a:solidFill>
                  <a:schemeClr val="bg1">
                    <a:lumMod val="65000"/>
                  </a:schemeClr>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lumMod val="65000"/>
                  </a:schemeClr>
                </a:solidFill>
                <a:latin typeface="Meiryo UI" panose="020B0604030504040204" pitchFamily="50" charset="-128"/>
                <a:ea typeface="Meiryo UI" panose="020B0604030504040204" pitchFamily="50" charset="-128"/>
                <a:cs typeface="Mangal" panose="02040503050203030202" pitchFamily="18" charset="0"/>
              </a:rPr>
              <a:t>・事業計画（作成不要）</a:t>
            </a:r>
            <a:endParaRPr lang="en-US" altLang="ja-JP" sz="1600" dirty="0">
              <a:solidFill>
                <a:schemeClr val="bg1">
                  <a:lumMod val="65000"/>
                </a:schemeClr>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lumMod val="65000"/>
                  </a:schemeClr>
                </a:solidFill>
                <a:latin typeface="Meiryo UI" panose="020B0604030504040204" pitchFamily="50" charset="-128"/>
                <a:ea typeface="Meiryo UI" panose="020B0604030504040204" pitchFamily="50" charset="-128"/>
              </a:rPr>
              <a:t>3. </a:t>
            </a:r>
            <a:r>
              <a:rPr kumimoji="1" lang="ja-JP" altLang="en-US" sz="1600" dirty="0">
                <a:solidFill>
                  <a:schemeClr val="bg1">
                    <a:lumMod val="65000"/>
                  </a:schemeClr>
                </a:solidFill>
                <a:latin typeface="Meiryo UI" panose="020B0604030504040204" pitchFamily="50" charset="-128"/>
                <a:ea typeface="Meiryo UI" panose="020B0604030504040204" pitchFamily="50" charset="-128"/>
              </a:rPr>
              <a:t>イノベーション推進体制（作成不要）</a:t>
            </a:r>
            <a:endParaRPr kumimoji="1" lang="en-US" altLang="ja-JP" sz="1600" dirty="0">
              <a:solidFill>
                <a:schemeClr val="bg1">
                  <a:lumMod val="65000"/>
                </a:schemeClr>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lumMod val="65000"/>
                  </a:schemeClr>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lumMod val="65000"/>
                  </a:schemeClr>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lumMod val="65000"/>
                  </a:schemeClr>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a:t>
            </a:r>
            <a:endParaRPr lang="en-US" altLang="ja-JP" sz="1200" dirty="0">
              <a:solidFill>
                <a:schemeClr val="bg1">
                  <a:lumMod val="65000"/>
                </a:schemeClr>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indent="-190500">
              <a:spcBef>
                <a:spcPts val="600"/>
              </a:spcBef>
            </a:pPr>
            <a:r>
              <a:rPr kumimoji="1" lang="ja-JP" altLang="en-US" sz="1600" dirty="0">
                <a:solidFill>
                  <a:schemeClr val="bg1"/>
                </a:solidFill>
                <a:latin typeface="Meiryo UI" panose="020B0604030504040204" pitchFamily="50" charset="-128"/>
                <a:ea typeface="Meiryo UI" panose="020B0604030504040204" pitchFamily="50" charset="-128"/>
              </a:rPr>
              <a:t>５．参考資料</a:t>
            </a:r>
            <a:endParaRPr kumimoji="1" lang="en-US" altLang="ja-JP" sz="1600" dirty="0">
              <a:solidFill>
                <a:schemeClr val="bg1"/>
              </a:solidFill>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68EE6F7E-0C41-407D-80D4-131759C156A7}"/>
              </a:ext>
            </a:extLst>
          </p:cNvPr>
          <p:cNvSpPr txBox="1"/>
          <p:nvPr/>
        </p:nvSpPr>
        <p:spPr>
          <a:xfrm>
            <a:off x="9970936" y="147175"/>
            <a:ext cx="2076549"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研究開発内容①</a:t>
            </a:r>
            <a:r>
              <a:rPr kumimoji="1" lang="en-US" altLang="ja-JP" dirty="0">
                <a:solidFill>
                  <a:schemeClr val="tx2"/>
                </a:solidFill>
              </a:rPr>
              <a:t>-B</a:t>
            </a:r>
            <a:endParaRPr kumimoji="1" lang="ja-JP" altLang="en-US" dirty="0">
              <a:solidFill>
                <a:schemeClr val="tx2"/>
              </a:solidFill>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連携する企業等各者（大学・研究機関は含むが、再委託先は除く）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0. </a:t>
            </a:r>
            <a:r>
              <a:rPr lang="ja-JP" altLang="en-US" sz="2000" dirty="0">
                <a:solidFill>
                  <a:schemeClr val="tx1"/>
                </a:solidFill>
              </a:rPr>
              <a:t>連携先（研究開発内容②の企業）との各主体の役割分担</a:t>
            </a:r>
            <a:endParaRPr kumimoji="1" lang="en-US" sz="2000" dirty="0">
              <a:solidFill>
                <a:schemeClr val="tx1"/>
              </a:solidFill>
            </a:endParaRPr>
          </a:p>
        </p:txBody>
      </p:sp>
      <p:sp>
        <p:nvSpPr>
          <p:cNvPr id="27" name="角丸四角形 26"/>
          <p:cNvSpPr/>
          <p:nvPr/>
        </p:nvSpPr>
        <p:spPr>
          <a:xfrm>
            <a:off x="317796" y="1426462"/>
            <a:ext cx="3803929"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rgbClr val="FF0000"/>
                </a:solidFill>
                <a:latin typeface="Meiryo UI" panose="020B0604030504040204" pitchFamily="50" charset="-128"/>
                <a:ea typeface="Meiryo UI" panose="020B0604030504040204" pitchFamily="50" charset="-128"/>
              </a:rPr>
              <a:t>Ａ社（研究開発内容②の幹事会社）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6"/>
                </a:solidFill>
                <a:latin typeface="Meiryo UI" panose="020B0604030504040204" pitchFamily="50" charset="-128"/>
                <a:ea typeface="Meiryo UI" panose="020B0604030504040204" pitchFamily="50" charset="-128"/>
              </a:rPr>
              <a:t>Ｂ大学</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4"/>
                </a:solidFill>
                <a:latin typeface="Meiryo UI" panose="020B0604030504040204" pitchFamily="50" charset="-128"/>
                <a:ea typeface="Meiryo UI" panose="020B0604030504040204" pitchFamily="50" charset="-128"/>
              </a:rPr>
              <a:t>Ｃ研究所</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Ｂ大学が実施する研究開発の内容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Ｃ研究所が実施する研究開発の内容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Ｂ大学の社会実装に向けた取組内容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Ｃ研究所の社会実装に向けた取組内容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
        <p:nvSpPr>
          <p:cNvPr id="32" name="Rectangle 45">
            <a:extLst>
              <a:ext uri="{FF2B5EF4-FFF2-40B4-BE49-F238E27FC236}">
                <a16:creationId xmlns:a16="http://schemas.microsoft.com/office/drawing/2014/main" id="{3AA6C9EB-150C-4D4D-AEC5-41C7AA618895}"/>
              </a:ext>
            </a:extLst>
          </p:cNvPr>
          <p:cNvSpPr/>
          <p:nvPr/>
        </p:nvSpPr>
        <p:spPr>
          <a:xfrm>
            <a:off x="7007034" y="5898410"/>
            <a:ext cx="5040000" cy="542576"/>
          </a:xfrm>
          <a:prstGeom prst="wedgeRoundRectCallout">
            <a:avLst>
              <a:gd name="adj1" fmla="val -30682"/>
              <a:gd name="adj2" fmla="val -86080"/>
              <a:gd name="adj3" fmla="val 16667"/>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研究開発内容②の企業と連携する①ー</a:t>
            </a:r>
            <a:r>
              <a:rPr lang="en-US" altLang="ja-JP" sz="1400" dirty="0">
                <a:solidFill>
                  <a:schemeClr val="tx1"/>
                </a:solidFill>
                <a:latin typeface="Meiryo UI" panose="020B0604030504040204" pitchFamily="50" charset="-128"/>
                <a:ea typeface="Meiryo UI" panose="020B0604030504040204" pitchFamily="50" charset="-128"/>
              </a:rPr>
              <a:t>B</a:t>
            </a:r>
            <a:r>
              <a:rPr lang="ja-JP" altLang="en-US" sz="1400" dirty="0">
                <a:solidFill>
                  <a:schemeClr val="tx1"/>
                </a:solidFill>
                <a:latin typeface="Meiryo UI" panose="020B0604030504040204" pitchFamily="50" charset="-128"/>
                <a:ea typeface="Meiryo UI" panose="020B0604030504040204" pitchFamily="50" charset="-128"/>
              </a:rPr>
              <a:t>の大学・研究機関等は、ここに役割を明示すること。</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34" name="テキスト ボックス 33">
            <a:extLst>
              <a:ext uri="{FF2B5EF4-FFF2-40B4-BE49-F238E27FC236}">
                <a16:creationId xmlns:a16="http://schemas.microsoft.com/office/drawing/2014/main" id="{CB1DE949-9CA7-4A1B-BAE8-439097354108}"/>
              </a:ext>
            </a:extLst>
          </p:cNvPr>
          <p:cNvSpPr txBox="1"/>
          <p:nvPr/>
        </p:nvSpPr>
        <p:spPr>
          <a:xfrm>
            <a:off x="9970936" y="147175"/>
            <a:ext cx="2076549"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研究開発内容①</a:t>
            </a:r>
            <a:r>
              <a:rPr kumimoji="1" lang="en-US" altLang="ja-JP" dirty="0">
                <a:solidFill>
                  <a:schemeClr val="tx2"/>
                </a:solidFill>
              </a:rPr>
              <a:t>-B</a:t>
            </a:r>
            <a:endParaRPr kumimoji="1" lang="ja-JP" altLang="en-US" dirty="0">
              <a:solidFill>
                <a:schemeClr val="tx2"/>
              </a:solidFill>
            </a:endParaRP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303853"/>
            <a:ext cx="11788243" cy="332399"/>
          </a:xfrm>
        </p:spPr>
        <p:txBody>
          <a:bodyPr/>
          <a:lstStyle/>
          <a:p>
            <a:r>
              <a:rPr kumimoji="1" lang="ja-JP" altLang="en-US" dirty="0"/>
              <a:t>（参考）事業計画・研究開発計画の関係性</a:t>
            </a:r>
            <a:r>
              <a:rPr kumimoji="1" lang="ja-JP" altLang="en-US" dirty="0">
                <a:solidFill>
                  <a:schemeClr val="tx1"/>
                </a:solidFill>
              </a:rPr>
              <a:t>（連携先との関係における</a:t>
            </a:r>
            <a:r>
              <a:rPr kumimoji="1" lang="en-US" altLang="ja-JP" dirty="0">
                <a:solidFill>
                  <a:schemeClr val="tx1"/>
                </a:solidFill>
              </a:rPr>
              <a:t>B</a:t>
            </a:r>
            <a:r>
              <a:rPr kumimoji="1" lang="ja-JP" altLang="en-US" dirty="0">
                <a:solidFill>
                  <a:schemeClr val="tx1"/>
                </a:solidFill>
              </a:rPr>
              <a:t>大学の提案）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756365" y="3066067"/>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Ｃ研究所の研究開発計画</a:t>
            </a:r>
          </a:p>
        </p:txBody>
      </p:sp>
      <p:sp>
        <p:nvSpPr>
          <p:cNvPr id="12" name="テキスト ボックス 11"/>
          <p:cNvSpPr txBox="1"/>
          <p:nvPr/>
        </p:nvSpPr>
        <p:spPr>
          <a:xfrm>
            <a:off x="5716530" y="4569642"/>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Ｂ大学の研究開発計画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52C0FCE6-7A1B-4CA9-99C0-06A037C9F44E}"/>
              </a:ext>
            </a:extLst>
          </p:cNvPr>
          <p:cNvSpPr txBox="1"/>
          <p:nvPr/>
        </p:nvSpPr>
        <p:spPr>
          <a:xfrm>
            <a:off x="9970936" y="827796"/>
            <a:ext cx="2076549"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研究開発内容①</a:t>
            </a:r>
            <a:r>
              <a:rPr kumimoji="1" lang="en-US" altLang="ja-JP" dirty="0">
                <a:solidFill>
                  <a:schemeClr val="tx2"/>
                </a:solidFill>
              </a:rPr>
              <a:t>-B</a:t>
            </a:r>
            <a:endParaRPr kumimoji="1" lang="ja-JP" altLang="en-US" dirty="0">
              <a:solidFill>
                <a:schemeClr val="tx2"/>
              </a:solidFill>
            </a:endParaRPr>
          </a:p>
        </p:txBody>
      </p:sp>
      <p:sp>
        <p:nvSpPr>
          <p:cNvPr id="22" name="Rectangle 45">
            <a:extLst>
              <a:ext uri="{FF2B5EF4-FFF2-40B4-BE49-F238E27FC236}">
                <a16:creationId xmlns:a16="http://schemas.microsoft.com/office/drawing/2014/main" id="{FF6FCE70-BFFE-4C22-A5AB-6C6CE83DD570}"/>
              </a:ext>
            </a:extLst>
          </p:cNvPr>
          <p:cNvSpPr/>
          <p:nvPr/>
        </p:nvSpPr>
        <p:spPr>
          <a:xfrm>
            <a:off x="7041823" y="5322157"/>
            <a:ext cx="5040000" cy="542576"/>
          </a:xfrm>
          <a:prstGeom prst="wedgeRoundRectCallout">
            <a:avLst>
              <a:gd name="adj1" fmla="val -30682"/>
              <a:gd name="adj2" fmla="val -86080"/>
              <a:gd name="adj3" fmla="val 16667"/>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研究開発内容②の企業と連携する①ー</a:t>
            </a:r>
            <a:r>
              <a:rPr lang="en-US" altLang="ja-JP" sz="1400" dirty="0">
                <a:solidFill>
                  <a:schemeClr val="tx1"/>
                </a:solidFill>
                <a:latin typeface="Meiryo UI" panose="020B0604030504040204" pitchFamily="50" charset="-128"/>
                <a:ea typeface="Meiryo UI" panose="020B0604030504040204" pitchFamily="50" charset="-128"/>
              </a:rPr>
              <a:t>B</a:t>
            </a:r>
            <a:r>
              <a:rPr lang="ja-JP" altLang="en-US" sz="1400" dirty="0">
                <a:solidFill>
                  <a:schemeClr val="tx1"/>
                </a:solidFill>
                <a:latin typeface="Meiryo UI" panose="020B0604030504040204" pitchFamily="50" charset="-128"/>
                <a:ea typeface="Meiryo UI" panose="020B0604030504040204" pitchFamily="50" charset="-128"/>
              </a:rPr>
              <a:t>の</a:t>
            </a:r>
            <a:r>
              <a:rPr lang="en-US" altLang="ja-JP" sz="1400" dirty="0">
                <a:solidFill>
                  <a:schemeClr val="tx1"/>
                </a:solidFill>
                <a:latin typeface="Meiryo UI" panose="020B0604030504040204" pitchFamily="50" charset="-128"/>
                <a:ea typeface="Meiryo UI" panose="020B0604030504040204" pitchFamily="50" charset="-128"/>
              </a:rPr>
              <a:t>B</a:t>
            </a:r>
            <a:r>
              <a:rPr lang="ja-JP" altLang="en-US" sz="1400" dirty="0">
                <a:solidFill>
                  <a:schemeClr val="tx1"/>
                </a:solidFill>
                <a:latin typeface="Meiryo UI" panose="020B0604030504040204" pitchFamily="50" charset="-128"/>
                <a:ea typeface="Meiryo UI" panose="020B0604030504040204" pitchFamily="50" charset="-128"/>
              </a:rPr>
              <a:t>大学の位置づけ。</a:t>
            </a:r>
            <a:endParaRPr lang="en-US" altLang="ja-JP" sz="1400" dirty="0">
              <a:solidFill>
                <a:schemeClr val="tx1"/>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6" name="テキスト ボックス 5">
            <a:extLst>
              <a:ext uri="{FF2B5EF4-FFF2-40B4-BE49-F238E27FC236}">
                <a16:creationId xmlns:a16="http://schemas.microsoft.com/office/drawing/2014/main" id="{E70CAC9E-82E8-4CC4-84DB-F59ECFCDAA1E}"/>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dirty="0">
                <a:solidFill>
                  <a:schemeClr val="bg1"/>
                </a:solidFill>
              </a:rPr>
              <a:t>提案名</a:t>
            </a:r>
            <a:br>
              <a:rPr kumimoji="1" lang="en-US" altLang="ja-JP" sz="3600" dirty="0">
                <a:solidFill>
                  <a:schemeClr val="bg1"/>
                </a:solidFill>
              </a:rPr>
            </a:br>
            <a:r>
              <a:rPr kumimoji="1" lang="ja-JP" altLang="en-US" sz="3600" dirty="0">
                <a:solidFill>
                  <a:schemeClr val="bg1"/>
                </a:solidFill>
              </a:rPr>
              <a:t>提案者名</a:t>
            </a:r>
          </a:p>
        </p:txBody>
      </p:sp>
      <p:sp>
        <p:nvSpPr>
          <p:cNvPr id="7" name="テキスト ボックス 6">
            <a:extLst>
              <a:ext uri="{FF2B5EF4-FFF2-40B4-BE49-F238E27FC236}">
                <a16:creationId xmlns:a16="http://schemas.microsoft.com/office/drawing/2014/main" id="{5605A8CF-926F-4DC5-AD6D-539AC2ED00FE}"/>
              </a:ext>
            </a:extLst>
          </p:cNvPr>
          <p:cNvSpPr txBox="1"/>
          <p:nvPr/>
        </p:nvSpPr>
        <p:spPr>
          <a:xfrm>
            <a:off x="9780103" y="199357"/>
            <a:ext cx="2224195"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研究開発内容①</a:t>
            </a:r>
            <a:r>
              <a:rPr kumimoji="1" lang="en-US" altLang="ja-JP" dirty="0">
                <a:solidFill>
                  <a:schemeClr val="tx2"/>
                </a:solidFill>
              </a:rPr>
              <a:t>-B</a:t>
            </a:r>
            <a:endParaRPr kumimoji="1" lang="ja-JP" altLang="en-US" dirty="0">
              <a:solidFill>
                <a:schemeClr val="tx2"/>
              </a:solidFill>
            </a:endParaRPr>
          </a:p>
        </p:txBody>
      </p:sp>
    </p:spTree>
    <p:extLst>
      <p:ext uri="{BB962C8B-B14F-4D97-AF65-F5344CB8AC3E}">
        <p14:creationId xmlns:p14="http://schemas.microsoft.com/office/powerpoint/2010/main" val="26516291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2784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47697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57029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09999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53109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68786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0947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26624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1938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1"/>
            <a:ext cx="10800000" cy="97073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400" dirty="0">
                <a:solidFill>
                  <a:schemeClr val="tx1"/>
                </a:solidFill>
                <a:latin typeface="Meiryo UI" panose="020B0604030504040204" pitchFamily="50" charset="-128"/>
                <a:ea typeface="Meiryo UI" panose="020B0604030504040204" pitchFamily="50" charset="-128"/>
              </a:rPr>
              <a:t>2025</a:t>
            </a:r>
            <a:r>
              <a:rPr lang="ja-JP" altLang="en-US" sz="1400" dirty="0">
                <a:solidFill>
                  <a:schemeClr val="tx1"/>
                </a:solidFill>
                <a:latin typeface="Meiryo UI" panose="020B0604030504040204" pitchFamily="50" charset="-128"/>
                <a:ea typeface="Meiryo UI" panose="020B0604030504040204" pitchFamily="50" charset="-128"/>
              </a:rPr>
              <a:t>年目標を設定（企業等のコミットメントの対象となり、達成度に応じて、国費負担額が変動）</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・高い目標値を設定した者は採択審査において高く評価、アウトプット目標を下回る目標や評価不可能な目標は不可（不採択となる場合あり）</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400" dirty="0" err="1">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39889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24212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08536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57029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39890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24213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08536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1938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39" name="Rectangle 45">
            <a:extLst>
              <a:ext uri="{FF2B5EF4-FFF2-40B4-BE49-F238E27FC236}">
                <a16:creationId xmlns:a16="http://schemas.microsoft.com/office/drawing/2014/main" id="{8129547E-42C4-4E60-951A-CCF1FDAF6B25}"/>
              </a:ext>
            </a:extLst>
          </p:cNvPr>
          <p:cNvSpPr/>
          <p:nvPr/>
        </p:nvSpPr>
        <p:spPr>
          <a:xfrm>
            <a:off x="6870758" y="2269435"/>
            <a:ext cx="5040000" cy="522233"/>
          </a:xfrm>
          <a:prstGeom prst="wedgeRoundRectCallout">
            <a:avLst>
              <a:gd name="adj1" fmla="val -63858"/>
              <a:gd name="adj2" fmla="val -21045"/>
              <a:gd name="adj3" fmla="val 16667"/>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Trebuchet MS" panose="020B0603020202020204" pitchFamily="34" charset="0"/>
                <a:ea typeface="Meiryo UI" panose="020B0604030504040204" pitchFamily="50" charset="-128"/>
              </a:rPr>
              <a:t>公募要領の別添６に示すモデルプラント方式による発電コスト算出値を踏まえ、アウトプット目標を設定すること。</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44" name="テキスト ボックス 43">
            <a:extLst>
              <a:ext uri="{FF2B5EF4-FFF2-40B4-BE49-F238E27FC236}">
                <a16:creationId xmlns:a16="http://schemas.microsoft.com/office/drawing/2014/main" id="{9DABB552-D93F-4D0D-A8DD-B639DF31A0C1}"/>
              </a:ext>
            </a:extLst>
          </p:cNvPr>
          <p:cNvSpPr txBox="1"/>
          <p:nvPr/>
        </p:nvSpPr>
        <p:spPr>
          <a:xfrm>
            <a:off x="9970936" y="147175"/>
            <a:ext cx="2076549"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研究開発内容①</a:t>
            </a:r>
            <a:r>
              <a:rPr kumimoji="1" lang="en-US" altLang="ja-JP" dirty="0">
                <a:solidFill>
                  <a:schemeClr val="tx2"/>
                </a:solidFill>
              </a:rPr>
              <a:t>-B</a:t>
            </a:r>
            <a:endParaRPr kumimoji="1" lang="ja-JP" altLang="en-US" dirty="0">
              <a:solidFill>
                <a:schemeClr val="tx2"/>
              </a:solidFill>
            </a:endParaRPr>
          </a:p>
        </p:txBody>
      </p:sp>
    </p:spTree>
    <p:extLst>
      <p:ext uri="{BB962C8B-B14F-4D97-AF65-F5344CB8AC3E}">
        <p14:creationId xmlns:p14="http://schemas.microsoft.com/office/powerpoint/2010/main" val="32959108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59420"/>
            <a:ext cx="10800000" cy="110282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3"/>
              </a:rPr>
              <a:t>IEA</a:t>
            </a:r>
            <a:r>
              <a:rPr lang="ja-JP" altLang="en-US" sz="1400" dirty="0">
                <a:solidFill>
                  <a:schemeClr val="tx1"/>
                </a:solidFill>
                <a:latin typeface="Meiryo UI" panose="020B0604030504040204" pitchFamily="50" charset="-128"/>
                <a:ea typeface="Meiryo UI" panose="020B0604030504040204" pitchFamily="50" charset="-128"/>
                <a:hlinkClick r:id="rId3"/>
              </a:rPr>
              <a:t>による</a:t>
            </a:r>
            <a:r>
              <a:rPr lang="en-US" altLang="ja-JP" sz="1400" dirty="0" err="1">
                <a:solidFill>
                  <a:schemeClr val="tx1"/>
                </a:solidFill>
                <a:latin typeface="Meiryo UI" panose="020B0604030504040204" pitchFamily="50" charset="-128"/>
                <a:ea typeface="Meiryo UI" panose="020B0604030504040204" pitchFamily="50" charset="-128"/>
                <a:hlinkClick r:id="rId3"/>
              </a:rPr>
              <a:t>TRL</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　</a:t>
            </a:r>
            <a:r>
              <a:rPr lang="en-US" altLang="ja-JP" sz="1400" baseline="30000" dirty="0">
                <a:solidFill>
                  <a:srgbClr val="0000FF"/>
                </a:solidFill>
                <a:latin typeface="Meiryo UI" panose="020B0604030504040204" pitchFamily="50" charset="-128"/>
                <a:ea typeface="Meiryo UI" panose="020B0604030504040204" pitchFamily="50" charset="-128"/>
              </a:rPr>
              <a:t>※</a:t>
            </a:r>
            <a:r>
              <a:rPr lang="en-US" altLang="ja-JP" sz="1400" dirty="0">
                <a:solidFill>
                  <a:srgbClr val="0000FF"/>
                </a:solidFill>
                <a:latin typeface="Meiryo UI" panose="020B0604030504040204" pitchFamily="50" charset="-128"/>
                <a:ea typeface="Meiryo UI" panose="020B0604030504040204" pitchFamily="50" charset="-128"/>
              </a:rPr>
              <a:t>IEA</a:t>
            </a:r>
            <a:r>
              <a:rPr lang="ja-JP" altLang="en-US" sz="1400" dirty="0">
                <a:solidFill>
                  <a:srgbClr val="0000FF"/>
                </a:solidFill>
                <a:latin typeface="Meiryo UI" panose="020B0604030504040204" pitchFamily="50" charset="-128"/>
                <a:ea typeface="Meiryo UI" panose="020B0604030504040204" pitchFamily="50" charset="-128"/>
              </a:rPr>
              <a:t>による</a:t>
            </a:r>
            <a:r>
              <a:rPr lang="en-US" altLang="ja-JP" sz="1400" dirty="0">
                <a:solidFill>
                  <a:srgbClr val="0000FF"/>
                </a:solidFill>
                <a:latin typeface="Meiryo UI" panose="020B0604030504040204" pitchFamily="50" charset="-128"/>
                <a:ea typeface="Meiryo UI" panose="020B0604030504040204" pitchFamily="50" charset="-128"/>
              </a:rPr>
              <a:t>TRL</a:t>
            </a:r>
            <a:r>
              <a:rPr lang="ja-JP" altLang="en-US" sz="1400" dirty="0">
                <a:solidFill>
                  <a:schemeClr val="tx1"/>
                </a:solidFill>
                <a:latin typeface="Meiryo UI" panose="020B0604030504040204" pitchFamily="50" charset="-128"/>
                <a:ea typeface="Meiryo UI" panose="020B0604030504040204" pitchFamily="50" charset="-128"/>
              </a:rPr>
              <a:t>については最終ページを参照</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70" name="テキスト ボックス 69">
            <a:extLst>
              <a:ext uri="{FF2B5EF4-FFF2-40B4-BE49-F238E27FC236}">
                <a16:creationId xmlns:a16="http://schemas.microsoft.com/office/drawing/2014/main" id="{9C58D9E8-97D1-4EED-B843-675DEEF85687}"/>
              </a:ext>
            </a:extLst>
          </p:cNvPr>
          <p:cNvSpPr txBox="1"/>
          <p:nvPr/>
        </p:nvSpPr>
        <p:spPr>
          <a:xfrm>
            <a:off x="9970936" y="147175"/>
            <a:ext cx="2076549"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研究開発内容①</a:t>
            </a:r>
            <a:r>
              <a:rPr kumimoji="1" lang="en-US" altLang="ja-JP" dirty="0">
                <a:solidFill>
                  <a:schemeClr val="tx2"/>
                </a:solidFill>
              </a:rPr>
              <a:t>-B</a:t>
            </a:r>
            <a:endParaRPr kumimoji="1" lang="ja-JP" altLang="en-US" dirty="0">
              <a:solidFill>
                <a:schemeClr val="tx2"/>
              </a:solidFill>
            </a:endParaRPr>
          </a:p>
        </p:txBody>
      </p:sp>
    </p:spTree>
    <p:extLst>
      <p:ext uri="{BB962C8B-B14F-4D97-AF65-F5344CB8AC3E}">
        <p14:creationId xmlns:p14="http://schemas.microsoft.com/office/powerpoint/2010/main" val="28412416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3101" y="860277"/>
            <a:ext cx="10933350" cy="1828192"/>
          </a:xfrm>
          <a:solidFill>
            <a:schemeClr val="tx2">
              <a:lumMod val="40000"/>
              <a:lumOff val="60000"/>
            </a:schemeClr>
          </a:solidFill>
        </p:spPr>
        <p:txBody>
          <a:bodyPr anchor="ct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ついて言及すること（十分な情報が記載されていない場合、審査において正しく評価されない可能性があります）</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セル等の発電効率の目標については、本プロジェクトの目標とする</a:t>
            </a:r>
            <a:r>
              <a:rPr kumimoji="1" lang="en-US" altLang="ja-JP" sz="1800" dirty="0">
                <a:solidFill>
                  <a:schemeClr val="tx1"/>
                </a:solidFill>
              </a:rPr>
              <a:t>30cm</a:t>
            </a:r>
            <a:r>
              <a:rPr kumimoji="1" lang="ja-JP" altLang="en-US" sz="1800" dirty="0">
                <a:solidFill>
                  <a:schemeClr val="tx1"/>
                </a:solidFill>
              </a:rPr>
              <a:t>角モジュールに対する関連性を明記すること</a:t>
            </a:r>
          </a:p>
        </p:txBody>
      </p:sp>
      <p:sp>
        <p:nvSpPr>
          <p:cNvPr id="10" name="テキスト ボックス 9">
            <a:extLst>
              <a:ext uri="{FF2B5EF4-FFF2-40B4-BE49-F238E27FC236}">
                <a16:creationId xmlns:a16="http://schemas.microsoft.com/office/drawing/2014/main" id="{8087BB1F-354B-49FE-A5F3-CA74AA6E6BB4}"/>
              </a:ext>
            </a:extLst>
          </p:cNvPr>
          <p:cNvSpPr txBox="1"/>
          <p:nvPr/>
        </p:nvSpPr>
        <p:spPr>
          <a:xfrm>
            <a:off x="9970936" y="147175"/>
            <a:ext cx="2076549"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研究開発内容①</a:t>
            </a:r>
            <a:r>
              <a:rPr kumimoji="1" lang="en-US" altLang="ja-JP" dirty="0">
                <a:solidFill>
                  <a:schemeClr val="tx2"/>
                </a:solidFill>
              </a:rPr>
              <a:t>-B</a:t>
            </a:r>
            <a:endParaRPr kumimoji="1" lang="ja-JP" altLang="en-US" dirty="0">
              <a:solidFill>
                <a:schemeClr val="tx2"/>
              </a:solidFill>
            </a:endParaRPr>
          </a:p>
        </p:txBody>
      </p:sp>
    </p:spTree>
    <p:extLst>
      <p:ext uri="{BB962C8B-B14F-4D97-AF65-F5344CB8AC3E}">
        <p14:creationId xmlns:p14="http://schemas.microsoft.com/office/powerpoint/2010/main" val="28635262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線コネクタ 144">
            <a:extLst>
              <a:ext uri="{FF2B5EF4-FFF2-40B4-BE49-F238E27FC236}">
                <a16:creationId xmlns:a16="http://schemas.microsoft.com/office/drawing/2014/main" id="{4254EABD-F7A6-4A36-9755-753E2B0623F8}"/>
              </a:ext>
            </a:extLst>
          </p:cNvPr>
          <p:cNvCxnSpPr>
            <a:cxnSpLocks/>
          </p:cNvCxnSpPr>
          <p:nvPr/>
        </p:nvCxnSpPr>
        <p:spPr>
          <a:xfrm>
            <a:off x="8217458" y="3737999"/>
            <a:ext cx="2151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5481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436623" y="5256834"/>
            <a:ext cx="969642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498397" y="403703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3" name="Rectangle 71">
            <a:extLst>
              <a:ext uri="{FF2B5EF4-FFF2-40B4-BE49-F238E27FC236}">
                <a16:creationId xmlns:a16="http://schemas.microsoft.com/office/drawing/2014/main" id="{D9A05538-52B6-4B52-A799-C6D9C50CE097}"/>
              </a:ext>
            </a:extLst>
          </p:cNvPr>
          <p:cNvSpPr/>
          <p:nvPr/>
        </p:nvSpPr>
        <p:spPr>
          <a:xfrm>
            <a:off x="1498397" y="472081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657287" y="4586672"/>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614255" y="5929161"/>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130" name="Group 129">
            <a:extLst>
              <a:ext uri="{FF2B5EF4-FFF2-40B4-BE49-F238E27FC236}">
                <a16:creationId xmlns:a16="http://schemas.microsoft.com/office/drawing/2014/main" id="{B05AFA39-576A-4745-884F-11463037A555}"/>
              </a:ext>
            </a:extLst>
          </p:cNvPr>
          <p:cNvGrpSpPr/>
          <p:nvPr/>
        </p:nvGrpSpPr>
        <p:grpSpPr>
          <a:xfrm>
            <a:off x="4114159" y="2651430"/>
            <a:ext cx="7271072" cy="48738"/>
            <a:chOff x="4152093" y="1545665"/>
            <a:chExt cx="6000151" cy="48738"/>
          </a:xfrm>
        </p:grpSpPr>
        <p:sp>
          <p:nvSpPr>
            <p:cNvPr id="51" name="TextBox 50">
              <a:extLst>
                <a:ext uri="{FF2B5EF4-FFF2-40B4-BE49-F238E27FC236}">
                  <a16:creationId xmlns:a16="http://schemas.microsoft.com/office/drawing/2014/main" id="{3363499B-A225-42AC-92E1-D7C9B59458DB}"/>
                </a:ext>
              </a:extLst>
            </p:cNvPr>
            <p:cNvSpPr txBox="1"/>
            <p:nvPr/>
          </p:nvSpPr>
          <p:spPr>
            <a:xfrm>
              <a:off x="4152093" y="1545665"/>
              <a:ext cx="6000151"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p:nvPr/>
          </p:nvCxnSpPr>
          <p:spPr>
            <a:xfrm>
              <a:off x="4152093" y="1594403"/>
              <a:ext cx="600015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120994" y="2951233"/>
            <a:ext cx="7271073"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158022"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047909" y="2873451"/>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4706377"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直線コネクタ 122">
            <a:extLst>
              <a:ext uri="{FF2B5EF4-FFF2-40B4-BE49-F238E27FC236}">
                <a16:creationId xmlns:a16="http://schemas.microsoft.com/office/drawing/2014/main" id="{0EF9F396-3B7E-4BCF-B421-1DC7F85D308C}"/>
              </a:ext>
            </a:extLst>
          </p:cNvPr>
          <p:cNvCxnSpPr>
            <a:cxnSpLocks/>
          </p:cNvCxnSpPr>
          <p:nvPr/>
        </p:nvCxnSpPr>
        <p:spPr>
          <a:xfrm flipH="1">
            <a:off x="5291760"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5877143"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0" name="直線コネクタ 124">
            <a:extLst>
              <a:ext uri="{FF2B5EF4-FFF2-40B4-BE49-F238E27FC236}">
                <a16:creationId xmlns:a16="http://schemas.microsoft.com/office/drawing/2014/main" id="{54850052-9CE5-45E9-9B36-233B292D23BB}"/>
              </a:ext>
            </a:extLst>
          </p:cNvPr>
          <p:cNvCxnSpPr>
            <a:cxnSpLocks/>
          </p:cNvCxnSpPr>
          <p:nvPr/>
        </p:nvCxnSpPr>
        <p:spPr>
          <a:xfrm flipH="1">
            <a:off x="6462526"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1" name="直線コネクタ 125">
            <a:extLst>
              <a:ext uri="{FF2B5EF4-FFF2-40B4-BE49-F238E27FC236}">
                <a16:creationId xmlns:a16="http://schemas.microsoft.com/office/drawing/2014/main" id="{A4218A1E-A0A4-42C1-9D85-3C8ACC471D38}"/>
              </a:ext>
            </a:extLst>
          </p:cNvPr>
          <p:cNvCxnSpPr>
            <a:cxnSpLocks/>
          </p:cNvCxnSpPr>
          <p:nvPr/>
        </p:nvCxnSpPr>
        <p:spPr>
          <a:xfrm flipH="1">
            <a:off x="7636431"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直線コネクタ 126">
            <a:extLst>
              <a:ext uri="{FF2B5EF4-FFF2-40B4-BE49-F238E27FC236}">
                <a16:creationId xmlns:a16="http://schemas.microsoft.com/office/drawing/2014/main" id="{8A6C1CF0-D26F-4E04-83CB-DB1FE12FA42F}"/>
              </a:ext>
            </a:extLst>
          </p:cNvPr>
          <p:cNvCxnSpPr>
            <a:cxnSpLocks/>
          </p:cNvCxnSpPr>
          <p:nvPr/>
        </p:nvCxnSpPr>
        <p:spPr>
          <a:xfrm flipH="1">
            <a:off x="8221814"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8CB25BB-BBAF-4531-A526-8BECA1D9D4F9}"/>
              </a:ext>
            </a:extLst>
          </p:cNvPr>
          <p:cNvGrpSpPr/>
          <p:nvPr/>
        </p:nvGrpSpPr>
        <p:grpSpPr>
          <a:xfrm>
            <a:off x="8807197" y="2889994"/>
            <a:ext cx="585383" cy="144000"/>
            <a:chOff x="8845130" y="1957279"/>
            <a:chExt cx="585383" cy="144000"/>
          </a:xfrm>
        </p:grpSpPr>
        <p:cxnSp>
          <p:nvCxnSpPr>
            <p:cNvPr id="63" name="直線コネクタ 127">
              <a:extLst>
                <a:ext uri="{FF2B5EF4-FFF2-40B4-BE49-F238E27FC236}">
                  <a16:creationId xmlns:a16="http://schemas.microsoft.com/office/drawing/2014/main" id="{8D4437F4-3C96-4338-928F-719DB4EAA902}"/>
                </a:ext>
              </a:extLst>
            </p:cNvPr>
            <p:cNvCxnSpPr>
              <a:cxnSpLocks/>
            </p:cNvCxnSpPr>
            <p:nvPr/>
          </p:nvCxnSpPr>
          <p:spPr>
            <a:xfrm flipH="1">
              <a:off x="8845130"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直線コネクタ 128">
              <a:extLst>
                <a:ext uri="{FF2B5EF4-FFF2-40B4-BE49-F238E27FC236}">
                  <a16:creationId xmlns:a16="http://schemas.microsoft.com/office/drawing/2014/main" id="{CB2636BE-2014-4551-8392-1EFF89ABF43D}"/>
                </a:ext>
              </a:extLst>
            </p:cNvPr>
            <p:cNvCxnSpPr>
              <a:cxnSpLocks/>
            </p:cNvCxnSpPr>
            <p:nvPr/>
          </p:nvCxnSpPr>
          <p:spPr>
            <a:xfrm flipH="1">
              <a:off x="9430513"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5" name="テキスト ボックス 20">
            <a:extLst>
              <a:ext uri="{FF2B5EF4-FFF2-40B4-BE49-F238E27FC236}">
                <a16:creationId xmlns:a16="http://schemas.microsoft.com/office/drawing/2014/main" id="{03BC30C4-55AB-4961-96C3-E9C17C163DDA}"/>
              </a:ext>
            </a:extLst>
          </p:cNvPr>
          <p:cNvSpPr txBox="1"/>
          <p:nvPr/>
        </p:nvSpPr>
        <p:spPr>
          <a:xfrm>
            <a:off x="4120994" y="2772439"/>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2021</a:t>
            </a:r>
          </a:p>
        </p:txBody>
      </p:sp>
      <p:sp>
        <p:nvSpPr>
          <p:cNvPr id="66" name="テキスト ボックス 130">
            <a:extLst>
              <a:ext uri="{FF2B5EF4-FFF2-40B4-BE49-F238E27FC236}">
                <a16:creationId xmlns:a16="http://schemas.microsoft.com/office/drawing/2014/main" id="{14EFF27C-E52F-40BE-8D72-3737D22C0771}"/>
              </a:ext>
            </a:extLst>
          </p:cNvPr>
          <p:cNvSpPr txBox="1"/>
          <p:nvPr/>
        </p:nvSpPr>
        <p:spPr>
          <a:xfrm>
            <a:off x="6467593" y="276869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2025</a:t>
            </a:r>
          </a:p>
        </p:txBody>
      </p:sp>
      <p:sp>
        <p:nvSpPr>
          <p:cNvPr id="67" name="テキスト ボックス 131">
            <a:extLst>
              <a:ext uri="{FF2B5EF4-FFF2-40B4-BE49-F238E27FC236}">
                <a16:creationId xmlns:a16="http://schemas.microsoft.com/office/drawing/2014/main" id="{AC9103EF-A266-4B2E-B173-D6B7629E1C78}"/>
              </a:ext>
            </a:extLst>
          </p:cNvPr>
          <p:cNvSpPr txBox="1"/>
          <p:nvPr/>
        </p:nvSpPr>
        <p:spPr>
          <a:xfrm>
            <a:off x="9389322"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2030</a:t>
            </a:r>
          </a:p>
        </p:txBody>
      </p:sp>
      <p:sp>
        <p:nvSpPr>
          <p:cNvPr id="68" name="矢印: 五方向 22">
            <a:extLst>
              <a:ext uri="{FF2B5EF4-FFF2-40B4-BE49-F238E27FC236}">
                <a16:creationId xmlns:a16="http://schemas.microsoft.com/office/drawing/2014/main" id="{3ADB5D8E-9D3E-4258-87A2-3BB1C84C4FC0}"/>
              </a:ext>
            </a:extLst>
          </p:cNvPr>
          <p:cNvSpPr/>
          <p:nvPr/>
        </p:nvSpPr>
        <p:spPr>
          <a:xfrm>
            <a:off x="4135675" y="3079827"/>
            <a:ext cx="5825993"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flipV="1">
            <a:off x="5302705" y="5719705"/>
            <a:ext cx="2867919" cy="689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1645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217949" y="5719705"/>
            <a:ext cx="174818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129492"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29206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29206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29206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6" name="Rectangle 71">
            <a:extLst>
              <a:ext uri="{FF2B5EF4-FFF2-40B4-BE49-F238E27FC236}">
                <a16:creationId xmlns:a16="http://schemas.microsoft.com/office/drawing/2014/main" id="{D913DA00-83F6-4B65-B681-E4142D603CE9}"/>
              </a:ext>
            </a:extLst>
          </p:cNvPr>
          <p:cNvSpPr/>
          <p:nvPr/>
        </p:nvSpPr>
        <p:spPr>
          <a:xfrm>
            <a:off x="29206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8" name="Rectangle 71">
            <a:extLst>
              <a:ext uri="{FF2B5EF4-FFF2-40B4-BE49-F238E27FC236}">
                <a16:creationId xmlns:a16="http://schemas.microsoft.com/office/drawing/2014/main" id="{2D4CAD1F-419B-4534-AE4C-FA323922E4CD}"/>
              </a:ext>
            </a:extLst>
          </p:cNvPr>
          <p:cNvSpPr/>
          <p:nvPr/>
        </p:nvSpPr>
        <p:spPr>
          <a:xfrm>
            <a:off x="29206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18" name="Rectangle 71">
            <a:extLst>
              <a:ext uri="{FF2B5EF4-FFF2-40B4-BE49-F238E27FC236}">
                <a16:creationId xmlns:a16="http://schemas.microsoft.com/office/drawing/2014/main" id="{4ABEE4DC-A224-4584-A265-61517CB56A4D}"/>
              </a:ext>
            </a:extLst>
          </p:cNvPr>
          <p:cNvSpPr/>
          <p:nvPr/>
        </p:nvSpPr>
        <p:spPr>
          <a:xfrm>
            <a:off x="29238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122" name="直線コネクタ 127">
            <a:extLst>
              <a:ext uri="{FF2B5EF4-FFF2-40B4-BE49-F238E27FC236}">
                <a16:creationId xmlns:a16="http://schemas.microsoft.com/office/drawing/2014/main" id="{095B36EA-AEDE-40F9-B72C-89B7043528AE}"/>
              </a:ext>
            </a:extLst>
          </p:cNvPr>
          <p:cNvCxnSpPr>
            <a:cxnSpLocks/>
          </p:cNvCxnSpPr>
          <p:nvPr/>
        </p:nvCxnSpPr>
        <p:spPr>
          <a:xfrm flipH="1">
            <a:off x="9971443" y="2881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CCDDCE2B-FADE-4E1C-AB83-556D45BBF576}"/>
              </a:ext>
            </a:extLst>
          </p:cNvPr>
          <p:cNvGrpSpPr/>
          <p:nvPr/>
        </p:nvGrpSpPr>
        <p:grpSpPr>
          <a:xfrm>
            <a:off x="10550306" y="2772439"/>
            <a:ext cx="585380" cy="286204"/>
            <a:chOff x="10702217" y="1831617"/>
            <a:chExt cx="585380" cy="286204"/>
          </a:xfrm>
        </p:grpSpPr>
        <p:cxnSp>
          <p:nvCxnSpPr>
            <p:cNvPr id="56" name="直線コネクタ 120">
              <a:extLst>
                <a:ext uri="{FF2B5EF4-FFF2-40B4-BE49-F238E27FC236}">
                  <a16:creationId xmlns:a16="http://schemas.microsoft.com/office/drawing/2014/main" id="{1D7F9FC3-0EB1-4B5F-ADB9-7767CDB39B57}"/>
                </a:ext>
              </a:extLst>
            </p:cNvPr>
            <p:cNvCxnSpPr>
              <a:cxnSpLocks/>
            </p:cNvCxnSpPr>
            <p:nvPr/>
          </p:nvCxnSpPr>
          <p:spPr>
            <a:xfrm>
              <a:off x="11287597" y="1940736"/>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24A54F74-9421-432A-9190-21319612B195}"/>
                </a:ext>
              </a:extLst>
            </p:cNvPr>
            <p:cNvCxnSpPr>
              <a:cxnSpLocks/>
            </p:cNvCxnSpPr>
            <p:nvPr/>
          </p:nvCxnSpPr>
          <p:spPr>
            <a:xfrm flipH="1">
              <a:off x="10702217" y="1948640"/>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9" name="テキスト ボックス 131">
              <a:extLst>
                <a:ext uri="{FF2B5EF4-FFF2-40B4-BE49-F238E27FC236}">
                  <a16:creationId xmlns:a16="http://schemas.microsoft.com/office/drawing/2014/main" id="{8CCD5C7A-B6C2-464E-81F1-428B0DA436EB}"/>
                </a:ext>
              </a:extLst>
            </p:cNvPr>
            <p:cNvSpPr txBox="1"/>
            <p:nvPr/>
          </p:nvSpPr>
          <p:spPr>
            <a:xfrm>
              <a:off x="10702217" y="1831617"/>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2032</a:t>
              </a:r>
            </a:p>
          </p:txBody>
        </p:sp>
      </p:grpSp>
      <p:sp>
        <p:nvSpPr>
          <p:cNvPr id="131" name="テキスト ボックス 131">
            <a:extLst>
              <a:ext uri="{FF2B5EF4-FFF2-40B4-BE49-F238E27FC236}">
                <a16:creationId xmlns:a16="http://schemas.microsoft.com/office/drawing/2014/main" id="{DAD48FF1-29FB-4126-9C83-7CB9D424A920}"/>
              </a:ext>
            </a:extLst>
          </p:cNvPr>
          <p:cNvSpPr txBox="1"/>
          <p:nvPr/>
        </p:nvSpPr>
        <p:spPr>
          <a:xfrm>
            <a:off x="9968185"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a:t>
            </a:r>
          </a:p>
        </p:txBody>
      </p:sp>
      <p:cxnSp>
        <p:nvCxnSpPr>
          <p:cNvPr id="132" name="直線コネクタ 148">
            <a:extLst>
              <a:ext uri="{FF2B5EF4-FFF2-40B4-BE49-F238E27FC236}">
                <a16:creationId xmlns:a16="http://schemas.microsoft.com/office/drawing/2014/main" id="{E2815EDA-9219-496D-89A4-FE4B63A7AEDE}"/>
              </a:ext>
            </a:extLst>
          </p:cNvPr>
          <p:cNvCxnSpPr>
            <a:cxnSpLocks/>
          </p:cNvCxnSpPr>
          <p:nvPr/>
        </p:nvCxnSpPr>
        <p:spPr>
          <a:xfrm>
            <a:off x="1055356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1484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0435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直線コネクタ 134">
            <a:extLst>
              <a:ext uri="{FF2B5EF4-FFF2-40B4-BE49-F238E27FC236}">
                <a16:creationId xmlns:a16="http://schemas.microsoft.com/office/drawing/2014/main" id="{EAE88988-CA2E-49D4-B6A5-426E7F897B83}"/>
              </a:ext>
            </a:extLst>
          </p:cNvPr>
          <p:cNvCxnSpPr>
            <a:cxnSpLocks/>
          </p:cNvCxnSpPr>
          <p:nvPr/>
        </p:nvCxnSpPr>
        <p:spPr>
          <a:xfrm>
            <a:off x="11132546"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4702021"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線コネクタ 136">
            <a:extLst>
              <a:ext uri="{FF2B5EF4-FFF2-40B4-BE49-F238E27FC236}">
                <a16:creationId xmlns:a16="http://schemas.microsoft.com/office/drawing/2014/main" id="{C0B40D10-CB81-4724-A95C-9BB692DD2163}"/>
              </a:ext>
            </a:extLst>
          </p:cNvPr>
          <p:cNvCxnSpPr>
            <a:cxnSpLocks/>
          </p:cNvCxnSpPr>
          <p:nvPr/>
        </p:nvCxnSpPr>
        <p:spPr>
          <a:xfrm>
            <a:off x="528740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5872787"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コネクタ 140">
            <a:extLst>
              <a:ext uri="{FF2B5EF4-FFF2-40B4-BE49-F238E27FC236}">
                <a16:creationId xmlns:a16="http://schemas.microsoft.com/office/drawing/2014/main" id="{600939A0-B9F3-414B-9C1C-20165575255A}"/>
              </a:ext>
            </a:extLst>
          </p:cNvPr>
          <p:cNvCxnSpPr>
            <a:cxnSpLocks/>
          </p:cNvCxnSpPr>
          <p:nvPr/>
        </p:nvCxnSpPr>
        <p:spPr>
          <a:xfrm>
            <a:off x="6458170"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763207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46">
            <a:extLst>
              <a:ext uri="{FF2B5EF4-FFF2-40B4-BE49-F238E27FC236}">
                <a16:creationId xmlns:a16="http://schemas.microsoft.com/office/drawing/2014/main" id="{C8F71FBB-E559-4749-A363-3721AF28B175}"/>
              </a:ext>
            </a:extLst>
          </p:cNvPr>
          <p:cNvCxnSpPr>
            <a:cxnSpLocks/>
          </p:cNvCxnSpPr>
          <p:nvPr/>
        </p:nvCxnSpPr>
        <p:spPr>
          <a:xfrm flipH="1">
            <a:off x="8700538" y="3737999"/>
            <a:ext cx="102304"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直線コネクタ 148">
            <a:extLst>
              <a:ext uri="{FF2B5EF4-FFF2-40B4-BE49-F238E27FC236}">
                <a16:creationId xmlns:a16="http://schemas.microsoft.com/office/drawing/2014/main" id="{C3799540-CFC3-4C69-864A-49FB74F56762}"/>
              </a:ext>
            </a:extLst>
          </p:cNvPr>
          <p:cNvCxnSpPr>
            <a:cxnSpLocks/>
          </p:cNvCxnSpPr>
          <p:nvPr/>
        </p:nvCxnSpPr>
        <p:spPr>
          <a:xfrm flipH="1">
            <a:off x="9311299" y="3737999"/>
            <a:ext cx="7692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99681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0216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45" name="Group 144">
            <a:extLst>
              <a:ext uri="{FF2B5EF4-FFF2-40B4-BE49-F238E27FC236}">
                <a16:creationId xmlns:a16="http://schemas.microsoft.com/office/drawing/2014/main" id="{7F9490B7-9562-44D9-B3E8-B9F804AAE55A}"/>
              </a:ext>
            </a:extLst>
          </p:cNvPr>
          <p:cNvGrpSpPr>
            <a:grpSpLocks noChangeAspect="1"/>
          </p:cNvGrpSpPr>
          <p:nvPr/>
        </p:nvGrpSpPr>
        <p:grpSpPr>
          <a:xfrm>
            <a:off x="10759643" y="3143341"/>
            <a:ext cx="245528" cy="245528"/>
            <a:chOff x="982662" y="3868738"/>
            <a:chExt cx="269875" cy="269875"/>
          </a:xfrm>
        </p:grpSpPr>
        <p:sp>
          <p:nvSpPr>
            <p:cNvPr id="148" name="Oval 16">
              <a:extLst>
                <a:ext uri="{FF2B5EF4-FFF2-40B4-BE49-F238E27FC236}">
                  <a16:creationId xmlns:a16="http://schemas.microsoft.com/office/drawing/2014/main" id="{0B72D643-6A1F-4B78-A238-24A56F5EFD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149" name="Freeform 17">
              <a:extLst>
                <a:ext uri="{FF2B5EF4-FFF2-40B4-BE49-F238E27FC236}">
                  <a16:creationId xmlns:a16="http://schemas.microsoft.com/office/drawing/2014/main" id="{93F90F66-1EBC-480B-894C-479AB1D1C23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159" name="Rectangle 71">
            <a:extLst>
              <a:ext uri="{FF2B5EF4-FFF2-40B4-BE49-F238E27FC236}">
                <a16:creationId xmlns:a16="http://schemas.microsoft.com/office/drawing/2014/main" id="{575BAC99-9DAE-4C51-AA7B-DA949124DD13}"/>
              </a:ext>
            </a:extLst>
          </p:cNvPr>
          <p:cNvSpPr/>
          <p:nvPr/>
        </p:nvSpPr>
        <p:spPr>
          <a:xfrm>
            <a:off x="1492309" y="538384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160" name="Rectangle 71">
            <a:extLst>
              <a:ext uri="{FF2B5EF4-FFF2-40B4-BE49-F238E27FC236}">
                <a16:creationId xmlns:a16="http://schemas.microsoft.com/office/drawing/2014/main" id="{EAAEA304-D52E-495B-A63A-DEB51B05D89D}"/>
              </a:ext>
            </a:extLst>
          </p:cNvPr>
          <p:cNvSpPr/>
          <p:nvPr/>
        </p:nvSpPr>
        <p:spPr>
          <a:xfrm>
            <a:off x="1498397" y="603231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144021" y="441925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0512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74" name="Group 173">
            <a:extLst>
              <a:ext uri="{FF2B5EF4-FFF2-40B4-BE49-F238E27FC236}">
                <a16:creationId xmlns:a16="http://schemas.microsoft.com/office/drawing/2014/main" id="{81F33FDE-9126-45F0-905E-AADBF88B9242}"/>
              </a:ext>
            </a:extLst>
          </p:cNvPr>
          <p:cNvGrpSpPr/>
          <p:nvPr/>
        </p:nvGrpSpPr>
        <p:grpSpPr>
          <a:xfrm>
            <a:off x="5178571" y="4237059"/>
            <a:ext cx="1581712" cy="206284"/>
            <a:chOff x="5216504" y="2691808"/>
            <a:chExt cx="1581712" cy="206284"/>
          </a:xfrm>
        </p:grpSpPr>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75" name="Group 174">
            <a:extLst>
              <a:ext uri="{FF2B5EF4-FFF2-40B4-BE49-F238E27FC236}">
                <a16:creationId xmlns:a16="http://schemas.microsoft.com/office/drawing/2014/main" id="{E10971D6-F12D-41A5-9ACC-D9B88D62686F}"/>
              </a:ext>
            </a:extLst>
          </p:cNvPr>
          <p:cNvGrpSpPr/>
          <p:nvPr/>
        </p:nvGrpSpPr>
        <p:grpSpPr>
          <a:xfrm>
            <a:off x="66687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260041" y="4430194"/>
            <a:ext cx="171466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1673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1502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0575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1848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675013" y="4981090"/>
            <a:ext cx="2102898" cy="206284"/>
            <a:chOff x="5216504" y="2691808"/>
            <a:chExt cx="158171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802841" y="5157870"/>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9" name="テキスト ボックス 216">
            <a:extLst>
              <a:ext uri="{FF2B5EF4-FFF2-40B4-BE49-F238E27FC236}">
                <a16:creationId xmlns:a16="http://schemas.microsoft.com/office/drawing/2014/main" id="{B0DD3509-8EA4-436E-8ED9-54C0327BFC10}"/>
              </a:ext>
            </a:extLst>
          </p:cNvPr>
          <p:cNvSpPr txBox="1"/>
          <p:nvPr/>
        </p:nvSpPr>
        <p:spPr>
          <a:xfrm>
            <a:off x="8671067" y="497712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8" name="Rectangle 71">
            <a:extLst>
              <a:ext uri="{FF2B5EF4-FFF2-40B4-BE49-F238E27FC236}">
                <a16:creationId xmlns:a16="http://schemas.microsoft.com/office/drawing/2014/main" id="{5A8F37FC-E53B-42CC-8F3D-4717A475808E}"/>
              </a:ext>
            </a:extLst>
          </p:cNvPr>
          <p:cNvSpPr/>
          <p:nvPr/>
        </p:nvSpPr>
        <p:spPr>
          <a:xfrm>
            <a:off x="5481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1309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178" name="Group 177">
            <a:extLst>
              <a:ext uri="{FF2B5EF4-FFF2-40B4-BE49-F238E27FC236}">
                <a16:creationId xmlns:a16="http://schemas.microsoft.com/office/drawing/2014/main" id="{A5A3CFD3-B29F-4379-81D6-4E703DFA4CA3}"/>
              </a:ext>
            </a:extLst>
          </p:cNvPr>
          <p:cNvGrpSpPr/>
          <p:nvPr/>
        </p:nvGrpSpPr>
        <p:grpSpPr>
          <a:xfrm>
            <a:off x="4014854" y="6254250"/>
            <a:ext cx="4180599" cy="198319"/>
            <a:chOff x="4074791" y="4225572"/>
            <a:chExt cx="4180599" cy="198319"/>
          </a:xfrm>
        </p:grpSpPr>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185968" y="4409092"/>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074791" y="4225572"/>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5325335" y="4409092"/>
              <a:ext cx="29300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332813" y="4225572"/>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182642"/>
            <a:ext cx="10800000" cy="118077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err="1">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提案者毎の詳細スケジュールはページを追加し記載すること。</a:t>
            </a:r>
          </a:p>
        </p:txBody>
      </p:sp>
      <p:sp>
        <p:nvSpPr>
          <p:cNvPr id="127" name="テキスト ボックス 216">
            <a:extLst>
              <a:ext uri="{FF2B5EF4-FFF2-40B4-BE49-F238E27FC236}">
                <a16:creationId xmlns:a16="http://schemas.microsoft.com/office/drawing/2014/main" id="{B5C3EB69-CACC-473A-9E38-9488F8810BA8}"/>
              </a:ext>
            </a:extLst>
          </p:cNvPr>
          <p:cNvSpPr txBox="1"/>
          <p:nvPr/>
        </p:nvSpPr>
        <p:spPr>
          <a:xfrm>
            <a:off x="10571441" y="2964054"/>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37" name="直線矢印コネクタ 158">
            <a:extLst>
              <a:ext uri="{FF2B5EF4-FFF2-40B4-BE49-F238E27FC236}">
                <a16:creationId xmlns:a16="http://schemas.microsoft.com/office/drawing/2014/main" id="{D7B0D142-CA97-4F0B-9374-6FE69C6D8B05}"/>
              </a:ext>
            </a:extLst>
          </p:cNvPr>
          <p:cNvCxnSpPr>
            <a:cxnSpLocks/>
          </p:cNvCxnSpPr>
          <p:nvPr/>
        </p:nvCxnSpPr>
        <p:spPr>
          <a:xfrm flipV="1">
            <a:off x="9981106" y="4412749"/>
            <a:ext cx="1139089" cy="6506"/>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39" name="矢印: 五方向 22">
            <a:extLst>
              <a:ext uri="{FF2B5EF4-FFF2-40B4-BE49-F238E27FC236}">
                <a16:creationId xmlns:a16="http://schemas.microsoft.com/office/drawing/2014/main" id="{3ADB5D8E-9D3E-4258-87A2-3BB1C84C4FC0}"/>
              </a:ext>
            </a:extLst>
          </p:cNvPr>
          <p:cNvSpPr/>
          <p:nvPr/>
        </p:nvSpPr>
        <p:spPr>
          <a:xfrm>
            <a:off x="9965623" y="3077435"/>
            <a:ext cx="779177"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146" name="テキスト ボックス 216">
            <a:extLst>
              <a:ext uri="{FF2B5EF4-FFF2-40B4-BE49-F238E27FC236}">
                <a16:creationId xmlns:a16="http://schemas.microsoft.com/office/drawing/2014/main" id="{DC80108B-F12D-4056-9F6F-CC55548BEBAE}"/>
              </a:ext>
            </a:extLst>
          </p:cNvPr>
          <p:cNvSpPr txBox="1"/>
          <p:nvPr/>
        </p:nvSpPr>
        <p:spPr>
          <a:xfrm>
            <a:off x="9865800" y="422073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4" name="二等辺三角形 3"/>
          <p:cNvSpPr/>
          <p:nvPr/>
        </p:nvSpPr>
        <p:spPr>
          <a:xfrm flipV="1">
            <a:off x="5241771"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7" name="二等辺三角形 146"/>
          <p:cNvSpPr/>
          <p:nvPr/>
        </p:nvSpPr>
        <p:spPr>
          <a:xfrm flipV="1">
            <a:off x="671391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0" name="二等辺三角形 149"/>
          <p:cNvSpPr/>
          <p:nvPr/>
        </p:nvSpPr>
        <p:spPr>
          <a:xfrm flipV="1">
            <a:off x="8176647"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1" name="二等辺三角形 150"/>
          <p:cNvSpPr/>
          <p:nvPr/>
        </p:nvSpPr>
        <p:spPr>
          <a:xfrm flipV="1">
            <a:off x="9901753"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2" name="二等辺三角形 151"/>
          <p:cNvSpPr/>
          <p:nvPr/>
        </p:nvSpPr>
        <p:spPr>
          <a:xfrm flipV="1">
            <a:off x="5233915"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7060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9893897"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6" name="二等辺三角形 155"/>
          <p:cNvSpPr/>
          <p:nvPr/>
        </p:nvSpPr>
        <p:spPr>
          <a:xfrm flipV="1">
            <a:off x="5243340"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8" name="二等辺三角形 157"/>
          <p:cNvSpPr/>
          <p:nvPr/>
        </p:nvSpPr>
        <p:spPr>
          <a:xfrm flipV="1">
            <a:off x="8178216"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9903322"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3" name="二等辺三角形 162"/>
          <p:cNvSpPr/>
          <p:nvPr/>
        </p:nvSpPr>
        <p:spPr>
          <a:xfrm flipV="1">
            <a:off x="8707686" y="4971733"/>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4" name="二等辺三角形 163"/>
          <p:cNvSpPr/>
          <p:nvPr/>
        </p:nvSpPr>
        <p:spPr>
          <a:xfrm flipV="1">
            <a:off x="5219773" y="62632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8189214"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cxnSp>
        <p:nvCxnSpPr>
          <p:cNvPr id="21" name="直線矢印コネクタ 20"/>
          <p:cNvCxnSpPr/>
          <p:nvPr/>
        </p:nvCxnSpPr>
        <p:spPr>
          <a:xfrm>
            <a:off x="7796651" y="449867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070778" y="448474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77344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0134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9961668"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10020749"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9943573"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8237517" y="5773141"/>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8164891"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8372710"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10112212"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10112212"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10112212" y="3940102"/>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629956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3009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775223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8289937" y="4651125"/>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61072"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4809751"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48203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48203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480305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4987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4620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38" name="二等辺三角形 237"/>
          <p:cNvSpPr/>
          <p:nvPr/>
        </p:nvSpPr>
        <p:spPr>
          <a:xfrm>
            <a:off x="6993584" y="3417883"/>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9" name="テキスト ボックス 216">
            <a:extLst>
              <a:ext uri="{FF2B5EF4-FFF2-40B4-BE49-F238E27FC236}">
                <a16:creationId xmlns:a16="http://schemas.microsoft.com/office/drawing/2014/main" id="{B5C3EB69-CACC-473A-9E38-9488F8810BA8}"/>
              </a:ext>
            </a:extLst>
          </p:cNvPr>
          <p:cNvSpPr txBox="1"/>
          <p:nvPr/>
        </p:nvSpPr>
        <p:spPr>
          <a:xfrm>
            <a:off x="6424224" y="3569064"/>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大阪万博への出展</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40" name="二等辺三角形 239"/>
          <p:cNvSpPr/>
          <p:nvPr/>
        </p:nvSpPr>
        <p:spPr>
          <a:xfrm>
            <a:off x="87202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1297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54" name="二等辺三角形 153"/>
          <p:cNvSpPr/>
          <p:nvPr/>
        </p:nvSpPr>
        <p:spPr>
          <a:xfrm>
            <a:off x="10445429" y="3425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157" name="テキスト ボックス 216">
            <a:extLst>
              <a:ext uri="{FF2B5EF4-FFF2-40B4-BE49-F238E27FC236}">
                <a16:creationId xmlns:a16="http://schemas.microsoft.com/office/drawing/2014/main" id="{B5C3EB69-CACC-473A-9E38-9488F8810BA8}"/>
              </a:ext>
            </a:extLst>
          </p:cNvPr>
          <p:cNvSpPr txBox="1"/>
          <p:nvPr/>
        </p:nvSpPr>
        <p:spPr>
          <a:xfrm>
            <a:off x="9854877" y="3576729"/>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308881" y="6540489"/>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からの委託費・補助金の額</a:t>
            </a:r>
          </a:p>
        </p:txBody>
      </p:sp>
      <p:sp>
        <p:nvSpPr>
          <p:cNvPr id="165" name="テキスト ボックス 164">
            <a:extLst>
              <a:ext uri="{FF2B5EF4-FFF2-40B4-BE49-F238E27FC236}">
                <a16:creationId xmlns:a16="http://schemas.microsoft.com/office/drawing/2014/main" id="{0E491323-CBD4-4145-BCDD-08C3F85520F5}"/>
              </a:ext>
            </a:extLst>
          </p:cNvPr>
          <p:cNvSpPr txBox="1"/>
          <p:nvPr/>
        </p:nvSpPr>
        <p:spPr>
          <a:xfrm>
            <a:off x="9970936" y="147175"/>
            <a:ext cx="2076549"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研究開発内容①</a:t>
            </a:r>
            <a:r>
              <a:rPr kumimoji="1" lang="en-US" altLang="ja-JP" dirty="0">
                <a:solidFill>
                  <a:schemeClr val="tx2"/>
                </a:solidFill>
              </a:rPr>
              <a:t>-B</a:t>
            </a:r>
            <a:endParaRPr kumimoji="1" lang="ja-JP" altLang="en-US" dirty="0">
              <a:solidFill>
                <a:schemeClr val="tx2"/>
              </a:solidFill>
            </a:endParaRPr>
          </a:p>
        </p:txBody>
      </p:sp>
      <p:sp>
        <p:nvSpPr>
          <p:cNvPr id="162" name="Rectangle 45">
            <a:extLst>
              <a:ext uri="{FF2B5EF4-FFF2-40B4-BE49-F238E27FC236}">
                <a16:creationId xmlns:a16="http://schemas.microsoft.com/office/drawing/2014/main" id="{B15C835D-F696-43CE-BBD5-30C8B3D73F26}"/>
              </a:ext>
            </a:extLst>
          </p:cNvPr>
          <p:cNvSpPr/>
          <p:nvPr/>
        </p:nvSpPr>
        <p:spPr>
          <a:xfrm>
            <a:off x="5884542" y="6283987"/>
            <a:ext cx="5697101" cy="520607"/>
          </a:xfrm>
          <a:prstGeom prst="wedgeRoundRectCallout">
            <a:avLst>
              <a:gd name="adj1" fmla="val -21247"/>
              <a:gd name="adj2" fmla="val -73627"/>
              <a:gd name="adj3" fmla="val 16667"/>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研究開発内容②の企業に連携する①ー</a:t>
            </a:r>
            <a:r>
              <a:rPr lang="en-US" altLang="ja-JP" sz="1400" dirty="0">
                <a:solidFill>
                  <a:schemeClr val="tx1"/>
                </a:solidFill>
                <a:latin typeface="Meiryo UI" panose="020B0604030504040204" pitchFamily="50" charset="-128"/>
                <a:ea typeface="Meiryo UI" panose="020B0604030504040204" pitchFamily="50" charset="-128"/>
              </a:rPr>
              <a:t>B</a:t>
            </a:r>
            <a:r>
              <a:rPr lang="ja-JP" altLang="en-US" sz="1400" dirty="0">
                <a:solidFill>
                  <a:schemeClr val="tx1"/>
                </a:solidFill>
                <a:latin typeface="Meiryo UI" panose="020B0604030504040204" pitchFamily="50" charset="-128"/>
                <a:ea typeface="Meiryo UI" panose="020B0604030504040204" pitchFamily="50" charset="-128"/>
              </a:rPr>
              <a:t>の大学・研究機関等は、ここに計画を明示する。（本ページはコンソーシアム共通の計画となる）</a:t>
            </a:r>
            <a:endParaRPr lang="en-US" altLang="ja-JP" sz="1400" dirty="0">
              <a:solidFill>
                <a:schemeClr val="tx1"/>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8032492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3237</Words>
  <Application>Microsoft Office PowerPoint</Application>
  <PresentationFormat>ワイド画面</PresentationFormat>
  <Paragraphs>418</Paragraphs>
  <Slides>15</Slides>
  <Notes>12</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スライド タイトル</vt:lpstr>
      </vt:variant>
      <vt:variant>
        <vt:i4>15</vt:i4>
      </vt:variant>
      <vt:variant>
        <vt:lpstr>目的別スライド ショー</vt:lpstr>
      </vt:variant>
      <vt:variant>
        <vt:i4>1</vt:i4>
      </vt:variant>
    </vt:vector>
  </HeadingPairs>
  <TitlesOfParts>
    <vt:vector size="23" baseType="lpstr">
      <vt:lpstr>Meiryo UI</vt:lpstr>
      <vt:lpstr>ＭＳ Ｐゴシック</vt:lpstr>
      <vt:lpstr>Meiryo</vt:lpstr>
      <vt:lpstr>Arial</vt:lpstr>
      <vt:lpstr>Trebuchet MS</vt:lpstr>
      <vt:lpstr>Wingdings</vt:lpstr>
      <vt:lpstr>１</vt:lpstr>
      <vt:lpstr>事業戦略ビジョン  提案プロジェクト名：○○○   提案者名：　Ａ　 、代表名：</vt:lpstr>
      <vt:lpstr>PowerPoint プレゼンテーション</vt:lpstr>
      <vt:lpstr>PowerPoint プレゼンテーション</vt:lpstr>
      <vt:lpstr>（参考）事業計画・研究開発計画の関係性（連携先との関係におけるB大学の提案）</vt:lpstr>
      <vt:lpstr>PowerPoint プレゼンテーション</vt:lpstr>
      <vt:lpstr>PowerPoint プレゼンテーション</vt:lpstr>
      <vt:lpstr>PowerPoint プレゼンテーション</vt:lpstr>
      <vt:lpstr>（個別の研究開発内容に対する提案の詳細に関する参考資料を挿入）  ※様式・分量自由 ※ただし、当該技術の独自性・新規性・他技術に対する優位性・実現可能性・残された技術課題の解決の見通し等に 　ついて言及すること（十分な情報が記載されていない場合、審査において正しく評価されない可能性があります） ※セル等の発電効率の目標については、本プロジェクトの目標とする30cm角モジュールに対する関連性を明記すること</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参考）　本研究開発におけるTRL（技術成熟度）基準</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2021-10-01T05:26:08Z</dcterms:created>
  <dcterms:modified xsi:type="dcterms:W3CDTF">2021-10-01T05:26:54Z</dcterms:modified>
</cp:coreProperties>
</file>