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9"/>
  </p:notesMasterIdLst>
  <p:handoutMasterIdLst>
    <p:handoutMasterId r:id="rId30"/>
  </p:handoutMasterIdLst>
  <p:sldIdLst>
    <p:sldId id="2145705059" r:id="rId2"/>
    <p:sldId id="2145705070" r:id="rId3"/>
    <p:sldId id="2145705137" r:id="rId4"/>
    <p:sldId id="2145705124" r:id="rId5"/>
    <p:sldId id="267" r:id="rId6"/>
    <p:sldId id="2145705125" r:id="rId7"/>
    <p:sldId id="2145705018" r:id="rId8"/>
    <p:sldId id="2145705061" r:id="rId9"/>
    <p:sldId id="2145705060" r:id="rId10"/>
    <p:sldId id="2145705136" r:id="rId11"/>
    <p:sldId id="2145705129" r:id="rId12"/>
    <p:sldId id="2145705130" r:id="rId13"/>
    <p:sldId id="2145705014" r:id="rId14"/>
    <p:sldId id="2145704965" r:id="rId15"/>
    <p:sldId id="2145705131" r:id="rId16"/>
    <p:sldId id="2145705116" r:id="rId17"/>
    <p:sldId id="2145704977" r:id="rId18"/>
    <p:sldId id="2145704976" r:id="rId19"/>
    <p:sldId id="2145705052" r:id="rId20"/>
    <p:sldId id="2145705109" r:id="rId21"/>
    <p:sldId id="2145704973" r:id="rId22"/>
    <p:sldId id="2145705132" r:id="rId23"/>
    <p:sldId id="2145705133" r:id="rId24"/>
    <p:sldId id="2145705122" r:id="rId25"/>
    <p:sldId id="2145705071" r:id="rId26"/>
    <p:sldId id="2145705134" r:id="rId27"/>
    <p:sldId id="2145705135" r:id="rId28"/>
  </p:sldIdLst>
  <p:sldSz cx="12192000" cy="6858000"/>
  <p:notesSz cx="6735763" cy="9866313"/>
  <p:custShowLst>
    <p:custShow name="Format Guide Workshop" id="0">
      <p:sldLst/>
    </p:custShow>
  </p:custShow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A45896-92A8-4EB6-8412-776C7349D72B}" v="33" dt="2021-10-11T11:19:37.5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66" autoAdjust="0"/>
    <p:restoredTop sz="94796" autoAdjust="0"/>
  </p:normalViewPr>
  <p:slideViewPr>
    <p:cSldViewPr snapToGrid="0">
      <p:cViewPr varScale="1">
        <p:scale>
          <a:sx n="114" d="100"/>
          <a:sy n="114" d="100"/>
        </p:scale>
        <p:origin x="126" y="16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10/12/2021</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10/12/2021</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solidFill>
                <a:srgbClr val="FF0000"/>
              </a:solidFill>
            </a:endParaRPr>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5" name="テキスト ボックス 4"/>
          <p:cNvSpPr txBox="1"/>
          <p:nvPr/>
        </p:nvSpPr>
        <p:spPr>
          <a:xfrm>
            <a:off x="211977" y="205561"/>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公表まで機密性２</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63306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（共同提案者（委託先等除く）：Ｂ社）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02826560"/>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11449040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506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495616"/>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442684"/>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880669"/>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提案者以外の他プロジェクト実施者等との連携</a:t>
            </a: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493762"/>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493762"/>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25314"/>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893397"/>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086547"/>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344309"/>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592438"/>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31014"/>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15412"/>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345339"/>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a:t>
              </a:r>
              <a:r>
                <a:rPr kumimoji="1" lang="ja-JP" altLang="en-US" sz="1200" dirty="0">
                  <a:solidFill>
                    <a:srgbClr val="575757"/>
                  </a:solidFill>
                  <a:latin typeface="Trebuchet MS" panose="020B0603020202020204" pitchFamily="34" charset="0"/>
                  <a:ea typeface="Meiryo UI" panose="020B0604030504040204" pitchFamily="50" charset="-128"/>
                </a:rPr>
                <a:t>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17635"/>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696000" y="1149617"/>
            <a:ext cx="10800000"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・本ビジョンに関連する提案者以外の他実施者との連携が想定される場合、その連携内容が具体的にわかるように記載すること。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22147"/>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295998"/>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18024"/>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495615"/>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41013"/>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90326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3094074"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284878"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stCxn id="63" idx="2"/>
            <a:endCxn id="65" idx="0"/>
          </p:cNvCxnSpPr>
          <p:nvPr/>
        </p:nvCxnSpPr>
        <p:spPr>
          <a:xfrm rot="5400000">
            <a:off x="1667259" y="2850932"/>
            <a:ext cx="464787" cy="1233055"/>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198426"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marL="108000" lvl="1" indent="0">
              <a:buSzPct val="100000"/>
              <a:buNone/>
            </a:pPr>
            <a:endParaRPr lang="en-US" altLang="ja-JP" sz="800" dirty="0">
              <a:solidFill>
                <a:srgbClr val="295E7E"/>
              </a:solidFill>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2297473"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solidFill>
                  <a:srgbClr val="575757"/>
                </a:solidFill>
                <a:latin typeface="Trebuchet MS" panose="020B0603020202020204" pitchFamily="34" charset="0"/>
                <a:ea typeface="Meiryo UI" panose="020B0604030504040204" pitchFamily="50" charset="-128"/>
              </a:rPr>
              <a:t>代表取締役社長</a:t>
            </a:r>
            <a:r>
              <a:rPr lang="en-US" altLang="ja-JP" sz="1400" dirty="0">
                <a:solidFill>
                  <a:srgbClr val="575757"/>
                </a:solidFill>
                <a:latin typeface="Trebuchet MS" panose="020B0603020202020204" pitchFamily="34" charset="0"/>
                <a:ea typeface="Meiryo UI" panose="020B0604030504040204" pitchFamily="50" charset="-128"/>
              </a:rPr>
              <a:t> aa aa</a:t>
            </a:r>
          </a:p>
          <a:p>
            <a:pPr algn="ctr"/>
            <a:r>
              <a:rPr lang="ja-JP" altLang="en-US" sz="1050" dirty="0">
                <a:solidFill>
                  <a:srgbClr val="575757"/>
                </a:solidFill>
                <a:latin typeface="Trebuchet MS" panose="020B0603020202020204" pitchFamily="34" charset="0"/>
                <a:ea typeface="Meiryo UI" panose="020B0604030504040204" pitchFamily="50" charset="-128"/>
              </a:rPr>
              <a:t>（事業にコミットする経営者）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897537" y="37031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本部</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en-US" altLang="ja-JP" sz="1400" dirty="0">
                <a:solidFill>
                  <a:srgbClr val="575757"/>
                </a:solidFill>
                <a:latin typeface="Trebuchet MS" panose="020B0603020202020204" pitchFamily="34" charset="0"/>
                <a:ea typeface="Meiryo UI" panose="020B0604030504040204" pitchFamily="50" charset="-128"/>
              </a:rPr>
              <a:t>E</a:t>
            </a:r>
            <a:r>
              <a:rPr lang="ja-JP" altLang="en-US" sz="1400" dirty="0">
                <a:solidFill>
                  <a:srgbClr val="575757"/>
                </a:solidFill>
                <a:latin typeface="Trebuchet MS" panose="020B0603020202020204" pitchFamily="34" charset="0"/>
                <a:ea typeface="Meiryo UI" panose="020B0604030504040204" pitchFamily="50" charset="-128"/>
              </a:rPr>
              <a:t>本部長</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ja-JP" altLang="en-US" sz="1050" dirty="0">
                <a:solidFill>
                  <a:srgbClr val="575757"/>
                </a:solidFill>
                <a:latin typeface="Trebuchet MS" panose="020B0603020202020204" pitchFamily="34" charset="0"/>
                <a:ea typeface="Meiryo UI" panose="020B0604030504040204" pitchFamily="50" charset="-128"/>
              </a:rPr>
              <a:t>（研究開発責任者）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513408" y="3699853"/>
            <a:ext cx="153943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F</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stCxn id="63" idx="2"/>
            <a:endCxn id="64" idx="0"/>
          </p:cNvCxnSpPr>
          <p:nvPr/>
        </p:nvCxnSpPr>
        <p:spPr>
          <a:xfrm rot="16200000" flipH="1">
            <a:off x="2857663" y="2893582"/>
            <a:ext cx="468106" cy="115107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a:stCxn id="65" idx="3"/>
            <a:endCxn id="64" idx="1"/>
          </p:cNvCxnSpPr>
          <p:nvPr/>
        </p:nvCxnSpPr>
        <p:spPr>
          <a:xfrm>
            <a:off x="2052840" y="4020572"/>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stCxn id="64" idx="2"/>
            <a:endCxn id="58" idx="0"/>
          </p:cNvCxnSpPr>
          <p:nvPr/>
        </p:nvCxnSpPr>
        <p:spPr>
          <a:xfrm>
            <a:off x="3667253"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667253"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932432"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4123237"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172428" y="382681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68554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stCxn id="65" idx="2"/>
            <a:endCxn id="34" idx="0"/>
          </p:cNvCxnSpPr>
          <p:nvPr/>
        </p:nvCxnSpPr>
        <p:spPr>
          <a:xfrm flipH="1">
            <a:off x="1258722"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2227153"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364492"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2571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（例１）取締役会等での議論</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（例２）ステークホルダーに対する公表・説明</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情報開示の方法</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中期経営計画等のＩＲ資料・統合報告書、</a:t>
            </a:r>
            <a:r>
              <a:rPr lang="en-US" altLang="ja-JP" sz="1400" dirty="0">
                <a:ea typeface="Meiryo UI" panose="020B0604030504040204" pitchFamily="50" charset="-128"/>
              </a:rPr>
              <a:t>CSR</a:t>
            </a:r>
            <a:r>
              <a:rPr lang="ja-JP" altLang="en-US" sz="1400" dirty="0">
                <a:ea typeface="Meiryo UI" panose="020B0604030504040204" pitchFamily="50" charset="-128"/>
              </a:rPr>
              <a:t>報告書等において、</a:t>
            </a:r>
            <a:r>
              <a:rPr lang="en-US" altLang="ja-JP" sz="1400" dirty="0" err="1">
                <a:ea typeface="Meiryo UI" panose="020B0604030504040204" pitchFamily="50" charset="-128"/>
              </a:rPr>
              <a:t>TCFD</a:t>
            </a:r>
            <a:r>
              <a:rPr lang="ja-JP" altLang="en-US" sz="1400" dirty="0">
                <a:ea typeface="Meiryo UI" panose="020B0604030504040204" pitchFamily="50" charset="-128"/>
              </a:rPr>
              <a:t>等のフレームワークも活用し、事業戦略・事業計画の内容を明示的に位置づける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ESG</a:t>
            </a:r>
            <a:r>
              <a:rPr kumimoji="1" lang="ja-JP" altLang="en-US" sz="1400" dirty="0">
                <a:ea typeface="Meiryo UI" panose="020B0604030504040204" pitchFamily="50" charset="-128"/>
              </a:rPr>
              <a:t>説明会、</a:t>
            </a:r>
            <a:r>
              <a:rPr lang="ja-JP" altLang="en-US" sz="1400" dirty="0">
                <a:ea typeface="Meiryo UI" panose="020B0604030504040204" pitchFamily="50" charset="-128"/>
              </a:rPr>
              <a:t>採択された場合に、研究開発計画の概要をプレスリリース等により対外公表するか）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ステークホルダーへの説明</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（事業の将来の見通し・リスクを投資家や金融機関等のステークホルダーに対して、説明する予定があるか）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事業の将来の見通し・リスクを取引先やサプライヤー等のステークホルダーに対して、説明する予定があるか）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（事業の効果（社会的価値等）を、国民生活のメリットに重点を置いて、幅広く情報発信するか）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経営戦略の中核において○○事業を位置づけ、広く情報発信</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年カーボンニュートラルの実現に向けて、研究開発計画に関連する事業戦略又は事業計画に対して社を挙げて取り組むことについて、取締役会等の重要な意思決定の場において決議するか）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（事業の進捗状況を取締役会等の重要な意思決定の場において定期的にフォローし、事業環境の変化等に応じて見直しを行うか）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（事業について決議された内容を社内の関連部署に広く周知するか）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決議事項と研究開発計画の関係</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（上記で決議された事業戦略・事業計画において、研究開発計画が不可欠な要素として、優先度高く位置づけられるか）</a:t>
            </a:r>
            <a:endParaRPr lang="en-US" altLang="ja-JP" sz="16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900293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（例２）専門部署の設置</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若手人材の育成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機動的に経営資源を投入し、着実に社会実装まで繋げられる組織体制を整備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5770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実施体制の柔軟性の確保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（事業の進捗状況や事業環境の変化を踏まえ、必要に応じて、開発体制や手法等の見直し、追加的なリソース投入等を行う準備・体制（現場への権限委譲等）があるか）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（どのような人材をどの部署から（又は新たに採用することで）何名程度確保する予定か）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（既存の設備・土地をどの程度活用するか）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（短期的な経営指標に左右されず、資源投入を継続するか）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さらに、それらへの対応策を十分に講じることを前提としつつ、どのような事態になった場合に事業を中止するかの判断基準についても記載</a:t>
            </a:r>
            <a:endParaRPr lang="en-US" altLang="ja-JP" sz="1400" dirty="0">
              <a:solidFill>
                <a:srgbClr val="FF0000"/>
              </a:solidFill>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r>
              <a:rPr kumimoji="1" lang="ja-JP" altLang="en-US" sz="2000" dirty="0"/>
              <a:t>（</a:t>
            </a:r>
            <a:r>
              <a:rPr kumimoji="1" lang="en-US" altLang="ja-JP" sz="2000" dirty="0"/>
              <a:t>2</a:t>
            </a:r>
            <a:r>
              <a:rPr kumimoji="1" lang="ja-JP" altLang="en-US" sz="2000" dirty="0"/>
              <a:t>）提案者情報</a:t>
            </a:r>
            <a:endParaRPr kumimoji="1" lang="en-US" sz="2000" dirty="0"/>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713179798"/>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2083"/>
              <a:gd name="adj2" fmla="val 91487"/>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委託先等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コンソーシアム内における各主体の役割分担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1. </a:t>
            </a:r>
            <a:r>
              <a:rPr lang="ja-JP" altLang="en-US" sz="2000" dirty="0">
                <a:solidFill>
                  <a:schemeClr val="tx1"/>
                </a:solidFill>
              </a:rPr>
              <a:t>事業戦略・事業計画／</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）産業構造変化に対する認識</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6552</Words>
  <Application>Microsoft Office PowerPoint</Application>
  <PresentationFormat>ワイド画面</PresentationFormat>
  <Paragraphs>901</Paragraphs>
  <Slides>27</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5" baseType="lpstr">
      <vt:lpstr>Meiryo UI</vt:lpstr>
      <vt:lpstr>メイリオ</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2021-10-12T04:21:43Z</dcterms:created>
  <dcterms:modified xsi:type="dcterms:W3CDTF">2021-10-12T04:22:11Z</dcterms:modified>
</cp:coreProperties>
</file>