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5138"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0F1B4A-41E9-40A1-8E02-6ED3D35DADC7}" v="2" dt="2021-10-18T01:32:34.1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30" autoAdjust="0"/>
    <p:restoredTop sz="94796" autoAdjust="0"/>
  </p:normalViewPr>
  <p:slideViewPr>
    <p:cSldViewPr snapToGrid="0">
      <p:cViewPr varScale="1">
        <p:scale>
          <a:sx n="91" d="100"/>
          <a:sy n="91" d="100"/>
        </p:scale>
        <p:origin x="96" y="354"/>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10/19/2021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10/19/2021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国際ビジネス化戦略担当者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J</a:t>
            </a:r>
            <a:r>
              <a:rPr kumimoji="1" lang="ja-JP" altLang="en-US" sz="1400" dirty="0">
                <a:ea typeface="Meiryo UI" panose="020B0604030504040204" pitchFamily="50" charset="-128"/>
              </a:rPr>
              <a:t>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4">
            <a:extLst>
              <a:ext uri="{FF2B5EF4-FFF2-40B4-BE49-F238E27FC236}">
                <a16:creationId xmlns:a16="http://schemas.microsoft.com/office/drawing/2014/main" id="{6993E628-B6D3-4EE2-B8CC-6536FAD26A94}"/>
              </a:ext>
            </a:extLst>
          </p:cNvPr>
          <p:cNvSpPr>
            <a:spLocks noChangeArrowheads="1"/>
          </p:cNvSpPr>
          <p:nvPr/>
        </p:nvSpPr>
        <p:spPr bwMode="gray">
          <a:xfrm>
            <a:off x="5047352" y="3702125"/>
            <a:ext cx="1013394"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YY</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J</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33" name="Straight Arrow Connector 67">
            <a:extLst>
              <a:ext uri="{FF2B5EF4-FFF2-40B4-BE49-F238E27FC236}">
                <a16:creationId xmlns:a16="http://schemas.microsoft.com/office/drawing/2014/main" id="{B0534868-BAE4-4A82-83BB-2CC9539C3E33}"/>
              </a:ext>
            </a:extLst>
          </p:cNvPr>
          <p:cNvCxnSpPr>
            <a:cxnSpLocks/>
            <a:stCxn id="64" idx="3"/>
            <a:endCxn id="32" idx="1"/>
          </p:cNvCxnSpPr>
          <p:nvPr/>
        </p:nvCxnSpPr>
        <p:spPr>
          <a:xfrm flipV="1">
            <a:off x="4436969" y="4022844"/>
            <a:ext cx="610383" cy="104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5" name="テキスト ボックス 34">
            <a:extLst>
              <a:ext uri="{FF2B5EF4-FFF2-40B4-BE49-F238E27FC236}">
                <a16:creationId xmlns:a16="http://schemas.microsoft.com/office/drawing/2014/main" id="{A0ECA5A6-1227-423E-A8B5-E602545098E0}"/>
              </a:ext>
            </a:extLst>
          </p:cNvPr>
          <p:cNvSpPr txBox="1"/>
          <p:nvPr/>
        </p:nvSpPr>
        <p:spPr>
          <a:xfrm>
            <a:off x="4447057" y="382908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6" name="吹き出し: 四角形 5">
            <a:extLst>
              <a:ext uri="{FF2B5EF4-FFF2-40B4-BE49-F238E27FC236}">
                <a16:creationId xmlns:a16="http://schemas.microsoft.com/office/drawing/2014/main" id="{8BA83B5A-2887-4CC5-823B-B92DCB64DC2A}"/>
              </a:ext>
            </a:extLst>
          </p:cNvPr>
          <p:cNvSpPr/>
          <p:nvPr/>
        </p:nvSpPr>
        <p:spPr>
          <a:xfrm>
            <a:off x="3892311" y="2186241"/>
            <a:ext cx="2101264" cy="1116919"/>
          </a:xfrm>
          <a:prstGeom prst="wedgeRectCallout">
            <a:avLst>
              <a:gd name="adj1" fmla="val 21254"/>
              <a:gd name="adj2" fmla="val 92989"/>
            </a:avLst>
          </a:prstGeom>
          <a:solidFill>
            <a:schemeClr val="accent6">
              <a:lumMod val="20000"/>
              <a:lumOff val="80000"/>
            </a:schemeClr>
          </a:solidFill>
          <a:ln w="952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8" name="吹き出し: 四角形 37">
            <a:extLst>
              <a:ext uri="{FF2B5EF4-FFF2-40B4-BE49-F238E27FC236}">
                <a16:creationId xmlns:a16="http://schemas.microsoft.com/office/drawing/2014/main" id="{957F5058-AD6C-4CA9-A51B-321261DB15F8}"/>
              </a:ext>
            </a:extLst>
          </p:cNvPr>
          <p:cNvSpPr/>
          <p:nvPr/>
        </p:nvSpPr>
        <p:spPr>
          <a:xfrm>
            <a:off x="3892311" y="2186592"/>
            <a:ext cx="2101263" cy="1116918"/>
          </a:xfrm>
          <a:prstGeom prst="wedgeRectCallout">
            <a:avLst>
              <a:gd name="adj1" fmla="val 75335"/>
              <a:gd name="adj2" fmla="val 47528"/>
            </a:avLst>
          </a:prstGeom>
          <a:solidFill>
            <a:schemeClr val="accent6">
              <a:lumMod val="20000"/>
              <a:lumOff val="80000"/>
            </a:schemeClr>
          </a:solidFill>
          <a:ln w="952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spcAft>
                <a:spcPts val="300"/>
              </a:spcAft>
            </a:pPr>
            <a:r>
              <a:rPr kumimoji="1" lang="en-US" altLang="ja-JP" sz="1200" b="1" u="sng" dirty="0">
                <a:solidFill>
                  <a:srgbClr val="C00000"/>
                </a:solidFill>
                <a:latin typeface="Meiryo UI" panose="020B0604030504040204" pitchFamily="50" charset="-128"/>
                <a:ea typeface="Meiryo UI" panose="020B0604030504040204" pitchFamily="50" charset="-128"/>
              </a:rPr>
              <a:t>※【</a:t>
            </a:r>
            <a:r>
              <a:rPr kumimoji="1" lang="ja-JP" altLang="en-US" sz="1200" b="1" u="sng" dirty="0">
                <a:solidFill>
                  <a:srgbClr val="C00000"/>
                </a:solidFill>
                <a:latin typeface="Meiryo UI" panose="020B0604030504040204" pitchFamily="50" charset="-128"/>
                <a:ea typeface="Meiryo UI" panose="020B0604030504040204" pitchFamily="50" charset="-128"/>
              </a:rPr>
              <a:t>研究開発項目</a:t>
            </a:r>
            <a:r>
              <a:rPr kumimoji="1" lang="en-US" altLang="ja-JP" sz="1200" b="1" u="sng" dirty="0">
                <a:solidFill>
                  <a:srgbClr val="C00000"/>
                </a:solidFill>
                <a:latin typeface="Meiryo UI" panose="020B0604030504040204" pitchFamily="50" charset="-128"/>
                <a:ea typeface="Meiryo UI" panose="020B0604030504040204" pitchFamily="50" charset="-128"/>
              </a:rPr>
              <a:t>3】</a:t>
            </a:r>
            <a:r>
              <a:rPr kumimoji="1" lang="ja-JP" altLang="en-US" sz="1200" b="1" u="sng" dirty="0">
                <a:solidFill>
                  <a:srgbClr val="C00000"/>
                </a:solidFill>
                <a:latin typeface="Meiryo UI" panose="020B0604030504040204" pitchFamily="50" charset="-128"/>
                <a:ea typeface="Meiryo UI" panose="020B0604030504040204" pitchFamily="50" charset="-128"/>
              </a:rPr>
              <a:t>のみ記載</a:t>
            </a:r>
            <a:endParaRPr kumimoji="1" lang="en-US" altLang="ja-JP" sz="1200" b="1" u="sng" dirty="0">
              <a:solidFill>
                <a:srgbClr val="C00000"/>
              </a:solidFill>
              <a:latin typeface="Meiryo UI" panose="020B0604030504040204" pitchFamily="50" charset="-128"/>
              <a:ea typeface="Meiryo UI" panose="020B0604030504040204" pitchFamily="50" charset="-128"/>
            </a:endParaRPr>
          </a:p>
          <a:p>
            <a:pPr>
              <a:spcAft>
                <a:spcPts val="300"/>
              </a:spcAft>
            </a:pPr>
            <a:r>
              <a:rPr kumimoji="1" lang="en-US" altLang="zh-TW" sz="800" dirty="0">
                <a:solidFill>
                  <a:srgbClr val="C00000"/>
                </a:solidFill>
                <a:latin typeface="Meiryo UI" panose="020B0604030504040204" pitchFamily="50" charset="-128"/>
                <a:ea typeface="Meiryo UI" panose="020B0604030504040204" pitchFamily="50" charset="-128"/>
              </a:rPr>
              <a:t>【</a:t>
            </a:r>
            <a:r>
              <a:rPr kumimoji="1" lang="zh-TW" altLang="en-US" sz="800" dirty="0">
                <a:solidFill>
                  <a:srgbClr val="C00000"/>
                </a:solidFill>
                <a:latin typeface="Meiryo UI" panose="020B0604030504040204" pitchFamily="50" charset="-128"/>
                <a:ea typeface="Meiryo UI" panose="020B0604030504040204" pitchFamily="50" charset="-128"/>
              </a:rPr>
              <a:t>研究開発項目</a:t>
            </a:r>
            <a:r>
              <a:rPr kumimoji="1" lang="en-US" altLang="zh-TW" sz="800" dirty="0">
                <a:solidFill>
                  <a:srgbClr val="C00000"/>
                </a:solidFill>
                <a:latin typeface="Meiryo UI" panose="020B0604030504040204" pitchFamily="50" charset="-128"/>
                <a:ea typeface="Meiryo UI" panose="020B0604030504040204" pitchFamily="50" charset="-128"/>
              </a:rPr>
              <a:t>3】</a:t>
            </a:r>
            <a:r>
              <a:rPr kumimoji="1" lang="ja-JP" altLang="en-US" sz="800" dirty="0">
                <a:solidFill>
                  <a:srgbClr val="C00000"/>
                </a:solidFill>
                <a:latin typeface="Meiryo UI" panose="020B0604030504040204" pitchFamily="50" charset="-128"/>
                <a:ea typeface="Meiryo UI" panose="020B0604030504040204" pitchFamily="50" charset="-128"/>
              </a:rPr>
              <a:t>の提案者は、成果物を世界市場で事業化するために、海外市場を中心にビジネス展開する</a:t>
            </a:r>
            <a:r>
              <a:rPr kumimoji="1" lang="en-US" altLang="ja-JP" sz="800" dirty="0">
                <a:solidFill>
                  <a:srgbClr val="C00000"/>
                </a:solidFill>
                <a:latin typeface="Meiryo UI" panose="020B0604030504040204" pitchFamily="50" charset="-128"/>
                <a:ea typeface="Meiryo UI" panose="020B0604030504040204" pitchFamily="50" charset="-128"/>
              </a:rPr>
              <a:t>『</a:t>
            </a:r>
            <a:r>
              <a:rPr kumimoji="1" lang="ja-JP" altLang="en-US" sz="800" dirty="0">
                <a:solidFill>
                  <a:srgbClr val="C00000"/>
                </a:solidFill>
                <a:latin typeface="Meiryo UI" panose="020B0604030504040204" pitchFamily="50" charset="-128"/>
                <a:ea typeface="Meiryo UI" panose="020B0604030504040204" pitchFamily="50" charset="-128"/>
              </a:rPr>
              <a:t>国際ビジネス化担当</a:t>
            </a:r>
            <a:r>
              <a:rPr kumimoji="1" lang="en-US" altLang="ja-JP" sz="800" dirty="0">
                <a:solidFill>
                  <a:srgbClr val="C00000"/>
                </a:solidFill>
                <a:latin typeface="Meiryo UI" panose="020B0604030504040204" pitchFamily="50" charset="-128"/>
                <a:ea typeface="Meiryo UI" panose="020B0604030504040204" pitchFamily="50" charset="-128"/>
              </a:rPr>
              <a:t>』</a:t>
            </a:r>
            <a:r>
              <a:rPr kumimoji="1" lang="ja-JP" altLang="en-US" sz="800" dirty="0">
                <a:solidFill>
                  <a:srgbClr val="C00000"/>
                </a:solidFill>
                <a:latin typeface="Meiryo UI" panose="020B0604030504040204" pitchFamily="50" charset="-128"/>
                <a:ea typeface="Meiryo UI" panose="020B0604030504040204" pitchFamily="50" charset="-128"/>
              </a:rPr>
              <a:t>を任命すること。</a:t>
            </a:r>
            <a:endParaRPr kumimoji="1" lang="en-US" altLang="ja-JP" sz="800" dirty="0">
              <a:solidFill>
                <a:srgbClr val="C00000"/>
              </a:solidFill>
              <a:latin typeface="Meiryo UI" panose="020B0604030504040204" pitchFamily="50" charset="-128"/>
              <a:ea typeface="Meiryo UI" panose="020B0604030504040204" pitchFamily="50" charset="-128"/>
            </a:endParaRPr>
          </a:p>
          <a:p>
            <a:pPr>
              <a:spcAft>
                <a:spcPts val="300"/>
              </a:spcAft>
            </a:pPr>
            <a:r>
              <a:rPr kumimoji="1" lang="ja-JP" altLang="en-US" sz="800" dirty="0">
                <a:solidFill>
                  <a:srgbClr val="C00000"/>
                </a:solidFill>
                <a:latin typeface="Meiryo UI" panose="020B0604030504040204" pitchFamily="50" charset="-128"/>
                <a:ea typeface="Meiryo UI" panose="020B0604030504040204" pitchFamily="50" charset="-128"/>
              </a:rPr>
              <a:t>当該担当者は</a:t>
            </a:r>
            <a:r>
              <a:rPr kumimoji="1" lang="en-US" altLang="ja-JP" sz="800" dirty="0">
                <a:solidFill>
                  <a:srgbClr val="C00000"/>
                </a:solidFill>
                <a:latin typeface="Meiryo UI" panose="020B0604030504040204" pitchFamily="50" charset="-128"/>
                <a:ea typeface="Meiryo UI" panose="020B0604030504040204" pitchFamily="50" charset="-128"/>
              </a:rPr>
              <a:t>NEDO</a:t>
            </a:r>
            <a:r>
              <a:rPr kumimoji="1" lang="ja-JP" altLang="en-US" sz="800" dirty="0">
                <a:solidFill>
                  <a:srgbClr val="C00000"/>
                </a:solidFill>
                <a:latin typeface="Meiryo UI" panose="020B0604030504040204" pitchFamily="50" charset="-128"/>
                <a:ea typeface="Meiryo UI" panose="020B0604030504040204" pitchFamily="50" charset="-128"/>
              </a:rPr>
              <a:t>に対して、その活動内容および最新の市場動向およびビジネス戦略を報告する役目を担う。</a:t>
            </a:r>
          </a:p>
        </p:txBody>
      </p:sp>
    </p:spTree>
    <p:extLst>
      <p:ext uri="{BB962C8B-B14F-4D97-AF65-F5344CB8AC3E}">
        <p14:creationId xmlns:p14="http://schemas.microsoft.com/office/powerpoint/2010/main" val="35473975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2855103486"/>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6642</Words>
  <Application>Microsoft Office PowerPoint</Application>
  <PresentationFormat>ワイド画面</PresentationFormat>
  <Paragraphs>907</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2021-10-18T03:06:38Z</dcterms:created>
  <dcterms:modified xsi:type="dcterms:W3CDTF">2021-10-19T06:50:29Z</dcterms:modified>
</cp:coreProperties>
</file>