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29"/>
  </p:notesMasterIdLst>
  <p:handoutMasterIdLst>
    <p:handoutMasterId r:id="rId30"/>
  </p:handoutMasterIdLst>
  <p:sldIdLst>
    <p:sldId id="2145705138" r:id="rId2"/>
    <p:sldId id="2145705070" r:id="rId3"/>
    <p:sldId id="2145705137" r:id="rId4"/>
    <p:sldId id="2145705124" r:id="rId5"/>
    <p:sldId id="267" r:id="rId6"/>
    <p:sldId id="2145705125" r:id="rId7"/>
    <p:sldId id="2145705018" r:id="rId8"/>
    <p:sldId id="2145705061" r:id="rId9"/>
    <p:sldId id="2145705060" r:id="rId10"/>
    <p:sldId id="2145705136" r:id="rId11"/>
    <p:sldId id="2145705129" r:id="rId12"/>
    <p:sldId id="2145705130" r:id="rId13"/>
    <p:sldId id="2145705014" r:id="rId14"/>
    <p:sldId id="2145704965" r:id="rId15"/>
    <p:sldId id="2145705131" r:id="rId16"/>
    <p:sldId id="2145705116" r:id="rId17"/>
    <p:sldId id="2145704977" r:id="rId18"/>
    <p:sldId id="2145705139" r:id="rId19"/>
    <p:sldId id="2145705052" r:id="rId20"/>
    <p:sldId id="2145705109" r:id="rId21"/>
    <p:sldId id="2145704973" r:id="rId22"/>
    <p:sldId id="2145705132" r:id="rId23"/>
    <p:sldId id="2145705133" r:id="rId24"/>
    <p:sldId id="2145705122" r:id="rId25"/>
    <p:sldId id="2145705071" r:id="rId26"/>
    <p:sldId id="2145705140" r:id="rId27"/>
    <p:sldId id="2145705135" r:id="rId28"/>
  </p:sldIdLst>
  <p:sldSz cx="12192000" cy="6858000"/>
  <p:notesSz cx="6735763" cy="9866313"/>
  <p:custShowLst>
    <p:custShow name="Format Guide Workshop" id="0">
      <p:sldLst/>
    </p:custShow>
  </p:custShowLst>
  <p:custDataLst>
    <p:tags r:id="rId31"/>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9A45896-92A8-4EB6-8412-776C7349D72B}" v="33" dt="2021-10-11T11:19:37.531"/>
    <p1510:client id="{F6B83C0D-4964-4230-A5F0-8F2F3784A70C}" v="3" dt="2021-10-11T13:32:08.329"/>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3166" autoAdjust="0"/>
    <p:restoredTop sz="94796" autoAdjust="0"/>
  </p:normalViewPr>
  <p:slideViewPr>
    <p:cSldViewPr snapToGrid="0">
      <p:cViewPr varScale="1">
        <p:scale>
          <a:sx n="98" d="100"/>
          <a:sy n="98" d="100"/>
        </p:scale>
        <p:origin x="90" y="192"/>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commentAuthors" Target="commentAuthors.xml"/><Relationship Id="rId37" Type="http://schemas.microsoft.com/office/2015/10/relationships/revisionInfo" Target="revisionInfo.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gs" Target="tags/tag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handoutMaster" Target="handoutMasters/handoutMaster1.xml"/><Relationship Id="rId35" Type="http://schemas.openxmlformats.org/officeDocument/2006/relationships/theme" Target="theme/theme1.xml"/><Relationship Id="rId8" Type="http://schemas.openxmlformats.org/officeDocument/2006/relationships/slide" Target="slides/slide7.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10/19/2021</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10/19/2021</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5" name="TextBox 4"/>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12" name="TextBox 11"/>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hyperlink" Target="https://www.iea.org/articles/etp-clean-energy-technology-guide" TargetMode="Externa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3" Type="http://schemas.openxmlformats.org/officeDocument/2006/relationships/hyperlink" Target="https://www.meti.go.jp/press/2020/02/20210219003/20210219003.html" TargetMode="External"/><Relationship Id="rId2" Type="http://schemas.openxmlformats.org/officeDocument/2006/relationships/hyperlink" Target="https://www.meti.go.jp/press/2020/07/20200713001/20200713001.html" TargetMode="External"/><Relationship Id="rId1" Type="http://schemas.openxmlformats.org/officeDocument/2006/relationships/slideLayout" Target="../slideLayouts/slideLayout3.xml"/><Relationship Id="rId4" Type="http://schemas.openxmlformats.org/officeDocument/2006/relationships/hyperlink" Target="https://www.meti.go.jp/policy/economy/keiei_innovation/kodoshishin/kodoshishin.html" TargetMode="Externa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2" Type="http://schemas.openxmlformats.org/officeDocument/2006/relationships/hyperlink" Target="https://www.ipa.go.jp/dadc/architecture/what.ht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事業戦略ビジョン</a:t>
            </a:r>
            <a:br>
              <a:rPr kumimoji="1" lang="en-US" altLang="ja-JP" dirty="0"/>
            </a:br>
            <a:br>
              <a:rPr kumimoji="1" lang="en-US" altLang="ja-JP" dirty="0"/>
            </a:br>
            <a:r>
              <a:rPr kumimoji="1" lang="ja-JP" altLang="en-US" sz="1800" dirty="0"/>
              <a:t>提案プロジェクト名：○○○</a:t>
            </a:r>
            <a:r>
              <a:rPr kumimoji="1" lang="en-US" altLang="ja-JP" sz="1800" dirty="0"/>
              <a:t>			</a:t>
            </a:r>
            <a:r>
              <a:rPr kumimoji="1" lang="ja-JP" altLang="en-US" sz="1800" dirty="0"/>
              <a:t>提案者名：Ａ社</a:t>
            </a:r>
            <a:r>
              <a:rPr kumimoji="1" lang="ja-JP" altLang="en-US" sz="1400" dirty="0"/>
              <a:t>（幹事企業） </a:t>
            </a:r>
            <a:r>
              <a:rPr kumimoji="1" lang="ja-JP" altLang="en-US" sz="1800" dirty="0"/>
              <a:t>、代表名：代表取締役社長　</a:t>
            </a:r>
            <a:r>
              <a:rPr kumimoji="1" lang="en-US" altLang="ja-JP" sz="1800" dirty="0"/>
              <a:t>aa aa</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032530"/>
            <a:ext cx="10972506" cy="2825470"/>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t>＜注意事項＞</a:t>
            </a:r>
            <a:endParaRPr kumimoji="1" lang="en-US" altLang="ja-JP" sz="1100" dirty="0"/>
          </a:p>
          <a:p>
            <a:endParaRPr kumimoji="1" lang="en-US" altLang="ja-JP" sz="1100" dirty="0"/>
          </a:p>
          <a:p>
            <a:pPr marL="342900" indent="-342900">
              <a:buFont typeface="Arial" panose="020B0604020202020204" pitchFamily="34" charset="0"/>
              <a:buChar char="•"/>
            </a:pPr>
            <a:r>
              <a:rPr kumimoji="1" lang="ja-JP" altLang="en-US" sz="1100" dirty="0"/>
              <a:t>本資料に記載している項目に必要情報を入力し、「事業戦略ビジョン」を作成してください。これが、いわゆる提案書に当たります。</a:t>
            </a:r>
            <a:endParaRPr kumimoji="1" lang="en-US" altLang="ja-JP" sz="1100" dirty="0"/>
          </a:p>
          <a:p>
            <a:pPr marL="342900" indent="-342900">
              <a:buFont typeface="Arial" panose="020B0604020202020204" pitchFamily="34" charset="0"/>
              <a:buChar char="•"/>
            </a:pPr>
            <a:r>
              <a:rPr kumimoji="1" lang="ja-JP" altLang="en-US" sz="1100" dirty="0"/>
              <a:t>フォーマットはあくまで例示であり、資料の体裁・分量を変えること（既存の中期経営計画・経営ビジョン等の引用・挿入等を含む）は自由ですが、各ページの記載ガイド（青色のボックス）について十分な言及がない場合は、審査において十分に評価されない可能性があります。なお、事実・データ等の記載は、その出典を明記して下さい。</a:t>
            </a:r>
            <a:endParaRPr kumimoji="1" lang="en-US" altLang="ja-JP" sz="1100" dirty="0"/>
          </a:p>
          <a:p>
            <a:pPr marL="342900" indent="-342900">
              <a:buFont typeface="Arial" panose="020B0604020202020204" pitchFamily="34" charset="0"/>
              <a:buChar char="•"/>
            </a:pPr>
            <a:r>
              <a:rPr kumimoji="1" lang="ja-JP" altLang="en-US" sz="1100" dirty="0"/>
              <a:t>各ページの記載ガイド（青色のボックス）は提出時に削除して下さい。</a:t>
            </a:r>
            <a:endParaRPr kumimoji="1" lang="en-US" altLang="ja-JP" sz="1100" dirty="0"/>
          </a:p>
          <a:p>
            <a:pPr marL="342900" indent="-342900">
              <a:buFont typeface="Arial" panose="020B0604020202020204" pitchFamily="34" charset="0"/>
              <a:buChar char="•"/>
            </a:pPr>
            <a:r>
              <a:rPr kumimoji="1" lang="ja-JP" altLang="en-US" sz="1100" dirty="0"/>
              <a:t>必要に応じて、参考資料（自由様式）を挿入して下さい。</a:t>
            </a:r>
            <a:endParaRPr kumimoji="1" lang="en-US" altLang="ja-JP" sz="1100" dirty="0"/>
          </a:p>
          <a:p>
            <a:pPr marL="342900" indent="-342900">
              <a:buFont typeface="Arial" panose="020B0604020202020204" pitchFamily="34" charset="0"/>
              <a:buChar char="•"/>
            </a:pPr>
            <a:r>
              <a:rPr kumimoji="1" lang="ja-JP" altLang="en-US" sz="1100" dirty="0"/>
              <a:t>応募にあたっては、公募要領及び契約書（案）</a:t>
            </a:r>
            <a:r>
              <a:rPr kumimoji="1" lang="en-US" altLang="ja-JP" sz="1100" dirty="0"/>
              <a:t>/</a:t>
            </a:r>
            <a:r>
              <a:rPr kumimoji="1" lang="ja-JP" altLang="en-US" sz="1100" dirty="0"/>
              <a:t>交付規程をご覧下さい。審査の結果、採択され、事業を実施するには、これらの内容に同意いただくことが必要です。</a:t>
            </a:r>
            <a:endParaRPr kumimoji="1" lang="en-US" altLang="ja-JP" sz="1100" dirty="0"/>
          </a:p>
          <a:p>
            <a:pPr marL="342900" indent="-342900">
              <a:buFont typeface="Arial" panose="020B0604020202020204" pitchFamily="34" charset="0"/>
              <a:buChar char="•"/>
            </a:pPr>
            <a:r>
              <a:rPr kumimoji="1" lang="ja-JP" altLang="en-US" sz="1100" dirty="0"/>
              <a:t>本事業戦略ビジョンのうち非開示を希望する情報・スライドはその旨を明記ください。非開示情報と認められる情報は、</a:t>
            </a:r>
            <a:r>
              <a:rPr kumimoji="1" lang="en-US" altLang="ja-JP" sz="1100" dirty="0"/>
              <a:t>NEDO</a:t>
            </a:r>
            <a:r>
              <a:rPr kumimoji="1" lang="ja-JP" altLang="en-US" sz="1100" dirty="0"/>
              <a:t>や担当省庁の担当者及び審査委員以外には提供しないものとし、本基金事業以外の目的に使用しません。</a:t>
            </a:r>
            <a:endParaRPr kumimoji="1" lang="en-US" altLang="ja-JP" sz="1100" dirty="0"/>
          </a:p>
          <a:p>
            <a:pPr marL="342900" indent="-342900">
              <a:buFont typeface="Arial" panose="020B0604020202020204" pitchFamily="34" charset="0"/>
              <a:buChar char="•"/>
            </a:pPr>
            <a:r>
              <a:rPr kumimoji="1" lang="ja-JP" altLang="en-US" sz="1100" dirty="0"/>
              <a:t>上記の非開示とした情報を除いた上で、</a:t>
            </a:r>
            <a:r>
              <a:rPr kumimoji="1" lang="en-US" altLang="ja-JP" sz="1100" dirty="0"/>
              <a:t>NEDO</a:t>
            </a:r>
            <a:r>
              <a:rPr kumimoji="1" lang="ja-JP" altLang="en-US" sz="1100" dirty="0"/>
              <a:t>のホームページに採択者の「事業戦略ビジョン」を公開する予定です。</a:t>
            </a:r>
            <a:endParaRPr kumimoji="1" lang="en-US" altLang="ja-JP" sz="1100" dirty="0"/>
          </a:p>
          <a:p>
            <a:pPr marL="342900" indent="-342900">
              <a:buFont typeface="Arial" panose="020B0604020202020204" pitchFamily="34" charset="0"/>
              <a:buChar char="•"/>
            </a:pPr>
            <a:r>
              <a:rPr kumimoji="1" lang="ja-JP" altLang="en-US" sz="1100" u="sng" dirty="0"/>
              <a:t>大学や公的研究機関は　</a:t>
            </a:r>
            <a:r>
              <a:rPr kumimoji="1" lang="en-US" altLang="ja-JP" sz="1100" u="sng" dirty="0"/>
              <a:t>2.</a:t>
            </a:r>
            <a:r>
              <a:rPr kumimoji="1" lang="zh-TW" altLang="en-US" sz="1100" u="sng" dirty="0"/>
              <a:t>研究開発計画</a:t>
            </a:r>
            <a:r>
              <a:rPr kumimoji="1" lang="ja-JP" altLang="en-US" sz="1100" u="sng" dirty="0"/>
              <a:t>及び</a:t>
            </a:r>
            <a:r>
              <a:rPr kumimoji="1" lang="en-US" altLang="ja-JP" sz="1100" u="sng" dirty="0"/>
              <a:t>4.</a:t>
            </a:r>
            <a:r>
              <a:rPr kumimoji="1" lang="ja-JP" altLang="en-US" sz="1100" u="sng" dirty="0"/>
              <a:t>その他</a:t>
            </a:r>
            <a:r>
              <a:rPr kumimoji="1" lang="zh-TW" altLang="en-US" sz="1100" u="sng" dirty="0"/>
              <a:t>／（</a:t>
            </a:r>
            <a:r>
              <a:rPr kumimoji="1" lang="en-US" altLang="zh-TW" sz="1100" u="sng" dirty="0"/>
              <a:t>2</a:t>
            </a:r>
            <a:r>
              <a:rPr kumimoji="1" lang="zh-TW" altLang="en-US" sz="1100" u="sng" dirty="0"/>
              <a:t>） </a:t>
            </a:r>
            <a:r>
              <a:rPr kumimoji="1" lang="ja-JP" altLang="en-US" sz="1100" u="sng" dirty="0"/>
              <a:t>提案者情報のみを提出して下さい。但し、大学や研究機関等のみの提案の場合は、</a:t>
            </a:r>
            <a:r>
              <a:rPr kumimoji="1" lang="en-US" altLang="ja-JP" sz="1100" u="sng" dirty="0"/>
              <a:t>4. </a:t>
            </a:r>
            <a:r>
              <a:rPr kumimoji="1" lang="ja-JP" altLang="en-US" sz="1100" u="sng" dirty="0"/>
              <a:t>その他／（</a:t>
            </a:r>
            <a:r>
              <a:rPr kumimoji="1" lang="en-US" altLang="ja-JP" sz="1100" u="sng" dirty="0"/>
              <a:t>1</a:t>
            </a:r>
            <a:r>
              <a:rPr kumimoji="1" lang="ja-JP" altLang="en-US" sz="1100" u="sng" dirty="0"/>
              <a:t>）想定されるリスク要因と対処方針</a:t>
            </a:r>
            <a:r>
              <a:rPr kumimoji="1" lang="ja-JP" altLang="en-US" sz="1100" dirty="0"/>
              <a:t>についても、必要な項目を記載の上提出してください。</a:t>
            </a:r>
            <a:endParaRPr kumimoji="1" lang="en-US" altLang="ja-JP" sz="1100" u="sng" dirty="0"/>
          </a:p>
          <a:p>
            <a:pPr marL="342900" indent="-342900">
              <a:buFont typeface="Arial" panose="020B0604020202020204" pitchFamily="34" charset="0"/>
              <a:buChar char="•"/>
            </a:pPr>
            <a:r>
              <a:rPr kumimoji="1" lang="ja-JP" altLang="en-US" sz="1100" dirty="0"/>
              <a:t>本事業戦略ビジョンは事業実施期間中、定期的に（年に１度を想定）更新の上、随時公開いただきます。さらに、プロジェクトにおける主要企業等</a:t>
            </a:r>
            <a:r>
              <a:rPr kumimoji="1" lang="en-US" altLang="ja-JP" sz="1100" baseline="30000" dirty="0"/>
              <a:t>※</a:t>
            </a:r>
            <a:r>
              <a:rPr kumimoji="1" lang="ja-JP" altLang="en-US" sz="1100" dirty="0"/>
              <a:t>の経営者（原則、代表取締役、代表執行役その他代表権を有する者）や、単独で事業に参画する大学や研究機関等の代表者には、分野別</a:t>
            </a:r>
            <a:r>
              <a:rPr kumimoji="1" lang="en-US" altLang="ja-JP" sz="1100" dirty="0" err="1"/>
              <a:t>WG</a:t>
            </a:r>
            <a:r>
              <a:rPr kumimoji="1" lang="ja-JP" altLang="en-US" sz="1100" dirty="0"/>
              <a:t>において、本事業戦略ビジョンに基づき、（非公開とすべき情報の取り扱いには十分に留意の上で）事業の進捗に加えて、コンテクスト（事業環境）の変化にアジャイルに対応しているかどうかを説明いただく予定ですので、内容をよく確認の上、提出してください。</a:t>
            </a:r>
            <a:endParaRPr kumimoji="1" lang="en-US" altLang="ja-JP" sz="1100" dirty="0"/>
          </a:p>
          <a:p>
            <a:pPr marL="442913" indent="-442913"/>
            <a:r>
              <a:rPr kumimoji="1" lang="ja-JP" altLang="en-US" sz="1100" dirty="0"/>
              <a:t>　　　　</a:t>
            </a:r>
            <a:r>
              <a:rPr kumimoji="1" lang="en-US" altLang="ja-JP" sz="1100" dirty="0"/>
              <a:t>※</a:t>
            </a:r>
            <a:r>
              <a:rPr kumimoji="1" lang="ja-JP" altLang="en-US" sz="1100" dirty="0"/>
              <a:t>国費負担額がプロジェクト内で最大の実施主体（大学や公的研究機関等を除く、 実施主体がコンソーシアムの場合は幹事会社）、及び国費負担額がプロジェクト全体の</a:t>
            </a:r>
            <a:r>
              <a:rPr kumimoji="1" lang="en-US" altLang="ja-JP" sz="1100" dirty="0"/>
              <a:t>10</a:t>
            </a:r>
            <a:r>
              <a:rPr kumimoji="1" lang="ja-JP" altLang="en-US" sz="1100" dirty="0"/>
              <a:t>％以上かつ上位３社程度の主要企業等（コンソーシアム単位ではなく企業等の単位）　　　　</a:t>
            </a:r>
            <a:endParaRPr kumimoji="1" lang="en-US" altLang="ja-JP" sz="1100" dirty="0"/>
          </a:p>
        </p:txBody>
      </p:sp>
      <p:sp>
        <p:nvSpPr>
          <p:cNvPr id="8" name="テキスト ボックス 7"/>
          <p:cNvSpPr txBox="1"/>
          <p:nvPr/>
        </p:nvSpPr>
        <p:spPr>
          <a:xfrm>
            <a:off x="9656064" y="205562"/>
            <a:ext cx="2309108" cy="39694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575757"/>
                </a:solidFill>
                <a:latin typeface="Meiryo UI" panose="020B0604030504040204" pitchFamily="50" charset="-128"/>
                <a:ea typeface="Meiryo UI" panose="020B0604030504040204" pitchFamily="50" charset="-128"/>
              </a:rPr>
              <a:t>(</a:t>
            </a:r>
            <a:r>
              <a:rPr kumimoji="1" lang="ja-JP" altLang="en-US" sz="1600" dirty="0">
                <a:solidFill>
                  <a:srgbClr val="575757"/>
                </a:solidFill>
                <a:latin typeface="Meiryo UI" panose="020B0604030504040204" pitchFamily="50" charset="-128"/>
                <a:ea typeface="Meiryo UI" panose="020B0604030504040204" pitchFamily="50" charset="-128"/>
              </a:rPr>
              <a:t>応募フォーマット</a:t>
            </a:r>
            <a:r>
              <a:rPr kumimoji="1" lang="en-US" altLang="ja-JP" sz="1600" dirty="0">
                <a:solidFill>
                  <a:srgbClr val="575757"/>
                </a:solidFill>
                <a:latin typeface="Meiryo UI" panose="020B0604030504040204" pitchFamily="50" charset="-128"/>
                <a:ea typeface="Meiryo UI" panose="020B0604030504040204" pitchFamily="50" charset="-128"/>
              </a:rPr>
              <a:t>)</a:t>
            </a:r>
          </a:p>
        </p:txBody>
      </p:sp>
      <p:sp>
        <p:nvSpPr>
          <p:cNvPr id="2" name="テキスト ボックス 1"/>
          <p:cNvSpPr txBox="1"/>
          <p:nvPr/>
        </p:nvSpPr>
        <p:spPr>
          <a:xfrm>
            <a:off x="5854046" y="3725094"/>
            <a:ext cx="5542961" cy="48076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dirty="0">
                <a:solidFill>
                  <a:schemeClr val="bg1"/>
                </a:solidFill>
                <a:latin typeface="Meiryo UI" panose="020B0604030504040204" pitchFamily="50" charset="-128"/>
                <a:ea typeface="Meiryo UI" panose="020B0604030504040204" pitchFamily="50" charset="-128"/>
              </a:rPr>
              <a:t>（共同提案者（再委託先除く）：Ｂ社）</a:t>
            </a:r>
          </a:p>
        </p:txBody>
      </p:sp>
      <p:sp>
        <p:nvSpPr>
          <p:cNvPr id="9" name="テキスト ボックス 8"/>
          <p:cNvSpPr txBox="1"/>
          <p:nvPr/>
        </p:nvSpPr>
        <p:spPr>
          <a:xfrm>
            <a:off x="9802425" y="3793569"/>
            <a:ext cx="2389575" cy="34381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bg1"/>
                </a:solidFill>
                <a:latin typeface="Meiryo UI" panose="020B0604030504040204" pitchFamily="50" charset="-128"/>
                <a:ea typeface="Meiryo UI" panose="020B0604030504040204" pitchFamily="50" charset="-128"/>
              </a:rPr>
              <a:t>※</a:t>
            </a:r>
            <a:r>
              <a:rPr kumimoji="1" lang="ja-JP" altLang="en-US" sz="900" dirty="0">
                <a:solidFill>
                  <a:schemeClr val="bg1"/>
                </a:solidFill>
                <a:latin typeface="Meiryo UI" panose="020B0604030504040204" pitchFamily="50" charset="-128"/>
                <a:ea typeface="Meiryo UI" panose="020B0604030504040204" pitchFamily="50" charset="-128"/>
              </a:rPr>
              <a:t>コンソーシアム等による共同実施の場合には、幹事企業を明記して下さい。</a:t>
            </a:r>
          </a:p>
        </p:txBody>
      </p:sp>
    </p:spTree>
    <p:extLst>
      <p:ext uri="{BB962C8B-B14F-4D97-AF65-F5344CB8AC3E}">
        <p14:creationId xmlns:p14="http://schemas.microsoft.com/office/powerpoint/2010/main" val="4812541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rgbClr val="575757"/>
                </a:solidFill>
                <a:latin typeface="Meiryo UI" panose="020B0604030504040204" pitchFamily="50" charset="-128"/>
                <a:ea typeface="Meiryo UI" panose="020B0604030504040204" pitchFamily="50" charset="-128"/>
              </a:rPr>
              <a:t>事業化</a:t>
            </a:r>
            <a:endParaRPr kumimoji="1" lang="en-US" sz="1200" dirty="0" err="1">
              <a:solidFill>
                <a:srgbClr val="575757"/>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1502826560"/>
              </p:ext>
            </p:extLst>
          </p:nvPr>
        </p:nvGraphicFramePr>
        <p:xfrm>
          <a:off x="521722" y="2653896"/>
          <a:ext cx="11257502" cy="3239176"/>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N0</a:t>
                      </a:r>
                      <a:r>
                        <a:rPr lang="ja-JP" altLang="en-US" sz="900" dirty="0">
                          <a:solidFill>
                            <a:schemeClr val="tx1"/>
                          </a:solidFill>
                          <a:latin typeface="Meiryo UI" panose="020B0604030504040204" pitchFamily="50" charset="-128"/>
                          <a:ea typeface="Meiryo UI" panose="020B0604030504040204" pitchFamily="50" charset="-128"/>
                        </a:rPr>
                        <a:t>年度</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latin typeface="Meiryo UI" panose="020B0604030504040204" pitchFamily="50" charset="-128"/>
                          <a:ea typeface="Meiryo UI" panose="020B0604030504040204" pitchFamily="50" charset="-128"/>
                        </a:rPr>
                        <a:t>N1</a:t>
                      </a:r>
                      <a:r>
                        <a:rPr lang="ja-JP" altLang="en-US" sz="900" kern="1200" dirty="0">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latin typeface="Meiryo UI" panose="020B0604030504040204" pitchFamily="50" charset="-128"/>
                          <a:ea typeface="Meiryo UI" panose="020B0604030504040204" pitchFamily="50" charset="-128"/>
                        </a:rPr>
                        <a:t>N10</a:t>
                      </a:r>
                      <a:r>
                        <a:rPr lang="ja-JP" altLang="en-US" sz="800" kern="1200" dirty="0">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latin typeface="Meiryo UI" panose="020B0604030504040204" pitchFamily="50" charset="-128"/>
                          <a:ea typeface="Meiryo UI" panose="020B0604030504040204" pitchFamily="50" charset="-128"/>
                        </a:rPr>
                        <a:t>NX</a:t>
                      </a:r>
                      <a:r>
                        <a:rPr lang="ja-JP" altLang="en-US" sz="800" kern="1200" dirty="0">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err="1">
                          <a:ln>
                            <a:noFill/>
                          </a:ln>
                          <a:effectLst/>
                          <a:uLnTx/>
                          <a:uFillTx/>
                          <a:latin typeface="Meiryo UI" panose="020B0604030504040204" pitchFamily="50" charset="-128"/>
                          <a:ea typeface="Meiryo UI" panose="020B0604030504040204" pitchFamily="50" charset="-128"/>
                        </a:rPr>
                        <a:t>N15</a:t>
                      </a:r>
                      <a:r>
                        <a:rPr kumimoji="0" lang="ja-JP" altLang="en-US" sz="8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年度</a:t>
                      </a:r>
                      <a:endParaRPr lang="en-US" sz="8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a:t>
                      </a:r>
                      <a:endParaRPr lang="en-US" altLang="ja-JP" sz="800" dirty="0">
                        <a:latin typeface="Meiryo UI" panose="020B0604030504040204" pitchFamily="50" charset="-128"/>
                        <a:ea typeface="Meiryo UI" panose="020B0604030504040204" pitchFamily="50" charset="-128"/>
                      </a:endParaRPr>
                    </a:p>
                    <a:p>
                      <a:r>
                        <a:rPr lang="ja-JP" altLang="en-US" sz="800" dirty="0" err="1">
                          <a:latin typeface="Meiryo UI" panose="020B0604030504040204" pitchFamily="50" charset="-128"/>
                          <a:ea typeface="Meiryo UI" panose="020B0604030504040204" pitchFamily="50" charset="-128"/>
                        </a:rPr>
                        <a:t>まで</a:t>
                      </a:r>
                      <a:r>
                        <a:rPr lang="ja-JP" altLang="en-US" sz="800" dirty="0">
                          <a:latin typeface="Meiryo UI" panose="020B0604030504040204" pitchFamily="50" charset="-128"/>
                          <a:ea typeface="Meiryo UI" panose="020B0604030504040204" pitchFamily="50" charset="-128"/>
                        </a:rPr>
                        <a:t>合計</a:t>
                      </a:r>
                      <a:endParaRPr lang="en-US" sz="800" dirty="0">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NX</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a:t>
                      </a:r>
                      <a:r>
                        <a:rPr lang="ja-JP" altLang="en-US" sz="1200" dirty="0">
                          <a:solidFill>
                            <a:schemeClr val="accent3">
                              <a:lumMod val="50000"/>
                            </a:schemeClr>
                          </a:solidFill>
                          <a:latin typeface="Meiryo UI" panose="020B0604030504040204" pitchFamily="50" charset="-128"/>
                          <a:ea typeface="Meiryo UI" panose="020B0604030504040204" pitchFamily="50" charset="-128"/>
                        </a:rPr>
                        <a:t>等</a:t>
                      </a:r>
                      <a:endParaRPr lang="en-US" sz="1200" dirty="0">
                        <a:solidFill>
                          <a:schemeClr val="accent3">
                            <a:lumMod val="50000"/>
                          </a:schemeClr>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latin typeface="Meiryo UI" panose="020B0604030504040204" pitchFamily="50" charset="-128"/>
                          <a:ea typeface="Meiryo UI" panose="020B0604030504040204" pitchFamily="50" charset="-128"/>
                        </a:rPr>
                        <a:t>売上高</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年には、まずは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市場での導入を図り、</a:t>
                      </a:r>
                      <a:r>
                        <a:rPr lang="en-US" altLang="ja-JP" sz="1000" dirty="0">
                          <a:solidFill>
                            <a:schemeClr val="tx1"/>
                          </a:solidFill>
                          <a:latin typeface="Meiryo UI" panose="020B0604030504040204" pitchFamily="50" charset="-128"/>
                          <a:ea typeface="Meiryo UI" panose="020B0604030504040204" pitchFamily="50" charset="-128"/>
                        </a:rPr>
                        <a:t>NY</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a:t>
                      </a:r>
                      <a:r>
                        <a:rPr lang="en-US" altLang="ja-JP" sz="1000" dirty="0">
                          <a:solidFill>
                            <a:schemeClr val="tx1"/>
                          </a:solidFill>
                          <a:latin typeface="Meiryo UI" panose="020B0604030504040204" pitchFamily="50" charset="-128"/>
                          <a:ea typeface="Meiryo UI" panose="020B0604030504040204" pitchFamily="50" charset="-128"/>
                        </a:rPr>
                        <a:t>NZ</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件程度の販売実績を想定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原価</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研究開発費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年頃から最大需要家との共同開発開始を想定</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74707">
                <a:tc>
                  <a:txBody>
                    <a:bodyPr/>
                    <a:lstStyle/>
                    <a:p>
                      <a:pPr marL="87313" indent="0"/>
                      <a:r>
                        <a:rPr lang="ja-JP" altLang="en-US" sz="1000" dirty="0">
                          <a:latin typeface="Meiryo UI" panose="020B0604030504040204" pitchFamily="50" charset="-128"/>
                          <a:ea typeface="Meiryo UI" panose="020B0604030504040204" pitchFamily="50" charset="-128"/>
                        </a:rPr>
                        <a:t>設備投資費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041414142"/>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販売管理費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N</a:t>
                      </a:r>
                      <a:r>
                        <a:rPr lang="en-US" altLang="ja-JP" sz="1000" dirty="0">
                          <a:solidFill>
                            <a:schemeClr val="tx1"/>
                          </a:solidFill>
                          <a:latin typeface="Meiryo UI" panose="020B0604030504040204" pitchFamily="50" charset="-128"/>
                          <a:ea typeface="Meiryo UI" panose="020B0604030504040204" pitchFamily="50" charset="-128"/>
                        </a:rPr>
                        <a:t>X</a:t>
                      </a: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年頃にはサンプル製品提供により顧客ニーズを確認</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dirty="0">
                          <a:latin typeface="Meiryo UI" panose="020B0604030504040204" pitchFamily="50" charset="-128"/>
                          <a:ea typeface="Meiryo UI" panose="020B0604030504040204" pitchFamily="50" charset="-128"/>
                        </a:rPr>
                        <a:t>営業利益</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327712">
                <a:tc>
                  <a:txBody>
                    <a:bodyPr/>
                    <a:lstStyle/>
                    <a:p>
                      <a:pPr marL="87313" indent="0"/>
                      <a:r>
                        <a:rPr lang="ja-JP" altLang="en-US" sz="1000" dirty="0">
                          <a:latin typeface="Meiryo UI" panose="020B0604030504040204" pitchFamily="50" charset="-128"/>
                          <a:ea typeface="Meiryo UI" panose="020B0604030504040204" pitchFamily="50" charset="-128"/>
                        </a:rPr>
                        <a:t>取組の段階</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事業化可能性の検証</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研究開発の開始</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事業化</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524894774"/>
                  </a:ext>
                </a:extLst>
              </a:tr>
              <a:tr h="501496">
                <a:tc>
                  <a:txBody>
                    <a:bodyPr/>
                    <a:lstStyle/>
                    <a:p>
                      <a:pPr marL="87313" indent="0" algn="l"/>
                      <a:r>
                        <a:rPr lang="ja-JP" altLang="en-US" sz="1000" dirty="0">
                          <a:latin typeface="Meiryo UI" panose="020B0604030504040204" pitchFamily="50" charset="-128"/>
                          <a:ea typeface="Meiryo UI" panose="020B0604030504040204" pitchFamily="50" charset="-128"/>
                        </a:rPr>
                        <a:t>会社全体の</a:t>
                      </a:r>
                      <a:endParaRPr lang="en-US" altLang="ja-JP" sz="1000" dirty="0">
                        <a:latin typeface="Meiryo UI" panose="020B0604030504040204" pitchFamily="50" charset="-128"/>
                        <a:ea typeface="Meiryo UI" panose="020B0604030504040204" pitchFamily="50" charset="-128"/>
                      </a:endParaRPr>
                    </a:p>
                    <a:p>
                      <a:pPr marL="87313" indent="0" algn="l"/>
                      <a:r>
                        <a:rPr lang="ja-JP" altLang="en-US" sz="1000" dirty="0">
                          <a:latin typeface="Meiryo UI" panose="020B0604030504040204" pitchFamily="50" charset="-128"/>
                          <a:ea typeface="Meiryo UI" panose="020B0604030504040204" pitchFamily="50" charset="-128"/>
                        </a:rPr>
                        <a:t>売上高研究開発費比率</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p>
                      <a:pPr marL="87313" indent="0"/>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a:t>
                      </a: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今後、分野別ワーキンググループにおけるモニタリングにおいて、当該情報をアップデートした上で、定期的に確認を行う予定</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510550"/>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2595455"/>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211562"/>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rgbClr val="575757"/>
                </a:solidFill>
                <a:latin typeface="Meiryo UI" panose="020B0604030504040204" pitchFamily="50" charset="-128"/>
                <a:ea typeface="Meiryo UI" panose="020B0604030504040204" pitchFamily="50" charset="-128"/>
              </a:rPr>
              <a:t>研究開発</a:t>
            </a:r>
            <a:endParaRPr kumimoji="1" lang="en-US" sz="1200" dirty="0" err="1">
              <a:solidFill>
                <a:srgbClr val="575757"/>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XX</a:t>
            </a:r>
            <a:r>
              <a:rPr kumimoji="1" lang="ja-JP" altLang="en-US" dirty="0">
                <a:solidFill>
                  <a:schemeClr val="tx1"/>
                </a:solidFill>
              </a:rPr>
              <a:t>年頃の事業化、</a:t>
            </a:r>
            <a:r>
              <a:rPr kumimoji="1" lang="en-US" altLang="ja-JP" dirty="0" err="1">
                <a:solidFill>
                  <a:schemeClr val="tx1"/>
                </a:solidFill>
              </a:rPr>
              <a:t>YY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366123"/>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直近の決算情報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投資回収</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501025"/>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92309"/>
            <a:ext cx="3654800" cy="590550"/>
          </a:xfrm>
          <a:prstGeom prst="borderCallout1">
            <a:avLst>
              <a:gd name="adj1" fmla="val -2218"/>
              <a:gd name="adj2" fmla="val 26851"/>
              <a:gd name="adj3" fmla="val -51112"/>
              <a:gd name="adj4" fmla="val 38071"/>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err="1">
                <a:solidFill>
                  <a:schemeClr val="tx1"/>
                </a:solidFill>
                <a:latin typeface="Meiryo UI" panose="020B0604030504040204" pitchFamily="50" charset="-128"/>
                <a:ea typeface="Meiryo UI" panose="020B0604030504040204" pitchFamily="50" charset="-128"/>
              </a:rPr>
              <a:t>NX</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19" name="四角形吹き出し 18"/>
          <p:cNvSpPr/>
          <p:nvPr/>
        </p:nvSpPr>
        <p:spPr>
          <a:xfrm>
            <a:off x="382731" y="6434353"/>
            <a:ext cx="5918834" cy="270926"/>
          </a:xfrm>
          <a:prstGeom prst="wedgeRectCallout">
            <a:avLst>
              <a:gd name="adj1" fmla="val -38294"/>
              <a:gd name="adj2" fmla="val -259561"/>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研究開発・社会実装計画の目標の内、アウトカムにある</a:t>
            </a:r>
            <a:r>
              <a:rPr kumimoji="1" lang="en-US" altLang="ja-JP" sz="1000" dirty="0">
                <a:solidFill>
                  <a:schemeClr val="tx1"/>
                </a:solidFill>
                <a:latin typeface="Meiryo UI" panose="020B0604030504040204" pitchFamily="50" charset="-128"/>
                <a:ea typeface="Meiryo UI" panose="020B0604030504040204" pitchFamily="50" charset="-128"/>
              </a:rPr>
              <a:t>CO</a:t>
            </a:r>
            <a:r>
              <a:rPr kumimoji="1" lang="en-US" altLang="ja-JP" sz="1000" baseline="-25000" dirty="0">
                <a:solidFill>
                  <a:schemeClr val="tx1"/>
                </a:solidFill>
                <a:latin typeface="Meiryo UI" panose="020B0604030504040204" pitchFamily="50" charset="-128"/>
                <a:ea typeface="Meiryo UI" panose="020B0604030504040204" pitchFamily="50" charset="-128"/>
              </a:rPr>
              <a:t>2</a:t>
            </a:r>
            <a:r>
              <a:rPr kumimoji="1" lang="ja-JP" altLang="en-US" sz="1000" dirty="0">
                <a:solidFill>
                  <a:schemeClr val="tx1"/>
                </a:solidFill>
                <a:latin typeface="Meiryo UI" panose="020B0604030504040204" pitchFamily="50" charset="-128"/>
                <a:ea typeface="Meiryo UI" panose="020B0604030504040204" pitchFamily="50" charset="-128"/>
              </a:rPr>
              <a:t>削減効果の算定の考え方と整合するよう算出すること</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645350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C25C7B4B-E1FA-4BDD-AED4-30712EF6A20B}"/>
              </a:ext>
            </a:extLst>
          </p:cNvPr>
          <p:cNvSpPr txBox="1"/>
          <p:nvPr/>
        </p:nvSpPr>
        <p:spPr>
          <a:xfrm>
            <a:off x="8523780"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2" name="Straight Connector 11">
            <a:extLst>
              <a:ext uri="{FF2B5EF4-FFF2-40B4-BE49-F238E27FC236}">
                <a16:creationId xmlns:a16="http://schemas.microsoft.com/office/drawing/2014/main" id="{058AB912-68C6-42CF-8A75-681045840E02}"/>
              </a:ext>
            </a:extLst>
          </p:cNvPr>
          <p:cNvCxnSpPr>
            <a:cxnSpLocks/>
          </p:cNvCxnSpPr>
          <p:nvPr/>
        </p:nvCxnSpPr>
        <p:spPr>
          <a:xfrm>
            <a:off x="1106274"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FDFE9A3-4AF2-4046-902C-26AF9E282535}"/>
              </a:ext>
            </a:extLst>
          </p:cNvPr>
          <p:cNvSpPr txBox="1"/>
          <p:nvPr/>
        </p:nvSpPr>
        <p:spPr>
          <a:xfrm>
            <a:off x="1106274" y="1570605"/>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研究開発・実証</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81C7F86D-61C4-4739-80C6-3371522CEC0B}"/>
              </a:ext>
            </a:extLst>
          </p:cNvPr>
          <p:cNvCxnSpPr>
            <a:cxnSpLocks/>
          </p:cNvCxnSpPr>
          <p:nvPr/>
        </p:nvCxnSpPr>
        <p:spPr>
          <a:xfrm>
            <a:off x="8521143"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44952BDD-8264-4D32-9B98-816D78A5E264}"/>
              </a:ext>
            </a:extLst>
          </p:cNvPr>
          <p:cNvSpPr txBox="1"/>
          <p:nvPr/>
        </p:nvSpPr>
        <p:spPr>
          <a:xfrm>
            <a:off x="44782" y="1936967"/>
            <a:ext cx="973707" cy="24597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取組方針</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7" name="TextBox 16">
            <a:extLst>
              <a:ext uri="{FF2B5EF4-FFF2-40B4-BE49-F238E27FC236}">
                <a16:creationId xmlns:a16="http://schemas.microsoft.com/office/drawing/2014/main" id="{C9DA6D93-5F15-4747-BE14-A7683D2E7DFD}"/>
              </a:ext>
            </a:extLst>
          </p:cNvPr>
          <p:cNvSpPr txBox="1"/>
          <p:nvPr/>
        </p:nvSpPr>
        <p:spPr>
          <a:xfrm>
            <a:off x="44785" y="4705492"/>
            <a:ext cx="973707" cy="2013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国際競争上の</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ja-JP" altLang="en-US" sz="1400" b="1" dirty="0">
                <a:solidFill>
                  <a:schemeClr val="tx1"/>
                </a:solidFill>
                <a:latin typeface="Meiryo UI" panose="020B0604030504040204" pitchFamily="50" charset="-128"/>
                <a:ea typeface="Meiryo UI" panose="020B0604030504040204" pitchFamily="50" charset="-128"/>
              </a:rPr>
              <a:t>優位性</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8" name="Rectangle 17">
            <a:extLst>
              <a:ext uri="{FF2B5EF4-FFF2-40B4-BE49-F238E27FC236}">
                <a16:creationId xmlns:a16="http://schemas.microsoft.com/office/drawing/2014/main" id="{0B09E4B8-D339-4ECC-93DB-B122869F0B26}"/>
              </a:ext>
            </a:extLst>
          </p:cNvPr>
          <p:cNvSpPr/>
          <p:nvPr/>
        </p:nvSpPr>
        <p:spPr>
          <a:xfrm>
            <a:off x="630000" y="1174447"/>
            <a:ext cx="10932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・時間軸とともに当該事業の研究開発から社会実装、その後の競争性の維持・事業拡大のために取り組むべき事項について計画を記載。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0" name="Straight Connector 19">
            <a:extLst>
              <a:ext uri="{FF2B5EF4-FFF2-40B4-BE49-F238E27FC236}">
                <a16:creationId xmlns:a16="http://schemas.microsoft.com/office/drawing/2014/main" id="{DACB5F88-6A64-40BD-8922-90BFA0791C8B}"/>
              </a:ext>
            </a:extLst>
          </p:cNvPr>
          <p:cNvCxnSpPr/>
          <p:nvPr/>
        </p:nvCxnSpPr>
        <p:spPr>
          <a:xfrm>
            <a:off x="950620" y="1936967"/>
            <a:ext cx="0" cy="24588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8F905B97-556E-4A21-8F09-1179FE2645A8}"/>
              </a:ext>
            </a:extLst>
          </p:cNvPr>
          <p:cNvCxnSpPr>
            <a:cxnSpLocks/>
          </p:cNvCxnSpPr>
          <p:nvPr/>
        </p:nvCxnSpPr>
        <p:spPr>
          <a:xfrm>
            <a:off x="950623" y="4705492"/>
            <a:ext cx="0" cy="1728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3" name="Rectangle 32">
            <a:extLst>
              <a:ext uri="{FF2B5EF4-FFF2-40B4-BE49-F238E27FC236}">
                <a16:creationId xmlns:a16="http://schemas.microsoft.com/office/drawing/2014/main" id="{C846BACF-60EF-427D-8778-34915CFB9FDE}"/>
              </a:ext>
            </a:extLst>
          </p:cNvPr>
          <p:cNvSpPr/>
          <p:nvPr/>
        </p:nvSpPr>
        <p:spPr>
          <a:xfrm>
            <a:off x="8521143"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販売段階における、流通・広告・価格・商品改良等の方策・工夫を記載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9" name="Straight Connector 28">
            <a:extLst>
              <a:ext uri="{FF2B5EF4-FFF2-40B4-BE49-F238E27FC236}">
                <a16:creationId xmlns:a16="http://schemas.microsoft.com/office/drawing/2014/main" id="{B231AFCF-112F-4827-90E7-3C1CBF8877F3}"/>
              </a:ext>
            </a:extLst>
          </p:cNvPr>
          <p:cNvCxnSpPr/>
          <p:nvPr/>
        </p:nvCxnSpPr>
        <p:spPr>
          <a:xfrm rot="5400000">
            <a:off x="2893421"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0" name="Group 29">
            <a:extLst>
              <a:ext uri="{FF2B5EF4-FFF2-40B4-BE49-F238E27FC236}">
                <a16:creationId xmlns:a16="http://schemas.microsoft.com/office/drawing/2014/main" id="{C42C4786-DFB1-400C-8EE2-8B263A9A6825}"/>
              </a:ext>
            </a:extLst>
          </p:cNvPr>
          <p:cNvGrpSpPr/>
          <p:nvPr/>
        </p:nvGrpSpPr>
        <p:grpSpPr>
          <a:xfrm rot="5400000">
            <a:off x="2784526" y="4533932"/>
            <a:ext cx="180000" cy="169290"/>
            <a:chOff x="5937564" y="3833744"/>
            <a:chExt cx="306171" cy="306910"/>
          </a:xfrm>
        </p:grpSpPr>
        <p:sp>
          <p:nvSpPr>
            <p:cNvPr id="31"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2"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34" name="Title 1">
            <a:extLst>
              <a:ext uri="{FF2B5EF4-FFF2-40B4-BE49-F238E27FC236}">
                <a16:creationId xmlns:a16="http://schemas.microsoft.com/office/drawing/2014/main" id="{B60ED9F8-A9BD-44DE-849D-613E607BEFB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2">
                    <a:lumMod val="75000"/>
                  </a:schemeClr>
                </a:solidFill>
              </a:rPr>
              <a:t>1. </a:t>
            </a:r>
            <a:r>
              <a:rPr lang="ja-JP" altLang="en-US" sz="2000" dirty="0">
                <a:solidFill>
                  <a:schemeClr val="tx2">
                    <a:lumMod val="75000"/>
                  </a:schemeClr>
                </a:solidFill>
              </a:rPr>
              <a:t>事業戦略・事業計画／</a:t>
            </a:r>
            <a:r>
              <a:rPr kumimoji="1" lang="ja-JP" altLang="en-US" sz="2000" dirty="0">
                <a:solidFill>
                  <a:schemeClr val="tx2">
                    <a:lumMod val="75000"/>
                  </a:schemeClr>
                </a:solidFill>
              </a:rPr>
              <a:t>（</a:t>
            </a:r>
            <a:r>
              <a:rPr kumimoji="1" lang="en-US" altLang="ja-JP" sz="2000" dirty="0">
                <a:solidFill>
                  <a:schemeClr val="tx2">
                    <a:lumMod val="75000"/>
                  </a:schemeClr>
                </a:solidFill>
              </a:rPr>
              <a:t>6</a:t>
            </a:r>
            <a:r>
              <a:rPr kumimoji="1" lang="ja-JP" altLang="en-US" sz="2000" dirty="0">
                <a:solidFill>
                  <a:schemeClr val="tx2">
                    <a:lumMod val="75000"/>
                  </a:schemeClr>
                </a:solidFill>
              </a:rPr>
              <a:t>）研究開発・設備投資・マーケティング計画</a:t>
            </a:r>
            <a:endParaRPr kumimoji="1" lang="en-US" sz="2000" dirty="0">
              <a:solidFill>
                <a:schemeClr val="tx2">
                  <a:lumMod val="75000"/>
                </a:schemeClr>
              </a:solidFill>
            </a:endParaRPr>
          </a:p>
        </p:txBody>
      </p:sp>
      <p:sp>
        <p:nvSpPr>
          <p:cNvPr id="43" name="Title 1">
            <a:extLst>
              <a:ext uri="{FF2B5EF4-FFF2-40B4-BE49-F238E27FC236}">
                <a16:creationId xmlns:a16="http://schemas.microsoft.com/office/drawing/2014/main" id="{A1371218-091C-45C5-B8A0-154D2D890C2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研究開発段階から将来の社会実装（設備投資・マーケティング）を見据えた計画を推進</a:t>
            </a:r>
            <a:endParaRPr kumimoji="1" lang="en-US" dirty="0">
              <a:solidFill>
                <a:schemeClr val="tx1"/>
              </a:solidFill>
            </a:endParaRPr>
          </a:p>
        </p:txBody>
      </p:sp>
      <p:cxnSp>
        <p:nvCxnSpPr>
          <p:cNvPr id="44" name="直線コネクタ 43">
            <a:extLst>
              <a:ext uri="{FF2B5EF4-FFF2-40B4-BE49-F238E27FC236}">
                <a16:creationId xmlns:a16="http://schemas.microsoft.com/office/drawing/2014/main" id="{F09A7A4F-11FB-4922-8233-243766D8EB9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cxnSp>
        <p:nvCxnSpPr>
          <p:cNvPr id="45" name="Straight Connector 11">
            <a:extLst>
              <a:ext uri="{FF2B5EF4-FFF2-40B4-BE49-F238E27FC236}">
                <a16:creationId xmlns:a16="http://schemas.microsoft.com/office/drawing/2014/main" id="{058AB912-68C6-42CF-8A75-681045840E02}"/>
              </a:ext>
            </a:extLst>
          </p:cNvPr>
          <p:cNvCxnSpPr>
            <a:cxnSpLocks/>
          </p:cNvCxnSpPr>
          <p:nvPr/>
        </p:nvCxnSpPr>
        <p:spPr>
          <a:xfrm>
            <a:off x="4782616" y="185956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6" name="TextBox 12">
            <a:extLst>
              <a:ext uri="{FF2B5EF4-FFF2-40B4-BE49-F238E27FC236}">
                <a16:creationId xmlns:a16="http://schemas.microsoft.com/office/drawing/2014/main" id="{AFDFE9A3-4AF2-4046-902C-26AF9E282535}"/>
              </a:ext>
            </a:extLst>
          </p:cNvPr>
          <p:cNvSpPr txBox="1"/>
          <p:nvPr/>
        </p:nvSpPr>
        <p:spPr>
          <a:xfrm>
            <a:off x="4794867" y="1591950"/>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設備投資</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7" name="TextBox 12">
            <a:extLst>
              <a:ext uri="{FF2B5EF4-FFF2-40B4-BE49-F238E27FC236}">
                <a16:creationId xmlns:a16="http://schemas.microsoft.com/office/drawing/2014/main" id="{AFDFE9A3-4AF2-4046-902C-26AF9E282535}"/>
              </a:ext>
            </a:extLst>
          </p:cNvPr>
          <p:cNvSpPr txBox="1"/>
          <p:nvPr/>
        </p:nvSpPr>
        <p:spPr>
          <a:xfrm>
            <a:off x="8546346" y="1589874"/>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マーケティング</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8" name="Rectangle 32">
            <a:extLst>
              <a:ext uri="{FF2B5EF4-FFF2-40B4-BE49-F238E27FC236}">
                <a16:creationId xmlns:a16="http://schemas.microsoft.com/office/drawing/2014/main" id="{C846BACF-60EF-427D-8778-34915CFB9FDE}"/>
              </a:ext>
            </a:extLst>
          </p:cNvPr>
          <p:cNvSpPr/>
          <p:nvPr/>
        </p:nvSpPr>
        <p:spPr>
          <a:xfrm>
            <a:off x="4802182"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生産段階における、設備・システム導入、部品調達、立地戦略等の方策・工夫を記載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49" name="Rectangle 32">
            <a:extLst>
              <a:ext uri="{FF2B5EF4-FFF2-40B4-BE49-F238E27FC236}">
                <a16:creationId xmlns:a16="http://schemas.microsoft.com/office/drawing/2014/main" id="{C846BACF-60EF-427D-8778-34915CFB9FDE}"/>
              </a:ext>
            </a:extLst>
          </p:cNvPr>
          <p:cNvSpPr/>
          <p:nvPr/>
        </p:nvSpPr>
        <p:spPr>
          <a:xfrm>
            <a:off x="1112369" y="1925021"/>
            <a:ext cx="3600000" cy="94238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研究開発・実証段階における、知財・標準化戦略、オープンイノベーション、</a:t>
            </a:r>
            <a:r>
              <a:rPr lang="en-US" altLang="ja-JP" sz="1400" dirty="0" err="1">
                <a:solidFill>
                  <a:schemeClr val="tx1"/>
                </a:solidFill>
                <a:latin typeface="Meiryo UI" panose="020B0604030504040204" pitchFamily="50" charset="-128"/>
                <a:ea typeface="Meiryo UI" panose="020B0604030504040204" pitchFamily="50" charset="-128"/>
              </a:rPr>
              <a:t>PoC</a:t>
            </a:r>
            <a:r>
              <a:rPr lang="ja-JP" altLang="en-US" sz="1400" dirty="0">
                <a:solidFill>
                  <a:schemeClr val="tx1"/>
                </a:solidFill>
                <a:latin typeface="Meiryo UI" panose="020B0604030504040204" pitchFamily="50" charset="-128"/>
                <a:ea typeface="Meiryo UI" panose="020B0604030504040204" pitchFamily="50" charset="-128"/>
              </a:rPr>
              <a:t>による顧客ニーズの確認等の方策・工夫を記載（２．研究開発計画との関係性・整合性に留意すること）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0" name="TextBox 8">
            <a:extLst>
              <a:ext uri="{FF2B5EF4-FFF2-40B4-BE49-F238E27FC236}">
                <a16:creationId xmlns:a16="http://schemas.microsoft.com/office/drawing/2014/main" id="{C25C7B4B-E1FA-4BDD-AED4-30712EF6A20B}"/>
              </a:ext>
            </a:extLst>
          </p:cNvPr>
          <p:cNvSpPr txBox="1"/>
          <p:nvPr/>
        </p:nvSpPr>
        <p:spPr>
          <a:xfrm>
            <a:off x="4802182"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51" name="TextBox 8">
            <a:extLst>
              <a:ext uri="{FF2B5EF4-FFF2-40B4-BE49-F238E27FC236}">
                <a16:creationId xmlns:a16="http://schemas.microsoft.com/office/drawing/2014/main" id="{C25C7B4B-E1FA-4BDD-AED4-30712EF6A20B}"/>
              </a:ext>
            </a:extLst>
          </p:cNvPr>
          <p:cNvSpPr txBox="1"/>
          <p:nvPr/>
        </p:nvSpPr>
        <p:spPr>
          <a:xfrm>
            <a:off x="1106274" y="2979448"/>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52" name="Straight Connector 28">
            <a:extLst>
              <a:ext uri="{FF2B5EF4-FFF2-40B4-BE49-F238E27FC236}">
                <a16:creationId xmlns:a16="http://schemas.microsoft.com/office/drawing/2014/main" id="{B231AFCF-112F-4827-90E7-3C1CBF8877F3}"/>
              </a:ext>
            </a:extLst>
          </p:cNvPr>
          <p:cNvCxnSpPr/>
          <p:nvPr/>
        </p:nvCxnSpPr>
        <p:spPr>
          <a:xfrm rot="5400000">
            <a:off x="6636218"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3" name="Group 29">
            <a:extLst>
              <a:ext uri="{FF2B5EF4-FFF2-40B4-BE49-F238E27FC236}">
                <a16:creationId xmlns:a16="http://schemas.microsoft.com/office/drawing/2014/main" id="{C42C4786-DFB1-400C-8EE2-8B263A9A6825}"/>
              </a:ext>
            </a:extLst>
          </p:cNvPr>
          <p:cNvGrpSpPr/>
          <p:nvPr/>
        </p:nvGrpSpPr>
        <p:grpSpPr>
          <a:xfrm rot="5400000">
            <a:off x="6527323" y="4533932"/>
            <a:ext cx="180000" cy="169290"/>
            <a:chOff x="5937564" y="3833744"/>
            <a:chExt cx="306171" cy="306910"/>
          </a:xfrm>
        </p:grpSpPr>
        <p:sp>
          <p:nvSpPr>
            <p:cNvPr id="54"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5"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56" name="Straight Connector 28">
            <a:extLst>
              <a:ext uri="{FF2B5EF4-FFF2-40B4-BE49-F238E27FC236}">
                <a16:creationId xmlns:a16="http://schemas.microsoft.com/office/drawing/2014/main" id="{B231AFCF-112F-4827-90E7-3C1CBF8877F3}"/>
              </a:ext>
            </a:extLst>
          </p:cNvPr>
          <p:cNvCxnSpPr/>
          <p:nvPr/>
        </p:nvCxnSpPr>
        <p:spPr>
          <a:xfrm rot="5400000">
            <a:off x="10346346"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7" name="Group 29">
            <a:extLst>
              <a:ext uri="{FF2B5EF4-FFF2-40B4-BE49-F238E27FC236}">
                <a16:creationId xmlns:a16="http://schemas.microsoft.com/office/drawing/2014/main" id="{C42C4786-DFB1-400C-8EE2-8B263A9A6825}"/>
              </a:ext>
            </a:extLst>
          </p:cNvPr>
          <p:cNvGrpSpPr/>
          <p:nvPr/>
        </p:nvGrpSpPr>
        <p:grpSpPr>
          <a:xfrm rot="5400000">
            <a:off x="10237451" y="4519275"/>
            <a:ext cx="180000" cy="169290"/>
            <a:chOff x="5937564" y="3833744"/>
            <a:chExt cx="306171" cy="306910"/>
          </a:xfrm>
        </p:grpSpPr>
        <p:sp>
          <p:nvSpPr>
            <p:cNvPr id="58"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9"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60" name="TextBox 8">
            <a:extLst>
              <a:ext uri="{FF2B5EF4-FFF2-40B4-BE49-F238E27FC236}">
                <a16:creationId xmlns:a16="http://schemas.microsoft.com/office/drawing/2014/main" id="{C25C7B4B-E1FA-4BDD-AED4-30712EF6A20B}"/>
              </a:ext>
            </a:extLst>
          </p:cNvPr>
          <p:cNvSpPr txBox="1"/>
          <p:nvPr/>
        </p:nvSpPr>
        <p:spPr>
          <a:xfrm>
            <a:off x="8537195"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1" name="Rectangle 32">
            <a:extLst>
              <a:ext uri="{FF2B5EF4-FFF2-40B4-BE49-F238E27FC236}">
                <a16:creationId xmlns:a16="http://schemas.microsoft.com/office/drawing/2014/main" id="{C846BACF-60EF-427D-8778-34915CFB9FDE}"/>
              </a:ext>
            </a:extLst>
          </p:cNvPr>
          <p:cNvSpPr/>
          <p:nvPr/>
        </p:nvSpPr>
        <p:spPr>
          <a:xfrm>
            <a:off x="8534558"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2" name="Rectangle 32">
            <a:extLst>
              <a:ext uri="{FF2B5EF4-FFF2-40B4-BE49-F238E27FC236}">
                <a16:creationId xmlns:a16="http://schemas.microsoft.com/office/drawing/2014/main" id="{C846BACF-60EF-427D-8778-34915CFB9FDE}"/>
              </a:ext>
            </a:extLst>
          </p:cNvPr>
          <p:cNvSpPr/>
          <p:nvPr/>
        </p:nvSpPr>
        <p:spPr>
          <a:xfrm>
            <a:off x="4815597"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3" name="Rectangle 32">
            <a:extLst>
              <a:ext uri="{FF2B5EF4-FFF2-40B4-BE49-F238E27FC236}">
                <a16:creationId xmlns:a16="http://schemas.microsoft.com/office/drawing/2014/main" id="{C846BACF-60EF-427D-8778-34915CFB9FDE}"/>
              </a:ext>
            </a:extLst>
          </p:cNvPr>
          <p:cNvSpPr/>
          <p:nvPr/>
        </p:nvSpPr>
        <p:spPr>
          <a:xfrm>
            <a:off x="1125784"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4" name="TextBox 8">
            <a:extLst>
              <a:ext uri="{FF2B5EF4-FFF2-40B4-BE49-F238E27FC236}">
                <a16:creationId xmlns:a16="http://schemas.microsoft.com/office/drawing/2014/main" id="{C25C7B4B-E1FA-4BDD-AED4-30712EF6A20B}"/>
              </a:ext>
            </a:extLst>
          </p:cNvPr>
          <p:cNvSpPr txBox="1"/>
          <p:nvPr/>
        </p:nvSpPr>
        <p:spPr>
          <a:xfrm>
            <a:off x="4815597"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5" name="TextBox 8">
            <a:extLst>
              <a:ext uri="{FF2B5EF4-FFF2-40B4-BE49-F238E27FC236}">
                <a16:creationId xmlns:a16="http://schemas.microsoft.com/office/drawing/2014/main" id="{C25C7B4B-E1FA-4BDD-AED4-30712EF6A20B}"/>
              </a:ext>
            </a:extLst>
          </p:cNvPr>
          <p:cNvSpPr txBox="1"/>
          <p:nvPr/>
        </p:nvSpPr>
        <p:spPr>
          <a:xfrm>
            <a:off x="1119689"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49305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a:extLst>
              <a:ext uri="{FF2B5EF4-FFF2-40B4-BE49-F238E27FC236}">
                <a16:creationId xmlns:a16="http://schemas.microsoft.com/office/drawing/2014/main" id="{2E4A7F0B-3267-4FE0-B7BC-1AC80A2CD9FB}"/>
              </a:ext>
            </a:extLst>
          </p:cNvPr>
          <p:cNvCxnSpPr>
            <a:cxnSpLocks/>
          </p:cNvCxnSpPr>
          <p:nvPr/>
        </p:nvCxnSpPr>
        <p:spPr>
          <a:xfrm>
            <a:off x="460346" y="1418631"/>
            <a:ext cx="4842018"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TextBox 14" descr="ｂ">
            <a:extLst>
              <a:ext uri="{FF2B5EF4-FFF2-40B4-BE49-F238E27FC236}">
                <a16:creationId xmlns:a16="http://schemas.microsoft.com/office/drawing/2014/main" id="{1EBF023A-57E2-47F3-97C1-8DE8922D4348}"/>
              </a:ext>
            </a:extLst>
          </p:cNvPr>
          <p:cNvSpPr txBox="1"/>
          <p:nvPr/>
        </p:nvSpPr>
        <p:spPr>
          <a:xfrm>
            <a:off x="460346" y="1135206"/>
            <a:ext cx="4842018" cy="2642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資金調達方針</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16" name="Rectangle 15">
            <a:extLst>
              <a:ext uri="{FF2B5EF4-FFF2-40B4-BE49-F238E27FC236}">
                <a16:creationId xmlns:a16="http://schemas.microsoft.com/office/drawing/2014/main" id="{B72C7224-C5F2-4476-9FD4-EA3580B8FB64}"/>
              </a:ext>
            </a:extLst>
          </p:cNvPr>
          <p:cNvSpPr/>
          <p:nvPr/>
        </p:nvSpPr>
        <p:spPr>
          <a:xfrm>
            <a:off x="460346" y="1555348"/>
            <a:ext cx="10778397"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ja-JP" altLang="en-US" sz="1400" i="1" dirty="0">
                <a:solidFill>
                  <a:schemeClr val="tx1"/>
                </a:solidFill>
                <a:latin typeface="Meiryo UI" panose="020B0604030504040204" pitchFamily="50" charset="-128"/>
                <a:ea typeface="Meiryo UI" panose="020B0604030504040204" pitchFamily="50" charset="-128"/>
              </a:rPr>
              <a:t>当該事業全体の</a:t>
            </a:r>
            <a:r>
              <a:rPr lang="en-US" altLang="ja-JP" sz="1400" i="1" dirty="0">
                <a:solidFill>
                  <a:schemeClr val="tx1"/>
                </a:solidFill>
                <a:latin typeface="Meiryo UI" panose="020B0604030504040204" pitchFamily="50" charset="-128"/>
                <a:ea typeface="Meiryo UI" panose="020B0604030504040204" pitchFamily="50" charset="-128"/>
              </a:rPr>
              <a:t>資金需要に対して、</a:t>
            </a:r>
            <a:r>
              <a:rPr lang="ja-JP" altLang="en-US" sz="1400" i="1" dirty="0">
                <a:solidFill>
                  <a:schemeClr val="tx1"/>
                </a:solidFill>
                <a:latin typeface="Meiryo UI" panose="020B0604030504040204" pitchFamily="50" charset="-128"/>
                <a:ea typeface="Meiryo UI" panose="020B0604030504040204" pitchFamily="50" charset="-128"/>
              </a:rPr>
              <a:t>国費負担割合を明らかにするとともに、自己負担分の資金調達方針を記載</a:t>
            </a:r>
            <a:endParaRPr lang="en-US" altLang="ja-JP" sz="1400" i="1" dirty="0">
              <a:solidFill>
                <a:schemeClr val="tx1"/>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extLst>
              <p:ext uri="{D42A27DB-BD31-4B8C-83A1-F6EECF244321}">
                <p14:modId xmlns:p14="http://schemas.microsoft.com/office/powerpoint/2010/main" val="114490408"/>
              </p:ext>
            </p:extLst>
          </p:nvPr>
        </p:nvGraphicFramePr>
        <p:xfrm>
          <a:off x="382731" y="2048037"/>
          <a:ext cx="11431314" cy="3555729"/>
        </p:xfrm>
        <a:graphic>
          <a:graphicData uri="http://schemas.openxmlformats.org/drawingml/2006/table">
            <a:tbl>
              <a:tblPr firstRow="1" bandRow="1">
                <a:tableStyleId>{5940675A-B579-460E-94D1-54222C63F5DA}</a:tableStyleId>
              </a:tblPr>
              <a:tblGrid>
                <a:gridCol w="2104765">
                  <a:extLst>
                    <a:ext uri="{9D8B030D-6E8A-4147-A177-3AD203B41FA5}">
                      <a16:colId xmlns:a16="http://schemas.microsoft.com/office/drawing/2014/main" val="1889441959"/>
                    </a:ext>
                  </a:extLst>
                </a:gridCol>
                <a:gridCol w="990358">
                  <a:extLst>
                    <a:ext uri="{9D8B030D-6E8A-4147-A177-3AD203B41FA5}">
                      <a16:colId xmlns:a16="http://schemas.microsoft.com/office/drawing/2014/main" val="446758349"/>
                    </a:ext>
                  </a:extLst>
                </a:gridCol>
                <a:gridCol w="990358">
                  <a:extLst>
                    <a:ext uri="{9D8B030D-6E8A-4147-A177-3AD203B41FA5}">
                      <a16:colId xmlns:a16="http://schemas.microsoft.com/office/drawing/2014/main" val="354005506"/>
                    </a:ext>
                  </a:extLst>
                </a:gridCol>
                <a:gridCol w="990358">
                  <a:extLst>
                    <a:ext uri="{9D8B030D-6E8A-4147-A177-3AD203B41FA5}">
                      <a16:colId xmlns:a16="http://schemas.microsoft.com/office/drawing/2014/main" val="616778159"/>
                    </a:ext>
                  </a:extLst>
                </a:gridCol>
                <a:gridCol w="990358">
                  <a:extLst>
                    <a:ext uri="{9D8B030D-6E8A-4147-A177-3AD203B41FA5}">
                      <a16:colId xmlns:a16="http://schemas.microsoft.com/office/drawing/2014/main" val="658987577"/>
                    </a:ext>
                  </a:extLst>
                </a:gridCol>
                <a:gridCol w="990358">
                  <a:extLst>
                    <a:ext uri="{9D8B030D-6E8A-4147-A177-3AD203B41FA5}">
                      <a16:colId xmlns:a16="http://schemas.microsoft.com/office/drawing/2014/main" val="1793310317"/>
                    </a:ext>
                  </a:extLst>
                </a:gridCol>
                <a:gridCol w="990358">
                  <a:extLst>
                    <a:ext uri="{9D8B030D-6E8A-4147-A177-3AD203B41FA5}">
                      <a16:colId xmlns:a16="http://schemas.microsoft.com/office/drawing/2014/main" val="2414137754"/>
                    </a:ext>
                  </a:extLst>
                </a:gridCol>
                <a:gridCol w="990358">
                  <a:extLst>
                    <a:ext uri="{9D8B030D-6E8A-4147-A177-3AD203B41FA5}">
                      <a16:colId xmlns:a16="http://schemas.microsoft.com/office/drawing/2014/main" val="2880735573"/>
                    </a:ext>
                  </a:extLst>
                </a:gridCol>
                <a:gridCol w="990358">
                  <a:extLst>
                    <a:ext uri="{9D8B030D-6E8A-4147-A177-3AD203B41FA5}">
                      <a16:colId xmlns:a16="http://schemas.microsoft.com/office/drawing/2014/main" val="1341231553"/>
                    </a:ext>
                  </a:extLst>
                </a:gridCol>
                <a:gridCol w="1403685">
                  <a:extLst>
                    <a:ext uri="{9D8B030D-6E8A-4147-A177-3AD203B41FA5}">
                      <a16:colId xmlns:a16="http://schemas.microsoft.com/office/drawing/2014/main" val="255751227"/>
                    </a:ext>
                  </a:extLst>
                </a:gridCol>
              </a:tblGrid>
              <a:tr h="536589">
                <a:tc>
                  <a:txBody>
                    <a:bodyPr/>
                    <a:lstStyle/>
                    <a:p>
                      <a:pPr algn="ct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a:t>
                      </a:r>
                    </a:p>
                    <a:p>
                      <a:pPr algn="ctr"/>
                      <a:r>
                        <a:rPr lang="ja-JP" altLang="en-US" sz="900" dirty="0">
                          <a:latin typeface="Meiryo UI" panose="020B0604030504040204" pitchFamily="50" charset="-128"/>
                          <a:ea typeface="Meiryo UI" panose="020B0604030504040204" pitchFamily="50" charset="-128"/>
                        </a:rPr>
                        <a:t>年度</a:t>
                      </a:r>
                      <a:endParaRPr lang="en-US" sz="9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N2</a:t>
                      </a:r>
                    </a:p>
                    <a:p>
                      <a:pPr algn="ctr"/>
                      <a:r>
                        <a:rPr lang="ja-JP" altLang="en-US" sz="900" kern="1200" dirty="0">
                          <a:solidFill>
                            <a:schemeClr val="tx1"/>
                          </a:solidFill>
                          <a:latin typeface="Meiryo UI" panose="020B0604030504040204" pitchFamily="50" charset="-128"/>
                          <a:ea typeface="Meiryo UI" panose="020B0604030504040204" pitchFamily="50" charset="-128"/>
                          <a:cs typeface="+mn-cs"/>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N10</a:t>
                      </a: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sz="1200" dirty="0" err="1">
                          <a:latin typeface="Meiryo UI" panose="020B0604030504040204" pitchFamily="50" charset="-128"/>
                          <a:ea typeface="Meiryo UI" panose="020B0604030504040204" pitchFamily="50" charset="-128"/>
                        </a:rPr>
                        <a:t>NX</a:t>
                      </a:r>
                      <a:endParaRPr lang="en-US" sz="1200" dirty="0">
                        <a:latin typeface="Meiryo UI" panose="020B0604030504040204" pitchFamily="50" charset="-128"/>
                        <a:ea typeface="Meiryo UI" panose="020B0604030504040204" pitchFamily="50" charset="-128"/>
                      </a:endParaRP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kumimoji="0" lang="en-US" altLang="ja-JP" sz="1200" b="0" i="0" u="none" strike="noStrike" kern="1200" cap="none" spc="0" normalizeH="0" baseline="0" noProof="0" dirty="0" err="1">
                          <a:ln>
                            <a:noFill/>
                          </a:ln>
                          <a:solidFill>
                            <a:srgbClr val="575757"/>
                          </a:solidFill>
                          <a:effectLst/>
                          <a:uLnTx/>
                          <a:uFillTx/>
                          <a:latin typeface="Meiryo UI" panose="020B0604030504040204" pitchFamily="50" charset="-128"/>
                          <a:ea typeface="Meiryo UI" panose="020B0604030504040204" pitchFamily="50" charset="-128"/>
                          <a:cs typeface="+mn-cs"/>
                        </a:rPr>
                        <a:t>N15</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p>
                      <a:pPr algn="ctr"/>
                      <a:r>
                        <a:rPr kumimoji="0" lang="ja-JP" altLang="en-US" sz="8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年度</a:t>
                      </a:r>
                      <a:endParaRPr lang="en-US" sz="800" dirty="0">
                        <a:latin typeface="Meiryo UI" panose="020B0604030504040204" pitchFamily="50" charset="-128"/>
                        <a:ea typeface="Meiryo UI" panose="020B0604030504040204" pitchFamily="50" charset="-128"/>
                      </a:endParaRPr>
                    </a:p>
                  </a:txBody>
                  <a:tcPr marL="0" marR="0" marT="36000" marB="0" anchor="ctr">
                    <a:lnL w="12700" cmpd="sng">
                      <a:noFill/>
                    </a:lnL>
                    <a:lnT w="12700" cmpd="sng">
                      <a:noFill/>
                    </a:lnT>
                  </a:tcPr>
                </a:tc>
                <a:tc>
                  <a:txBody>
                    <a:bodyPr/>
                    <a:lstStyle/>
                    <a:p>
                      <a:pPr algn="ctr"/>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年度まで合計</a:t>
                      </a:r>
                      <a:endParaRPr lang="en-US" sz="8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520353">
                <a:tc>
                  <a:txBody>
                    <a:bodyPr/>
                    <a:lstStyle/>
                    <a:p>
                      <a:pPr algn="ctr"/>
                      <a:r>
                        <a:rPr lang="ja-JP" altLang="en-US" sz="1400" dirty="0">
                          <a:latin typeface="Meiryo UI" panose="020B0604030504040204" pitchFamily="50" charset="-128"/>
                          <a:ea typeface="Meiryo UI" panose="020B0604030504040204" pitchFamily="50" charset="-128"/>
                        </a:rPr>
                        <a:t>事業全体の資金需要</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1563314925"/>
                  </a:ext>
                </a:extLst>
              </a:tr>
              <a:tr h="520353">
                <a:tc>
                  <a:txBody>
                    <a:bodyPr/>
                    <a:lstStyle/>
                    <a:p>
                      <a:pPr algn="ctr"/>
                      <a:r>
                        <a:rPr lang="ja-JP" altLang="en-US" sz="1400" dirty="0">
                          <a:latin typeface="Meiryo UI" panose="020B0604030504040204" pitchFamily="50" charset="-128"/>
                          <a:ea typeface="Meiryo UI" panose="020B0604030504040204" pitchFamily="50" charset="-128"/>
                        </a:rPr>
                        <a:t>うち研究開発投資</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2082925846"/>
                  </a:ext>
                </a:extLst>
              </a:tr>
              <a:tr h="520353">
                <a:tc>
                  <a:txBody>
                    <a:bodyPr/>
                    <a:lstStyle/>
                    <a:p>
                      <a:pPr algn="ctr"/>
                      <a:r>
                        <a:rPr lang="ja-JP" altLang="en-US" sz="1400" dirty="0">
                          <a:latin typeface="Meiryo UI" panose="020B0604030504040204" pitchFamily="50" charset="-128"/>
                          <a:ea typeface="Meiryo UI" panose="020B0604030504040204" pitchFamily="50" charset="-128"/>
                        </a:rPr>
                        <a:t>国費負担</a:t>
                      </a:r>
                      <a:r>
                        <a:rPr lang="en-US" altLang="ja-JP" sz="1400" baseline="30000" dirty="0">
                          <a:latin typeface="Meiryo UI" panose="020B0604030504040204" pitchFamily="50" charset="-128"/>
                          <a:ea typeface="Meiryo UI" panose="020B0604030504040204" pitchFamily="50" charset="-128"/>
                        </a:rPr>
                        <a:t>※</a:t>
                      </a:r>
                    </a:p>
                    <a:p>
                      <a:pPr algn="ctr"/>
                      <a:r>
                        <a:rPr lang="ja-JP" altLang="en-US" sz="1400" dirty="0">
                          <a:latin typeface="Meiryo UI" panose="020B0604030504040204" pitchFamily="50" charset="-128"/>
                          <a:ea typeface="Meiryo UI" panose="020B0604030504040204" pitchFamily="50" charset="-128"/>
                        </a:rPr>
                        <a:t>（補助）</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855593961"/>
                  </a:ext>
                </a:extLst>
              </a:tr>
              <a:tr h="520353">
                <a:tc>
                  <a:txBody>
                    <a:bodyPr/>
                    <a:lstStyle/>
                    <a:p>
                      <a:pPr algn="ctr"/>
                      <a:r>
                        <a:rPr lang="ja-JP" altLang="en-US" sz="1400" dirty="0">
                          <a:latin typeface="Meiryo UI" panose="020B0604030504040204" pitchFamily="50" charset="-128"/>
                          <a:ea typeface="Meiryo UI" panose="020B0604030504040204" pitchFamily="50" charset="-128"/>
                        </a:rPr>
                        <a:t>自己負担</a:t>
                      </a:r>
                      <a:endParaRPr lang="en-US" altLang="ja-JP" sz="1400" dirty="0">
                        <a:latin typeface="Meiryo UI" panose="020B0604030504040204" pitchFamily="50" charset="-128"/>
                        <a:ea typeface="Meiryo UI" panose="020B0604030504040204" pitchFamily="50" charset="-128"/>
                      </a:endParaRPr>
                    </a:p>
                    <a:p>
                      <a:pPr algn="ct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632191376"/>
                  </a:ext>
                </a:extLst>
              </a:tr>
              <a:tr h="468864">
                <a:tc>
                  <a:txBody>
                    <a:bodyPr/>
                    <a:lstStyle/>
                    <a:p>
                      <a:pPr algn="ct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：自己資金</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19203758"/>
                  </a:ext>
                </a:extLst>
              </a:tr>
              <a:tr h="468864">
                <a:tc>
                  <a:txBody>
                    <a:bodyPr/>
                    <a:lstStyle/>
                    <a:p>
                      <a:pPr algn="ct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：外部調達</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extLst>
                  <a:ext uri="{0D108BD9-81ED-4DB2-BD59-A6C34878D82A}">
                    <a16:rowId xmlns:a16="http://schemas.microsoft.com/office/drawing/2014/main" val="3041414142"/>
                  </a:ext>
                </a:extLst>
              </a:tr>
            </a:tbl>
          </a:graphicData>
        </a:graphic>
      </p:graphicFrame>
      <p:sp>
        <p:nvSpPr>
          <p:cNvPr id="36" name="TextBox 35">
            <a:extLst>
              <a:ext uri="{FF2B5EF4-FFF2-40B4-BE49-F238E27FC236}">
                <a16:creationId xmlns:a16="http://schemas.microsoft.com/office/drawing/2014/main" id="{86247B2E-4BBB-43E5-89EF-A1D65198A00D}"/>
              </a:ext>
            </a:extLst>
          </p:cNvPr>
          <p:cNvSpPr txBox="1"/>
          <p:nvPr/>
        </p:nvSpPr>
        <p:spPr>
          <a:xfrm>
            <a:off x="382731" y="5698800"/>
            <a:ext cx="4800120" cy="91293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（外部調達の場合、想定される資金調達方法を記載）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 XXX, XXX, </a:t>
            </a: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（上記の自己負担が会社全体のキャッシュフローに与える影響）</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08000" lvl="1">
              <a:buClr>
                <a:schemeClr val="tx2"/>
              </a:buClr>
              <a:buSzPct val="100000"/>
            </a:pPr>
            <a:endParaRPr kumimoji="1" lang="en-US" altLang="ja-JP" sz="14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国の支援に加えて、○○円規模の自己負担を予定</a:t>
            </a:r>
            <a:endParaRPr kumimoji="1" lang="en-US" dirty="0">
              <a:solidFill>
                <a:schemeClr val="tx1"/>
              </a:solidFill>
            </a:endParaRPr>
          </a:p>
        </p:txBody>
      </p:sp>
      <p:cxnSp>
        <p:nvCxnSpPr>
          <p:cNvPr id="32" name="直線コネクタ 31">
            <a:extLst>
              <a:ext uri="{FF2B5EF4-FFF2-40B4-BE49-F238E27FC236}">
                <a16:creationId xmlns:a16="http://schemas.microsoft.com/office/drawing/2014/main" id="{72FA6D99-06B0-4223-97A2-CEEFDC0EC5F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6977710" y="5685983"/>
            <a:ext cx="4908499" cy="36941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r"/>
            <a:r>
              <a:rPr kumimoji="1" lang="en-US" altLang="ja-JP" sz="1100" dirty="0">
                <a:solidFill>
                  <a:srgbClr val="575757"/>
                </a:solidFill>
                <a:latin typeface="Meiryo UI" panose="020B0604030504040204" pitchFamily="50" charset="-128"/>
                <a:ea typeface="Meiryo UI" panose="020B0604030504040204" pitchFamily="50" charset="-128"/>
              </a:rPr>
              <a:t>※</a:t>
            </a:r>
            <a:r>
              <a:rPr kumimoji="1" lang="ja-JP" altLang="en-US" sz="1100" dirty="0">
                <a:solidFill>
                  <a:srgbClr val="575757"/>
                </a:solidFill>
                <a:latin typeface="Meiryo UI" panose="020B0604030504040204" pitchFamily="50" charset="-128"/>
                <a:ea typeface="Meiryo UI" panose="020B0604030504040204" pitchFamily="50" charset="-128"/>
              </a:rPr>
              <a:t>インセンティブが全額支払われた場合</a:t>
            </a:r>
          </a:p>
        </p:txBody>
      </p:sp>
    </p:spTree>
    <p:extLst>
      <p:ext uri="{BB962C8B-B14F-4D97-AF65-F5344CB8AC3E}">
        <p14:creationId xmlns:p14="http://schemas.microsoft.com/office/powerpoint/2010/main" val="26736990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384430"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２</a:t>
            </a:r>
            <a:r>
              <a:rPr kumimoji="1" lang="en-US" altLang="ja-JP" sz="5400" dirty="0">
                <a:solidFill>
                  <a:srgbClr val="FFFFFF"/>
                </a:solidFill>
                <a:latin typeface="Trebuchet MS" panose="020B0603020202020204" pitchFamily="34" charset="0"/>
                <a:ea typeface="Meiryo UI" panose="020B0604030504040204" pitchFamily="50" charset="-128"/>
              </a:rPr>
              <a:t>. </a:t>
            </a:r>
            <a:r>
              <a:rPr kumimoji="1" lang="ja-JP" altLang="en-US" sz="5400" dirty="0">
                <a:solidFill>
                  <a:srgbClr val="FFFFFF"/>
                </a:solidFill>
                <a:latin typeface="Trebuchet MS" panose="020B0603020202020204" pitchFamily="34" charset="0"/>
                <a:ea typeface="Meiryo UI" panose="020B0604030504040204" pitchFamily="50" charset="-128"/>
              </a:rPr>
              <a:t>研究開発計画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コンソーシアムで提案する場合には、全者共通の内容</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4413561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4818A22A-3880-4A1E-B3D6-8FDB56E0A5AA}"/>
              </a:ext>
            </a:extLst>
          </p:cNvPr>
          <p:cNvSpPr txBox="1"/>
          <p:nvPr/>
        </p:nvSpPr>
        <p:spPr>
          <a:xfrm>
            <a:off x="701250" y="2190528"/>
            <a:ext cx="1682066" cy="4104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ja-JP" altLang="en-US" sz="1600" dirty="0">
                <a:latin typeface="Meiryo UI" panose="020B0604030504040204" pitchFamily="50" charset="-128"/>
                <a:ea typeface="Meiryo UI" panose="020B0604030504040204" pitchFamily="50" charset="-128"/>
              </a:rPr>
              <a:t>研究開発項目</a:t>
            </a:r>
            <a:endParaRPr lang="en-US" sz="1600" dirty="0" err="1">
              <a:latin typeface="Meiryo UI" panose="020B0604030504040204" pitchFamily="50" charset="-128"/>
              <a:ea typeface="Meiryo UI" panose="020B0604030504040204" pitchFamily="50" charset="-128"/>
            </a:endParaRPr>
          </a:p>
        </p:txBody>
      </p:sp>
      <p:sp>
        <p:nvSpPr>
          <p:cNvPr id="8" name="Rectangle 7">
            <a:extLst>
              <a:ext uri="{FF2B5EF4-FFF2-40B4-BE49-F238E27FC236}">
                <a16:creationId xmlns:a16="http://schemas.microsoft.com/office/drawing/2014/main" id="{315575CE-89A2-4183-8B4F-77D7140BF0A2}"/>
              </a:ext>
            </a:extLst>
          </p:cNvPr>
          <p:cNvSpPr/>
          <p:nvPr/>
        </p:nvSpPr>
        <p:spPr>
          <a:xfrm>
            <a:off x="1383726" y="3570297"/>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A64BAEA5-178A-43C5-AC83-364185DE7B75}"/>
              </a:ext>
            </a:extLst>
          </p:cNvPr>
          <p:cNvSpPr txBox="1"/>
          <p:nvPr/>
        </p:nvSpPr>
        <p:spPr>
          <a:xfrm>
            <a:off x="641247" y="2190657"/>
            <a:ext cx="1682066" cy="34201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600" dirty="0">
                <a:solidFill>
                  <a:schemeClr val="tx2"/>
                </a:solidFill>
                <a:latin typeface="Meiryo UI" panose="020B0604030504040204" pitchFamily="50" charset="-128"/>
                <a:ea typeface="Meiryo UI" panose="020B0604030504040204" pitchFamily="50" charset="-128"/>
              </a:rPr>
              <a:t>研究開発項目</a:t>
            </a:r>
            <a:endParaRPr kumimoji="1" lang="en-US" sz="1600" dirty="0" err="1">
              <a:solidFill>
                <a:schemeClr val="tx2"/>
              </a:solidFill>
              <a:latin typeface="Meiryo UI" panose="020B0604030504040204" pitchFamily="50" charset="-128"/>
              <a:ea typeface="Meiryo UI" panose="020B0604030504040204" pitchFamily="50" charset="-128"/>
            </a:endParaRPr>
          </a:p>
        </p:txBody>
      </p:sp>
      <p:sp>
        <p:nvSpPr>
          <p:cNvPr id="28" name="Rectangle 27">
            <a:extLst>
              <a:ext uri="{FF2B5EF4-FFF2-40B4-BE49-F238E27FC236}">
                <a16:creationId xmlns:a16="http://schemas.microsoft.com/office/drawing/2014/main" id="{A73FE0F9-8509-47A8-809E-13A06D9E13C2}"/>
              </a:ext>
            </a:extLst>
          </p:cNvPr>
          <p:cNvSpPr/>
          <p:nvPr/>
        </p:nvSpPr>
        <p:spPr>
          <a:xfrm>
            <a:off x="3934168" y="3227842"/>
            <a:ext cx="526106" cy="321640"/>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9" name="Oval 28">
            <a:extLst>
              <a:ext uri="{FF2B5EF4-FFF2-40B4-BE49-F238E27FC236}">
                <a16:creationId xmlns:a16="http://schemas.microsoft.com/office/drawing/2014/main" id="{FBB6EBCF-17A5-4EEF-B1E7-106AD550EDFA}"/>
              </a:ext>
            </a:extLst>
          </p:cNvPr>
          <p:cNvSpPr/>
          <p:nvPr/>
        </p:nvSpPr>
        <p:spPr>
          <a:xfrm>
            <a:off x="1463684" y="362117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36" name="Rectangle 35">
            <a:extLst>
              <a:ext uri="{FF2B5EF4-FFF2-40B4-BE49-F238E27FC236}">
                <a16:creationId xmlns:a16="http://schemas.microsoft.com/office/drawing/2014/main" id="{89553A29-778C-4622-83D7-BF6E4DAAFD8E}"/>
              </a:ext>
            </a:extLst>
          </p:cNvPr>
          <p:cNvSpPr/>
          <p:nvPr/>
        </p:nvSpPr>
        <p:spPr>
          <a:xfrm>
            <a:off x="3906987" y="2476976"/>
            <a:ext cx="7526671" cy="700981"/>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37" name="Rectangle 36">
            <a:extLst>
              <a:ext uri="{FF2B5EF4-FFF2-40B4-BE49-F238E27FC236}">
                <a16:creationId xmlns:a16="http://schemas.microsoft.com/office/drawing/2014/main" id="{4CD377BD-7974-4745-B9B1-E5E6374AD2C6}"/>
              </a:ext>
            </a:extLst>
          </p:cNvPr>
          <p:cNvSpPr/>
          <p:nvPr/>
        </p:nvSpPr>
        <p:spPr>
          <a:xfrm>
            <a:off x="3924189" y="2186840"/>
            <a:ext cx="3423668" cy="294497"/>
          </a:xfrm>
          <a:prstGeom prst="rect">
            <a:avLst/>
          </a:prstGeom>
          <a:ln>
            <a:noFill/>
          </a:ln>
        </p:spPr>
        <p:txBody>
          <a:bodyPr wrap="square">
            <a:noAutofit/>
          </a:bodyPr>
          <a:lstStyle/>
          <a:p>
            <a:pPr marL="0" lvl="1">
              <a:buClr>
                <a:schemeClr val="tx2"/>
              </a:buClr>
              <a:buSzPct val="100000"/>
            </a:pPr>
            <a:r>
              <a:rPr lang="ja-JP" altLang="en-US" sz="1600" dirty="0">
                <a:solidFill>
                  <a:schemeClr val="tx2"/>
                </a:solidFill>
                <a:latin typeface="Meiryo UI" panose="020B0604030504040204" pitchFamily="50" charset="-128"/>
                <a:ea typeface="Meiryo UI" panose="020B0604030504040204" pitchFamily="50" charset="-128"/>
              </a:rPr>
              <a:t>アウトプット目標</a:t>
            </a:r>
            <a:endParaRPr lang="en-US" altLang="ja-JP" sz="1600" dirty="0">
              <a:solidFill>
                <a:schemeClr val="tx2"/>
              </a:solidFill>
              <a:latin typeface="Meiryo UI" panose="020B0604030504040204" pitchFamily="50" charset="-128"/>
              <a:ea typeface="Meiryo UI" panose="020B0604030504040204" pitchFamily="50" charset="-128"/>
            </a:endParaRPr>
          </a:p>
        </p:txBody>
      </p:sp>
      <p:sp>
        <p:nvSpPr>
          <p:cNvPr id="38" name="Rectangle 37">
            <a:extLst>
              <a:ext uri="{FF2B5EF4-FFF2-40B4-BE49-F238E27FC236}">
                <a16:creationId xmlns:a16="http://schemas.microsoft.com/office/drawing/2014/main" id="{00F62269-F28B-457D-BDBE-F0E54CD766F0}"/>
              </a:ext>
            </a:extLst>
          </p:cNvPr>
          <p:cNvSpPr/>
          <p:nvPr/>
        </p:nvSpPr>
        <p:spPr>
          <a:xfrm>
            <a:off x="3918863" y="3570293"/>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3" name="Rectangle 52">
            <a:extLst>
              <a:ext uri="{FF2B5EF4-FFF2-40B4-BE49-F238E27FC236}">
                <a16:creationId xmlns:a16="http://schemas.microsoft.com/office/drawing/2014/main" id="{36EB4D89-7550-4275-A80D-5F2857BDC55F}"/>
              </a:ext>
            </a:extLst>
          </p:cNvPr>
          <p:cNvSpPr/>
          <p:nvPr/>
        </p:nvSpPr>
        <p:spPr>
          <a:xfrm>
            <a:off x="1383726" y="4413526"/>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30" name="Oval 29">
            <a:extLst>
              <a:ext uri="{FF2B5EF4-FFF2-40B4-BE49-F238E27FC236}">
                <a16:creationId xmlns:a16="http://schemas.microsoft.com/office/drawing/2014/main" id="{20649D70-6EA3-4F4C-9BA9-ADC874BB8620}"/>
              </a:ext>
            </a:extLst>
          </p:cNvPr>
          <p:cNvSpPr/>
          <p:nvPr/>
        </p:nvSpPr>
        <p:spPr>
          <a:xfrm>
            <a:off x="1463684" y="4440780"/>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55" name="Rectangle 54">
            <a:extLst>
              <a:ext uri="{FF2B5EF4-FFF2-40B4-BE49-F238E27FC236}">
                <a16:creationId xmlns:a16="http://schemas.microsoft.com/office/drawing/2014/main" id="{E1FEF580-91E7-425D-9E75-F9C790FE1DC7}"/>
              </a:ext>
            </a:extLst>
          </p:cNvPr>
          <p:cNvSpPr/>
          <p:nvPr/>
        </p:nvSpPr>
        <p:spPr>
          <a:xfrm>
            <a:off x="1383726" y="5256758"/>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6" name="Oval 55">
            <a:extLst>
              <a:ext uri="{FF2B5EF4-FFF2-40B4-BE49-F238E27FC236}">
                <a16:creationId xmlns:a16="http://schemas.microsoft.com/office/drawing/2014/main" id="{26DA5135-E95D-4CD6-B144-74694227D0AA}"/>
              </a:ext>
            </a:extLst>
          </p:cNvPr>
          <p:cNvSpPr/>
          <p:nvPr/>
        </p:nvSpPr>
        <p:spPr>
          <a:xfrm>
            <a:off x="1463684" y="5284245"/>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57" name="Rectangle 56">
            <a:extLst>
              <a:ext uri="{FF2B5EF4-FFF2-40B4-BE49-F238E27FC236}">
                <a16:creationId xmlns:a16="http://schemas.microsoft.com/office/drawing/2014/main" id="{2340240D-390E-4653-B4D3-638BB3380DBF}"/>
              </a:ext>
            </a:extLst>
          </p:cNvPr>
          <p:cNvSpPr/>
          <p:nvPr/>
        </p:nvSpPr>
        <p:spPr>
          <a:xfrm>
            <a:off x="1383727" y="6099992"/>
            <a:ext cx="2378230"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8" name="Oval 57">
            <a:extLst>
              <a:ext uri="{FF2B5EF4-FFF2-40B4-BE49-F238E27FC236}">
                <a16:creationId xmlns:a16="http://schemas.microsoft.com/office/drawing/2014/main" id="{3B160481-6A21-4475-BCA5-5A280E324ACE}"/>
              </a:ext>
            </a:extLst>
          </p:cNvPr>
          <p:cNvSpPr/>
          <p:nvPr/>
        </p:nvSpPr>
        <p:spPr>
          <a:xfrm>
            <a:off x="1463684" y="613579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70" name="Straight Connector 6">
            <a:extLst>
              <a:ext uri="{FF2B5EF4-FFF2-40B4-BE49-F238E27FC236}">
                <a16:creationId xmlns:a16="http://schemas.microsoft.com/office/drawing/2014/main" id="{6DA32CC7-DAFA-4B39-85C9-408C9FF44128}"/>
              </a:ext>
            </a:extLst>
          </p:cNvPr>
          <p:cNvCxnSpPr>
            <a:cxnSpLocks/>
            <a:stCxn id="60" idx="2"/>
            <a:endCxn id="57" idx="1"/>
          </p:cNvCxnSpPr>
          <p:nvPr/>
        </p:nvCxnSpPr>
        <p:spPr>
          <a:xfrm rot="16200000" flipH="1">
            <a:off x="-527184" y="4531095"/>
            <a:ext cx="3287639" cy="534184"/>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3" name="Straight Connector 6">
            <a:extLst>
              <a:ext uri="{FF2B5EF4-FFF2-40B4-BE49-F238E27FC236}">
                <a16:creationId xmlns:a16="http://schemas.microsoft.com/office/drawing/2014/main" id="{B5672D4E-21E5-41CB-9E15-EBC1ADDB0DC6}"/>
              </a:ext>
            </a:extLst>
          </p:cNvPr>
          <p:cNvCxnSpPr>
            <a:cxnSpLocks/>
            <a:stCxn id="60" idx="2"/>
            <a:endCxn id="53" idx="1"/>
          </p:cNvCxnSpPr>
          <p:nvPr/>
        </p:nvCxnSpPr>
        <p:spPr>
          <a:xfrm rot="16200000" flipH="1">
            <a:off x="316048" y="3687862"/>
            <a:ext cx="1601173"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6" name="Straight Connector 6">
            <a:extLst>
              <a:ext uri="{FF2B5EF4-FFF2-40B4-BE49-F238E27FC236}">
                <a16:creationId xmlns:a16="http://schemas.microsoft.com/office/drawing/2014/main" id="{DBC5A23E-7BF8-44A4-A25D-E45937336E31}"/>
              </a:ext>
            </a:extLst>
          </p:cNvPr>
          <p:cNvCxnSpPr>
            <a:cxnSpLocks/>
            <a:stCxn id="60" idx="2"/>
            <a:endCxn id="55" idx="1"/>
          </p:cNvCxnSpPr>
          <p:nvPr/>
        </p:nvCxnSpPr>
        <p:spPr>
          <a:xfrm rot="16200000" flipH="1">
            <a:off x="-105568" y="4109478"/>
            <a:ext cx="2444405"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C4530769-5714-4A9D-AEE8-13428EA77B9C}"/>
              </a:ext>
            </a:extLst>
          </p:cNvPr>
          <p:cNvSpPr/>
          <p:nvPr/>
        </p:nvSpPr>
        <p:spPr>
          <a:xfrm>
            <a:off x="630000" y="2505251"/>
            <a:ext cx="3130712" cy="652897"/>
          </a:xfrm>
          <a:prstGeom prst="rect">
            <a:avLst/>
          </a:prstGeom>
          <a:solidFill>
            <a:schemeClr val="bg1"/>
          </a:solidFill>
          <a:ln w="6350">
            <a:solidFill>
              <a:schemeClr val="tx1"/>
            </a:solidFill>
          </a:ln>
        </p:spPr>
        <p:txBody>
          <a:bodyPr wrap="square">
            <a:noAutofit/>
          </a:bodyPr>
          <a:lstStyle/>
          <a:p>
            <a:pPr marL="273050" lvl="2" indent="-228600"/>
            <a:r>
              <a:rPr lang="en-US" altLang="ja-JP" sz="1600" kern="100" dirty="0">
                <a:latin typeface="Meiryo UI" panose="020B0604030504040204" pitchFamily="50" charset="-128"/>
                <a:ea typeface="Meiryo UI" panose="020B0604030504040204" pitchFamily="50" charset="-128"/>
                <a:cs typeface="Mangal" panose="02040503050203030202" pitchFamily="18" charset="0"/>
              </a:rPr>
              <a:t>1. XXX</a:t>
            </a:r>
            <a:endParaRPr lang="ja-JP" altLang="ja-JP" sz="1600" kern="1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87" name="Straight Connector 6">
            <a:extLst>
              <a:ext uri="{FF2B5EF4-FFF2-40B4-BE49-F238E27FC236}">
                <a16:creationId xmlns:a16="http://schemas.microsoft.com/office/drawing/2014/main" id="{7060A05D-873C-4170-A224-0299CD05FAC5}"/>
              </a:ext>
            </a:extLst>
          </p:cNvPr>
          <p:cNvCxnSpPr>
            <a:cxnSpLocks/>
            <a:stCxn id="60" idx="2"/>
            <a:endCxn id="8" idx="1"/>
          </p:cNvCxnSpPr>
          <p:nvPr/>
        </p:nvCxnSpPr>
        <p:spPr>
          <a:xfrm rot="16200000" flipH="1">
            <a:off x="737662" y="3266248"/>
            <a:ext cx="757944"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566E6F21-0B3C-447A-BE1E-66A434B310F4}"/>
              </a:ext>
            </a:extLst>
          </p:cNvPr>
          <p:cNvSpPr/>
          <p:nvPr/>
        </p:nvSpPr>
        <p:spPr>
          <a:xfrm>
            <a:off x="653751" y="2850030"/>
            <a:ext cx="391583" cy="304338"/>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600" dirty="0">
              <a:solidFill>
                <a:srgbClr val="FFFFFF"/>
              </a:solidFill>
            </a:endParaRPr>
          </a:p>
        </p:txBody>
      </p:sp>
      <p:sp>
        <p:nvSpPr>
          <p:cNvPr id="97" name="Rectangle 96">
            <a:extLst>
              <a:ext uri="{FF2B5EF4-FFF2-40B4-BE49-F238E27FC236}">
                <a16:creationId xmlns:a16="http://schemas.microsoft.com/office/drawing/2014/main" id="{B652FFDC-259E-4CE1-8A02-B85F6EBE6D85}"/>
              </a:ext>
            </a:extLst>
          </p:cNvPr>
          <p:cNvSpPr/>
          <p:nvPr/>
        </p:nvSpPr>
        <p:spPr>
          <a:xfrm>
            <a:off x="7455948" y="3219385"/>
            <a:ext cx="1677062" cy="338554"/>
          </a:xfrm>
          <a:prstGeom prst="rect">
            <a:avLst/>
          </a:prstGeom>
          <a:noFill/>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rPr>
              <a:t>KPI</a:t>
            </a:r>
            <a:r>
              <a:rPr lang="ja-JP" altLang="en-US" sz="1600" dirty="0">
                <a:solidFill>
                  <a:schemeClr val="tx2"/>
                </a:solidFill>
                <a:latin typeface="Meiryo UI" panose="020B0604030504040204" pitchFamily="50" charset="-128"/>
                <a:ea typeface="Meiryo UI" panose="020B0604030504040204" pitchFamily="50" charset="-128"/>
              </a:rPr>
              <a:t>設定の考え方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33E74933-3E87-4397-81A6-CCF6BC7A2232}"/>
              </a:ext>
            </a:extLst>
          </p:cNvPr>
          <p:cNvSpPr/>
          <p:nvPr/>
        </p:nvSpPr>
        <p:spPr>
          <a:xfrm>
            <a:off x="724269" y="1194631"/>
            <a:ext cx="10800000" cy="970734"/>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・研究開発・社会実装計画におけるアウトプット目標を上回る研究開発項目の</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年目標を設定（企業等の場合にはコミットメントの対象となり、達成度に応じて、国費負担額が変動）</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・高い目標値を設定した者は採択審査において高く評価、アウトプット目標を下回る目標や評価不可能な目標は不可（不採択となる場合あり）</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・アウトプット目標を達成するために必要な研究開発内容ごとの</a:t>
            </a:r>
            <a:r>
              <a:rPr lang="en-US" altLang="ja-JP" sz="1400" dirty="0" err="1">
                <a:solidFill>
                  <a:schemeClr val="tx1"/>
                </a:solidFill>
                <a:latin typeface="Meiryo UI" panose="020B0604030504040204" pitchFamily="50" charset="-128"/>
                <a:ea typeface="Meiryo UI" panose="020B0604030504040204" pitchFamily="50" charset="-128"/>
              </a:rPr>
              <a:t>KPI</a:t>
            </a:r>
            <a:r>
              <a:rPr lang="ja-JP" altLang="en-US" sz="1400" dirty="0">
                <a:solidFill>
                  <a:schemeClr val="tx1"/>
                </a:solidFill>
                <a:latin typeface="Meiryo UI" panose="020B0604030504040204" pitchFamily="50" charset="-128"/>
                <a:ea typeface="Meiryo UI" panose="020B0604030504040204" pitchFamily="50" charset="-128"/>
              </a:rPr>
              <a:t>を設定（ただし、採択にあたり、審査を踏まえて、その水準を調整する可能性あり）</a:t>
            </a:r>
          </a:p>
        </p:txBody>
      </p:sp>
      <p:sp>
        <p:nvSpPr>
          <p:cNvPr id="41" name="Title 1">
            <a:extLst>
              <a:ext uri="{FF2B5EF4-FFF2-40B4-BE49-F238E27FC236}">
                <a16:creationId xmlns:a16="http://schemas.microsoft.com/office/drawing/2014/main" id="{3CF7B34C-DEBB-430B-878F-E9DDBCA2229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1</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目標</a:t>
            </a:r>
            <a:endParaRPr kumimoji="1" lang="en-US" sz="2000" dirty="0"/>
          </a:p>
        </p:txBody>
      </p:sp>
      <p:sp>
        <p:nvSpPr>
          <p:cNvPr id="42" name="Title 1">
            <a:extLst>
              <a:ext uri="{FF2B5EF4-FFF2-40B4-BE49-F238E27FC236}">
                <a16:creationId xmlns:a16="http://schemas.microsoft.com/office/drawing/2014/main" id="{8BC0F8C4-64D8-4D69-AD60-F6481FE81D2F}"/>
              </a:ext>
            </a:extLst>
          </p:cNvPr>
          <p:cNvSpPr txBox="1">
            <a:spLocks/>
          </p:cNvSpPr>
          <p:nvPr/>
        </p:nvSpPr>
        <p:spPr>
          <a:xfrm>
            <a:off x="328302" y="62859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○○というアウトプット目標を達成するために必要な複数の</a:t>
            </a:r>
            <a:r>
              <a:rPr kumimoji="1" lang="en-US" altLang="ja-JP" dirty="0" err="1">
                <a:solidFill>
                  <a:schemeClr val="tx1"/>
                </a:solidFill>
              </a:rPr>
              <a:t>KPI</a:t>
            </a:r>
            <a:r>
              <a:rPr kumimoji="1" lang="ja-JP" altLang="en-US" dirty="0">
                <a:solidFill>
                  <a:schemeClr val="tx1"/>
                </a:solidFill>
              </a:rPr>
              <a:t>を設定</a:t>
            </a:r>
            <a:endParaRPr kumimoji="1" lang="en-US" dirty="0">
              <a:solidFill>
                <a:schemeClr val="tx1"/>
              </a:solidFill>
            </a:endParaRPr>
          </a:p>
        </p:txBody>
      </p:sp>
      <p:cxnSp>
        <p:nvCxnSpPr>
          <p:cNvPr id="43" name="直線コネクタ 42">
            <a:extLst>
              <a:ext uri="{FF2B5EF4-FFF2-40B4-BE49-F238E27FC236}">
                <a16:creationId xmlns:a16="http://schemas.microsoft.com/office/drawing/2014/main" id="{3AB41220-2828-4703-82FC-F921B997052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6" name="Rectangle 37">
            <a:extLst>
              <a:ext uri="{FF2B5EF4-FFF2-40B4-BE49-F238E27FC236}">
                <a16:creationId xmlns:a16="http://schemas.microsoft.com/office/drawing/2014/main" id="{00F62269-F28B-457D-BDBE-F0E54CD766F0}"/>
              </a:ext>
            </a:extLst>
          </p:cNvPr>
          <p:cNvSpPr/>
          <p:nvPr/>
        </p:nvSpPr>
        <p:spPr>
          <a:xfrm>
            <a:off x="3906987" y="4398896"/>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48" name="Rectangle 37">
            <a:extLst>
              <a:ext uri="{FF2B5EF4-FFF2-40B4-BE49-F238E27FC236}">
                <a16:creationId xmlns:a16="http://schemas.microsoft.com/office/drawing/2014/main" id="{00F62269-F28B-457D-BDBE-F0E54CD766F0}"/>
              </a:ext>
            </a:extLst>
          </p:cNvPr>
          <p:cNvSpPr/>
          <p:nvPr/>
        </p:nvSpPr>
        <p:spPr>
          <a:xfrm>
            <a:off x="3906987" y="5242128"/>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0" name="Rectangle 37">
            <a:extLst>
              <a:ext uri="{FF2B5EF4-FFF2-40B4-BE49-F238E27FC236}">
                <a16:creationId xmlns:a16="http://schemas.microsoft.com/office/drawing/2014/main" id="{00F62269-F28B-457D-BDBE-F0E54CD766F0}"/>
              </a:ext>
            </a:extLst>
          </p:cNvPr>
          <p:cNvSpPr/>
          <p:nvPr/>
        </p:nvSpPr>
        <p:spPr>
          <a:xfrm>
            <a:off x="3918863" y="6085360"/>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7" name="Rectangle 37">
            <a:extLst>
              <a:ext uri="{FF2B5EF4-FFF2-40B4-BE49-F238E27FC236}">
                <a16:creationId xmlns:a16="http://schemas.microsoft.com/office/drawing/2014/main" id="{00F62269-F28B-457D-BDBE-F0E54CD766F0}"/>
              </a:ext>
            </a:extLst>
          </p:cNvPr>
          <p:cNvSpPr/>
          <p:nvPr/>
        </p:nvSpPr>
        <p:spPr>
          <a:xfrm>
            <a:off x="7451966" y="3570297"/>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8" name="Rectangle 37">
            <a:extLst>
              <a:ext uri="{FF2B5EF4-FFF2-40B4-BE49-F238E27FC236}">
                <a16:creationId xmlns:a16="http://schemas.microsoft.com/office/drawing/2014/main" id="{00F62269-F28B-457D-BDBE-F0E54CD766F0}"/>
              </a:ext>
            </a:extLst>
          </p:cNvPr>
          <p:cNvSpPr/>
          <p:nvPr/>
        </p:nvSpPr>
        <p:spPr>
          <a:xfrm>
            <a:off x="7440090" y="4398900"/>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9" name="Rectangle 37">
            <a:extLst>
              <a:ext uri="{FF2B5EF4-FFF2-40B4-BE49-F238E27FC236}">
                <a16:creationId xmlns:a16="http://schemas.microsoft.com/office/drawing/2014/main" id="{00F62269-F28B-457D-BDBE-F0E54CD766F0}"/>
              </a:ext>
            </a:extLst>
          </p:cNvPr>
          <p:cNvSpPr/>
          <p:nvPr/>
        </p:nvSpPr>
        <p:spPr>
          <a:xfrm>
            <a:off x="7440090" y="5242132"/>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1" name="Rectangle 37">
            <a:extLst>
              <a:ext uri="{FF2B5EF4-FFF2-40B4-BE49-F238E27FC236}">
                <a16:creationId xmlns:a16="http://schemas.microsoft.com/office/drawing/2014/main" id="{00F62269-F28B-457D-BDBE-F0E54CD766F0}"/>
              </a:ext>
            </a:extLst>
          </p:cNvPr>
          <p:cNvSpPr/>
          <p:nvPr/>
        </p:nvSpPr>
        <p:spPr>
          <a:xfrm>
            <a:off x="7451966" y="6085364"/>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2" name="Rectangle 27">
            <a:extLst>
              <a:ext uri="{FF2B5EF4-FFF2-40B4-BE49-F238E27FC236}">
                <a16:creationId xmlns:a16="http://schemas.microsoft.com/office/drawing/2014/main" id="{A73FE0F9-8509-47A8-809E-13A06D9E13C2}"/>
              </a:ext>
            </a:extLst>
          </p:cNvPr>
          <p:cNvSpPr/>
          <p:nvPr/>
        </p:nvSpPr>
        <p:spPr>
          <a:xfrm>
            <a:off x="1344631" y="3219385"/>
            <a:ext cx="1415772" cy="338554"/>
          </a:xfrm>
          <a:prstGeom prst="rect">
            <a:avLst/>
          </a:prstGeom>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研究開発内容</a:t>
            </a:r>
            <a:endParaRPr lang="en-US" sz="1600" dirty="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4979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100256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・最新技術の現状と目標（</a:t>
            </a:r>
            <a:r>
              <a:rPr lang="en-US" altLang="ja-JP" sz="1400" dirty="0">
                <a:solidFill>
                  <a:schemeClr val="tx1"/>
                </a:solidFill>
                <a:latin typeface="Meiryo UI" panose="020B0604030504040204" pitchFamily="50" charset="-128"/>
                <a:ea typeface="Meiryo UI" panose="020B0604030504040204" pitchFamily="50" charset="-128"/>
                <a:hlinkClick r:id="rId2"/>
              </a:rPr>
              <a:t>IEA</a:t>
            </a:r>
            <a:r>
              <a:rPr lang="ja-JP" altLang="en-US" sz="1400" dirty="0">
                <a:solidFill>
                  <a:schemeClr val="tx1"/>
                </a:solidFill>
                <a:latin typeface="Meiryo UI" panose="020B0604030504040204" pitchFamily="50" charset="-128"/>
                <a:ea typeface="Meiryo UI" panose="020B0604030504040204" pitchFamily="50" charset="-128"/>
                <a:hlinkClick r:id="rId2"/>
              </a:rPr>
              <a:t>による</a:t>
            </a:r>
            <a:r>
              <a:rPr lang="en-US" altLang="ja-JP" sz="1400" dirty="0" err="1">
                <a:solidFill>
                  <a:schemeClr val="tx1"/>
                </a:solidFill>
                <a:latin typeface="Meiryo UI" panose="020B0604030504040204" pitchFamily="50" charset="-128"/>
                <a:ea typeface="Meiryo UI" panose="020B0604030504040204" pitchFamily="50" charset="-128"/>
                <a:hlinkClick r:id="rId2"/>
              </a:rPr>
              <a:t>TRL</a:t>
            </a:r>
            <a:r>
              <a:rPr lang="ja-JP" altLang="en-US" sz="1400" dirty="0">
                <a:solidFill>
                  <a:schemeClr val="tx1"/>
                </a:solidFill>
                <a:latin typeface="Meiryo UI" panose="020B0604030504040204" pitchFamily="50" charset="-128"/>
                <a:ea typeface="Meiryo UI" panose="020B0604030504040204" pitchFamily="50" charset="-128"/>
              </a:rPr>
              <a:t>を用いて目標の技術成熟度を表現）とのギャップに対して、どのような解決方法を行うのかを記載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解決方法の詳細については、適宜、参考資料のスライドを挿入して説明すること（複数のソリューションを並行して実施する可能性がある場合は、それらを言及することも可（ただし、審査の結果、一部のみ採択される場合がある））</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・その際、実現可能性を示すため、これまでの知見、関連論文、</a:t>
            </a:r>
            <a:r>
              <a:rPr lang="en-US" altLang="ja-JP" sz="1400" dirty="0">
                <a:solidFill>
                  <a:schemeClr val="tx1"/>
                </a:solidFill>
                <a:latin typeface="Meiryo UI" panose="020B0604030504040204" pitchFamily="50" charset="-128"/>
                <a:ea typeface="Meiryo UI" panose="020B0604030504040204" pitchFamily="50" charset="-128"/>
              </a:rPr>
              <a:t>FS</a:t>
            </a:r>
            <a:r>
              <a:rPr lang="ja-JP" altLang="en-US" sz="1400" dirty="0">
                <a:solidFill>
                  <a:schemeClr val="tx1"/>
                </a:solidFill>
                <a:latin typeface="Meiryo UI" panose="020B0604030504040204" pitchFamily="50" charset="-128"/>
                <a:ea typeface="Meiryo UI" panose="020B0604030504040204" pitchFamily="50" charset="-128"/>
              </a:rPr>
              <a:t>結果等の裏付けを付した上で、想定される成功確率を記載すること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6" name="Rectangle 55">
            <a:extLst>
              <a:ext uri="{FF2B5EF4-FFF2-40B4-BE49-F238E27FC236}">
                <a16:creationId xmlns:a16="http://schemas.microsoft.com/office/drawing/2014/main" id="{ECD750BA-60F3-4F19-92F6-A5B688F4143B}"/>
              </a:ext>
            </a:extLst>
          </p:cNvPr>
          <p:cNvSpPr/>
          <p:nvPr/>
        </p:nvSpPr>
        <p:spPr>
          <a:xfrm>
            <a:off x="2497948" y="2404844"/>
            <a:ext cx="526106" cy="338554"/>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57" name="Rectangle 56">
            <a:extLst>
              <a:ext uri="{FF2B5EF4-FFF2-40B4-BE49-F238E27FC236}">
                <a16:creationId xmlns:a16="http://schemas.microsoft.com/office/drawing/2014/main" id="{7244DA5D-DC06-42F2-ACCB-E1F5F60AE5DD}"/>
              </a:ext>
            </a:extLst>
          </p:cNvPr>
          <p:cNvSpPr/>
          <p:nvPr/>
        </p:nvSpPr>
        <p:spPr>
          <a:xfrm>
            <a:off x="3956937" y="2404844"/>
            <a:ext cx="595035"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現状</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1" name="Rectangle 60">
            <a:extLst>
              <a:ext uri="{FF2B5EF4-FFF2-40B4-BE49-F238E27FC236}">
                <a16:creationId xmlns:a16="http://schemas.microsoft.com/office/drawing/2014/main" id="{015F21C5-2640-47C2-AA58-8FB6BF00987A}"/>
              </a:ext>
            </a:extLst>
          </p:cNvPr>
          <p:cNvSpPr/>
          <p:nvPr/>
        </p:nvSpPr>
        <p:spPr>
          <a:xfrm>
            <a:off x="5143616" y="2411780"/>
            <a:ext cx="1103187"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達成レベル</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8" name="Rectangle 67">
            <a:extLst>
              <a:ext uri="{FF2B5EF4-FFF2-40B4-BE49-F238E27FC236}">
                <a16:creationId xmlns:a16="http://schemas.microsoft.com/office/drawing/2014/main" id="{273D5E34-6262-42D6-8CC4-5F999AD3B5A1}"/>
              </a:ext>
            </a:extLst>
          </p:cNvPr>
          <p:cNvSpPr/>
          <p:nvPr/>
        </p:nvSpPr>
        <p:spPr>
          <a:xfrm>
            <a:off x="6432281" y="2384594"/>
            <a:ext cx="1005403"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解決方法</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72" name="Rectangle 71">
            <a:extLst>
              <a:ext uri="{FF2B5EF4-FFF2-40B4-BE49-F238E27FC236}">
                <a16:creationId xmlns:a16="http://schemas.microsoft.com/office/drawing/2014/main" id="{6BA8EE84-5F3A-4D2D-8650-C8F34A902E8B}"/>
              </a:ext>
            </a:extLst>
          </p:cNvPr>
          <p:cNvSpPr/>
          <p:nvPr/>
        </p:nvSpPr>
        <p:spPr>
          <a:xfrm>
            <a:off x="10063828" y="2227114"/>
            <a:ext cx="1210588" cy="523220"/>
          </a:xfrm>
          <a:prstGeom prst="rect">
            <a:avLst/>
          </a:prstGeom>
          <a:noFill/>
        </p:spPr>
        <p:txBody>
          <a:bodyPr wrap="none">
            <a:spAutoFit/>
          </a:bodyPr>
          <a:lstStyle/>
          <a:p>
            <a:pPr algn="ctr"/>
            <a:r>
              <a:rPr lang="ja-JP" altLang="en-US" sz="1600" dirty="0">
                <a:solidFill>
                  <a:schemeClr val="tx2"/>
                </a:solidFill>
                <a:latin typeface="Meiryo UI" panose="020B0604030504040204" pitchFamily="50" charset="-128"/>
                <a:ea typeface="Meiryo UI" panose="020B0604030504040204" pitchFamily="50" charset="-128"/>
              </a:rPr>
              <a:t>実現可能性</a:t>
            </a:r>
            <a:endParaRPr lang="en-US" altLang="ja-JP" sz="1600" dirty="0">
              <a:solidFill>
                <a:schemeClr val="tx2"/>
              </a:solidFill>
              <a:latin typeface="Meiryo UI" panose="020B0604030504040204" pitchFamily="50" charset="-128"/>
              <a:ea typeface="Meiryo UI" panose="020B0604030504040204" pitchFamily="50" charset="-128"/>
            </a:endParaRPr>
          </a:p>
          <a:p>
            <a:pPr algn="ctr"/>
            <a:r>
              <a:rPr lang="ja-JP" altLang="en-US" sz="1200" dirty="0">
                <a:latin typeface="Meiryo UI" panose="020B0604030504040204" pitchFamily="50" charset="-128"/>
                <a:ea typeface="Meiryo UI" panose="020B0604030504040204" pitchFamily="50" charset="-128"/>
              </a:rPr>
              <a:t>（成功確率）</a:t>
            </a:r>
            <a:endParaRPr lang="en-US" sz="1200" dirty="0">
              <a:latin typeface="Meiryo UI" panose="020B0604030504040204" pitchFamily="50" charset="-128"/>
              <a:ea typeface="Meiryo UI" panose="020B0604030504040204" pitchFamily="50" charset="-128"/>
            </a:endParaRPr>
          </a:p>
        </p:txBody>
      </p:sp>
      <p:grpSp>
        <p:nvGrpSpPr>
          <p:cNvPr id="8" name="Group 7">
            <a:extLst>
              <a:ext uri="{FF2B5EF4-FFF2-40B4-BE49-F238E27FC236}">
                <a16:creationId xmlns:a16="http://schemas.microsoft.com/office/drawing/2014/main" id="{C86C34D3-313D-40C9-BC4D-E6527E960D21}"/>
              </a:ext>
            </a:extLst>
          </p:cNvPr>
          <p:cNvGrpSpPr/>
          <p:nvPr/>
        </p:nvGrpSpPr>
        <p:grpSpPr>
          <a:xfrm>
            <a:off x="6240077" y="2720953"/>
            <a:ext cx="216000" cy="968400"/>
            <a:chOff x="6240077" y="2274819"/>
            <a:chExt cx="216000" cy="968400"/>
          </a:xfrm>
        </p:grpSpPr>
        <p:cxnSp>
          <p:nvCxnSpPr>
            <p:cNvPr id="42" name="Straight Connector 41">
              <a:extLst>
                <a:ext uri="{FF2B5EF4-FFF2-40B4-BE49-F238E27FC236}">
                  <a16:creationId xmlns:a16="http://schemas.microsoft.com/office/drawing/2014/main" id="{AA6F606C-6711-42B9-93E1-D028873F33A2}"/>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3" name="Group 42">
              <a:extLst>
                <a:ext uri="{FF2B5EF4-FFF2-40B4-BE49-F238E27FC236}">
                  <a16:creationId xmlns:a16="http://schemas.microsoft.com/office/drawing/2014/main" id="{5EDC555E-08E5-4717-A6C5-5F96D9423C25}"/>
                </a:ext>
              </a:extLst>
            </p:cNvPr>
            <p:cNvGrpSpPr/>
            <p:nvPr/>
          </p:nvGrpSpPr>
          <p:grpSpPr>
            <a:xfrm>
              <a:off x="6240077" y="2651019"/>
              <a:ext cx="216000" cy="216000"/>
              <a:chOff x="5937564" y="3833745"/>
              <a:chExt cx="306171" cy="306910"/>
            </a:xfrm>
          </p:grpSpPr>
          <p:sp>
            <p:nvSpPr>
              <p:cNvPr id="44" name="Freeform 94">
                <a:extLst>
                  <a:ext uri="{FF2B5EF4-FFF2-40B4-BE49-F238E27FC236}">
                    <a16:creationId xmlns:a16="http://schemas.microsoft.com/office/drawing/2014/main" id="{9288A674-01E1-4B41-BED7-5CC437ACDB1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45" name="Freeform 95">
                <a:extLst>
                  <a:ext uri="{FF2B5EF4-FFF2-40B4-BE49-F238E27FC236}">
                    <a16:creationId xmlns:a16="http://schemas.microsoft.com/office/drawing/2014/main" id="{9725C87B-D93A-4E19-8C22-AD63B0ABC55B}"/>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6" name="Rectangle 45">
            <a:extLst>
              <a:ext uri="{FF2B5EF4-FFF2-40B4-BE49-F238E27FC236}">
                <a16:creationId xmlns:a16="http://schemas.microsoft.com/office/drawing/2014/main" id="{DE9B8A3E-531B-443C-86AB-1167FAB84127}"/>
              </a:ext>
            </a:extLst>
          </p:cNvPr>
          <p:cNvSpPr/>
          <p:nvPr/>
        </p:nvSpPr>
        <p:spPr>
          <a:xfrm>
            <a:off x="617739" y="271548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48" name="Rectangle 47">
            <a:extLst>
              <a:ext uri="{FF2B5EF4-FFF2-40B4-BE49-F238E27FC236}">
                <a16:creationId xmlns:a16="http://schemas.microsoft.com/office/drawing/2014/main" id="{2C7661BD-BBB3-44B9-89E3-30C9BE2C32FC}"/>
              </a:ext>
            </a:extLst>
          </p:cNvPr>
          <p:cNvSpPr/>
          <p:nvPr/>
        </p:nvSpPr>
        <p:spPr>
          <a:xfrm>
            <a:off x="2477306" y="2722452"/>
            <a:ext cx="1391315"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49" name="Rectangle 48">
            <a:extLst>
              <a:ext uri="{FF2B5EF4-FFF2-40B4-BE49-F238E27FC236}">
                <a16:creationId xmlns:a16="http://schemas.microsoft.com/office/drawing/2014/main" id="{8FB1A2A8-F9E9-4706-A426-BA85DD5EF64A}"/>
              </a:ext>
            </a:extLst>
          </p:cNvPr>
          <p:cNvSpPr/>
          <p:nvPr/>
        </p:nvSpPr>
        <p:spPr>
          <a:xfrm>
            <a:off x="3956937"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50" name="Rectangle 49">
            <a:extLst>
              <a:ext uri="{FF2B5EF4-FFF2-40B4-BE49-F238E27FC236}">
                <a16:creationId xmlns:a16="http://schemas.microsoft.com/office/drawing/2014/main" id="{E33FA576-9E35-48D1-84F4-4B5ADEA61B11}"/>
              </a:ext>
            </a:extLst>
          </p:cNvPr>
          <p:cNvSpPr/>
          <p:nvPr/>
        </p:nvSpPr>
        <p:spPr>
          <a:xfrm>
            <a:off x="5156554"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62" name="Rectangle 61">
            <a:extLst>
              <a:ext uri="{FF2B5EF4-FFF2-40B4-BE49-F238E27FC236}">
                <a16:creationId xmlns:a16="http://schemas.microsoft.com/office/drawing/2014/main" id="{553A9537-0D96-4558-98AF-CBA624E34C06}"/>
              </a:ext>
            </a:extLst>
          </p:cNvPr>
          <p:cNvSpPr/>
          <p:nvPr/>
        </p:nvSpPr>
        <p:spPr>
          <a:xfrm>
            <a:off x="6479553" y="2712975"/>
            <a:ext cx="3384752"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71" name="Rectangle 70">
            <a:extLst>
              <a:ext uri="{FF2B5EF4-FFF2-40B4-BE49-F238E27FC236}">
                <a16:creationId xmlns:a16="http://schemas.microsoft.com/office/drawing/2014/main" id="{EA9B5F30-FB81-4CA6-8F6F-9BB9BFF755C1}"/>
              </a:ext>
            </a:extLst>
          </p:cNvPr>
          <p:cNvSpPr/>
          <p:nvPr/>
        </p:nvSpPr>
        <p:spPr>
          <a:xfrm>
            <a:off x="9963545" y="2712975"/>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73" name="Rectangle 72">
            <a:extLst>
              <a:ext uri="{FF2B5EF4-FFF2-40B4-BE49-F238E27FC236}">
                <a16:creationId xmlns:a16="http://schemas.microsoft.com/office/drawing/2014/main" id="{34694E38-300B-49A8-8226-5B53BE6E097B}"/>
              </a:ext>
            </a:extLst>
          </p:cNvPr>
          <p:cNvSpPr/>
          <p:nvPr/>
        </p:nvSpPr>
        <p:spPr>
          <a:xfrm>
            <a:off x="617739" y="376226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75" name="Rectangle 74">
            <a:extLst>
              <a:ext uri="{FF2B5EF4-FFF2-40B4-BE49-F238E27FC236}">
                <a16:creationId xmlns:a16="http://schemas.microsoft.com/office/drawing/2014/main" id="{D24CE6C8-2E87-463D-8D62-803381D0C124}"/>
              </a:ext>
            </a:extLst>
          </p:cNvPr>
          <p:cNvSpPr/>
          <p:nvPr/>
        </p:nvSpPr>
        <p:spPr>
          <a:xfrm>
            <a:off x="2477306" y="3762262"/>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76" name="Rectangle 75">
            <a:extLst>
              <a:ext uri="{FF2B5EF4-FFF2-40B4-BE49-F238E27FC236}">
                <a16:creationId xmlns:a16="http://schemas.microsoft.com/office/drawing/2014/main" id="{9407278D-1FAF-42CE-86D6-188B4BA32CBB}"/>
              </a:ext>
            </a:extLst>
          </p:cNvPr>
          <p:cNvSpPr/>
          <p:nvPr/>
        </p:nvSpPr>
        <p:spPr>
          <a:xfrm>
            <a:off x="3956938"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77" name="Rectangle 76">
            <a:extLst>
              <a:ext uri="{FF2B5EF4-FFF2-40B4-BE49-F238E27FC236}">
                <a16:creationId xmlns:a16="http://schemas.microsoft.com/office/drawing/2014/main" id="{515DF52F-C96C-4BD2-8B91-BAFEA0B614F1}"/>
              </a:ext>
            </a:extLst>
          </p:cNvPr>
          <p:cNvSpPr/>
          <p:nvPr/>
        </p:nvSpPr>
        <p:spPr>
          <a:xfrm>
            <a:off x="5166803"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1966D7A0-6913-4921-BA25-63DE3EB0D448}"/>
              </a:ext>
            </a:extLst>
          </p:cNvPr>
          <p:cNvSpPr/>
          <p:nvPr/>
        </p:nvSpPr>
        <p:spPr>
          <a:xfrm>
            <a:off x="6475740" y="3762262"/>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80" name="Rectangle 79">
            <a:extLst>
              <a:ext uri="{FF2B5EF4-FFF2-40B4-BE49-F238E27FC236}">
                <a16:creationId xmlns:a16="http://schemas.microsoft.com/office/drawing/2014/main" id="{938A3B03-04DD-442E-BA61-EF6FE4F9D9AF}"/>
              </a:ext>
            </a:extLst>
          </p:cNvPr>
          <p:cNvSpPr/>
          <p:nvPr/>
        </p:nvSpPr>
        <p:spPr>
          <a:xfrm>
            <a:off x="9963545" y="3797043"/>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86" name="Rectangle 85">
            <a:extLst>
              <a:ext uri="{FF2B5EF4-FFF2-40B4-BE49-F238E27FC236}">
                <a16:creationId xmlns:a16="http://schemas.microsoft.com/office/drawing/2014/main" id="{40804CE1-B024-4DDF-BB7A-F09A6A921B24}"/>
              </a:ext>
            </a:extLst>
          </p:cNvPr>
          <p:cNvSpPr/>
          <p:nvPr/>
        </p:nvSpPr>
        <p:spPr>
          <a:xfrm>
            <a:off x="617739" y="4810166"/>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88" name="Rectangle 87">
            <a:extLst>
              <a:ext uri="{FF2B5EF4-FFF2-40B4-BE49-F238E27FC236}">
                <a16:creationId xmlns:a16="http://schemas.microsoft.com/office/drawing/2014/main" id="{C3E0F79D-4947-4EE5-A2B3-12B4A5FA56A6}"/>
              </a:ext>
            </a:extLst>
          </p:cNvPr>
          <p:cNvSpPr/>
          <p:nvPr/>
        </p:nvSpPr>
        <p:spPr>
          <a:xfrm>
            <a:off x="2481118" y="4810166"/>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89" name="Rectangle 88">
            <a:extLst>
              <a:ext uri="{FF2B5EF4-FFF2-40B4-BE49-F238E27FC236}">
                <a16:creationId xmlns:a16="http://schemas.microsoft.com/office/drawing/2014/main" id="{7B6E169D-C4E6-48E1-98E5-0412E6CD739A}"/>
              </a:ext>
            </a:extLst>
          </p:cNvPr>
          <p:cNvSpPr/>
          <p:nvPr/>
        </p:nvSpPr>
        <p:spPr>
          <a:xfrm>
            <a:off x="3960750" y="480218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90" name="Rectangle 89">
            <a:extLst>
              <a:ext uri="{FF2B5EF4-FFF2-40B4-BE49-F238E27FC236}">
                <a16:creationId xmlns:a16="http://schemas.microsoft.com/office/drawing/2014/main" id="{147FED45-5814-4443-ABC4-5CBE1D9ECDCF}"/>
              </a:ext>
            </a:extLst>
          </p:cNvPr>
          <p:cNvSpPr/>
          <p:nvPr/>
        </p:nvSpPr>
        <p:spPr>
          <a:xfrm>
            <a:off x="5170615" y="4810166"/>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EF630592-A623-416A-9CE4-4B2DFDE96467}"/>
              </a:ext>
            </a:extLst>
          </p:cNvPr>
          <p:cNvSpPr/>
          <p:nvPr/>
        </p:nvSpPr>
        <p:spPr>
          <a:xfrm>
            <a:off x="6479552" y="4810166"/>
            <a:ext cx="3384753"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93" name="Rectangle 92">
            <a:extLst>
              <a:ext uri="{FF2B5EF4-FFF2-40B4-BE49-F238E27FC236}">
                <a16:creationId xmlns:a16="http://schemas.microsoft.com/office/drawing/2014/main" id="{0E3BF337-AA87-4E2E-8F34-A71CCBD58912}"/>
              </a:ext>
            </a:extLst>
          </p:cNvPr>
          <p:cNvSpPr/>
          <p:nvPr/>
        </p:nvSpPr>
        <p:spPr>
          <a:xfrm>
            <a:off x="9963545" y="4810166"/>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7" name="Straight Arrow Connector 6">
            <a:extLst>
              <a:ext uri="{FF2B5EF4-FFF2-40B4-BE49-F238E27FC236}">
                <a16:creationId xmlns:a16="http://schemas.microsoft.com/office/drawing/2014/main" id="{974B5EE8-7A0B-4BB9-A2E8-79285C654839}"/>
              </a:ext>
            </a:extLst>
          </p:cNvPr>
          <p:cNvCxnSpPr>
            <a:cxnSpLocks/>
          </p:cNvCxnSpPr>
          <p:nvPr/>
        </p:nvCxnSpPr>
        <p:spPr>
          <a:xfrm flipH="1">
            <a:off x="4931287" y="32072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873BA56E-48E6-4ADA-8917-E4D9193ABC1E}"/>
              </a:ext>
            </a:extLst>
          </p:cNvPr>
          <p:cNvCxnSpPr>
            <a:cxnSpLocks/>
          </p:cNvCxnSpPr>
          <p:nvPr/>
        </p:nvCxnSpPr>
        <p:spPr>
          <a:xfrm flipH="1">
            <a:off x="4931287" y="4267847"/>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00" name="Straight Arrow Connector 99">
            <a:extLst>
              <a:ext uri="{FF2B5EF4-FFF2-40B4-BE49-F238E27FC236}">
                <a16:creationId xmlns:a16="http://schemas.microsoft.com/office/drawing/2014/main" id="{F00F8C0F-65BC-4D31-B9F4-EB51F6D0DDC9}"/>
              </a:ext>
            </a:extLst>
          </p:cNvPr>
          <p:cNvCxnSpPr>
            <a:cxnSpLocks/>
          </p:cNvCxnSpPr>
          <p:nvPr/>
        </p:nvCxnSpPr>
        <p:spPr>
          <a:xfrm flipH="1">
            <a:off x="4931287" y="53077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104" name="Rectangle 103">
            <a:extLst>
              <a:ext uri="{FF2B5EF4-FFF2-40B4-BE49-F238E27FC236}">
                <a16:creationId xmlns:a16="http://schemas.microsoft.com/office/drawing/2014/main" id="{68E7CA2C-471B-4341-AB86-5B06DD639507}"/>
              </a:ext>
            </a:extLst>
          </p:cNvPr>
          <p:cNvSpPr/>
          <p:nvPr/>
        </p:nvSpPr>
        <p:spPr>
          <a:xfrm>
            <a:off x="617739" y="5846704"/>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105" name="Rectangle 104">
            <a:extLst>
              <a:ext uri="{FF2B5EF4-FFF2-40B4-BE49-F238E27FC236}">
                <a16:creationId xmlns:a16="http://schemas.microsoft.com/office/drawing/2014/main" id="{976C1D45-26F0-4899-BC4E-088EDCE1145B}"/>
              </a:ext>
            </a:extLst>
          </p:cNvPr>
          <p:cNvSpPr/>
          <p:nvPr/>
        </p:nvSpPr>
        <p:spPr>
          <a:xfrm>
            <a:off x="2477306" y="5846704"/>
            <a:ext cx="1391315" cy="982414"/>
          </a:xfrm>
          <a:prstGeom prst="rect">
            <a:avLst/>
          </a:prstGeom>
          <a:solidFill>
            <a:schemeClr val="bg2"/>
          </a:solidFill>
          <a:ln>
            <a:noFill/>
          </a:ln>
        </p:spPr>
        <p:txBody>
          <a:bodyPr wrap="square" lIns="0" rIns="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106" name="Rectangle 105">
            <a:extLst>
              <a:ext uri="{FF2B5EF4-FFF2-40B4-BE49-F238E27FC236}">
                <a16:creationId xmlns:a16="http://schemas.microsoft.com/office/drawing/2014/main" id="{5E79C79E-4D62-4ACF-98B3-BF2B73C667C9}"/>
              </a:ext>
            </a:extLst>
          </p:cNvPr>
          <p:cNvSpPr/>
          <p:nvPr/>
        </p:nvSpPr>
        <p:spPr>
          <a:xfrm>
            <a:off x="3956938"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107" name="Rectangle 106">
            <a:extLst>
              <a:ext uri="{FF2B5EF4-FFF2-40B4-BE49-F238E27FC236}">
                <a16:creationId xmlns:a16="http://schemas.microsoft.com/office/drawing/2014/main" id="{2DC12FD0-A5F5-4D36-9253-FCD66690C4DA}"/>
              </a:ext>
            </a:extLst>
          </p:cNvPr>
          <p:cNvSpPr/>
          <p:nvPr/>
        </p:nvSpPr>
        <p:spPr>
          <a:xfrm>
            <a:off x="5166803"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108" name="Rectangle 107">
            <a:extLst>
              <a:ext uri="{FF2B5EF4-FFF2-40B4-BE49-F238E27FC236}">
                <a16:creationId xmlns:a16="http://schemas.microsoft.com/office/drawing/2014/main" id="{C11F067C-0784-4CA1-9AA5-BE7F5AF76066}"/>
              </a:ext>
            </a:extLst>
          </p:cNvPr>
          <p:cNvSpPr/>
          <p:nvPr/>
        </p:nvSpPr>
        <p:spPr>
          <a:xfrm>
            <a:off x="6475740" y="5846704"/>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110" name="Rectangle 109">
            <a:extLst>
              <a:ext uri="{FF2B5EF4-FFF2-40B4-BE49-F238E27FC236}">
                <a16:creationId xmlns:a16="http://schemas.microsoft.com/office/drawing/2014/main" id="{110E7193-E0B2-4322-AF50-E72CA3BA367F}"/>
              </a:ext>
            </a:extLst>
          </p:cNvPr>
          <p:cNvSpPr/>
          <p:nvPr/>
        </p:nvSpPr>
        <p:spPr>
          <a:xfrm>
            <a:off x="9963545" y="5853097"/>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111" name="Straight Arrow Connector 110">
            <a:extLst>
              <a:ext uri="{FF2B5EF4-FFF2-40B4-BE49-F238E27FC236}">
                <a16:creationId xmlns:a16="http://schemas.microsoft.com/office/drawing/2014/main" id="{0C497CBF-9BAF-4313-8B8C-2B07690BCCE9}"/>
              </a:ext>
            </a:extLst>
          </p:cNvPr>
          <p:cNvCxnSpPr>
            <a:cxnSpLocks/>
          </p:cNvCxnSpPr>
          <p:nvPr/>
        </p:nvCxnSpPr>
        <p:spPr>
          <a:xfrm flipH="1">
            <a:off x="4927475" y="6341903"/>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grpSp>
        <p:nvGrpSpPr>
          <p:cNvPr id="112" name="Group 111">
            <a:extLst>
              <a:ext uri="{FF2B5EF4-FFF2-40B4-BE49-F238E27FC236}">
                <a16:creationId xmlns:a16="http://schemas.microsoft.com/office/drawing/2014/main" id="{03B3755C-F711-4815-9DD4-3EEB050961CB}"/>
              </a:ext>
            </a:extLst>
          </p:cNvPr>
          <p:cNvGrpSpPr/>
          <p:nvPr/>
        </p:nvGrpSpPr>
        <p:grpSpPr>
          <a:xfrm>
            <a:off x="6246803" y="3768483"/>
            <a:ext cx="216000" cy="968400"/>
            <a:chOff x="6240077" y="2274819"/>
            <a:chExt cx="216000" cy="968400"/>
          </a:xfrm>
        </p:grpSpPr>
        <p:cxnSp>
          <p:nvCxnSpPr>
            <p:cNvPr id="113" name="Straight Connector 112">
              <a:extLst>
                <a:ext uri="{FF2B5EF4-FFF2-40B4-BE49-F238E27FC236}">
                  <a16:creationId xmlns:a16="http://schemas.microsoft.com/office/drawing/2014/main" id="{D4F9CCF4-08FF-4D75-BFB7-2DF9200872DE}"/>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4" name="Group 113">
              <a:extLst>
                <a:ext uri="{FF2B5EF4-FFF2-40B4-BE49-F238E27FC236}">
                  <a16:creationId xmlns:a16="http://schemas.microsoft.com/office/drawing/2014/main" id="{D50A2D18-EDD9-4A2C-841C-6CEC5BBE633C}"/>
                </a:ext>
              </a:extLst>
            </p:cNvPr>
            <p:cNvGrpSpPr/>
            <p:nvPr/>
          </p:nvGrpSpPr>
          <p:grpSpPr>
            <a:xfrm>
              <a:off x="6240077" y="2651019"/>
              <a:ext cx="216000" cy="216000"/>
              <a:chOff x="5937564" y="3833745"/>
              <a:chExt cx="306171" cy="306910"/>
            </a:xfrm>
          </p:grpSpPr>
          <p:sp>
            <p:nvSpPr>
              <p:cNvPr id="115" name="Freeform 94">
                <a:extLst>
                  <a:ext uri="{FF2B5EF4-FFF2-40B4-BE49-F238E27FC236}">
                    <a16:creationId xmlns:a16="http://schemas.microsoft.com/office/drawing/2014/main" id="{EA178C45-2A87-4A70-9C49-AEABC5E5BDA7}"/>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16" name="Freeform 95">
                <a:extLst>
                  <a:ext uri="{FF2B5EF4-FFF2-40B4-BE49-F238E27FC236}">
                    <a16:creationId xmlns:a16="http://schemas.microsoft.com/office/drawing/2014/main" id="{EBB89285-8684-43DA-8656-2D3554427E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17" name="Group 116">
            <a:extLst>
              <a:ext uri="{FF2B5EF4-FFF2-40B4-BE49-F238E27FC236}">
                <a16:creationId xmlns:a16="http://schemas.microsoft.com/office/drawing/2014/main" id="{B06B586E-F56C-4ABB-9C4E-09FFAE0F83DD}"/>
              </a:ext>
            </a:extLst>
          </p:cNvPr>
          <p:cNvGrpSpPr/>
          <p:nvPr/>
        </p:nvGrpSpPr>
        <p:grpSpPr>
          <a:xfrm>
            <a:off x="6242912" y="4816013"/>
            <a:ext cx="216000" cy="968400"/>
            <a:chOff x="6240077" y="2274819"/>
            <a:chExt cx="216000" cy="968400"/>
          </a:xfrm>
        </p:grpSpPr>
        <p:cxnSp>
          <p:nvCxnSpPr>
            <p:cNvPr id="118" name="Straight Connector 117">
              <a:extLst>
                <a:ext uri="{FF2B5EF4-FFF2-40B4-BE49-F238E27FC236}">
                  <a16:creationId xmlns:a16="http://schemas.microsoft.com/office/drawing/2014/main" id="{1BA6A3E8-9427-48FC-B0CC-CFF92C936DC7}"/>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9" name="Group 118">
              <a:extLst>
                <a:ext uri="{FF2B5EF4-FFF2-40B4-BE49-F238E27FC236}">
                  <a16:creationId xmlns:a16="http://schemas.microsoft.com/office/drawing/2014/main" id="{D6217E15-B224-4712-8522-F2CF46B2AE5A}"/>
                </a:ext>
              </a:extLst>
            </p:cNvPr>
            <p:cNvGrpSpPr/>
            <p:nvPr/>
          </p:nvGrpSpPr>
          <p:grpSpPr>
            <a:xfrm>
              <a:off x="6240077" y="2651019"/>
              <a:ext cx="216000" cy="216000"/>
              <a:chOff x="5937564" y="3833745"/>
              <a:chExt cx="306171" cy="306910"/>
            </a:xfrm>
          </p:grpSpPr>
          <p:sp>
            <p:nvSpPr>
              <p:cNvPr id="120" name="Freeform 94">
                <a:extLst>
                  <a:ext uri="{FF2B5EF4-FFF2-40B4-BE49-F238E27FC236}">
                    <a16:creationId xmlns:a16="http://schemas.microsoft.com/office/drawing/2014/main" id="{B068598F-785C-4A29-B3CA-E06281BFAF54}"/>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1" name="Freeform 95">
                <a:extLst>
                  <a:ext uri="{FF2B5EF4-FFF2-40B4-BE49-F238E27FC236}">
                    <a16:creationId xmlns:a16="http://schemas.microsoft.com/office/drawing/2014/main" id="{E875E339-7346-41F7-BF43-DCBF0526E9F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22" name="Group 121">
            <a:extLst>
              <a:ext uri="{FF2B5EF4-FFF2-40B4-BE49-F238E27FC236}">
                <a16:creationId xmlns:a16="http://schemas.microsoft.com/office/drawing/2014/main" id="{27C4670F-56A3-4352-935C-912F130FCAC8}"/>
              </a:ext>
            </a:extLst>
          </p:cNvPr>
          <p:cNvGrpSpPr/>
          <p:nvPr/>
        </p:nvGrpSpPr>
        <p:grpSpPr>
          <a:xfrm>
            <a:off x="6246803" y="5863543"/>
            <a:ext cx="216000" cy="968400"/>
            <a:chOff x="6240077" y="2274819"/>
            <a:chExt cx="216000" cy="968400"/>
          </a:xfrm>
        </p:grpSpPr>
        <p:cxnSp>
          <p:nvCxnSpPr>
            <p:cNvPr id="123" name="Straight Connector 122">
              <a:extLst>
                <a:ext uri="{FF2B5EF4-FFF2-40B4-BE49-F238E27FC236}">
                  <a16:creationId xmlns:a16="http://schemas.microsoft.com/office/drawing/2014/main" id="{5E6140DB-2359-4D9C-AB75-7D512303AE1C}"/>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24" name="Group 123">
              <a:extLst>
                <a:ext uri="{FF2B5EF4-FFF2-40B4-BE49-F238E27FC236}">
                  <a16:creationId xmlns:a16="http://schemas.microsoft.com/office/drawing/2014/main" id="{2636453B-5456-48EA-BA97-45DFC0DB4255}"/>
                </a:ext>
              </a:extLst>
            </p:cNvPr>
            <p:cNvGrpSpPr/>
            <p:nvPr/>
          </p:nvGrpSpPr>
          <p:grpSpPr>
            <a:xfrm>
              <a:off x="6240077" y="2651019"/>
              <a:ext cx="216000" cy="216000"/>
              <a:chOff x="5937564" y="3833745"/>
              <a:chExt cx="306171" cy="306910"/>
            </a:xfrm>
          </p:grpSpPr>
          <p:sp>
            <p:nvSpPr>
              <p:cNvPr id="125" name="Freeform 94">
                <a:extLst>
                  <a:ext uri="{FF2B5EF4-FFF2-40B4-BE49-F238E27FC236}">
                    <a16:creationId xmlns:a16="http://schemas.microsoft.com/office/drawing/2014/main" id="{4D962C3E-4148-48DE-9F00-25E718B54542}"/>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6" name="Freeform 95">
                <a:extLst>
                  <a:ext uri="{FF2B5EF4-FFF2-40B4-BE49-F238E27FC236}">
                    <a16:creationId xmlns:a16="http://schemas.microsoft.com/office/drawing/2014/main" id="{80221930-93D8-4420-99CE-DEDD17B2C10E}"/>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7" name="Oval 46">
            <a:extLst>
              <a:ext uri="{FF2B5EF4-FFF2-40B4-BE49-F238E27FC236}">
                <a16:creationId xmlns:a16="http://schemas.microsoft.com/office/drawing/2014/main" id="{B570DA3F-D9CF-4FDF-A4EE-C5CAF6E3BF74}"/>
              </a:ext>
            </a:extLst>
          </p:cNvPr>
          <p:cNvSpPr/>
          <p:nvPr/>
        </p:nvSpPr>
        <p:spPr>
          <a:xfrm>
            <a:off x="593354" y="2661996"/>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74" name="Oval 73">
            <a:extLst>
              <a:ext uri="{FF2B5EF4-FFF2-40B4-BE49-F238E27FC236}">
                <a16:creationId xmlns:a16="http://schemas.microsoft.com/office/drawing/2014/main" id="{82B81341-CA85-4BB8-8350-DA321A3D31BF}"/>
              </a:ext>
            </a:extLst>
          </p:cNvPr>
          <p:cNvSpPr/>
          <p:nvPr/>
        </p:nvSpPr>
        <p:spPr>
          <a:xfrm>
            <a:off x="601802" y="3706238"/>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7" name="Oval 86">
            <a:extLst>
              <a:ext uri="{FF2B5EF4-FFF2-40B4-BE49-F238E27FC236}">
                <a16:creationId xmlns:a16="http://schemas.microsoft.com/office/drawing/2014/main" id="{F4461CED-8D75-4209-9319-700CF69EAF4A}"/>
              </a:ext>
            </a:extLst>
          </p:cNvPr>
          <p:cNvSpPr/>
          <p:nvPr/>
        </p:nvSpPr>
        <p:spPr>
          <a:xfrm>
            <a:off x="605614" y="4750480"/>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3</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103" name="Oval 102">
            <a:extLst>
              <a:ext uri="{FF2B5EF4-FFF2-40B4-BE49-F238E27FC236}">
                <a16:creationId xmlns:a16="http://schemas.microsoft.com/office/drawing/2014/main" id="{E71EF415-3F5C-4EA3-9877-A5F6632A3AA6}"/>
              </a:ext>
            </a:extLst>
          </p:cNvPr>
          <p:cNvSpPr/>
          <p:nvPr/>
        </p:nvSpPr>
        <p:spPr>
          <a:xfrm>
            <a:off x="601802" y="5794721"/>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4</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2</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内容</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a:t>
            </a:r>
            <a:r>
              <a:rPr kumimoji="1" lang="en-US" altLang="ja-JP" dirty="0" err="1">
                <a:solidFill>
                  <a:schemeClr val="tx1"/>
                </a:solidFill>
              </a:rPr>
              <a:t>KPI</a:t>
            </a:r>
            <a:r>
              <a:rPr kumimoji="1" lang="ja-JP" altLang="en-US" dirty="0">
                <a:solidFill>
                  <a:schemeClr val="tx1"/>
                </a:solidFill>
              </a:rPr>
              <a:t>の目標達成に必要な解決方法を提案</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73041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71478" y="2150669"/>
            <a:ext cx="10933350" cy="1793336"/>
          </a:xfrm>
          <a:solidFill>
            <a:schemeClr val="tx2">
              <a:lumMod val="40000"/>
              <a:lumOff val="60000"/>
            </a:schemeClr>
          </a:solidFill>
        </p:spPr>
        <p:txBody>
          <a:bodyPr anchor="ctr"/>
          <a:lstStyle/>
          <a:p>
            <a:pPr marL="182563" indent="-1588"/>
            <a:r>
              <a:rPr kumimoji="1" lang="ja-JP" altLang="en-US" dirty="0">
                <a:solidFill>
                  <a:schemeClr val="tx1"/>
                </a:solidFill>
              </a:rPr>
              <a:t>（個別の研究開発内容に対する提案の詳細に関する参考資料を挿入）</a:t>
            </a:r>
            <a:br>
              <a:rPr kumimoji="1" lang="en-US" altLang="ja-JP" dirty="0">
                <a:solidFill>
                  <a:schemeClr val="tx1"/>
                </a:solidFill>
              </a:rPr>
            </a:br>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a:t>
            </a: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ただし、当該技術の独自性・新規性・他技術に対する優位性・実現可能性・残された技術課題の解決の見通し等に</a:t>
            </a:r>
            <a:br>
              <a:rPr kumimoji="1" lang="en-US" altLang="ja-JP" sz="1800" dirty="0">
                <a:solidFill>
                  <a:schemeClr val="tx1"/>
                </a:solidFill>
              </a:rPr>
            </a:br>
            <a:r>
              <a:rPr kumimoji="1" lang="ja-JP" altLang="en-US" sz="1800" dirty="0">
                <a:solidFill>
                  <a:schemeClr val="tx1"/>
                </a:solidFill>
              </a:rPr>
              <a:t>　ついて言及すること（十分な情報が記載されていない場合、審査において正しく評価されない可能性あり）</a:t>
            </a:r>
          </a:p>
        </p:txBody>
      </p:sp>
    </p:spTree>
    <p:extLst>
      <p:ext uri="{BB962C8B-B14F-4D97-AF65-F5344CB8AC3E}">
        <p14:creationId xmlns:p14="http://schemas.microsoft.com/office/powerpoint/2010/main" val="38214755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 name="直線コネクタ 144">
            <a:extLst>
              <a:ext uri="{FF2B5EF4-FFF2-40B4-BE49-F238E27FC236}">
                <a16:creationId xmlns:a16="http://schemas.microsoft.com/office/drawing/2014/main" id="{4254EABD-F7A6-4A36-9755-753E2B0623F8}"/>
              </a:ext>
            </a:extLst>
          </p:cNvPr>
          <p:cNvCxnSpPr>
            <a:cxnSpLocks/>
          </p:cNvCxnSpPr>
          <p:nvPr/>
        </p:nvCxnSpPr>
        <p:spPr>
          <a:xfrm>
            <a:off x="8217458" y="3737999"/>
            <a:ext cx="2151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23" name="Group 122">
            <a:extLst>
              <a:ext uri="{FF2B5EF4-FFF2-40B4-BE49-F238E27FC236}">
                <a16:creationId xmlns:a16="http://schemas.microsoft.com/office/drawing/2014/main" id="{73F0DD32-197F-4861-A9DE-93C331DDBE06}"/>
              </a:ext>
            </a:extLst>
          </p:cNvPr>
          <p:cNvGrpSpPr/>
          <p:nvPr/>
        </p:nvGrpSpPr>
        <p:grpSpPr>
          <a:xfrm>
            <a:off x="548185" y="2651430"/>
            <a:ext cx="2286000" cy="48738"/>
            <a:chOff x="379032" y="1544328"/>
            <a:chExt cx="2088729" cy="48738"/>
          </a:xfrm>
        </p:grpSpPr>
        <p:sp>
          <p:nvSpPr>
            <p:cNvPr id="16" name="TextBox 15">
              <a:extLst>
                <a:ext uri="{FF2B5EF4-FFF2-40B4-BE49-F238E27FC236}">
                  <a16:creationId xmlns:a16="http://schemas.microsoft.com/office/drawing/2014/main" id="{3B342505-C46E-4358-93FB-EC8B4CEF58C2}"/>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研究開発項目・事業規模</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7" name="Straight Connector 16">
              <a:extLst>
                <a:ext uri="{FF2B5EF4-FFF2-40B4-BE49-F238E27FC236}">
                  <a16:creationId xmlns:a16="http://schemas.microsoft.com/office/drawing/2014/main" id="{07A363F8-381E-40FE-9F16-9D6FB764846B}"/>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22" name="Straight Connector 21">
            <a:extLst>
              <a:ext uri="{FF2B5EF4-FFF2-40B4-BE49-F238E27FC236}">
                <a16:creationId xmlns:a16="http://schemas.microsoft.com/office/drawing/2014/main" id="{A19D9A03-3354-44EF-BF53-4A86E707E505}"/>
              </a:ext>
            </a:extLst>
          </p:cNvPr>
          <p:cNvCxnSpPr>
            <a:cxnSpLocks/>
          </p:cNvCxnSpPr>
          <p:nvPr/>
        </p:nvCxnSpPr>
        <p:spPr>
          <a:xfrm>
            <a:off x="1436623" y="5256834"/>
            <a:ext cx="969642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32" name="Rectangle 71">
            <a:extLst>
              <a:ext uri="{FF2B5EF4-FFF2-40B4-BE49-F238E27FC236}">
                <a16:creationId xmlns:a16="http://schemas.microsoft.com/office/drawing/2014/main" id="{B68DDD1F-62F8-4EFC-B71C-6FEB4D795234}"/>
              </a:ext>
            </a:extLst>
          </p:cNvPr>
          <p:cNvSpPr/>
          <p:nvPr/>
        </p:nvSpPr>
        <p:spPr>
          <a:xfrm>
            <a:off x="1498397" y="4037036"/>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33" name="Rectangle 71">
            <a:extLst>
              <a:ext uri="{FF2B5EF4-FFF2-40B4-BE49-F238E27FC236}">
                <a16:creationId xmlns:a16="http://schemas.microsoft.com/office/drawing/2014/main" id="{D9A05538-52B6-4B52-A799-C6D9C50CE097}"/>
              </a:ext>
            </a:extLst>
          </p:cNvPr>
          <p:cNvSpPr/>
          <p:nvPr/>
        </p:nvSpPr>
        <p:spPr>
          <a:xfrm>
            <a:off x="1498397" y="4720819"/>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37" name="Straight Connector 36">
            <a:extLst>
              <a:ext uri="{FF2B5EF4-FFF2-40B4-BE49-F238E27FC236}">
                <a16:creationId xmlns:a16="http://schemas.microsoft.com/office/drawing/2014/main" id="{4434A5A0-04D8-4401-85E2-1759B06C29E5}"/>
              </a:ext>
            </a:extLst>
          </p:cNvPr>
          <p:cNvCxnSpPr>
            <a:cxnSpLocks/>
          </p:cNvCxnSpPr>
          <p:nvPr/>
        </p:nvCxnSpPr>
        <p:spPr>
          <a:xfrm>
            <a:off x="657287" y="4586672"/>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5EB68574-E9F0-451C-B8BC-3776323C8C96}"/>
              </a:ext>
            </a:extLst>
          </p:cNvPr>
          <p:cNvCxnSpPr>
            <a:cxnSpLocks/>
          </p:cNvCxnSpPr>
          <p:nvPr/>
        </p:nvCxnSpPr>
        <p:spPr>
          <a:xfrm>
            <a:off x="614255" y="5929161"/>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grpSp>
        <p:nvGrpSpPr>
          <p:cNvPr id="130" name="Group 129">
            <a:extLst>
              <a:ext uri="{FF2B5EF4-FFF2-40B4-BE49-F238E27FC236}">
                <a16:creationId xmlns:a16="http://schemas.microsoft.com/office/drawing/2014/main" id="{B05AFA39-576A-4745-884F-11463037A555}"/>
              </a:ext>
            </a:extLst>
          </p:cNvPr>
          <p:cNvGrpSpPr/>
          <p:nvPr/>
        </p:nvGrpSpPr>
        <p:grpSpPr>
          <a:xfrm>
            <a:off x="4114159" y="2651430"/>
            <a:ext cx="7271072" cy="48738"/>
            <a:chOff x="4152093" y="1545665"/>
            <a:chExt cx="6000151" cy="48738"/>
          </a:xfrm>
        </p:grpSpPr>
        <p:sp>
          <p:nvSpPr>
            <p:cNvPr id="51" name="TextBox 50">
              <a:extLst>
                <a:ext uri="{FF2B5EF4-FFF2-40B4-BE49-F238E27FC236}">
                  <a16:creationId xmlns:a16="http://schemas.microsoft.com/office/drawing/2014/main" id="{3363499B-A225-42AC-92E1-D7C9B59458DB}"/>
                </a:ext>
              </a:extLst>
            </p:cNvPr>
            <p:cNvSpPr txBox="1"/>
            <p:nvPr/>
          </p:nvSpPr>
          <p:spPr>
            <a:xfrm>
              <a:off x="4152093" y="1545665"/>
              <a:ext cx="6000151"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実施スケジュール</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52" name="Straight Connector 51">
              <a:extLst>
                <a:ext uri="{FF2B5EF4-FFF2-40B4-BE49-F238E27FC236}">
                  <a16:creationId xmlns:a16="http://schemas.microsoft.com/office/drawing/2014/main" id="{6A0B1FFC-E003-4540-8057-350F0726753E}"/>
                </a:ext>
              </a:extLst>
            </p:cNvPr>
            <p:cNvCxnSpPr/>
            <p:nvPr/>
          </p:nvCxnSpPr>
          <p:spPr>
            <a:xfrm>
              <a:off x="4152093" y="1594403"/>
              <a:ext cx="600015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53" name="直線矢印コネクタ 9">
            <a:extLst>
              <a:ext uri="{FF2B5EF4-FFF2-40B4-BE49-F238E27FC236}">
                <a16:creationId xmlns:a16="http://schemas.microsoft.com/office/drawing/2014/main" id="{EE8AF439-B092-47F7-89D7-5826B59038C4}"/>
              </a:ext>
            </a:extLst>
          </p:cNvPr>
          <p:cNvCxnSpPr>
            <a:cxnSpLocks/>
          </p:cNvCxnSpPr>
          <p:nvPr/>
        </p:nvCxnSpPr>
        <p:spPr>
          <a:xfrm>
            <a:off x="4120994" y="2951233"/>
            <a:ext cx="7271073" cy="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直線コネクタ 14">
            <a:extLst>
              <a:ext uri="{FF2B5EF4-FFF2-40B4-BE49-F238E27FC236}">
                <a16:creationId xmlns:a16="http://schemas.microsoft.com/office/drawing/2014/main" id="{9324A9B3-4182-411E-9920-E9C9417BDC5F}"/>
              </a:ext>
            </a:extLst>
          </p:cNvPr>
          <p:cNvCxnSpPr>
            <a:cxnSpLocks/>
          </p:cNvCxnSpPr>
          <p:nvPr/>
        </p:nvCxnSpPr>
        <p:spPr>
          <a:xfrm flipH="1">
            <a:off x="4158022" y="2853994"/>
            <a:ext cx="0" cy="216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5" name="直線コネクタ 117">
            <a:extLst>
              <a:ext uri="{FF2B5EF4-FFF2-40B4-BE49-F238E27FC236}">
                <a16:creationId xmlns:a16="http://schemas.microsoft.com/office/drawing/2014/main" id="{FC23595F-7456-4AFC-A6A4-2E59C68C0BD7}"/>
              </a:ext>
            </a:extLst>
          </p:cNvPr>
          <p:cNvCxnSpPr>
            <a:cxnSpLocks/>
          </p:cNvCxnSpPr>
          <p:nvPr/>
        </p:nvCxnSpPr>
        <p:spPr>
          <a:xfrm>
            <a:off x="7047909" y="2873451"/>
            <a:ext cx="3139"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直線コネクタ 121">
            <a:extLst>
              <a:ext uri="{FF2B5EF4-FFF2-40B4-BE49-F238E27FC236}">
                <a16:creationId xmlns:a16="http://schemas.microsoft.com/office/drawing/2014/main" id="{E1213D34-47AE-4BBF-B69D-2A36452CFD82}"/>
              </a:ext>
            </a:extLst>
          </p:cNvPr>
          <p:cNvCxnSpPr>
            <a:cxnSpLocks/>
          </p:cNvCxnSpPr>
          <p:nvPr/>
        </p:nvCxnSpPr>
        <p:spPr>
          <a:xfrm flipH="1">
            <a:off x="4706377"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8" name="直線コネクタ 122">
            <a:extLst>
              <a:ext uri="{FF2B5EF4-FFF2-40B4-BE49-F238E27FC236}">
                <a16:creationId xmlns:a16="http://schemas.microsoft.com/office/drawing/2014/main" id="{0EF9F396-3B7E-4BCF-B421-1DC7F85D308C}"/>
              </a:ext>
            </a:extLst>
          </p:cNvPr>
          <p:cNvCxnSpPr>
            <a:cxnSpLocks/>
          </p:cNvCxnSpPr>
          <p:nvPr/>
        </p:nvCxnSpPr>
        <p:spPr>
          <a:xfrm flipH="1">
            <a:off x="5291760"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9" name="直線コネクタ 123">
            <a:extLst>
              <a:ext uri="{FF2B5EF4-FFF2-40B4-BE49-F238E27FC236}">
                <a16:creationId xmlns:a16="http://schemas.microsoft.com/office/drawing/2014/main" id="{D0FD5606-F543-4B0C-90A7-B83B1C74E449}"/>
              </a:ext>
            </a:extLst>
          </p:cNvPr>
          <p:cNvCxnSpPr>
            <a:cxnSpLocks/>
          </p:cNvCxnSpPr>
          <p:nvPr/>
        </p:nvCxnSpPr>
        <p:spPr>
          <a:xfrm flipH="1">
            <a:off x="5877143"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0" name="直線コネクタ 124">
            <a:extLst>
              <a:ext uri="{FF2B5EF4-FFF2-40B4-BE49-F238E27FC236}">
                <a16:creationId xmlns:a16="http://schemas.microsoft.com/office/drawing/2014/main" id="{54850052-9CE5-45E9-9B36-233B292D23BB}"/>
              </a:ext>
            </a:extLst>
          </p:cNvPr>
          <p:cNvCxnSpPr>
            <a:cxnSpLocks/>
          </p:cNvCxnSpPr>
          <p:nvPr/>
        </p:nvCxnSpPr>
        <p:spPr>
          <a:xfrm flipH="1">
            <a:off x="6462526"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1" name="直線コネクタ 125">
            <a:extLst>
              <a:ext uri="{FF2B5EF4-FFF2-40B4-BE49-F238E27FC236}">
                <a16:creationId xmlns:a16="http://schemas.microsoft.com/office/drawing/2014/main" id="{A4218A1E-A0A4-42C1-9D85-3C8ACC471D38}"/>
              </a:ext>
            </a:extLst>
          </p:cNvPr>
          <p:cNvCxnSpPr>
            <a:cxnSpLocks/>
          </p:cNvCxnSpPr>
          <p:nvPr/>
        </p:nvCxnSpPr>
        <p:spPr>
          <a:xfrm flipH="1">
            <a:off x="7636431"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2" name="直線コネクタ 126">
            <a:extLst>
              <a:ext uri="{FF2B5EF4-FFF2-40B4-BE49-F238E27FC236}">
                <a16:creationId xmlns:a16="http://schemas.microsoft.com/office/drawing/2014/main" id="{8A6C1CF0-D26F-4E04-83CB-DB1FE12FA42F}"/>
              </a:ext>
            </a:extLst>
          </p:cNvPr>
          <p:cNvCxnSpPr>
            <a:cxnSpLocks/>
          </p:cNvCxnSpPr>
          <p:nvPr/>
        </p:nvCxnSpPr>
        <p:spPr>
          <a:xfrm flipH="1">
            <a:off x="8221814"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19" name="Group 18">
            <a:extLst>
              <a:ext uri="{FF2B5EF4-FFF2-40B4-BE49-F238E27FC236}">
                <a16:creationId xmlns:a16="http://schemas.microsoft.com/office/drawing/2014/main" id="{C8CB25BB-BBAF-4531-A526-8BECA1D9D4F9}"/>
              </a:ext>
            </a:extLst>
          </p:cNvPr>
          <p:cNvGrpSpPr/>
          <p:nvPr/>
        </p:nvGrpSpPr>
        <p:grpSpPr>
          <a:xfrm>
            <a:off x="8807197" y="2889994"/>
            <a:ext cx="585383" cy="144000"/>
            <a:chOff x="8845130" y="1957279"/>
            <a:chExt cx="585383" cy="144000"/>
          </a:xfrm>
        </p:grpSpPr>
        <p:cxnSp>
          <p:nvCxnSpPr>
            <p:cNvPr id="63" name="直線コネクタ 127">
              <a:extLst>
                <a:ext uri="{FF2B5EF4-FFF2-40B4-BE49-F238E27FC236}">
                  <a16:creationId xmlns:a16="http://schemas.microsoft.com/office/drawing/2014/main" id="{8D4437F4-3C96-4338-928F-719DB4EAA902}"/>
                </a:ext>
              </a:extLst>
            </p:cNvPr>
            <p:cNvCxnSpPr>
              <a:cxnSpLocks/>
            </p:cNvCxnSpPr>
            <p:nvPr/>
          </p:nvCxnSpPr>
          <p:spPr>
            <a:xfrm flipH="1">
              <a:off x="8845130"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直線コネクタ 128">
              <a:extLst>
                <a:ext uri="{FF2B5EF4-FFF2-40B4-BE49-F238E27FC236}">
                  <a16:creationId xmlns:a16="http://schemas.microsoft.com/office/drawing/2014/main" id="{CB2636BE-2014-4551-8392-1EFF89ABF43D}"/>
                </a:ext>
              </a:extLst>
            </p:cNvPr>
            <p:cNvCxnSpPr>
              <a:cxnSpLocks/>
            </p:cNvCxnSpPr>
            <p:nvPr/>
          </p:nvCxnSpPr>
          <p:spPr>
            <a:xfrm flipH="1">
              <a:off x="9430513"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5" name="テキスト ボックス 20">
            <a:extLst>
              <a:ext uri="{FF2B5EF4-FFF2-40B4-BE49-F238E27FC236}">
                <a16:creationId xmlns:a16="http://schemas.microsoft.com/office/drawing/2014/main" id="{03BC30C4-55AB-4961-96C3-E9C17C163DDA}"/>
              </a:ext>
            </a:extLst>
          </p:cNvPr>
          <p:cNvSpPr txBox="1"/>
          <p:nvPr/>
        </p:nvSpPr>
        <p:spPr>
          <a:xfrm>
            <a:off x="4120994" y="2772439"/>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2021</a:t>
            </a:r>
          </a:p>
        </p:txBody>
      </p:sp>
      <p:sp>
        <p:nvSpPr>
          <p:cNvPr id="66" name="テキスト ボックス 130">
            <a:extLst>
              <a:ext uri="{FF2B5EF4-FFF2-40B4-BE49-F238E27FC236}">
                <a16:creationId xmlns:a16="http://schemas.microsoft.com/office/drawing/2014/main" id="{14EFF27C-E52F-40BE-8D72-3737D22C0771}"/>
              </a:ext>
            </a:extLst>
          </p:cNvPr>
          <p:cNvSpPr txBox="1"/>
          <p:nvPr/>
        </p:nvSpPr>
        <p:spPr>
          <a:xfrm>
            <a:off x="6467593" y="276869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2025</a:t>
            </a:r>
          </a:p>
        </p:txBody>
      </p:sp>
      <p:sp>
        <p:nvSpPr>
          <p:cNvPr id="67" name="テキスト ボックス 131">
            <a:extLst>
              <a:ext uri="{FF2B5EF4-FFF2-40B4-BE49-F238E27FC236}">
                <a16:creationId xmlns:a16="http://schemas.microsoft.com/office/drawing/2014/main" id="{AC9103EF-A266-4B2E-B173-D6B7629E1C78}"/>
              </a:ext>
            </a:extLst>
          </p:cNvPr>
          <p:cNvSpPr txBox="1"/>
          <p:nvPr/>
        </p:nvSpPr>
        <p:spPr>
          <a:xfrm>
            <a:off x="9389322"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2030</a:t>
            </a:r>
          </a:p>
        </p:txBody>
      </p:sp>
      <p:sp>
        <p:nvSpPr>
          <p:cNvPr id="68" name="矢印: 五方向 22">
            <a:extLst>
              <a:ext uri="{FF2B5EF4-FFF2-40B4-BE49-F238E27FC236}">
                <a16:creationId xmlns:a16="http://schemas.microsoft.com/office/drawing/2014/main" id="{3ADB5D8E-9D3E-4258-87A2-3BB1C84C4FC0}"/>
              </a:ext>
            </a:extLst>
          </p:cNvPr>
          <p:cNvSpPr/>
          <p:nvPr/>
        </p:nvSpPr>
        <p:spPr>
          <a:xfrm>
            <a:off x="4135675" y="3079827"/>
            <a:ext cx="5825993" cy="344635"/>
          </a:xfrm>
          <a:prstGeom prst="homePlate">
            <a:avLst/>
          </a:prstGeom>
          <a:gradFill flip="none" rotWithShape="1">
            <a:gsLst>
              <a:gs pos="0">
                <a:schemeClr val="accent1"/>
              </a:gs>
              <a:gs pos="100000">
                <a:schemeClr val="accent1">
                  <a:lumMod val="20000"/>
                  <a:lumOff val="80000"/>
                </a:schemeClr>
              </a:gs>
            </a:gsLst>
            <a:lin ang="0" scaled="1"/>
            <a:tileRect/>
          </a:gra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研究開発期間（国費負担有）</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7" name="直線矢印コネクタ 161">
            <a:extLst>
              <a:ext uri="{FF2B5EF4-FFF2-40B4-BE49-F238E27FC236}">
                <a16:creationId xmlns:a16="http://schemas.microsoft.com/office/drawing/2014/main" id="{F1F5266B-6B39-41C6-A014-5C8C70FECF80}"/>
              </a:ext>
            </a:extLst>
          </p:cNvPr>
          <p:cNvCxnSpPr>
            <a:cxnSpLocks/>
          </p:cNvCxnSpPr>
          <p:nvPr/>
        </p:nvCxnSpPr>
        <p:spPr>
          <a:xfrm flipV="1">
            <a:off x="5302705" y="5719705"/>
            <a:ext cx="2867919" cy="689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02" name="テキスト ボックス 232">
            <a:extLst>
              <a:ext uri="{FF2B5EF4-FFF2-40B4-BE49-F238E27FC236}">
                <a16:creationId xmlns:a16="http://schemas.microsoft.com/office/drawing/2014/main" id="{184C38B4-EF85-4598-B963-C1D1BE5C0B64}"/>
              </a:ext>
            </a:extLst>
          </p:cNvPr>
          <p:cNvSpPr txBox="1"/>
          <p:nvPr/>
        </p:nvSpPr>
        <p:spPr>
          <a:xfrm>
            <a:off x="5164518" y="5546803"/>
            <a:ext cx="1008000"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43" name="直線矢印コネクタ 187">
            <a:extLst>
              <a:ext uri="{FF2B5EF4-FFF2-40B4-BE49-F238E27FC236}">
                <a16:creationId xmlns:a16="http://schemas.microsoft.com/office/drawing/2014/main" id="{11977F35-AC63-4D5D-BE9C-2C0E0FE44922}"/>
              </a:ext>
            </a:extLst>
          </p:cNvPr>
          <p:cNvCxnSpPr>
            <a:cxnSpLocks/>
          </p:cNvCxnSpPr>
          <p:nvPr/>
        </p:nvCxnSpPr>
        <p:spPr>
          <a:xfrm>
            <a:off x="8217949" y="5719705"/>
            <a:ext cx="174818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44" name="テキスト ボックス 199">
            <a:extLst>
              <a:ext uri="{FF2B5EF4-FFF2-40B4-BE49-F238E27FC236}">
                <a16:creationId xmlns:a16="http://schemas.microsoft.com/office/drawing/2014/main" id="{0196B707-5239-43CB-AF06-860FB548E652}"/>
              </a:ext>
            </a:extLst>
          </p:cNvPr>
          <p:cNvSpPr txBox="1"/>
          <p:nvPr/>
        </p:nvSpPr>
        <p:spPr>
          <a:xfrm>
            <a:off x="8129492"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24" name="Group 123">
            <a:extLst>
              <a:ext uri="{FF2B5EF4-FFF2-40B4-BE49-F238E27FC236}">
                <a16:creationId xmlns:a16="http://schemas.microsoft.com/office/drawing/2014/main" id="{FE1141C3-3087-4AE5-94C6-62A3F621A257}"/>
              </a:ext>
            </a:extLst>
          </p:cNvPr>
          <p:cNvGrpSpPr/>
          <p:nvPr/>
        </p:nvGrpSpPr>
        <p:grpSpPr>
          <a:xfrm>
            <a:off x="2920618" y="2651430"/>
            <a:ext cx="1133618" cy="48738"/>
            <a:chOff x="379032" y="1544328"/>
            <a:chExt cx="2088729" cy="48738"/>
          </a:xfrm>
        </p:grpSpPr>
        <p:sp>
          <p:nvSpPr>
            <p:cNvPr id="125" name="TextBox 124">
              <a:extLst>
                <a:ext uri="{FF2B5EF4-FFF2-40B4-BE49-F238E27FC236}">
                  <a16:creationId xmlns:a16="http://schemas.microsoft.com/office/drawing/2014/main" id="{C40856C4-5802-4276-884F-DE7A63237945}"/>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実施主体</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26" name="Straight Connector 125">
              <a:extLst>
                <a:ext uri="{FF2B5EF4-FFF2-40B4-BE49-F238E27FC236}">
                  <a16:creationId xmlns:a16="http://schemas.microsoft.com/office/drawing/2014/main" id="{21EF7C43-072E-418A-98E1-56F943DB35CD}"/>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34" name="Rectangle 71">
            <a:extLst>
              <a:ext uri="{FF2B5EF4-FFF2-40B4-BE49-F238E27FC236}">
                <a16:creationId xmlns:a16="http://schemas.microsoft.com/office/drawing/2014/main" id="{7E715AF9-EBC2-4545-88BC-822842D49EF1}"/>
              </a:ext>
            </a:extLst>
          </p:cNvPr>
          <p:cNvSpPr/>
          <p:nvPr/>
        </p:nvSpPr>
        <p:spPr>
          <a:xfrm>
            <a:off x="2920618" y="417923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5" name="Rectangle 71">
            <a:extLst>
              <a:ext uri="{FF2B5EF4-FFF2-40B4-BE49-F238E27FC236}">
                <a16:creationId xmlns:a16="http://schemas.microsoft.com/office/drawing/2014/main" id="{1D3AA7F9-B59F-49FC-9922-69C007C18927}"/>
              </a:ext>
            </a:extLst>
          </p:cNvPr>
          <p:cNvSpPr/>
          <p:nvPr/>
        </p:nvSpPr>
        <p:spPr>
          <a:xfrm>
            <a:off x="2920618" y="486034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B</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6" name="Rectangle 71">
            <a:extLst>
              <a:ext uri="{FF2B5EF4-FFF2-40B4-BE49-F238E27FC236}">
                <a16:creationId xmlns:a16="http://schemas.microsoft.com/office/drawing/2014/main" id="{D913DA00-83F6-4B65-B681-E4142D603CE9}"/>
              </a:ext>
            </a:extLst>
          </p:cNvPr>
          <p:cNvSpPr/>
          <p:nvPr/>
        </p:nvSpPr>
        <p:spPr>
          <a:xfrm>
            <a:off x="2920618" y="6074874"/>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C</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8" name="Rectangle 71">
            <a:extLst>
              <a:ext uri="{FF2B5EF4-FFF2-40B4-BE49-F238E27FC236}">
                <a16:creationId xmlns:a16="http://schemas.microsoft.com/office/drawing/2014/main" id="{2D4CAD1F-419B-4534-AE4C-FA323922E4CD}"/>
              </a:ext>
            </a:extLst>
          </p:cNvPr>
          <p:cNvSpPr/>
          <p:nvPr/>
        </p:nvSpPr>
        <p:spPr>
          <a:xfrm>
            <a:off x="2920618" y="5466290"/>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D</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18" name="Rectangle 71">
            <a:extLst>
              <a:ext uri="{FF2B5EF4-FFF2-40B4-BE49-F238E27FC236}">
                <a16:creationId xmlns:a16="http://schemas.microsoft.com/office/drawing/2014/main" id="{4ABEE4DC-A224-4584-A265-61517CB56A4D}"/>
              </a:ext>
            </a:extLst>
          </p:cNvPr>
          <p:cNvSpPr/>
          <p:nvPr/>
        </p:nvSpPr>
        <p:spPr>
          <a:xfrm>
            <a:off x="2923853" y="4197462"/>
            <a:ext cx="1133618" cy="287280"/>
          </a:xfrm>
          <a:prstGeom prst="rect">
            <a:avLst/>
          </a:prstGeom>
          <a:solidFill>
            <a:srgbClr val="FFFFFF"/>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cxnSp>
        <p:nvCxnSpPr>
          <p:cNvPr id="122" name="直線コネクタ 127">
            <a:extLst>
              <a:ext uri="{FF2B5EF4-FFF2-40B4-BE49-F238E27FC236}">
                <a16:creationId xmlns:a16="http://schemas.microsoft.com/office/drawing/2014/main" id="{095B36EA-AEDE-40F9-B72C-89B7043528AE}"/>
              </a:ext>
            </a:extLst>
          </p:cNvPr>
          <p:cNvCxnSpPr>
            <a:cxnSpLocks/>
          </p:cNvCxnSpPr>
          <p:nvPr/>
        </p:nvCxnSpPr>
        <p:spPr>
          <a:xfrm flipH="1">
            <a:off x="9971443" y="2881355"/>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41" name="Group 40">
            <a:extLst>
              <a:ext uri="{FF2B5EF4-FFF2-40B4-BE49-F238E27FC236}">
                <a16:creationId xmlns:a16="http://schemas.microsoft.com/office/drawing/2014/main" id="{CCDDCE2B-FADE-4E1C-AB83-556D45BBF576}"/>
              </a:ext>
            </a:extLst>
          </p:cNvPr>
          <p:cNvGrpSpPr/>
          <p:nvPr/>
        </p:nvGrpSpPr>
        <p:grpSpPr>
          <a:xfrm>
            <a:off x="10550306" y="2772439"/>
            <a:ext cx="585380" cy="286204"/>
            <a:chOff x="10702217" y="1831617"/>
            <a:chExt cx="585380" cy="286204"/>
          </a:xfrm>
        </p:grpSpPr>
        <p:cxnSp>
          <p:nvCxnSpPr>
            <p:cNvPr id="56" name="直線コネクタ 120">
              <a:extLst>
                <a:ext uri="{FF2B5EF4-FFF2-40B4-BE49-F238E27FC236}">
                  <a16:creationId xmlns:a16="http://schemas.microsoft.com/office/drawing/2014/main" id="{1D7F9FC3-0EB1-4B5F-ADB9-7767CDB39B57}"/>
                </a:ext>
              </a:extLst>
            </p:cNvPr>
            <p:cNvCxnSpPr>
              <a:cxnSpLocks/>
            </p:cNvCxnSpPr>
            <p:nvPr/>
          </p:nvCxnSpPr>
          <p:spPr>
            <a:xfrm>
              <a:off x="11287597" y="1940736"/>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28" name="直線コネクタ 127">
              <a:extLst>
                <a:ext uri="{FF2B5EF4-FFF2-40B4-BE49-F238E27FC236}">
                  <a16:creationId xmlns:a16="http://schemas.microsoft.com/office/drawing/2014/main" id="{24A54F74-9421-432A-9190-21319612B195}"/>
                </a:ext>
              </a:extLst>
            </p:cNvPr>
            <p:cNvCxnSpPr>
              <a:cxnSpLocks/>
            </p:cNvCxnSpPr>
            <p:nvPr/>
          </p:nvCxnSpPr>
          <p:spPr>
            <a:xfrm flipH="1">
              <a:off x="10702217" y="1948640"/>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9" name="テキスト ボックス 131">
              <a:extLst>
                <a:ext uri="{FF2B5EF4-FFF2-40B4-BE49-F238E27FC236}">
                  <a16:creationId xmlns:a16="http://schemas.microsoft.com/office/drawing/2014/main" id="{8CCD5C7A-B6C2-464E-81F1-428B0DA436EB}"/>
                </a:ext>
              </a:extLst>
            </p:cNvPr>
            <p:cNvSpPr txBox="1"/>
            <p:nvPr/>
          </p:nvSpPr>
          <p:spPr>
            <a:xfrm>
              <a:off x="10702217" y="1831617"/>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2032</a:t>
              </a:r>
            </a:p>
          </p:txBody>
        </p:sp>
      </p:grpSp>
      <p:sp>
        <p:nvSpPr>
          <p:cNvPr id="131" name="テキスト ボックス 131">
            <a:extLst>
              <a:ext uri="{FF2B5EF4-FFF2-40B4-BE49-F238E27FC236}">
                <a16:creationId xmlns:a16="http://schemas.microsoft.com/office/drawing/2014/main" id="{DAD48FF1-29FB-4126-9C83-7CB9D424A920}"/>
              </a:ext>
            </a:extLst>
          </p:cNvPr>
          <p:cNvSpPr txBox="1"/>
          <p:nvPr/>
        </p:nvSpPr>
        <p:spPr>
          <a:xfrm>
            <a:off x="9968185"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a:t>
            </a:r>
          </a:p>
        </p:txBody>
      </p:sp>
      <p:cxnSp>
        <p:nvCxnSpPr>
          <p:cNvPr id="132" name="直線コネクタ 148">
            <a:extLst>
              <a:ext uri="{FF2B5EF4-FFF2-40B4-BE49-F238E27FC236}">
                <a16:creationId xmlns:a16="http://schemas.microsoft.com/office/drawing/2014/main" id="{E2815EDA-9219-496D-89A4-FE4B63A7AEDE}"/>
              </a:ext>
            </a:extLst>
          </p:cNvPr>
          <p:cNvCxnSpPr>
            <a:cxnSpLocks/>
          </p:cNvCxnSpPr>
          <p:nvPr/>
        </p:nvCxnSpPr>
        <p:spPr>
          <a:xfrm>
            <a:off x="1055356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5" name="直線コネクタ 132">
            <a:extLst>
              <a:ext uri="{FF2B5EF4-FFF2-40B4-BE49-F238E27FC236}">
                <a16:creationId xmlns:a16="http://schemas.microsoft.com/office/drawing/2014/main" id="{3445D741-6635-4D68-B946-D39173EDA73F}"/>
              </a:ext>
            </a:extLst>
          </p:cNvPr>
          <p:cNvCxnSpPr>
            <a:cxnSpLocks/>
          </p:cNvCxnSpPr>
          <p:nvPr/>
        </p:nvCxnSpPr>
        <p:spPr>
          <a:xfrm>
            <a:off x="4148412" y="3748757"/>
            <a:ext cx="0"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直線コネクタ 133">
            <a:extLst>
              <a:ext uri="{FF2B5EF4-FFF2-40B4-BE49-F238E27FC236}">
                <a16:creationId xmlns:a16="http://schemas.microsoft.com/office/drawing/2014/main" id="{199B298F-53D3-479C-B52B-A3E4E3976EB4}"/>
              </a:ext>
            </a:extLst>
          </p:cNvPr>
          <p:cNvCxnSpPr>
            <a:cxnSpLocks/>
          </p:cNvCxnSpPr>
          <p:nvPr/>
        </p:nvCxnSpPr>
        <p:spPr>
          <a:xfrm>
            <a:off x="7043553"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 name="直線コネクタ 134">
            <a:extLst>
              <a:ext uri="{FF2B5EF4-FFF2-40B4-BE49-F238E27FC236}">
                <a16:creationId xmlns:a16="http://schemas.microsoft.com/office/drawing/2014/main" id="{EAE88988-CA2E-49D4-B6A5-426E7F897B83}"/>
              </a:ext>
            </a:extLst>
          </p:cNvPr>
          <p:cNvCxnSpPr>
            <a:cxnSpLocks/>
          </p:cNvCxnSpPr>
          <p:nvPr/>
        </p:nvCxnSpPr>
        <p:spPr>
          <a:xfrm>
            <a:off x="11132546"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8" name="直線コネクタ 135">
            <a:extLst>
              <a:ext uri="{FF2B5EF4-FFF2-40B4-BE49-F238E27FC236}">
                <a16:creationId xmlns:a16="http://schemas.microsoft.com/office/drawing/2014/main" id="{935E3588-DB1E-4166-B1FB-673DDBB11CE9}"/>
              </a:ext>
            </a:extLst>
          </p:cNvPr>
          <p:cNvCxnSpPr>
            <a:cxnSpLocks/>
          </p:cNvCxnSpPr>
          <p:nvPr/>
        </p:nvCxnSpPr>
        <p:spPr>
          <a:xfrm>
            <a:off x="4702021"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9" name="直線コネクタ 136">
            <a:extLst>
              <a:ext uri="{FF2B5EF4-FFF2-40B4-BE49-F238E27FC236}">
                <a16:creationId xmlns:a16="http://schemas.microsoft.com/office/drawing/2014/main" id="{C0B40D10-CB81-4724-A95C-9BB692DD2163}"/>
              </a:ext>
            </a:extLst>
          </p:cNvPr>
          <p:cNvCxnSpPr>
            <a:cxnSpLocks/>
          </p:cNvCxnSpPr>
          <p:nvPr/>
        </p:nvCxnSpPr>
        <p:spPr>
          <a:xfrm>
            <a:off x="5287404"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0" name="直線コネクタ 139">
            <a:extLst>
              <a:ext uri="{FF2B5EF4-FFF2-40B4-BE49-F238E27FC236}">
                <a16:creationId xmlns:a16="http://schemas.microsoft.com/office/drawing/2014/main" id="{508FD82D-4E9D-429C-9B03-C38CB92EC0E7}"/>
              </a:ext>
            </a:extLst>
          </p:cNvPr>
          <p:cNvCxnSpPr>
            <a:cxnSpLocks/>
          </p:cNvCxnSpPr>
          <p:nvPr/>
        </p:nvCxnSpPr>
        <p:spPr>
          <a:xfrm>
            <a:off x="5872787"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1" name="直線コネクタ 140">
            <a:extLst>
              <a:ext uri="{FF2B5EF4-FFF2-40B4-BE49-F238E27FC236}">
                <a16:creationId xmlns:a16="http://schemas.microsoft.com/office/drawing/2014/main" id="{600939A0-B9F3-414B-9C1C-20165575255A}"/>
              </a:ext>
            </a:extLst>
          </p:cNvPr>
          <p:cNvCxnSpPr>
            <a:cxnSpLocks/>
          </p:cNvCxnSpPr>
          <p:nvPr/>
        </p:nvCxnSpPr>
        <p:spPr>
          <a:xfrm>
            <a:off x="6458170"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2" name="直線コネクタ 142">
            <a:extLst>
              <a:ext uri="{FF2B5EF4-FFF2-40B4-BE49-F238E27FC236}">
                <a16:creationId xmlns:a16="http://schemas.microsoft.com/office/drawing/2014/main" id="{FECCC2DC-8C42-4104-80A2-0EEA047EC442}"/>
              </a:ext>
            </a:extLst>
          </p:cNvPr>
          <p:cNvCxnSpPr>
            <a:cxnSpLocks/>
          </p:cNvCxnSpPr>
          <p:nvPr/>
        </p:nvCxnSpPr>
        <p:spPr>
          <a:xfrm>
            <a:off x="763207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4" name="直線コネクタ 146">
            <a:extLst>
              <a:ext uri="{FF2B5EF4-FFF2-40B4-BE49-F238E27FC236}">
                <a16:creationId xmlns:a16="http://schemas.microsoft.com/office/drawing/2014/main" id="{C8F71FBB-E559-4749-A363-3721AF28B175}"/>
              </a:ext>
            </a:extLst>
          </p:cNvPr>
          <p:cNvCxnSpPr>
            <a:cxnSpLocks/>
          </p:cNvCxnSpPr>
          <p:nvPr/>
        </p:nvCxnSpPr>
        <p:spPr>
          <a:xfrm flipH="1">
            <a:off x="8700538" y="3737999"/>
            <a:ext cx="102304"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5" name="直線コネクタ 148">
            <a:extLst>
              <a:ext uri="{FF2B5EF4-FFF2-40B4-BE49-F238E27FC236}">
                <a16:creationId xmlns:a16="http://schemas.microsoft.com/office/drawing/2014/main" id="{C3799540-CFC3-4C69-864A-49FB74F56762}"/>
              </a:ext>
            </a:extLst>
          </p:cNvPr>
          <p:cNvCxnSpPr>
            <a:cxnSpLocks/>
          </p:cNvCxnSpPr>
          <p:nvPr/>
        </p:nvCxnSpPr>
        <p:spPr>
          <a:xfrm flipH="1">
            <a:off x="9311299" y="3737999"/>
            <a:ext cx="7692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33" name="直線コネクタ 148">
            <a:extLst>
              <a:ext uri="{FF2B5EF4-FFF2-40B4-BE49-F238E27FC236}">
                <a16:creationId xmlns:a16="http://schemas.microsoft.com/office/drawing/2014/main" id="{AB1299BB-FE00-4B32-9A16-38299F71C089}"/>
              </a:ext>
            </a:extLst>
          </p:cNvPr>
          <p:cNvCxnSpPr>
            <a:cxnSpLocks/>
          </p:cNvCxnSpPr>
          <p:nvPr/>
        </p:nvCxnSpPr>
        <p:spPr>
          <a:xfrm>
            <a:off x="996818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00" name="テキスト ボックス 230">
            <a:extLst>
              <a:ext uri="{FF2B5EF4-FFF2-40B4-BE49-F238E27FC236}">
                <a16:creationId xmlns:a16="http://schemas.microsoft.com/office/drawing/2014/main" id="{B51CDB35-A1CF-45E1-8BCF-B2C6B492A019}"/>
              </a:ext>
            </a:extLst>
          </p:cNvPr>
          <p:cNvSpPr txBox="1"/>
          <p:nvPr/>
        </p:nvSpPr>
        <p:spPr>
          <a:xfrm>
            <a:off x="4021677"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45" name="Group 144">
            <a:extLst>
              <a:ext uri="{FF2B5EF4-FFF2-40B4-BE49-F238E27FC236}">
                <a16:creationId xmlns:a16="http://schemas.microsoft.com/office/drawing/2014/main" id="{7F9490B7-9562-44D9-B3E8-B9F804AAE55A}"/>
              </a:ext>
            </a:extLst>
          </p:cNvPr>
          <p:cNvGrpSpPr>
            <a:grpSpLocks noChangeAspect="1"/>
          </p:cNvGrpSpPr>
          <p:nvPr/>
        </p:nvGrpSpPr>
        <p:grpSpPr>
          <a:xfrm>
            <a:off x="10759643" y="3143341"/>
            <a:ext cx="245528" cy="245528"/>
            <a:chOff x="982662" y="3868738"/>
            <a:chExt cx="269875" cy="269875"/>
          </a:xfrm>
        </p:grpSpPr>
        <p:sp>
          <p:nvSpPr>
            <p:cNvPr id="148" name="Oval 16">
              <a:extLst>
                <a:ext uri="{FF2B5EF4-FFF2-40B4-BE49-F238E27FC236}">
                  <a16:creationId xmlns:a16="http://schemas.microsoft.com/office/drawing/2014/main" id="{0B72D643-6A1F-4B78-A238-24A56F5EFD81}"/>
                </a:ext>
              </a:extLst>
            </p:cNvPr>
            <p:cNvSpPr>
              <a:spLocks noChangeArrowheads="1"/>
            </p:cNvSpPr>
            <p:nvPr/>
          </p:nvSpPr>
          <p:spPr bwMode="auto">
            <a:xfrm>
              <a:off x="982662" y="3868738"/>
              <a:ext cx="269875" cy="269875"/>
            </a:xfrm>
            <a:prstGeom prst="ellipse">
              <a:avLst/>
            </a:prstGeom>
            <a:solidFill>
              <a:schemeClr val="tx2"/>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sp>
          <p:nvSpPr>
            <p:cNvPr id="149" name="Freeform 17">
              <a:extLst>
                <a:ext uri="{FF2B5EF4-FFF2-40B4-BE49-F238E27FC236}">
                  <a16:creationId xmlns:a16="http://schemas.microsoft.com/office/drawing/2014/main" id="{93F90F66-1EBC-480B-894C-479AB1D1C234}"/>
                </a:ext>
              </a:extLst>
            </p:cNvPr>
            <p:cNvSpPr>
              <a:spLocks/>
            </p:cNvSpPr>
            <p:nvPr/>
          </p:nvSpPr>
          <p:spPr bwMode="auto">
            <a:xfrm>
              <a:off x="1050925" y="3938588"/>
              <a:ext cx="133350" cy="128587"/>
            </a:xfrm>
            <a:custGeom>
              <a:avLst/>
              <a:gdLst>
                <a:gd name="T0" fmla="*/ 36 w 84"/>
                <a:gd name="T1" fmla="*/ 67 h 81"/>
                <a:gd name="T2" fmla="*/ 7 w 84"/>
                <a:gd name="T3" fmla="*/ 39 h 81"/>
                <a:gd name="T4" fmla="*/ 0 w 84"/>
                <a:gd name="T5" fmla="*/ 45 h 81"/>
                <a:gd name="T6" fmla="*/ 38 w 84"/>
                <a:gd name="T7" fmla="*/ 81 h 81"/>
                <a:gd name="T8" fmla="*/ 84 w 84"/>
                <a:gd name="T9" fmla="*/ 4 h 81"/>
                <a:gd name="T10" fmla="*/ 76 w 84"/>
                <a:gd name="T11" fmla="*/ 0 h 81"/>
                <a:gd name="T12" fmla="*/ 36 w 84"/>
                <a:gd name="T13" fmla="*/ 67 h 81"/>
              </a:gdLst>
              <a:ahLst/>
              <a:cxnLst>
                <a:cxn ang="0">
                  <a:pos x="T0" y="T1"/>
                </a:cxn>
                <a:cxn ang="0">
                  <a:pos x="T2" y="T3"/>
                </a:cxn>
                <a:cxn ang="0">
                  <a:pos x="T4" y="T5"/>
                </a:cxn>
                <a:cxn ang="0">
                  <a:pos x="T6" y="T7"/>
                </a:cxn>
                <a:cxn ang="0">
                  <a:pos x="T8" y="T9"/>
                </a:cxn>
                <a:cxn ang="0">
                  <a:pos x="T10" y="T11"/>
                </a:cxn>
                <a:cxn ang="0">
                  <a:pos x="T12" y="T13"/>
                </a:cxn>
              </a:cxnLst>
              <a:rect l="0" t="0" r="r" b="b"/>
              <a:pathLst>
                <a:path w="84" h="81">
                  <a:moveTo>
                    <a:pt x="36" y="67"/>
                  </a:moveTo>
                  <a:lnTo>
                    <a:pt x="7" y="39"/>
                  </a:lnTo>
                  <a:lnTo>
                    <a:pt x="0" y="45"/>
                  </a:lnTo>
                  <a:lnTo>
                    <a:pt x="38" y="81"/>
                  </a:lnTo>
                  <a:lnTo>
                    <a:pt x="84" y="4"/>
                  </a:lnTo>
                  <a:lnTo>
                    <a:pt x="76" y="0"/>
                  </a:lnTo>
                  <a:lnTo>
                    <a:pt x="36" y="67"/>
                  </a:lnTo>
                  <a:close/>
                </a:path>
              </a:pathLst>
            </a:custGeom>
            <a:solidFill>
              <a:schemeClr val="bg1"/>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grpSp>
      <p:sp>
        <p:nvSpPr>
          <p:cNvPr id="159" name="Rectangle 71">
            <a:extLst>
              <a:ext uri="{FF2B5EF4-FFF2-40B4-BE49-F238E27FC236}">
                <a16:creationId xmlns:a16="http://schemas.microsoft.com/office/drawing/2014/main" id="{575BAC99-9DAE-4C51-AA7B-DA949124DD13}"/>
              </a:ext>
            </a:extLst>
          </p:cNvPr>
          <p:cNvSpPr/>
          <p:nvPr/>
        </p:nvSpPr>
        <p:spPr>
          <a:xfrm>
            <a:off x="1492309" y="5383845"/>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160" name="Rectangle 71">
            <a:extLst>
              <a:ext uri="{FF2B5EF4-FFF2-40B4-BE49-F238E27FC236}">
                <a16:creationId xmlns:a16="http://schemas.microsoft.com/office/drawing/2014/main" id="{EAAEA304-D52E-495B-A63A-DEB51B05D89D}"/>
              </a:ext>
            </a:extLst>
          </p:cNvPr>
          <p:cNvSpPr/>
          <p:nvPr/>
        </p:nvSpPr>
        <p:spPr>
          <a:xfrm>
            <a:off x="1498397" y="6032318"/>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④</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75" name="直線矢印コネクタ 158">
            <a:extLst>
              <a:ext uri="{FF2B5EF4-FFF2-40B4-BE49-F238E27FC236}">
                <a16:creationId xmlns:a16="http://schemas.microsoft.com/office/drawing/2014/main" id="{F6F2DBD6-116A-4FA0-831D-09E5E19B8814}"/>
              </a:ext>
            </a:extLst>
          </p:cNvPr>
          <p:cNvCxnSpPr>
            <a:cxnSpLocks/>
          </p:cNvCxnSpPr>
          <p:nvPr/>
        </p:nvCxnSpPr>
        <p:spPr>
          <a:xfrm>
            <a:off x="4144021" y="4419255"/>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96" name="テキスト ボックス 216">
            <a:extLst>
              <a:ext uri="{FF2B5EF4-FFF2-40B4-BE49-F238E27FC236}">
                <a16:creationId xmlns:a16="http://schemas.microsoft.com/office/drawing/2014/main" id="{AE45A8C5-D2BB-4EC2-8265-2E6C760A22CD}"/>
              </a:ext>
            </a:extLst>
          </p:cNvPr>
          <p:cNvSpPr txBox="1"/>
          <p:nvPr/>
        </p:nvSpPr>
        <p:spPr>
          <a:xfrm>
            <a:off x="4051297" y="4236944"/>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74" name="Group 173">
            <a:extLst>
              <a:ext uri="{FF2B5EF4-FFF2-40B4-BE49-F238E27FC236}">
                <a16:creationId xmlns:a16="http://schemas.microsoft.com/office/drawing/2014/main" id="{81F33FDE-9126-45F0-905E-AADBF88B9242}"/>
              </a:ext>
            </a:extLst>
          </p:cNvPr>
          <p:cNvGrpSpPr/>
          <p:nvPr/>
        </p:nvGrpSpPr>
        <p:grpSpPr>
          <a:xfrm>
            <a:off x="5178571" y="4237059"/>
            <a:ext cx="1581712" cy="206284"/>
            <a:chOff x="5216504" y="2691808"/>
            <a:chExt cx="1581712" cy="206284"/>
          </a:xfrm>
        </p:grpSpPr>
        <p:cxnSp>
          <p:nvCxnSpPr>
            <p:cNvPr id="166" name="直線矢印コネクタ 158">
              <a:extLst>
                <a:ext uri="{FF2B5EF4-FFF2-40B4-BE49-F238E27FC236}">
                  <a16:creationId xmlns:a16="http://schemas.microsoft.com/office/drawing/2014/main" id="{5A967E7F-AEEF-445D-95D1-1664131F3086}"/>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69" name="テキスト ボックス 216">
              <a:extLst>
                <a:ext uri="{FF2B5EF4-FFF2-40B4-BE49-F238E27FC236}">
                  <a16:creationId xmlns:a16="http://schemas.microsoft.com/office/drawing/2014/main" id="{B5C3EB69-CACC-473A-9E38-9488F8810BA8}"/>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75" name="Group 174">
            <a:extLst>
              <a:ext uri="{FF2B5EF4-FFF2-40B4-BE49-F238E27FC236}">
                <a16:creationId xmlns:a16="http://schemas.microsoft.com/office/drawing/2014/main" id="{E10971D6-F12D-41A5-9ACC-D9B88D62686F}"/>
              </a:ext>
            </a:extLst>
          </p:cNvPr>
          <p:cNvGrpSpPr/>
          <p:nvPr/>
        </p:nvGrpSpPr>
        <p:grpSpPr>
          <a:xfrm>
            <a:off x="6668773" y="4244706"/>
            <a:ext cx="1581712" cy="206284"/>
            <a:chOff x="5216504" y="2691808"/>
            <a:chExt cx="1581712" cy="206284"/>
          </a:xfrm>
        </p:grpSpPr>
        <p:cxnSp>
          <p:nvCxnSpPr>
            <p:cNvPr id="176" name="直線矢印コネクタ 158">
              <a:extLst>
                <a:ext uri="{FF2B5EF4-FFF2-40B4-BE49-F238E27FC236}">
                  <a16:creationId xmlns:a16="http://schemas.microsoft.com/office/drawing/2014/main" id="{95AED493-3CB1-4021-9392-9120F4CA9D1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7" name="テキスト ボックス 216">
              <a:extLst>
                <a:ext uri="{FF2B5EF4-FFF2-40B4-BE49-F238E27FC236}">
                  <a16:creationId xmlns:a16="http://schemas.microsoft.com/office/drawing/2014/main" id="{4C0EF1E8-1B22-49BD-A7D1-0E48E6AD3D09}"/>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67" name="直線矢印コネクタ 158">
            <a:extLst>
              <a:ext uri="{FF2B5EF4-FFF2-40B4-BE49-F238E27FC236}">
                <a16:creationId xmlns:a16="http://schemas.microsoft.com/office/drawing/2014/main" id="{D7B0D142-CA97-4F0B-9374-6FE69C6D8B05}"/>
              </a:ext>
            </a:extLst>
          </p:cNvPr>
          <p:cNvCxnSpPr>
            <a:cxnSpLocks/>
          </p:cNvCxnSpPr>
          <p:nvPr/>
        </p:nvCxnSpPr>
        <p:spPr>
          <a:xfrm>
            <a:off x="8260041" y="4430194"/>
            <a:ext cx="171466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0" name="テキスト ボックス 216">
            <a:extLst>
              <a:ext uri="{FF2B5EF4-FFF2-40B4-BE49-F238E27FC236}">
                <a16:creationId xmlns:a16="http://schemas.microsoft.com/office/drawing/2014/main" id="{DC80108B-F12D-4056-9F6F-CC55548BEBAE}"/>
              </a:ext>
            </a:extLst>
          </p:cNvPr>
          <p:cNvSpPr txBox="1"/>
          <p:nvPr/>
        </p:nvSpPr>
        <p:spPr>
          <a:xfrm>
            <a:off x="8167317" y="4247883"/>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96" name="直線矢印コネクタ 158">
            <a:extLst>
              <a:ext uri="{FF2B5EF4-FFF2-40B4-BE49-F238E27FC236}">
                <a16:creationId xmlns:a16="http://schemas.microsoft.com/office/drawing/2014/main" id="{C500A8EC-204A-4758-BB7F-C7BE64C480C4}"/>
              </a:ext>
            </a:extLst>
          </p:cNvPr>
          <p:cNvCxnSpPr>
            <a:cxnSpLocks/>
          </p:cNvCxnSpPr>
          <p:nvPr/>
        </p:nvCxnSpPr>
        <p:spPr>
          <a:xfrm>
            <a:off x="4150261" y="5155639"/>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7" name="テキスト ボックス 216">
            <a:extLst>
              <a:ext uri="{FF2B5EF4-FFF2-40B4-BE49-F238E27FC236}">
                <a16:creationId xmlns:a16="http://schemas.microsoft.com/office/drawing/2014/main" id="{8B2093BA-E572-44EA-92FA-AFF98E4316B3}"/>
              </a:ext>
            </a:extLst>
          </p:cNvPr>
          <p:cNvSpPr txBox="1"/>
          <p:nvPr/>
        </p:nvSpPr>
        <p:spPr>
          <a:xfrm>
            <a:off x="4057537" y="4973328"/>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83" name="Group 182">
            <a:extLst>
              <a:ext uri="{FF2B5EF4-FFF2-40B4-BE49-F238E27FC236}">
                <a16:creationId xmlns:a16="http://schemas.microsoft.com/office/drawing/2014/main" id="{7E75A1D0-2CE1-482C-AEB4-A6413450C552}"/>
              </a:ext>
            </a:extLst>
          </p:cNvPr>
          <p:cNvGrpSpPr/>
          <p:nvPr/>
        </p:nvGrpSpPr>
        <p:grpSpPr>
          <a:xfrm>
            <a:off x="5184811" y="4973443"/>
            <a:ext cx="1581712" cy="206284"/>
            <a:chOff x="5216504" y="2691808"/>
            <a:chExt cx="1581712" cy="206284"/>
          </a:xfrm>
        </p:grpSpPr>
        <p:cxnSp>
          <p:nvCxnSpPr>
            <p:cNvPr id="194" name="直線矢印コネクタ 158">
              <a:extLst>
                <a:ext uri="{FF2B5EF4-FFF2-40B4-BE49-F238E27FC236}">
                  <a16:creationId xmlns:a16="http://schemas.microsoft.com/office/drawing/2014/main" id="{7BECFFF0-C45E-45F7-B76B-57B522FFB65D}"/>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5" name="テキスト ボックス 216">
              <a:extLst>
                <a:ext uri="{FF2B5EF4-FFF2-40B4-BE49-F238E27FC236}">
                  <a16:creationId xmlns:a16="http://schemas.microsoft.com/office/drawing/2014/main" id="{47906FCA-9F8A-4C2C-91C1-E8F87BE22EDC}"/>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85" name="Group 184">
            <a:extLst>
              <a:ext uri="{FF2B5EF4-FFF2-40B4-BE49-F238E27FC236}">
                <a16:creationId xmlns:a16="http://schemas.microsoft.com/office/drawing/2014/main" id="{6CABF05F-A3AF-47E3-966F-C9BBF9E1B874}"/>
              </a:ext>
            </a:extLst>
          </p:cNvPr>
          <p:cNvGrpSpPr/>
          <p:nvPr/>
        </p:nvGrpSpPr>
        <p:grpSpPr>
          <a:xfrm>
            <a:off x="6675013" y="4981090"/>
            <a:ext cx="2102898" cy="206284"/>
            <a:chOff x="5216504" y="2691808"/>
            <a:chExt cx="1581712" cy="206284"/>
          </a:xfrm>
        </p:grpSpPr>
        <p:cxnSp>
          <p:nvCxnSpPr>
            <p:cNvPr id="192" name="直線矢印コネクタ 158">
              <a:extLst>
                <a:ext uri="{FF2B5EF4-FFF2-40B4-BE49-F238E27FC236}">
                  <a16:creationId xmlns:a16="http://schemas.microsoft.com/office/drawing/2014/main" id="{2AAF2A7D-9C13-4BD3-BC17-5225ECE9A33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3" name="テキスト ボックス 216">
              <a:extLst>
                <a:ext uri="{FF2B5EF4-FFF2-40B4-BE49-F238E27FC236}">
                  <a16:creationId xmlns:a16="http://schemas.microsoft.com/office/drawing/2014/main" id="{3DFBBE42-56FA-4881-9B2A-E62349379E8D}"/>
                </a:ext>
              </a:extLst>
            </p:cNvPr>
            <p:cNvSpPr txBox="1"/>
            <p:nvPr/>
          </p:nvSpPr>
          <p:spPr>
            <a:xfrm>
              <a:off x="5216504" y="2691808"/>
              <a:ext cx="818975"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88" name="直線矢印コネクタ 158">
            <a:extLst>
              <a:ext uri="{FF2B5EF4-FFF2-40B4-BE49-F238E27FC236}">
                <a16:creationId xmlns:a16="http://schemas.microsoft.com/office/drawing/2014/main" id="{5D5F8F28-50B5-4C3B-9D2C-DB276DD510DF}"/>
              </a:ext>
            </a:extLst>
          </p:cNvPr>
          <p:cNvCxnSpPr>
            <a:cxnSpLocks/>
          </p:cNvCxnSpPr>
          <p:nvPr/>
        </p:nvCxnSpPr>
        <p:spPr>
          <a:xfrm>
            <a:off x="8802841" y="5157870"/>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9" name="テキスト ボックス 216">
            <a:extLst>
              <a:ext uri="{FF2B5EF4-FFF2-40B4-BE49-F238E27FC236}">
                <a16:creationId xmlns:a16="http://schemas.microsoft.com/office/drawing/2014/main" id="{B0DD3509-8EA4-436E-8ED9-54C0327BFC10}"/>
              </a:ext>
            </a:extLst>
          </p:cNvPr>
          <p:cNvSpPr txBox="1"/>
          <p:nvPr/>
        </p:nvSpPr>
        <p:spPr>
          <a:xfrm>
            <a:off x="8671067" y="497712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8" name="Rectangle 71">
            <a:extLst>
              <a:ext uri="{FF2B5EF4-FFF2-40B4-BE49-F238E27FC236}">
                <a16:creationId xmlns:a16="http://schemas.microsoft.com/office/drawing/2014/main" id="{5A8F37FC-E53B-42CC-8F3D-4717A475808E}"/>
              </a:ext>
            </a:extLst>
          </p:cNvPr>
          <p:cNvSpPr/>
          <p:nvPr/>
        </p:nvSpPr>
        <p:spPr>
          <a:xfrm>
            <a:off x="548185" y="4037036"/>
            <a:ext cx="876300" cy="2431037"/>
          </a:xfrm>
          <a:prstGeom prst="rect">
            <a:avLst/>
          </a:prstGeom>
          <a:solidFill>
            <a:schemeClr val="bg2"/>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1. </a:t>
            </a:r>
            <a:b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b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XXX</a:t>
            </a:r>
            <a:endPar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cxnSp>
        <p:nvCxnSpPr>
          <p:cNvPr id="201" name="直線矢印コネクタ 158">
            <a:extLst>
              <a:ext uri="{FF2B5EF4-FFF2-40B4-BE49-F238E27FC236}">
                <a16:creationId xmlns:a16="http://schemas.microsoft.com/office/drawing/2014/main" id="{9BF08102-7C0F-4925-BC23-C5A3AA7F48EF}"/>
              </a:ext>
            </a:extLst>
          </p:cNvPr>
          <p:cNvCxnSpPr>
            <a:cxnSpLocks/>
          </p:cNvCxnSpPr>
          <p:nvPr/>
        </p:nvCxnSpPr>
        <p:spPr>
          <a:xfrm>
            <a:off x="4130980" y="5719705"/>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grpSp>
        <p:nvGrpSpPr>
          <p:cNvPr id="178" name="Group 177">
            <a:extLst>
              <a:ext uri="{FF2B5EF4-FFF2-40B4-BE49-F238E27FC236}">
                <a16:creationId xmlns:a16="http://schemas.microsoft.com/office/drawing/2014/main" id="{A5A3CFD3-B29F-4379-81D6-4E703DFA4CA3}"/>
              </a:ext>
            </a:extLst>
          </p:cNvPr>
          <p:cNvGrpSpPr/>
          <p:nvPr/>
        </p:nvGrpSpPr>
        <p:grpSpPr>
          <a:xfrm>
            <a:off x="4014854" y="6254250"/>
            <a:ext cx="4180599" cy="198319"/>
            <a:chOff x="4074791" y="4225572"/>
            <a:chExt cx="4180599" cy="198319"/>
          </a:xfrm>
        </p:grpSpPr>
        <p:cxnSp>
          <p:nvCxnSpPr>
            <p:cNvPr id="180" name="直線矢印コネクタ 180">
              <a:extLst>
                <a:ext uri="{FF2B5EF4-FFF2-40B4-BE49-F238E27FC236}">
                  <a16:creationId xmlns:a16="http://schemas.microsoft.com/office/drawing/2014/main" id="{61B9561D-FD5A-434D-B739-386BEEDF7645}"/>
                </a:ext>
              </a:extLst>
            </p:cNvPr>
            <p:cNvCxnSpPr>
              <a:cxnSpLocks/>
            </p:cNvCxnSpPr>
            <p:nvPr/>
          </p:nvCxnSpPr>
          <p:spPr>
            <a:xfrm>
              <a:off x="4185968" y="4409092"/>
              <a:ext cx="1156860"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1" name="テキスト ボックス 181">
              <a:extLst>
                <a:ext uri="{FF2B5EF4-FFF2-40B4-BE49-F238E27FC236}">
                  <a16:creationId xmlns:a16="http://schemas.microsoft.com/office/drawing/2014/main" id="{A16C17E3-B3F9-4BFC-AA66-689F90FC6559}"/>
                </a:ext>
              </a:extLst>
            </p:cNvPr>
            <p:cNvSpPr txBox="1"/>
            <p:nvPr/>
          </p:nvSpPr>
          <p:spPr>
            <a:xfrm>
              <a:off x="4074791" y="4225572"/>
              <a:ext cx="829593"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cxnSp>
          <p:nvCxnSpPr>
            <p:cNvPr id="182" name="直線矢印コネクタ 184">
              <a:extLst>
                <a:ext uri="{FF2B5EF4-FFF2-40B4-BE49-F238E27FC236}">
                  <a16:creationId xmlns:a16="http://schemas.microsoft.com/office/drawing/2014/main" id="{3CB97E6D-5184-41A0-8A32-543D225C75B8}"/>
                </a:ext>
              </a:extLst>
            </p:cNvPr>
            <p:cNvCxnSpPr>
              <a:cxnSpLocks/>
            </p:cNvCxnSpPr>
            <p:nvPr/>
          </p:nvCxnSpPr>
          <p:spPr>
            <a:xfrm>
              <a:off x="5325335" y="4409092"/>
              <a:ext cx="293005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6" name="テキスト ボックス 186">
              <a:extLst>
                <a:ext uri="{FF2B5EF4-FFF2-40B4-BE49-F238E27FC236}">
                  <a16:creationId xmlns:a16="http://schemas.microsoft.com/office/drawing/2014/main" id="{FFE70C0B-516D-4798-B9E0-F9415E32A8FE}"/>
                </a:ext>
              </a:extLst>
            </p:cNvPr>
            <p:cNvSpPr txBox="1"/>
            <p:nvPr/>
          </p:nvSpPr>
          <p:spPr>
            <a:xfrm>
              <a:off x="5332813" y="4225572"/>
              <a:ext cx="940776"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sp>
        <p:nvSpPr>
          <p:cNvPr id="119" name="Title 1">
            <a:extLst>
              <a:ext uri="{FF2B5EF4-FFF2-40B4-BE49-F238E27FC236}">
                <a16:creationId xmlns:a16="http://schemas.microsoft.com/office/drawing/2014/main" id="{2BE84FF2-6F81-4DEB-AC4E-A4A9D353034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3</a:t>
            </a:r>
            <a:r>
              <a:rPr kumimoji="1" lang="ja-JP" altLang="en-US" sz="2000" dirty="0"/>
              <a:t>）実施スケジュール</a:t>
            </a:r>
            <a:endParaRPr kumimoji="1" lang="en-US" sz="2000" dirty="0"/>
          </a:p>
        </p:txBody>
      </p:sp>
      <p:sp>
        <p:nvSpPr>
          <p:cNvPr id="120" name="Title 1">
            <a:extLst>
              <a:ext uri="{FF2B5EF4-FFF2-40B4-BE49-F238E27FC236}">
                <a16:creationId xmlns:a16="http://schemas.microsoft.com/office/drawing/2014/main" id="{9852A00E-8BD0-4366-A840-4C595CF7353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複数の研究開発を効率的に連携させるためのスケジュールを計画</a:t>
            </a:r>
            <a:endParaRPr kumimoji="1" lang="en-US" dirty="0">
              <a:solidFill>
                <a:schemeClr val="tx1"/>
              </a:solidFill>
            </a:endParaRPr>
          </a:p>
        </p:txBody>
      </p:sp>
      <p:cxnSp>
        <p:nvCxnSpPr>
          <p:cNvPr id="121" name="直線コネクタ 120">
            <a:extLst>
              <a:ext uri="{FF2B5EF4-FFF2-40B4-BE49-F238E27FC236}">
                <a16:creationId xmlns:a16="http://schemas.microsoft.com/office/drawing/2014/main" id="{1E886390-D8AA-4267-9D15-5EFA2ED8F55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41" name="Rectangle 145">
            <a:extLst>
              <a:ext uri="{FF2B5EF4-FFF2-40B4-BE49-F238E27FC236}">
                <a16:creationId xmlns:a16="http://schemas.microsoft.com/office/drawing/2014/main" id="{4E2AB045-06C8-48D6-8CFF-A22B848D5ABF}"/>
              </a:ext>
            </a:extLst>
          </p:cNvPr>
          <p:cNvSpPr/>
          <p:nvPr/>
        </p:nvSpPr>
        <p:spPr>
          <a:xfrm>
            <a:off x="714805" y="1285106"/>
            <a:ext cx="10800000" cy="97584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研究開発・社会実装計画に記載した想定スケジュールを参考にして、研究開発項目・内容ごとの実施スケジュールを記載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前述の</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a:solidFill>
                  <a:schemeClr val="tx1"/>
                </a:solidFill>
                <a:latin typeface="Meiryo UI" panose="020B0604030504040204" pitchFamily="50" charset="-128"/>
                <a:ea typeface="Meiryo UI" panose="020B0604030504040204" pitchFamily="50" charset="-128"/>
              </a:rPr>
              <a:t>の達成状況を示す途中段階のマイルストーン、相互の取組の関係性、ステージゲート審査の希望タイミング等を記載（採択後、実際のマイルストーン、ステージゲートのタイミング、</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err="1">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各ステージの補助率等を調整する場合がある）</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国による支援期間のみならず、プロジェクト終了後の社会実装に向けた取組スケジュール（必要な支援策・制度整備等）も記載すること</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127" name="テキスト ボックス 216">
            <a:extLst>
              <a:ext uri="{FF2B5EF4-FFF2-40B4-BE49-F238E27FC236}">
                <a16:creationId xmlns:a16="http://schemas.microsoft.com/office/drawing/2014/main" id="{B5C3EB69-CACC-473A-9E38-9488F8810BA8}"/>
              </a:ext>
            </a:extLst>
          </p:cNvPr>
          <p:cNvSpPr txBox="1"/>
          <p:nvPr/>
        </p:nvSpPr>
        <p:spPr>
          <a:xfrm>
            <a:off x="10571441" y="2964054"/>
            <a:ext cx="576457" cy="212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事業化</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37" name="直線矢印コネクタ 158">
            <a:extLst>
              <a:ext uri="{FF2B5EF4-FFF2-40B4-BE49-F238E27FC236}">
                <a16:creationId xmlns:a16="http://schemas.microsoft.com/office/drawing/2014/main" id="{D7B0D142-CA97-4F0B-9374-6FE69C6D8B05}"/>
              </a:ext>
            </a:extLst>
          </p:cNvPr>
          <p:cNvCxnSpPr>
            <a:cxnSpLocks/>
          </p:cNvCxnSpPr>
          <p:nvPr/>
        </p:nvCxnSpPr>
        <p:spPr>
          <a:xfrm flipV="1">
            <a:off x="9981106" y="4412749"/>
            <a:ext cx="1139089" cy="6506"/>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39" name="矢印: 五方向 22">
            <a:extLst>
              <a:ext uri="{FF2B5EF4-FFF2-40B4-BE49-F238E27FC236}">
                <a16:creationId xmlns:a16="http://schemas.microsoft.com/office/drawing/2014/main" id="{3ADB5D8E-9D3E-4258-87A2-3BB1C84C4FC0}"/>
              </a:ext>
            </a:extLst>
          </p:cNvPr>
          <p:cNvSpPr/>
          <p:nvPr/>
        </p:nvSpPr>
        <p:spPr>
          <a:xfrm>
            <a:off x="9965623" y="3077435"/>
            <a:ext cx="779177" cy="344635"/>
          </a:xfrm>
          <a:prstGeom prst="homePlate">
            <a:avLst/>
          </a:prstGeom>
          <a:noFill/>
          <a:ln w="9525" cap="rnd" cmpd="sng" algn="ctr">
            <a:solidFill>
              <a:schemeClr val="accent1"/>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Trebuchet MS" panose="020B0603020202020204" pitchFamily="34" charset="0"/>
                <a:ea typeface="Meiryo UI" panose="020B0604030504040204" pitchFamily="50" charset="-128"/>
              </a:rPr>
              <a:t>社会実装</a:t>
            </a:r>
          </a:p>
        </p:txBody>
      </p:sp>
      <p:sp>
        <p:nvSpPr>
          <p:cNvPr id="146" name="テキスト ボックス 216">
            <a:extLst>
              <a:ext uri="{FF2B5EF4-FFF2-40B4-BE49-F238E27FC236}">
                <a16:creationId xmlns:a16="http://schemas.microsoft.com/office/drawing/2014/main" id="{DC80108B-F12D-4056-9F6F-CC55548BEBAE}"/>
              </a:ext>
            </a:extLst>
          </p:cNvPr>
          <p:cNvSpPr txBox="1"/>
          <p:nvPr/>
        </p:nvSpPr>
        <p:spPr>
          <a:xfrm>
            <a:off x="9865800" y="422073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4" name="二等辺三角形 3"/>
          <p:cNvSpPr/>
          <p:nvPr/>
        </p:nvSpPr>
        <p:spPr>
          <a:xfrm flipV="1">
            <a:off x="5241771"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7" name="二等辺三角形 146"/>
          <p:cNvSpPr/>
          <p:nvPr/>
        </p:nvSpPr>
        <p:spPr>
          <a:xfrm flipV="1">
            <a:off x="6713919"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0" name="二等辺三角形 149"/>
          <p:cNvSpPr/>
          <p:nvPr/>
        </p:nvSpPr>
        <p:spPr>
          <a:xfrm flipV="1">
            <a:off x="8176647"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1" name="二等辺三角形 150"/>
          <p:cNvSpPr/>
          <p:nvPr/>
        </p:nvSpPr>
        <p:spPr>
          <a:xfrm flipV="1">
            <a:off x="9901753"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2" name="二等辺三角形 151"/>
          <p:cNvSpPr/>
          <p:nvPr/>
        </p:nvSpPr>
        <p:spPr>
          <a:xfrm flipV="1">
            <a:off x="5233915"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3" name="二等辺三角形 152"/>
          <p:cNvSpPr/>
          <p:nvPr/>
        </p:nvSpPr>
        <p:spPr>
          <a:xfrm flipV="1">
            <a:off x="6706063"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5" name="二等辺三角形 154"/>
          <p:cNvSpPr/>
          <p:nvPr/>
        </p:nvSpPr>
        <p:spPr>
          <a:xfrm flipV="1">
            <a:off x="9893897"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6" name="二等辺三角形 155"/>
          <p:cNvSpPr/>
          <p:nvPr/>
        </p:nvSpPr>
        <p:spPr>
          <a:xfrm flipV="1">
            <a:off x="5243340"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8" name="二等辺三角形 157"/>
          <p:cNvSpPr/>
          <p:nvPr/>
        </p:nvSpPr>
        <p:spPr>
          <a:xfrm flipV="1">
            <a:off x="8178216"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1" name="二等辺三角形 160"/>
          <p:cNvSpPr/>
          <p:nvPr/>
        </p:nvSpPr>
        <p:spPr>
          <a:xfrm flipV="1">
            <a:off x="9903322"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3" name="二等辺三角形 162"/>
          <p:cNvSpPr/>
          <p:nvPr/>
        </p:nvSpPr>
        <p:spPr>
          <a:xfrm flipV="1">
            <a:off x="8707686" y="4971733"/>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4" name="二等辺三角形 163"/>
          <p:cNvSpPr/>
          <p:nvPr/>
        </p:nvSpPr>
        <p:spPr>
          <a:xfrm flipV="1">
            <a:off x="5219773" y="626320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8" name="二等辺三角形 167"/>
          <p:cNvSpPr/>
          <p:nvPr/>
        </p:nvSpPr>
        <p:spPr>
          <a:xfrm flipV="1">
            <a:off x="8189214" y="625378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71" name="二等辺三角形 170"/>
          <p:cNvSpPr/>
          <p:nvPr/>
        </p:nvSpPr>
        <p:spPr>
          <a:xfrm flipV="1">
            <a:off x="8426457" y="6660706"/>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8" name="テキスト ボックス 17"/>
          <p:cNvSpPr txBox="1"/>
          <p:nvPr/>
        </p:nvSpPr>
        <p:spPr>
          <a:xfrm>
            <a:off x="8372710" y="6569568"/>
            <a:ext cx="1281933" cy="26624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ステージゲート審査</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 name="直線矢印コネクタ 20"/>
          <p:cNvCxnSpPr/>
          <p:nvPr/>
        </p:nvCxnSpPr>
        <p:spPr>
          <a:xfrm>
            <a:off x="7796651" y="4498675"/>
            <a:ext cx="0" cy="540000"/>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cxnSp>
        <p:nvCxnSpPr>
          <p:cNvPr id="205" name="直線矢印コネクタ 204"/>
          <p:cNvCxnSpPr/>
          <p:nvPr/>
        </p:nvCxnSpPr>
        <p:spPr>
          <a:xfrm>
            <a:off x="6070778" y="4484742"/>
            <a:ext cx="0" cy="1868667"/>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sp>
        <p:nvSpPr>
          <p:cNvPr id="206" name="テキスト ボックス 205"/>
          <p:cNvSpPr txBox="1"/>
          <p:nvPr/>
        </p:nvSpPr>
        <p:spPr>
          <a:xfrm>
            <a:off x="7734461" y="4609584"/>
            <a:ext cx="530162" cy="28135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207" name="テキスト ボックス 206"/>
          <p:cNvSpPr txBox="1"/>
          <p:nvPr/>
        </p:nvSpPr>
        <p:spPr>
          <a:xfrm>
            <a:off x="6013452" y="5308334"/>
            <a:ext cx="571755" cy="281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0" name="直線矢印コネクタ 209"/>
          <p:cNvCxnSpPr/>
          <p:nvPr/>
        </p:nvCxnSpPr>
        <p:spPr>
          <a:xfrm flipV="1">
            <a:off x="9961668" y="4498675"/>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1" name="直線矢印コネクタ 210"/>
          <p:cNvCxnSpPr/>
          <p:nvPr/>
        </p:nvCxnSpPr>
        <p:spPr>
          <a:xfrm flipV="1">
            <a:off x="10020749" y="4495392"/>
            <a:ext cx="0" cy="1049803"/>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2" name="テキスト ボックス 211"/>
          <p:cNvSpPr txBox="1"/>
          <p:nvPr/>
        </p:nvSpPr>
        <p:spPr>
          <a:xfrm>
            <a:off x="9943573" y="4748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3" name="直線矢印コネクタ 212"/>
          <p:cNvCxnSpPr/>
          <p:nvPr/>
        </p:nvCxnSpPr>
        <p:spPr>
          <a:xfrm flipV="1">
            <a:off x="8237517" y="5773141"/>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4" name="テキスト ボックス 213"/>
          <p:cNvSpPr txBox="1"/>
          <p:nvPr/>
        </p:nvSpPr>
        <p:spPr>
          <a:xfrm>
            <a:off x="8164891" y="5926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30" name="角丸四角形 29"/>
          <p:cNvSpPr/>
          <p:nvPr/>
        </p:nvSpPr>
        <p:spPr>
          <a:xfrm>
            <a:off x="8372710" y="6247168"/>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5" name="角丸四角形 214"/>
          <p:cNvSpPr/>
          <p:nvPr/>
        </p:nvSpPr>
        <p:spPr>
          <a:xfrm>
            <a:off x="10112212" y="5530181"/>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6" name="角丸四角形 215"/>
          <p:cNvSpPr/>
          <p:nvPr/>
        </p:nvSpPr>
        <p:spPr>
          <a:xfrm>
            <a:off x="10112212" y="502234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7" name="角丸四角形 216"/>
          <p:cNvSpPr/>
          <p:nvPr/>
        </p:nvSpPr>
        <p:spPr>
          <a:xfrm>
            <a:off x="10112212" y="3940102"/>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9" name="角丸四角形 218"/>
          <p:cNvSpPr/>
          <p:nvPr/>
        </p:nvSpPr>
        <p:spPr>
          <a:xfrm>
            <a:off x="6299563" y="391501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4" name="角丸四角形 223"/>
          <p:cNvSpPr/>
          <p:nvPr/>
        </p:nvSpPr>
        <p:spPr>
          <a:xfrm>
            <a:off x="6300970" y="4642732"/>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5" name="角丸四角形 224"/>
          <p:cNvSpPr/>
          <p:nvPr/>
        </p:nvSpPr>
        <p:spPr>
          <a:xfrm>
            <a:off x="7752232" y="3906811"/>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6" name="角丸四角形 225"/>
          <p:cNvSpPr/>
          <p:nvPr/>
        </p:nvSpPr>
        <p:spPr>
          <a:xfrm>
            <a:off x="8289937" y="4651125"/>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7" name="角丸四角形 226"/>
          <p:cNvSpPr/>
          <p:nvPr/>
        </p:nvSpPr>
        <p:spPr>
          <a:xfrm>
            <a:off x="7761072"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8" name="角丸四角形 227"/>
          <p:cNvSpPr/>
          <p:nvPr/>
        </p:nvSpPr>
        <p:spPr>
          <a:xfrm>
            <a:off x="4809751" y="3907758"/>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0" name="角丸四角形 229"/>
          <p:cNvSpPr/>
          <p:nvPr/>
        </p:nvSpPr>
        <p:spPr>
          <a:xfrm>
            <a:off x="4820399" y="463227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1" name="角丸四角形 230"/>
          <p:cNvSpPr/>
          <p:nvPr/>
        </p:nvSpPr>
        <p:spPr>
          <a:xfrm>
            <a:off x="4820399"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5" name="角丸四角形 234"/>
          <p:cNvSpPr/>
          <p:nvPr/>
        </p:nvSpPr>
        <p:spPr>
          <a:xfrm>
            <a:off x="4803050" y="5942976"/>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6" name="Rectangle 71">
            <a:extLst>
              <a:ext uri="{FF2B5EF4-FFF2-40B4-BE49-F238E27FC236}">
                <a16:creationId xmlns:a16="http://schemas.microsoft.com/office/drawing/2014/main" id="{4ABEE4DC-A224-4584-A265-61517CB56A4D}"/>
              </a:ext>
            </a:extLst>
          </p:cNvPr>
          <p:cNvSpPr/>
          <p:nvPr/>
        </p:nvSpPr>
        <p:spPr>
          <a:xfrm>
            <a:off x="498759" y="3642619"/>
            <a:ext cx="1133618" cy="28728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研究開発項目</a:t>
            </a:r>
          </a:p>
        </p:txBody>
      </p:sp>
      <p:sp>
        <p:nvSpPr>
          <p:cNvPr id="237" name="Rectangle 71">
            <a:extLst>
              <a:ext uri="{FF2B5EF4-FFF2-40B4-BE49-F238E27FC236}">
                <a16:creationId xmlns:a16="http://schemas.microsoft.com/office/drawing/2014/main" id="{4ABEE4DC-A224-4584-A265-61517CB56A4D}"/>
              </a:ext>
            </a:extLst>
          </p:cNvPr>
          <p:cNvSpPr/>
          <p:nvPr/>
        </p:nvSpPr>
        <p:spPr>
          <a:xfrm>
            <a:off x="1462080" y="3584656"/>
            <a:ext cx="1281058" cy="30994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研究開発内容</a:t>
            </a:r>
            <a:endPar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a:p>
            <a:pPr algn="ct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総事業規模</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国費負担額</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en-US" altLang="ja-JP"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endParaRPr lang="ja-JP" altLang="en-US"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sp>
        <p:nvSpPr>
          <p:cNvPr id="238" name="二等辺三角形 237"/>
          <p:cNvSpPr/>
          <p:nvPr/>
        </p:nvSpPr>
        <p:spPr>
          <a:xfrm>
            <a:off x="6993584" y="3417883"/>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39" name="テキスト ボックス 216">
            <a:extLst>
              <a:ext uri="{FF2B5EF4-FFF2-40B4-BE49-F238E27FC236}">
                <a16:creationId xmlns:a16="http://schemas.microsoft.com/office/drawing/2014/main" id="{B5C3EB69-CACC-473A-9E38-9488F8810BA8}"/>
              </a:ext>
            </a:extLst>
          </p:cNvPr>
          <p:cNvSpPr txBox="1"/>
          <p:nvPr/>
        </p:nvSpPr>
        <p:spPr>
          <a:xfrm>
            <a:off x="6424224" y="3569064"/>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大阪万博への出展</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40" name="二等辺三角形 239"/>
          <p:cNvSpPr/>
          <p:nvPr/>
        </p:nvSpPr>
        <p:spPr>
          <a:xfrm>
            <a:off x="8720260" y="3419451"/>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41" name="テキスト ボックス 216">
            <a:extLst>
              <a:ext uri="{FF2B5EF4-FFF2-40B4-BE49-F238E27FC236}">
                <a16:creationId xmlns:a16="http://schemas.microsoft.com/office/drawing/2014/main" id="{B5C3EB69-CACC-473A-9E38-9488F8810BA8}"/>
              </a:ext>
            </a:extLst>
          </p:cNvPr>
          <p:cNvSpPr txBox="1"/>
          <p:nvPr/>
        </p:nvSpPr>
        <p:spPr>
          <a:xfrm>
            <a:off x="8129708" y="3570632"/>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国際標準化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54" name="二等辺三角形 153"/>
          <p:cNvSpPr/>
          <p:nvPr/>
        </p:nvSpPr>
        <p:spPr>
          <a:xfrm>
            <a:off x="10445429" y="342554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157" name="テキスト ボックス 216">
            <a:extLst>
              <a:ext uri="{FF2B5EF4-FFF2-40B4-BE49-F238E27FC236}">
                <a16:creationId xmlns:a16="http://schemas.microsoft.com/office/drawing/2014/main" id="{B5C3EB69-CACC-473A-9E38-9488F8810BA8}"/>
              </a:ext>
            </a:extLst>
          </p:cNvPr>
          <p:cNvSpPr txBox="1"/>
          <p:nvPr/>
        </p:nvSpPr>
        <p:spPr>
          <a:xfrm>
            <a:off x="9854877" y="3576729"/>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Trebuchet MS" panose="020B0603020202020204" pitchFamily="34" charset="0"/>
                <a:ea typeface="Meiryo UI" panose="020B0604030504040204" pitchFamily="50" charset="-128"/>
              </a:rPr>
              <a:t>（</a:t>
            </a:r>
            <a:r>
              <a:rPr kumimoji="1" lang="en-US" altLang="ja-JP" sz="900" dirty="0">
                <a:solidFill>
                  <a:schemeClr val="tx1"/>
                </a:solidFill>
                <a:latin typeface="Trebuchet MS" panose="020B0603020202020204" pitchFamily="34" charset="0"/>
                <a:ea typeface="Meiryo UI" panose="020B0604030504040204" pitchFamily="50" charset="-128"/>
              </a:rPr>
              <a:t>XX</a:t>
            </a:r>
            <a:r>
              <a:rPr kumimoji="1" lang="ja-JP" altLang="en-US" sz="900" dirty="0">
                <a:solidFill>
                  <a:schemeClr val="tx1"/>
                </a:solidFill>
                <a:latin typeface="Trebuchet MS" panose="020B0603020202020204" pitchFamily="34" charset="0"/>
                <a:ea typeface="Meiryo UI" panose="020B0604030504040204" pitchFamily="50" charset="-128"/>
              </a:rPr>
              <a:t>法規制緩和）</a:t>
            </a:r>
            <a:endParaRPr kumimoji="1" lang="en-US" sz="900" dirty="0">
              <a:solidFill>
                <a:schemeClr val="tx1"/>
              </a:solidFill>
              <a:latin typeface="Trebuchet MS" panose="020B0603020202020204" pitchFamily="34" charset="0"/>
              <a:ea typeface="Meiryo UI" panose="020B0604030504040204" pitchFamily="50" charset="-128"/>
            </a:endParaRPr>
          </a:p>
        </p:txBody>
      </p:sp>
      <p:sp>
        <p:nvSpPr>
          <p:cNvPr id="2" name="テキスト ボックス 1"/>
          <p:cNvSpPr txBox="1"/>
          <p:nvPr/>
        </p:nvSpPr>
        <p:spPr>
          <a:xfrm>
            <a:off x="308881" y="6540489"/>
            <a:ext cx="5376699" cy="33147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rPr>
              <a:t>総事業規模は、実施者の自己負担も含めた総投資額、国費負担額は</a:t>
            </a:r>
            <a:r>
              <a:rPr kumimoji="1" lang="en-US" altLang="ja-JP" sz="900" dirty="0" err="1">
                <a:solidFill>
                  <a:schemeClr val="tx1"/>
                </a:solidFill>
                <a:latin typeface="Meiryo UI" panose="020B0604030504040204" pitchFamily="50" charset="-128"/>
                <a:ea typeface="Meiryo UI" panose="020B0604030504040204" pitchFamily="50" charset="-128"/>
              </a:rPr>
              <a:t>NEDO</a:t>
            </a:r>
            <a:r>
              <a:rPr kumimoji="1" lang="ja-JP" altLang="en-US" sz="900" dirty="0">
                <a:solidFill>
                  <a:schemeClr val="tx1"/>
                </a:solidFill>
                <a:latin typeface="Meiryo UI" panose="020B0604030504040204" pitchFamily="50" charset="-128"/>
                <a:ea typeface="Meiryo UI" panose="020B0604030504040204" pitchFamily="50" charset="-128"/>
              </a:rPr>
              <a:t>からの補助金の額</a:t>
            </a:r>
          </a:p>
        </p:txBody>
      </p:sp>
    </p:spTree>
    <p:extLst>
      <p:ext uri="{BB962C8B-B14F-4D97-AF65-F5344CB8AC3E}">
        <p14:creationId xmlns:p14="http://schemas.microsoft.com/office/powerpoint/2010/main" val="40217170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2" name="Group 41">
            <a:extLst>
              <a:ext uri="{FF2B5EF4-FFF2-40B4-BE49-F238E27FC236}">
                <a16:creationId xmlns:a16="http://schemas.microsoft.com/office/drawing/2014/main" id="{81E249CE-42CF-462D-943D-50EF414DF007}"/>
              </a:ext>
            </a:extLst>
          </p:cNvPr>
          <p:cNvGrpSpPr/>
          <p:nvPr/>
        </p:nvGrpSpPr>
        <p:grpSpPr>
          <a:xfrm>
            <a:off x="636775" y="2426166"/>
            <a:ext cx="3984921" cy="288894"/>
            <a:chOff x="627321" y="2086253"/>
            <a:chExt cx="3125941" cy="759600"/>
          </a:xfrm>
        </p:grpSpPr>
        <p:sp>
          <p:nvSpPr>
            <p:cNvPr id="43" name="ee4pHeader1">
              <a:extLst>
                <a:ext uri="{FF2B5EF4-FFF2-40B4-BE49-F238E27FC236}">
                  <a16:creationId xmlns:a16="http://schemas.microsoft.com/office/drawing/2014/main" id="{BC8C8B61-9A3C-4035-8FDB-DFE20F289C5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実施体制図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4" name="Straight Connector 43">
              <a:extLst>
                <a:ext uri="{FF2B5EF4-FFF2-40B4-BE49-F238E27FC236}">
                  <a16:creationId xmlns:a16="http://schemas.microsoft.com/office/drawing/2014/main" id="{881A13F7-648F-4F6D-BBD7-685D7E614F4F}"/>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5" name="Group 44">
            <a:extLst>
              <a:ext uri="{FF2B5EF4-FFF2-40B4-BE49-F238E27FC236}">
                <a16:creationId xmlns:a16="http://schemas.microsoft.com/office/drawing/2014/main" id="{0214D6FF-2642-4C99-AE96-0A8C9C1A2C3F}"/>
              </a:ext>
            </a:extLst>
          </p:cNvPr>
          <p:cNvGrpSpPr/>
          <p:nvPr/>
        </p:nvGrpSpPr>
        <p:grpSpPr>
          <a:xfrm>
            <a:off x="5488624" y="2373234"/>
            <a:ext cx="6470650" cy="332399"/>
            <a:chOff x="627321" y="2086253"/>
            <a:chExt cx="3125941" cy="759600"/>
          </a:xfrm>
        </p:grpSpPr>
        <p:sp>
          <p:nvSpPr>
            <p:cNvPr id="46" name="ee4pHeader1">
              <a:extLst>
                <a:ext uri="{FF2B5EF4-FFF2-40B4-BE49-F238E27FC236}">
                  <a16:creationId xmlns:a16="http://schemas.microsoft.com/office/drawing/2014/main" id="{C6D9887E-1950-4808-B0B6-EC974757874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各主体の役割と連携方法</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8" name="Straight Connector 47">
              <a:extLst>
                <a:ext uri="{FF2B5EF4-FFF2-40B4-BE49-F238E27FC236}">
                  <a16:creationId xmlns:a16="http://schemas.microsoft.com/office/drawing/2014/main" id="{EB9030DF-8EB5-4377-A9B4-864F12698D2A}"/>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51" name="ee4pContent3">
            <a:extLst>
              <a:ext uri="{FF2B5EF4-FFF2-40B4-BE49-F238E27FC236}">
                <a16:creationId xmlns:a16="http://schemas.microsoft.com/office/drawing/2014/main" id="{6FD42FB5-781A-42A4-990B-477972AC40B6}"/>
              </a:ext>
            </a:extLst>
          </p:cNvPr>
          <p:cNvSpPr txBox="1"/>
          <p:nvPr/>
        </p:nvSpPr>
        <p:spPr>
          <a:xfrm>
            <a:off x="5488623" y="2811219"/>
            <a:ext cx="6470651" cy="383944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 各主体の役割</a:t>
            </a:r>
            <a:endParaRPr lang="en-US" altLang="ja-JP" sz="1200" dirty="0">
              <a:ea typeface="Meiryo UI" panose="020B0604030504040204" pitchFamily="50" charset="-128"/>
            </a:endParaRPr>
          </a:p>
          <a:p>
            <a:pPr lvl="1">
              <a:buSzPct val="100000"/>
            </a:pPr>
            <a:r>
              <a:rPr lang="ja-JP" altLang="en-US" sz="1200" dirty="0">
                <a:ea typeface="Meiryo UI" panose="020B0604030504040204" pitchFamily="50" charset="-128"/>
              </a:rPr>
              <a:t>研究開発項目１全体の取りまとめは、</a:t>
            </a:r>
            <a:r>
              <a:rPr lang="en-US" altLang="ja-JP" sz="1200" dirty="0">
                <a:ea typeface="Meiryo UI" panose="020B0604030504040204" pitchFamily="50" charset="-128"/>
              </a:rPr>
              <a:t>A</a:t>
            </a:r>
            <a:r>
              <a:rPr lang="ja-JP" altLang="en-US" sz="1200" dirty="0">
                <a:ea typeface="Meiryo UI" panose="020B0604030504040204" pitchFamily="50" charset="-128"/>
              </a:rPr>
              <a:t>社が行う</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A</a:t>
            </a:r>
            <a:r>
              <a:rPr lang="ja-JP" altLang="en-US" sz="1200" dirty="0">
                <a:ea typeface="Meiryo UI" panose="020B0604030504040204" pitchFamily="50" charset="-128"/>
              </a:rPr>
              <a:t>社は、</a:t>
            </a:r>
            <a:r>
              <a:rPr kumimoji="1" lang="en-US" altLang="ja-JP" sz="1200" dirty="0">
                <a:ea typeface="Meiryo UI" panose="020B0604030504040204" pitchFamily="50" charset="-128"/>
              </a:rPr>
              <a:t>XXX</a:t>
            </a:r>
            <a:r>
              <a:rPr kumimoji="1"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B</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C</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D</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endParaRPr lang="en-US" altLang="ja-JP" sz="1200" dirty="0">
              <a:solidFill>
                <a:srgbClr val="575757"/>
              </a:solidFill>
              <a:ea typeface="Meiryo UI" panose="020B0604030504040204" pitchFamily="50" charset="-128"/>
            </a:endParaRPr>
          </a:p>
          <a:p>
            <a:pPr lvl="1">
              <a:buSzPct val="100000"/>
            </a:pPr>
            <a:endParaRPr lang="en-US" altLang="ja-JP" sz="1200" dirty="0">
              <a:solidFill>
                <a:srgbClr val="575757"/>
              </a:solidFill>
              <a:ea typeface="Meiryo UI" panose="020B0604030504040204" pitchFamily="50" charset="-128"/>
            </a:endParaRPr>
          </a:p>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研究開発における連携方法</a:t>
            </a:r>
            <a:r>
              <a:rPr lang="ja-JP" altLang="en-US" sz="1400" dirty="0">
                <a:ea typeface="Meiryo UI" panose="020B0604030504040204" pitchFamily="50" charset="-128"/>
              </a:rPr>
              <a:t>（共同提案者間の連携）</a:t>
            </a:r>
            <a:endParaRPr lang="en-US" altLang="ja-JP" sz="1400" dirty="0">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marL="108000" lvl="1" indent="0">
              <a:buSzPct val="100000"/>
              <a:buNone/>
            </a:pPr>
            <a:endParaRPr lang="en-US" altLang="ja-JP" sz="1200" dirty="0">
              <a:solidFill>
                <a:srgbClr val="575757"/>
              </a:solidFill>
              <a:ea typeface="Meiryo UI" panose="020B0604030504040204" pitchFamily="50" charset="-128"/>
            </a:endParaRPr>
          </a:p>
          <a:p>
            <a:pPr>
              <a:buSzPct val="100000"/>
            </a:pPr>
            <a:r>
              <a:rPr lang="ja-JP" altLang="en-US" sz="1400" dirty="0">
                <a:ea typeface="Meiryo UI" panose="020B0604030504040204" pitchFamily="50" charset="-128"/>
              </a:rPr>
              <a:t>共同提案者以外の</a:t>
            </a:r>
            <a:r>
              <a:rPr lang="ja-JP" altLang="en-US" sz="1400" strike="sngStrike" dirty="0">
                <a:ea typeface="Meiryo UI" panose="020B0604030504040204" pitchFamily="50" charset="-128"/>
              </a:rPr>
              <a:t>他</a:t>
            </a:r>
            <a:r>
              <a:rPr lang="ja-JP" altLang="en-US" sz="1400" dirty="0">
                <a:ea typeface="Meiryo UI" panose="020B0604030504040204" pitchFamily="50" charset="-128"/>
              </a:rPr>
              <a:t>本プロジェクトにおける他実施者等との連携（特に大学、研究機関等のみで提案する場合はこの記載は必須。）</a:t>
            </a: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lvl="1">
              <a:buSzPct val="100000"/>
            </a:pPr>
            <a:endParaRPr lang="en-US" altLang="ja-JP" sz="1200" dirty="0">
              <a:solidFill>
                <a:srgbClr val="575757"/>
              </a:solidFill>
              <a:ea typeface="Meiryo UI" panose="020B0604030504040204" pitchFamily="50" charset="-128"/>
            </a:endParaRPr>
          </a:p>
          <a:p>
            <a:pPr>
              <a:buSzPct val="100000"/>
            </a:pPr>
            <a:r>
              <a:rPr lang="ja-JP" altLang="en-US" sz="1400" dirty="0">
                <a:solidFill>
                  <a:srgbClr val="295E7E"/>
                </a:solidFill>
                <a:ea typeface="Meiryo UI" panose="020B0604030504040204" pitchFamily="50" charset="-128"/>
              </a:rPr>
              <a:t>中小・ベンチャー企業の参画</a:t>
            </a:r>
            <a:endParaRPr lang="en-US" altLang="ja-JP" sz="1200" dirty="0">
              <a:ea typeface="Meiryo UI" panose="020B0604030504040204" pitchFamily="50" charset="-128"/>
            </a:endParaRPr>
          </a:p>
          <a:p>
            <a:pPr lvl="1">
              <a:buSzPct val="100000"/>
            </a:pPr>
            <a:r>
              <a:rPr lang="en-US" altLang="ja-JP" sz="1200" dirty="0">
                <a:solidFill>
                  <a:srgbClr val="575757"/>
                </a:solidFill>
                <a:ea typeface="Meiryo UI" panose="020B0604030504040204" pitchFamily="50" charset="-128"/>
              </a:rPr>
              <a:t>XXX</a:t>
            </a:r>
          </a:p>
          <a:p>
            <a:pPr lvl="1">
              <a:buSzPct val="100000"/>
            </a:pPr>
            <a:r>
              <a:rPr lang="en-US" altLang="ja-JP" sz="1200" dirty="0">
                <a:solidFill>
                  <a:srgbClr val="575757"/>
                </a:solidFill>
                <a:ea typeface="Meiryo UI" panose="020B0604030504040204" pitchFamily="50" charset="-128"/>
              </a:rPr>
              <a:t>XXX</a:t>
            </a:r>
          </a:p>
        </p:txBody>
      </p:sp>
      <p:sp>
        <p:nvSpPr>
          <p:cNvPr id="55" name="Rectangle 54">
            <a:extLst>
              <a:ext uri="{FF2B5EF4-FFF2-40B4-BE49-F238E27FC236}">
                <a16:creationId xmlns:a16="http://schemas.microsoft.com/office/drawing/2014/main" id="{8B57006C-4866-44A7-A95C-90FFF3FE7DBE}"/>
              </a:ext>
            </a:extLst>
          </p:cNvPr>
          <p:cNvSpPr/>
          <p:nvPr/>
        </p:nvSpPr>
        <p:spPr>
          <a:xfrm>
            <a:off x="281935" y="5424312"/>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575757"/>
                </a:solidFill>
                <a:latin typeface="Trebuchet MS" panose="020B0603020202020204" pitchFamily="34" charset="0"/>
                <a:ea typeface="Meiryo UI" panose="020B0604030504040204" pitchFamily="50" charset="-128"/>
              </a:rPr>
              <a:t>再委託先</a:t>
            </a:r>
            <a:r>
              <a:rPr kumimoji="1" lang="en-US" altLang="ja-JP" sz="1400" dirty="0">
                <a:solidFill>
                  <a:srgbClr val="575757"/>
                </a:solidFill>
                <a:latin typeface="Trebuchet MS" panose="020B0603020202020204" pitchFamily="34" charset="0"/>
                <a:ea typeface="Meiryo UI" panose="020B0604030504040204" pitchFamily="50" charset="-128"/>
              </a:rPr>
              <a:t>C</a:t>
            </a:r>
            <a:r>
              <a:rPr kumimoji="1" lang="ja-JP" altLang="en-US" sz="1400" dirty="0">
                <a:solidFill>
                  <a:srgbClr val="575757"/>
                </a:solidFill>
                <a:latin typeface="Trebuchet MS" panose="020B0603020202020204" pitchFamily="34" charset="0"/>
                <a:ea typeface="Meiryo UI" panose="020B0604030504040204" pitchFamily="50" charset="-128"/>
              </a:rPr>
              <a:t>社</a:t>
            </a:r>
            <a:endParaRPr kumimoji="1" lang="en-US" altLang="ja-JP" sz="14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④</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altLang="ja-JP" sz="1200" dirty="0">
              <a:solidFill>
                <a:srgbClr val="575757"/>
              </a:solidFill>
              <a:latin typeface="Trebuchet MS" panose="020B0603020202020204" pitchFamily="34" charset="0"/>
              <a:ea typeface="Meiryo UI" panose="020B0604030504040204" pitchFamily="50" charset="-128"/>
            </a:endParaRPr>
          </a:p>
        </p:txBody>
      </p:sp>
      <p:sp>
        <p:nvSpPr>
          <p:cNvPr id="56" name="Rectangle 55">
            <a:extLst>
              <a:ext uri="{FF2B5EF4-FFF2-40B4-BE49-F238E27FC236}">
                <a16:creationId xmlns:a16="http://schemas.microsoft.com/office/drawing/2014/main" id="{6E910623-2897-4881-BED4-3DD4D9E02F9E}"/>
              </a:ext>
            </a:extLst>
          </p:cNvPr>
          <p:cNvSpPr/>
          <p:nvPr/>
        </p:nvSpPr>
        <p:spPr>
          <a:xfrm>
            <a:off x="2105926" y="5424312"/>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575757"/>
                </a:solidFill>
                <a:latin typeface="Trebuchet MS" panose="020B0603020202020204" pitchFamily="34" charset="0"/>
                <a:ea typeface="Meiryo UI" panose="020B0604030504040204" pitchFamily="50" charset="-128"/>
              </a:rPr>
              <a:t>再委託先</a:t>
            </a:r>
            <a:r>
              <a:rPr kumimoji="1" lang="en-US" altLang="ja-JP" sz="1400" dirty="0">
                <a:solidFill>
                  <a:srgbClr val="575757"/>
                </a:solidFill>
                <a:latin typeface="Trebuchet MS" panose="020B0603020202020204" pitchFamily="34" charset="0"/>
                <a:ea typeface="Meiryo UI" panose="020B0604030504040204" pitchFamily="50" charset="-128"/>
              </a:rPr>
              <a:t>D</a:t>
            </a:r>
            <a:r>
              <a:rPr kumimoji="1" lang="ja-JP" altLang="en-US" sz="1400" dirty="0">
                <a:solidFill>
                  <a:srgbClr val="575757"/>
                </a:solidFill>
                <a:latin typeface="Trebuchet MS" panose="020B0603020202020204" pitchFamily="34" charset="0"/>
                <a:ea typeface="Meiryo UI" panose="020B0604030504040204" pitchFamily="50" charset="-128"/>
              </a:rPr>
              <a:t>社</a:t>
            </a:r>
            <a:br>
              <a:rPr kumimoji="1" lang="en-US" altLang="ja-JP" sz="1400" dirty="0">
                <a:solidFill>
                  <a:srgbClr val="575757"/>
                </a:solidFill>
                <a:latin typeface="Trebuchet MS" panose="020B0603020202020204" pitchFamily="34" charset="0"/>
                <a:ea typeface="Meiryo UI" panose="020B0604030504040204" pitchFamily="50" charset="-128"/>
              </a:rPr>
            </a:br>
            <a:r>
              <a:rPr kumimoji="1" lang="ja-JP" altLang="en-US" sz="1200" dirty="0">
                <a:solidFill>
                  <a:srgbClr val="575757"/>
                </a:solidFill>
                <a:latin typeface="Trebuchet MS" panose="020B0603020202020204" pitchFamily="34" charset="0"/>
                <a:ea typeface="Meiryo UI" panose="020B0604030504040204" pitchFamily="50" charset="-128"/>
              </a:rPr>
              <a:t>③</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altLang="ja-JP" sz="1200" dirty="0">
              <a:solidFill>
                <a:srgbClr val="575757"/>
              </a:solidFill>
              <a:latin typeface="Trebuchet MS" panose="020B0603020202020204" pitchFamily="34" charset="0"/>
              <a:ea typeface="Meiryo UI" panose="020B0604030504040204" pitchFamily="50" charset="-128"/>
            </a:endParaRPr>
          </a:p>
        </p:txBody>
      </p:sp>
      <p:cxnSp>
        <p:nvCxnSpPr>
          <p:cNvPr id="63" name="Connector: Elbow 62">
            <a:extLst>
              <a:ext uri="{FF2B5EF4-FFF2-40B4-BE49-F238E27FC236}">
                <a16:creationId xmlns:a16="http://schemas.microsoft.com/office/drawing/2014/main" id="{6B5653F6-7E11-4878-8D64-B02D833373D3}"/>
              </a:ext>
            </a:extLst>
          </p:cNvPr>
          <p:cNvCxnSpPr>
            <a:cxnSpLocks/>
            <a:stCxn id="72" idx="2"/>
            <a:endCxn id="55" idx="0"/>
          </p:cNvCxnSpPr>
          <p:nvPr/>
        </p:nvCxnSpPr>
        <p:spPr>
          <a:xfrm rot="5400000">
            <a:off x="1474066" y="4855864"/>
            <a:ext cx="256817" cy="880079"/>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Connector: Elbow 63">
            <a:extLst>
              <a:ext uri="{FF2B5EF4-FFF2-40B4-BE49-F238E27FC236}">
                <a16:creationId xmlns:a16="http://schemas.microsoft.com/office/drawing/2014/main" id="{E75565E7-E6DC-4D1F-A279-5FE8AB050BA0}"/>
              </a:ext>
            </a:extLst>
          </p:cNvPr>
          <p:cNvCxnSpPr>
            <a:cxnSpLocks/>
            <a:stCxn id="72" idx="2"/>
            <a:endCxn id="56" idx="0"/>
          </p:cNvCxnSpPr>
          <p:nvPr/>
        </p:nvCxnSpPr>
        <p:spPr>
          <a:xfrm rot="16200000" flipH="1">
            <a:off x="2386061" y="4823947"/>
            <a:ext cx="256817"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1" name="Rectangle 70">
            <a:extLst>
              <a:ext uri="{FF2B5EF4-FFF2-40B4-BE49-F238E27FC236}">
                <a16:creationId xmlns:a16="http://schemas.microsoft.com/office/drawing/2014/main" id="{9F874CBE-51C9-4843-AE85-6A25C1A17530}"/>
              </a:ext>
            </a:extLst>
          </p:cNvPr>
          <p:cNvSpPr/>
          <p:nvPr/>
        </p:nvSpPr>
        <p:spPr>
          <a:xfrm>
            <a:off x="1983922" y="3017097"/>
            <a:ext cx="2005005" cy="748327"/>
          </a:xfrm>
          <a:prstGeom prst="rect">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u="sng" dirty="0">
                <a:solidFill>
                  <a:srgbClr val="FFFFFF"/>
                </a:solidFill>
                <a:latin typeface="Trebuchet MS" panose="020B0603020202020204" pitchFamily="34" charset="0"/>
                <a:ea typeface="Meiryo UI" panose="020B0604030504040204" pitchFamily="50" charset="-128"/>
              </a:rPr>
              <a:t>研究開発項目</a:t>
            </a:r>
            <a:r>
              <a:rPr kumimoji="1" lang="en-US" altLang="ja-JP" sz="1400" u="sng" dirty="0">
                <a:solidFill>
                  <a:srgbClr val="FFFFFF"/>
                </a:solidFill>
                <a:latin typeface="Trebuchet MS" panose="020B0603020202020204" pitchFamily="34" charset="0"/>
                <a:ea typeface="Meiryo UI" panose="020B0604030504040204" pitchFamily="50" charset="-128"/>
              </a:rPr>
              <a:t>1. </a:t>
            </a:r>
            <a:br>
              <a:rPr kumimoji="1" lang="en-US" altLang="ja-JP" sz="1200" dirty="0">
                <a:solidFill>
                  <a:srgbClr val="FFFFFF"/>
                </a:solidFill>
                <a:latin typeface="Trebuchet MS" panose="020B0603020202020204" pitchFamily="34" charset="0"/>
                <a:ea typeface="Meiryo UI" panose="020B0604030504040204" pitchFamily="50" charset="-128"/>
              </a:rPr>
            </a:br>
            <a:r>
              <a:rPr kumimoji="1" lang="en-US" altLang="ja-JP" sz="1200" dirty="0">
                <a:solidFill>
                  <a:srgbClr val="FFFFFF"/>
                </a:solidFill>
                <a:latin typeface="Trebuchet MS" panose="020B0603020202020204" pitchFamily="34" charset="0"/>
                <a:ea typeface="Meiryo UI" panose="020B0604030504040204" pitchFamily="50" charset="-128"/>
              </a:rPr>
              <a:t>XXX</a:t>
            </a:r>
            <a:endParaRPr kumimoji="1" lang="en-US" sz="1100" dirty="0">
              <a:solidFill>
                <a:srgbClr val="FFFFFF"/>
              </a:solidFill>
              <a:latin typeface="Trebuchet MS" panose="020B0603020202020204" pitchFamily="34" charset="0"/>
              <a:ea typeface="Meiryo UI" panose="020B0604030504040204" pitchFamily="50" charset="-128"/>
            </a:endParaRPr>
          </a:p>
        </p:txBody>
      </p:sp>
      <p:sp>
        <p:nvSpPr>
          <p:cNvPr id="72" name="Rectangle 71">
            <a:extLst>
              <a:ext uri="{FF2B5EF4-FFF2-40B4-BE49-F238E27FC236}">
                <a16:creationId xmlns:a16="http://schemas.microsoft.com/office/drawing/2014/main" id="{01934EC4-D6B9-42D8-9A61-E5977B341A96}"/>
              </a:ext>
            </a:extLst>
          </p:cNvPr>
          <p:cNvSpPr/>
          <p:nvPr/>
        </p:nvSpPr>
        <p:spPr>
          <a:xfrm>
            <a:off x="1162014" y="4274859"/>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rgbClr val="575757"/>
                </a:solidFill>
                <a:latin typeface="Trebuchet MS" panose="020B0603020202020204" pitchFamily="34" charset="0"/>
                <a:ea typeface="Meiryo UI" panose="020B0604030504040204" pitchFamily="50" charset="-128"/>
              </a:rPr>
              <a:t>A</a:t>
            </a:r>
            <a:r>
              <a:rPr kumimoji="1" lang="ja-JP" altLang="en-US" sz="1400" dirty="0">
                <a:solidFill>
                  <a:srgbClr val="575757"/>
                </a:solidFill>
                <a:latin typeface="Trebuchet MS" panose="020B0603020202020204" pitchFamily="34" charset="0"/>
                <a:ea typeface="Meiryo UI" panose="020B0604030504040204" pitchFamily="50" charset="-128"/>
              </a:rPr>
              <a:t>社</a:t>
            </a:r>
            <a:br>
              <a:rPr kumimoji="1" lang="en-US" altLang="ja-JP" sz="1400" dirty="0">
                <a:solidFill>
                  <a:srgbClr val="575757"/>
                </a:solidFill>
                <a:latin typeface="Trebuchet MS" panose="020B0603020202020204" pitchFamily="34" charset="0"/>
                <a:ea typeface="Meiryo UI" panose="020B0604030504040204" pitchFamily="50" charset="-128"/>
              </a:rPr>
            </a:br>
            <a:r>
              <a:rPr kumimoji="1" lang="ja-JP" altLang="en-US" sz="1200" dirty="0">
                <a:solidFill>
                  <a:srgbClr val="575757"/>
                </a:solidFill>
                <a:latin typeface="Trebuchet MS" panose="020B0603020202020204" pitchFamily="34" charset="0"/>
                <a:ea typeface="Meiryo UI" panose="020B0604030504040204" pitchFamily="50" charset="-128"/>
              </a:rPr>
              <a:t>①</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err="1">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③</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err="1">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④</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sz="1200" dirty="0">
              <a:solidFill>
                <a:srgbClr val="575757"/>
              </a:solidFill>
              <a:latin typeface="Trebuchet MS" panose="020B0603020202020204" pitchFamily="34" charset="0"/>
              <a:ea typeface="Meiryo UI" panose="020B0604030504040204" pitchFamily="50" charset="-128"/>
            </a:endParaRPr>
          </a:p>
        </p:txBody>
      </p:sp>
      <p:cxnSp>
        <p:nvCxnSpPr>
          <p:cNvPr id="76" name="Connector: Elbow 75">
            <a:extLst>
              <a:ext uri="{FF2B5EF4-FFF2-40B4-BE49-F238E27FC236}">
                <a16:creationId xmlns:a16="http://schemas.microsoft.com/office/drawing/2014/main" id="{BDA04CFB-B598-44CA-B6E5-710E0E590A36}"/>
              </a:ext>
            </a:extLst>
          </p:cNvPr>
          <p:cNvCxnSpPr>
            <a:cxnSpLocks/>
            <a:stCxn id="71" idx="2"/>
            <a:endCxn id="77" idx="0"/>
          </p:cNvCxnSpPr>
          <p:nvPr/>
        </p:nvCxnSpPr>
        <p:spPr>
          <a:xfrm rot="16200000" flipH="1">
            <a:off x="3228861" y="3522988"/>
            <a:ext cx="496140" cy="9810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7" name="Rectangle 76">
            <a:extLst>
              <a:ext uri="{FF2B5EF4-FFF2-40B4-BE49-F238E27FC236}">
                <a16:creationId xmlns:a16="http://schemas.microsoft.com/office/drawing/2014/main" id="{35660FED-A287-4A69-89C8-A820CEA6CB21}"/>
              </a:ext>
            </a:extLst>
          </p:cNvPr>
          <p:cNvSpPr/>
          <p:nvPr/>
        </p:nvSpPr>
        <p:spPr>
          <a:xfrm>
            <a:off x="3086938" y="4261564"/>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rgbClr val="575757"/>
                </a:solidFill>
                <a:latin typeface="Trebuchet MS" panose="020B0603020202020204" pitchFamily="34" charset="0"/>
                <a:ea typeface="Meiryo UI" panose="020B0604030504040204" pitchFamily="50" charset="-128"/>
              </a:rPr>
              <a:t>B</a:t>
            </a:r>
            <a:r>
              <a:rPr kumimoji="1" lang="ja-JP" altLang="en-US" sz="1400" dirty="0">
                <a:solidFill>
                  <a:srgbClr val="575757"/>
                </a:solidFill>
                <a:latin typeface="Trebuchet MS" panose="020B0603020202020204" pitchFamily="34" charset="0"/>
                <a:ea typeface="Meiryo UI" panose="020B0604030504040204" pitchFamily="50" charset="-128"/>
              </a:rPr>
              <a:t>社</a:t>
            </a:r>
            <a:endParaRPr kumimoji="1" lang="en-US" altLang="ja-JP" sz="14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②</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sz="1200" dirty="0">
              <a:solidFill>
                <a:srgbClr val="575757"/>
              </a:solidFill>
              <a:latin typeface="Trebuchet MS" panose="020B0603020202020204" pitchFamily="34" charset="0"/>
              <a:ea typeface="Meiryo UI" panose="020B0604030504040204" pitchFamily="50" charset="-128"/>
            </a:endParaRPr>
          </a:p>
        </p:txBody>
      </p:sp>
      <p:grpSp>
        <p:nvGrpSpPr>
          <p:cNvPr id="79" name="Group 78">
            <a:extLst>
              <a:ext uri="{FF2B5EF4-FFF2-40B4-BE49-F238E27FC236}">
                <a16:creationId xmlns:a16="http://schemas.microsoft.com/office/drawing/2014/main" id="{3B261B7D-8EFF-4567-A27A-6C8002C2D29C}"/>
              </a:ext>
            </a:extLst>
          </p:cNvPr>
          <p:cNvGrpSpPr>
            <a:grpSpLocks noChangeAspect="1"/>
          </p:cNvGrpSpPr>
          <p:nvPr/>
        </p:nvGrpSpPr>
        <p:grpSpPr>
          <a:xfrm>
            <a:off x="1040954" y="4145962"/>
            <a:ext cx="257804" cy="257804"/>
            <a:chOff x="982662" y="3463925"/>
            <a:chExt cx="269875" cy="269875"/>
          </a:xfrm>
        </p:grpSpPr>
        <p:sp>
          <p:nvSpPr>
            <p:cNvPr id="80" name="Oval 14">
              <a:extLst>
                <a:ext uri="{FF2B5EF4-FFF2-40B4-BE49-F238E27FC236}">
                  <a16:creationId xmlns:a16="http://schemas.microsoft.com/office/drawing/2014/main" id="{1F3EB7C8-7247-4A45-9A6B-0C4A484D8DAD}"/>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sp>
          <p:nvSpPr>
            <p:cNvPr id="81" name="Freeform 15">
              <a:extLst>
                <a:ext uri="{FF2B5EF4-FFF2-40B4-BE49-F238E27FC236}">
                  <a16:creationId xmlns:a16="http://schemas.microsoft.com/office/drawing/2014/main" id="{4E1CF0E1-62A1-414F-9F6B-5AF3B350A05D}"/>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grpSp>
      <p:grpSp>
        <p:nvGrpSpPr>
          <p:cNvPr id="85" name="Group 84">
            <a:extLst>
              <a:ext uri="{FF2B5EF4-FFF2-40B4-BE49-F238E27FC236}">
                <a16:creationId xmlns:a16="http://schemas.microsoft.com/office/drawing/2014/main" id="{441E6174-6C9B-42E7-AE7A-DCC316461C8B}"/>
              </a:ext>
            </a:extLst>
          </p:cNvPr>
          <p:cNvGrpSpPr/>
          <p:nvPr/>
        </p:nvGrpSpPr>
        <p:grpSpPr>
          <a:xfrm>
            <a:off x="971535" y="6275889"/>
            <a:ext cx="1192025" cy="217447"/>
            <a:chOff x="672799" y="5943641"/>
            <a:chExt cx="1192025" cy="217447"/>
          </a:xfrm>
        </p:grpSpPr>
        <p:grpSp>
          <p:nvGrpSpPr>
            <p:cNvPr id="86" name="Group 85">
              <a:extLst>
                <a:ext uri="{FF2B5EF4-FFF2-40B4-BE49-F238E27FC236}">
                  <a16:creationId xmlns:a16="http://schemas.microsoft.com/office/drawing/2014/main" id="{14BB8157-B4D4-42E9-AA79-12278C10BB1C}"/>
                </a:ext>
              </a:extLst>
            </p:cNvPr>
            <p:cNvGrpSpPr>
              <a:grpSpLocks noChangeAspect="1"/>
            </p:cNvGrpSpPr>
            <p:nvPr/>
          </p:nvGrpSpPr>
          <p:grpSpPr>
            <a:xfrm>
              <a:off x="672799" y="5943641"/>
              <a:ext cx="217447" cy="217447"/>
              <a:chOff x="982662" y="3463925"/>
              <a:chExt cx="269875" cy="269875"/>
            </a:xfrm>
          </p:grpSpPr>
          <p:sp>
            <p:nvSpPr>
              <p:cNvPr id="88" name="Oval 14">
                <a:extLst>
                  <a:ext uri="{FF2B5EF4-FFF2-40B4-BE49-F238E27FC236}">
                    <a16:creationId xmlns:a16="http://schemas.microsoft.com/office/drawing/2014/main" id="{945CDC41-1641-402A-9569-DFFB0C97CEDE}"/>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sp>
            <p:nvSpPr>
              <p:cNvPr id="89" name="Freeform 15">
                <a:extLst>
                  <a:ext uri="{FF2B5EF4-FFF2-40B4-BE49-F238E27FC236}">
                    <a16:creationId xmlns:a16="http://schemas.microsoft.com/office/drawing/2014/main" id="{F8E87015-0E19-4513-9918-B11848C4F218}"/>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sp>
          <p:nvSpPr>
            <p:cNvPr id="87" name="Rectangle 86">
              <a:extLst>
                <a:ext uri="{FF2B5EF4-FFF2-40B4-BE49-F238E27FC236}">
                  <a16:creationId xmlns:a16="http://schemas.microsoft.com/office/drawing/2014/main" id="{E9DB531E-0653-49FD-B061-49718235ED82}"/>
                </a:ext>
              </a:extLst>
            </p:cNvPr>
            <p:cNvSpPr/>
            <p:nvPr/>
          </p:nvSpPr>
          <p:spPr>
            <a:xfrm>
              <a:off x="809163" y="5946251"/>
              <a:ext cx="1055661" cy="214837"/>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幹事</a:t>
              </a:r>
              <a:r>
                <a:rPr kumimoji="1" lang="ja-JP" altLang="en-US" sz="1200" dirty="0">
                  <a:solidFill>
                    <a:srgbClr val="575757"/>
                  </a:solidFill>
                  <a:latin typeface="Trebuchet MS" panose="020B0603020202020204" pitchFamily="34" charset="0"/>
                  <a:ea typeface="Meiryo UI" panose="020B0604030504040204" pitchFamily="50" charset="-128"/>
                </a:rPr>
                <a:t>企業</a:t>
              </a:r>
              <a:endParaRPr kumimoji="1" lang="en-US" sz="1200" dirty="0">
                <a:solidFill>
                  <a:srgbClr val="575757"/>
                </a:solidFill>
                <a:latin typeface="Trebuchet MS" panose="020B0603020202020204" pitchFamily="34" charset="0"/>
                <a:ea typeface="Meiryo UI" panose="020B0604030504040204" pitchFamily="50" charset="-128"/>
              </a:endParaRPr>
            </a:p>
          </p:txBody>
        </p:sp>
      </p:grpSp>
      <p:cxnSp>
        <p:nvCxnSpPr>
          <p:cNvPr id="90" name="Connector: Elbow 89">
            <a:extLst>
              <a:ext uri="{FF2B5EF4-FFF2-40B4-BE49-F238E27FC236}">
                <a16:creationId xmlns:a16="http://schemas.microsoft.com/office/drawing/2014/main" id="{7DFDCA00-5BE2-4279-8FBF-A2CC2EC3935D}"/>
              </a:ext>
            </a:extLst>
          </p:cNvPr>
          <p:cNvCxnSpPr>
            <a:cxnSpLocks/>
            <a:stCxn id="71" idx="2"/>
            <a:endCxn id="72" idx="0"/>
          </p:cNvCxnSpPr>
          <p:nvPr/>
        </p:nvCxnSpPr>
        <p:spPr>
          <a:xfrm rot="5400000">
            <a:off x="2259752" y="3548185"/>
            <a:ext cx="509435"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6BDC2AB9-721C-4339-B2D7-8CDCA0EEF10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4</a:t>
            </a:r>
            <a:r>
              <a:rPr kumimoji="1" lang="ja-JP" altLang="en-US" sz="2000" dirty="0"/>
              <a:t>）研究開発体制</a:t>
            </a:r>
            <a:endParaRPr kumimoji="1" lang="en-US" sz="2000" dirty="0"/>
          </a:p>
        </p:txBody>
      </p:sp>
      <p:sp>
        <p:nvSpPr>
          <p:cNvPr id="30" name="Title 1">
            <a:extLst>
              <a:ext uri="{FF2B5EF4-FFF2-40B4-BE49-F238E27FC236}">
                <a16:creationId xmlns:a16="http://schemas.microsoft.com/office/drawing/2014/main" id="{E63981FD-21A9-414C-923F-63DD09D40539}"/>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各主体の特長を生かせる研究開発実施体制と役割分担を構築</a:t>
            </a:r>
            <a:endParaRPr kumimoji="1" lang="en-US" altLang="ja-JP" dirty="0">
              <a:solidFill>
                <a:schemeClr val="tx1"/>
              </a:solidFill>
            </a:endParaRPr>
          </a:p>
        </p:txBody>
      </p:sp>
      <p:cxnSp>
        <p:nvCxnSpPr>
          <p:cNvPr id="31" name="直線コネクタ 30">
            <a:extLst>
              <a:ext uri="{FF2B5EF4-FFF2-40B4-BE49-F238E27FC236}">
                <a16:creationId xmlns:a16="http://schemas.microsoft.com/office/drawing/2014/main" id="{6CCD255D-0C88-40E3-B531-64AEB51CE44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2" name="ee4pContent1">
            <a:extLst>
              <a:ext uri="{FF2B5EF4-FFF2-40B4-BE49-F238E27FC236}">
                <a16:creationId xmlns:a16="http://schemas.microsoft.com/office/drawing/2014/main" id="{C40C0680-956E-405E-8B32-0CD88D5FE86D}"/>
              </a:ext>
            </a:extLst>
          </p:cNvPr>
          <p:cNvSpPr txBox="1"/>
          <p:nvPr/>
        </p:nvSpPr>
        <p:spPr>
          <a:xfrm>
            <a:off x="696000" y="1149617"/>
            <a:ext cx="10800000" cy="1293393"/>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・研究開発項目のうち、各者が実施する責任の範囲、役割を明確に記載（各者の強みに照らした分担の妥当性は、次頁に記載）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・各者が効果的に連携するための工夫（事業期間中の定例打ち合わせの実施、成果物の権利関係、集中研の設置等）について記載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共同提案者以外の本プロジェクトにおける他実施者等との連携が想定される場合、その連携内容が具体的にわかるように記載すること。特に★マークがある研究開発内容について、大学、研究機関等のみで提案する場合は、実施企業等の取組（社会実装等）に必要となる共通基盤技術の開発等に取り組むものとして、採択後に想定される本プロジェクトの他の研究開発内容の実施企業等との連携内容が具体的にわかるように記載することを必須とする。</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・中小・ベンチャー企業を効果的に体制に組み込んでいる場合は、その主体の役割と意義を説明（採択審査における考慮要因とします）</a:t>
            </a:r>
            <a:endParaRPr lang="ja-JP" altLang="ja-JP" sz="1400" dirty="0">
              <a:latin typeface="Meiryo UI" panose="020B0604030504040204" pitchFamily="50" charset="-128"/>
              <a:ea typeface="Meiryo UI" panose="020B0604030504040204" pitchFamily="50" charset="-128"/>
              <a:cs typeface="Times New Roman" panose="02020603050405020304" pitchFamily="18" charset="0"/>
            </a:endParaRPr>
          </a:p>
        </p:txBody>
      </p:sp>
      <p:sp>
        <p:nvSpPr>
          <p:cNvPr id="39" name="Freeform 15">
            <a:extLst>
              <a:ext uri="{FF2B5EF4-FFF2-40B4-BE49-F238E27FC236}">
                <a16:creationId xmlns:a16="http://schemas.microsoft.com/office/drawing/2014/main" id="{F8E87015-0E19-4513-9918-B11848C4F218}"/>
              </a:ext>
            </a:extLst>
          </p:cNvPr>
          <p:cNvSpPr>
            <a:spLocks noEditPoints="1"/>
          </p:cNvSpPr>
          <p:nvPr/>
        </p:nvSpPr>
        <p:spPr bwMode="auto">
          <a:xfrm>
            <a:off x="2799949" y="6352697"/>
            <a:ext cx="191698" cy="17808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nvGrpSpPr>
          <p:cNvPr id="3" name="グループ化 2"/>
          <p:cNvGrpSpPr/>
          <p:nvPr/>
        </p:nvGrpSpPr>
        <p:grpSpPr>
          <a:xfrm>
            <a:off x="2173654" y="6226548"/>
            <a:ext cx="1625540" cy="314849"/>
            <a:chOff x="2573518" y="6378714"/>
            <a:chExt cx="1625540" cy="314849"/>
          </a:xfrm>
        </p:grpSpPr>
        <p:sp>
          <p:nvSpPr>
            <p:cNvPr id="2" name="ひし形 1"/>
            <p:cNvSpPr/>
            <p:nvPr/>
          </p:nvSpPr>
          <p:spPr>
            <a:xfrm>
              <a:off x="2573518" y="64354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0" name="Rectangle 86">
              <a:extLst>
                <a:ext uri="{FF2B5EF4-FFF2-40B4-BE49-F238E27FC236}">
                  <a16:creationId xmlns:a16="http://schemas.microsoft.com/office/drawing/2014/main" id="{E9DB531E-0653-49FD-B061-49718235ED82}"/>
                </a:ext>
              </a:extLst>
            </p:cNvPr>
            <p:cNvSpPr/>
            <p:nvPr/>
          </p:nvSpPr>
          <p:spPr>
            <a:xfrm>
              <a:off x="2600954" y="6378714"/>
              <a:ext cx="1598104"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rgbClr val="575757"/>
                  </a:solidFill>
                  <a:latin typeface="Trebuchet MS" panose="020B0603020202020204" pitchFamily="34" charset="0"/>
                  <a:ea typeface="Meiryo UI" panose="020B0604030504040204" pitchFamily="50" charset="-128"/>
                </a:rPr>
                <a:t>中小・ベンチャー企業</a:t>
              </a:r>
              <a:endParaRPr kumimoji="1" lang="en-US" sz="1200" dirty="0">
                <a:solidFill>
                  <a:srgbClr val="575757"/>
                </a:solidFill>
                <a:latin typeface="Trebuchet MS" panose="020B0603020202020204" pitchFamily="34" charset="0"/>
                <a:ea typeface="Meiryo UI" panose="020B0604030504040204" pitchFamily="50" charset="-128"/>
              </a:endParaRPr>
            </a:p>
          </p:txBody>
        </p:sp>
      </p:grpSp>
      <p:sp>
        <p:nvSpPr>
          <p:cNvPr id="41" name="ひし形 40"/>
          <p:cNvSpPr/>
          <p:nvPr/>
        </p:nvSpPr>
        <p:spPr>
          <a:xfrm>
            <a:off x="205709" y="5348574"/>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Rectangle 86">
            <a:extLst>
              <a:ext uri="{FF2B5EF4-FFF2-40B4-BE49-F238E27FC236}">
                <a16:creationId xmlns:a16="http://schemas.microsoft.com/office/drawing/2014/main" id="{E9DB531E-0653-49FD-B061-49718235ED82}"/>
              </a:ext>
            </a:extLst>
          </p:cNvPr>
          <p:cNvSpPr/>
          <p:nvPr/>
        </p:nvSpPr>
        <p:spPr>
          <a:xfrm>
            <a:off x="1830183" y="2426165"/>
            <a:ext cx="2477866"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金額は、総事業費</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国費負担額</a:t>
            </a:r>
            <a:endParaRPr kumimoji="1" lang="en-US" sz="1200" dirty="0">
              <a:solidFill>
                <a:srgbClr val="575757"/>
              </a:solidFill>
              <a:latin typeface="Trebuchet MS" panose="020B0603020202020204" pitchFamily="34" charset="0"/>
              <a:ea typeface="Meiryo UI" panose="020B0604030504040204" pitchFamily="50" charset="-128"/>
            </a:endParaRPr>
          </a:p>
        </p:txBody>
      </p:sp>
      <p:sp>
        <p:nvSpPr>
          <p:cNvPr id="36" name="ひし形 35"/>
          <p:cNvSpPr/>
          <p:nvPr/>
        </p:nvSpPr>
        <p:spPr>
          <a:xfrm>
            <a:off x="3036770" y="4171563"/>
            <a:ext cx="180000" cy="180000"/>
          </a:xfrm>
          <a:prstGeom prst="diamond">
            <a:avLst/>
          </a:prstGeom>
          <a:solidFill>
            <a:schemeClr val="accent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67409240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descr="ｂ">
            <a:extLst>
              <a:ext uri="{FF2B5EF4-FFF2-40B4-BE49-F238E27FC236}">
                <a16:creationId xmlns:a16="http://schemas.microsoft.com/office/drawing/2014/main" id="{E1B27A3D-91A9-4C08-A26B-AB3768D77289}"/>
              </a:ext>
            </a:extLst>
          </p:cNvPr>
          <p:cNvSpPr txBox="1"/>
          <p:nvPr/>
        </p:nvSpPr>
        <p:spPr>
          <a:xfrm>
            <a:off x="701248" y="2218885"/>
            <a:ext cx="1682066"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研究開発項目</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9" name="Straight Connector 8">
            <a:extLst>
              <a:ext uri="{FF2B5EF4-FFF2-40B4-BE49-F238E27FC236}">
                <a16:creationId xmlns:a16="http://schemas.microsoft.com/office/drawing/2014/main" id="{14B3F503-4192-478B-B2E5-B657F73A41E1}"/>
              </a:ext>
            </a:extLst>
          </p:cNvPr>
          <p:cNvCxnSpPr/>
          <p:nvPr/>
        </p:nvCxnSpPr>
        <p:spPr>
          <a:xfrm>
            <a:off x="629999" y="2578885"/>
            <a:ext cx="168206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ACE2E91-2E6D-46D8-93FB-9E25897A529D}"/>
              </a:ext>
            </a:extLst>
          </p:cNvPr>
          <p:cNvCxnSpPr>
            <a:cxnSpLocks/>
          </p:cNvCxnSpPr>
          <p:nvPr/>
        </p:nvCxnSpPr>
        <p:spPr>
          <a:xfrm>
            <a:off x="4071820" y="2578885"/>
            <a:ext cx="390811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FC8C280A-61E1-491E-A08A-E5D22A4D001D}"/>
              </a:ext>
            </a:extLst>
          </p:cNvPr>
          <p:cNvSpPr txBox="1"/>
          <p:nvPr/>
        </p:nvSpPr>
        <p:spPr>
          <a:xfrm>
            <a:off x="4019935" y="2229858"/>
            <a:ext cx="3908115"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活用可能な技術等</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8" name="Rectangle 57">
            <a:extLst>
              <a:ext uri="{FF2B5EF4-FFF2-40B4-BE49-F238E27FC236}">
                <a16:creationId xmlns:a16="http://schemas.microsoft.com/office/drawing/2014/main" id="{5569C985-2AA5-4164-BFB8-9420D04A039A}"/>
              </a:ext>
            </a:extLst>
          </p:cNvPr>
          <p:cNvSpPr/>
          <p:nvPr/>
        </p:nvSpPr>
        <p:spPr>
          <a:xfrm>
            <a:off x="705416" y="1268406"/>
            <a:ext cx="10800000" cy="81490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内容ごとに、実施主体が有する既存の技術等（知的財産、論文、製品・サービス、知見、ノウハウ、経験、設備、人材等）を記載（その際、どの技術等をどの実施主体が有しているか、をエビデンス（出典）とともに明らかに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・加えて、グローバル視点で競合他社に対する技術的優位性（性能やコスト、実現時期等）・リスク（脅威・弱点等）を整理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69" name="Straight Connector 68">
            <a:extLst>
              <a:ext uri="{FF2B5EF4-FFF2-40B4-BE49-F238E27FC236}">
                <a16:creationId xmlns:a16="http://schemas.microsoft.com/office/drawing/2014/main" id="{57F26596-5BD7-4908-8F4E-E2C08DD16914}"/>
              </a:ext>
            </a:extLst>
          </p:cNvPr>
          <p:cNvCxnSpPr>
            <a:cxnSpLocks/>
          </p:cNvCxnSpPr>
          <p:nvPr/>
        </p:nvCxnSpPr>
        <p:spPr>
          <a:xfrm>
            <a:off x="8302821" y="2578885"/>
            <a:ext cx="324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B0FE9DC9-D508-4DBD-8A47-5F10CE356EAE}"/>
              </a:ext>
            </a:extLst>
          </p:cNvPr>
          <p:cNvSpPr txBox="1"/>
          <p:nvPr/>
        </p:nvSpPr>
        <p:spPr>
          <a:xfrm>
            <a:off x="8302821" y="2229858"/>
            <a:ext cx="3240000"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競合他社に対する優位性</a:t>
            </a:r>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・リスク</a:t>
            </a:r>
            <a:endParaRPr kumimoji="1" lang="en-US" sz="1400" dirty="0" err="1">
              <a:solidFill>
                <a:schemeClr val="accent1">
                  <a:lumMod val="75000"/>
                </a:schemeClr>
              </a:solidFill>
              <a:latin typeface="Meiryo UI" panose="020B0604030504040204" pitchFamily="50" charset="-128"/>
              <a:ea typeface="Meiryo UI" panose="020B0604030504040204" pitchFamily="50" charset="-128"/>
            </a:endParaRPr>
          </a:p>
        </p:txBody>
      </p:sp>
      <p:sp>
        <p:nvSpPr>
          <p:cNvPr id="79" name="TextBox 78" descr="ｂ">
            <a:extLst>
              <a:ext uri="{FF2B5EF4-FFF2-40B4-BE49-F238E27FC236}">
                <a16:creationId xmlns:a16="http://schemas.microsoft.com/office/drawing/2014/main" id="{D2DCD2D9-D54C-46B3-868C-024AEFA5D956}"/>
              </a:ext>
            </a:extLst>
          </p:cNvPr>
          <p:cNvSpPr txBox="1"/>
          <p:nvPr/>
        </p:nvSpPr>
        <p:spPr>
          <a:xfrm>
            <a:off x="2457472" y="2218885"/>
            <a:ext cx="1404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研究開発内容</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80" name="Straight Connector 79">
            <a:extLst>
              <a:ext uri="{FF2B5EF4-FFF2-40B4-BE49-F238E27FC236}">
                <a16:creationId xmlns:a16="http://schemas.microsoft.com/office/drawing/2014/main" id="{905BBC7B-A42B-407D-ADD7-83FDAFC79360}"/>
              </a:ext>
            </a:extLst>
          </p:cNvPr>
          <p:cNvCxnSpPr/>
          <p:nvPr/>
        </p:nvCxnSpPr>
        <p:spPr>
          <a:xfrm>
            <a:off x="2457472" y="2574012"/>
            <a:ext cx="140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8B8B2304-DD25-43DF-9C2E-E7310BC9F717}"/>
              </a:ext>
            </a:extLst>
          </p:cNvPr>
          <p:cNvSpPr/>
          <p:nvPr/>
        </p:nvSpPr>
        <p:spPr>
          <a:xfrm>
            <a:off x="3997633" y="2653577"/>
            <a:ext cx="396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2" name="Rectangle 71">
            <a:extLst>
              <a:ext uri="{FF2B5EF4-FFF2-40B4-BE49-F238E27FC236}">
                <a16:creationId xmlns:a16="http://schemas.microsoft.com/office/drawing/2014/main" id="{D68C6C47-8CE5-4A94-8282-9C053EE6E9FB}"/>
              </a:ext>
            </a:extLst>
          </p:cNvPr>
          <p:cNvSpPr/>
          <p:nvPr/>
        </p:nvSpPr>
        <p:spPr>
          <a:xfrm>
            <a:off x="8302821" y="2653577"/>
            <a:ext cx="324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3" name="Rectangle 72">
            <a:extLst>
              <a:ext uri="{FF2B5EF4-FFF2-40B4-BE49-F238E27FC236}">
                <a16:creationId xmlns:a16="http://schemas.microsoft.com/office/drawing/2014/main" id="{A0EACDF0-1319-4EBA-9BF8-A9C9659DABEF}"/>
              </a:ext>
            </a:extLst>
          </p:cNvPr>
          <p:cNvSpPr/>
          <p:nvPr/>
        </p:nvSpPr>
        <p:spPr>
          <a:xfrm>
            <a:off x="2457472" y="2653575"/>
            <a:ext cx="1404000" cy="1469066"/>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648000" lvl="2" indent="-216000">
              <a:buClr>
                <a:schemeClr val="tx2"/>
              </a:buClr>
              <a:buSzPct val="100000"/>
              <a:buFont typeface="Trebuchet MS" panose="020B0603020202020204" pitchFamily="34" charset="0"/>
              <a:buChar char="–"/>
            </a:pP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76" name="Straight Connector 75">
            <a:extLst>
              <a:ext uri="{FF2B5EF4-FFF2-40B4-BE49-F238E27FC236}">
                <a16:creationId xmlns:a16="http://schemas.microsoft.com/office/drawing/2014/main" id="{237BAE8A-A31E-4D58-8B4E-D27C6A188B77}"/>
              </a:ext>
            </a:extLst>
          </p:cNvPr>
          <p:cNvCxnSpPr/>
          <p:nvPr/>
        </p:nvCxnSpPr>
        <p:spPr>
          <a:xfrm>
            <a:off x="629999" y="4201356"/>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00F70D29-E9ED-4C31-A0A0-90BEFDFD2289}"/>
              </a:ext>
            </a:extLst>
          </p:cNvPr>
          <p:cNvCxnSpPr/>
          <p:nvPr/>
        </p:nvCxnSpPr>
        <p:spPr>
          <a:xfrm>
            <a:off x="629999" y="5079829"/>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9BE5151F-3329-4248-954D-EAD149FAFA2B}"/>
              </a:ext>
            </a:extLst>
          </p:cNvPr>
          <p:cNvCxnSpPr/>
          <p:nvPr/>
        </p:nvCxnSpPr>
        <p:spPr>
          <a:xfrm>
            <a:off x="7949083" y="2803931"/>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83" name="Straight Arrow Connector 82">
            <a:extLst>
              <a:ext uri="{FF2B5EF4-FFF2-40B4-BE49-F238E27FC236}">
                <a16:creationId xmlns:a16="http://schemas.microsoft.com/office/drawing/2014/main" id="{868D6CD0-05E3-4455-B1BC-612C38401569}"/>
              </a:ext>
            </a:extLst>
          </p:cNvPr>
          <p:cNvCxnSpPr/>
          <p:nvPr/>
        </p:nvCxnSpPr>
        <p:spPr>
          <a:xfrm>
            <a:off x="7949083" y="3336230"/>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D59E90B8-1893-4D18-8D9E-2978CF3D92E7}"/>
              </a:ext>
            </a:extLst>
          </p:cNvPr>
          <p:cNvCxnSpPr/>
          <p:nvPr/>
        </p:nvCxnSpPr>
        <p:spPr>
          <a:xfrm>
            <a:off x="629999" y="5944720"/>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CD6CD82E-4D82-436F-B688-996C6B272C72}"/>
              </a:ext>
            </a:extLst>
          </p:cNvPr>
          <p:cNvSpPr/>
          <p:nvPr/>
        </p:nvSpPr>
        <p:spPr>
          <a:xfrm>
            <a:off x="629999" y="2694354"/>
            <a:ext cx="1710576" cy="4050914"/>
          </a:xfrm>
          <a:prstGeom prst="rect">
            <a:avLst/>
          </a:prstGeom>
          <a:solidFill>
            <a:schemeClr val="bg1"/>
          </a:solidFill>
          <a:ln w="6350">
            <a:solidFill>
              <a:schemeClr val="tx1"/>
            </a:solidFill>
          </a:ln>
        </p:spPr>
        <p:txBody>
          <a:bodyPr wrap="square">
            <a:noAutofit/>
          </a:bodyPr>
          <a:lstStyle/>
          <a:p>
            <a:pPr marL="273050" lvl="2" indent="-228600"/>
            <a:r>
              <a:rPr lang="ja-JP" altLang="en-US" sz="1400" kern="100" dirty="0">
                <a:latin typeface="Meiryo UI" panose="020B0604030504040204" pitchFamily="50" charset="-128"/>
                <a:ea typeface="Meiryo UI" panose="020B0604030504040204" pitchFamily="50" charset="-128"/>
                <a:cs typeface="Mangal" panose="02040503050203030202" pitchFamily="18" charset="0"/>
              </a:rPr>
              <a:t>１</a:t>
            </a:r>
            <a:r>
              <a:rPr lang="en-US" altLang="ja-JP" sz="1400" kern="100" dirty="0">
                <a:latin typeface="Meiryo UI" panose="020B0604030504040204" pitchFamily="50" charset="-128"/>
                <a:ea typeface="Meiryo UI" panose="020B0604030504040204" pitchFamily="50" charset="-128"/>
                <a:cs typeface="Mangal" panose="02040503050203030202" pitchFamily="18" charset="0"/>
              </a:rPr>
              <a:t>. XXX</a:t>
            </a:r>
            <a:endParaRPr lang="ja-JP" altLang="ja-JP" sz="1400" kern="100" dirty="0">
              <a:latin typeface="Meiryo UI" panose="020B0604030504040204" pitchFamily="50" charset="-128"/>
              <a:ea typeface="Meiryo UI" panose="020B0604030504040204" pitchFamily="50" charset="-128"/>
              <a:cs typeface="Mangal" panose="02040503050203030202" pitchFamily="18" charset="0"/>
            </a:endParaRPr>
          </a:p>
        </p:txBody>
      </p:sp>
      <p:sp>
        <p:nvSpPr>
          <p:cNvPr id="74" name="Rectangle 73">
            <a:extLst>
              <a:ext uri="{FF2B5EF4-FFF2-40B4-BE49-F238E27FC236}">
                <a16:creationId xmlns:a16="http://schemas.microsoft.com/office/drawing/2014/main" id="{602219D7-D32D-4805-8C24-17B198D403C4}"/>
              </a:ext>
            </a:extLst>
          </p:cNvPr>
          <p:cNvSpPr/>
          <p:nvPr/>
        </p:nvSpPr>
        <p:spPr>
          <a:xfrm>
            <a:off x="2457472" y="4273566"/>
            <a:ext cx="1404000" cy="753281"/>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5" name="Rectangle 74">
            <a:extLst>
              <a:ext uri="{FF2B5EF4-FFF2-40B4-BE49-F238E27FC236}">
                <a16:creationId xmlns:a16="http://schemas.microsoft.com/office/drawing/2014/main" id="{49731F56-F9E2-4AEB-AD6B-8388C1F468BC}"/>
              </a:ext>
            </a:extLst>
          </p:cNvPr>
          <p:cNvSpPr/>
          <p:nvPr/>
        </p:nvSpPr>
        <p:spPr>
          <a:xfrm>
            <a:off x="2457472" y="5145269"/>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4E64FD0E-71F3-4203-B139-5D67B9FDE8FD}"/>
              </a:ext>
            </a:extLst>
          </p:cNvPr>
          <p:cNvSpPr/>
          <p:nvPr/>
        </p:nvSpPr>
        <p:spPr>
          <a:xfrm>
            <a:off x="3997634" y="428468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2" name="Rectangle 81">
            <a:extLst>
              <a:ext uri="{FF2B5EF4-FFF2-40B4-BE49-F238E27FC236}">
                <a16:creationId xmlns:a16="http://schemas.microsoft.com/office/drawing/2014/main" id="{3FE210E5-D637-4B5F-A0F5-3ED758134AC6}"/>
              </a:ext>
            </a:extLst>
          </p:cNvPr>
          <p:cNvSpPr/>
          <p:nvPr/>
        </p:nvSpPr>
        <p:spPr>
          <a:xfrm>
            <a:off x="3997634" y="5145269"/>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8" name="Rectangle 87">
            <a:extLst>
              <a:ext uri="{FF2B5EF4-FFF2-40B4-BE49-F238E27FC236}">
                <a16:creationId xmlns:a16="http://schemas.microsoft.com/office/drawing/2014/main" id="{C041071D-FB12-4E69-9A98-1A422DB2367E}"/>
              </a:ext>
            </a:extLst>
          </p:cNvPr>
          <p:cNvSpPr/>
          <p:nvPr/>
        </p:nvSpPr>
        <p:spPr>
          <a:xfrm>
            <a:off x="2457472" y="6004480"/>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006C9025-803C-4E96-92BE-1BC6AAB22418}"/>
              </a:ext>
            </a:extLst>
          </p:cNvPr>
          <p:cNvSpPr/>
          <p:nvPr/>
        </p:nvSpPr>
        <p:spPr>
          <a:xfrm>
            <a:off x="3997634" y="600310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2" name="Rectangle 91">
            <a:extLst>
              <a:ext uri="{FF2B5EF4-FFF2-40B4-BE49-F238E27FC236}">
                <a16:creationId xmlns:a16="http://schemas.microsoft.com/office/drawing/2014/main" id="{D48B4E12-2575-4912-8335-91700CEA8EC6}"/>
              </a:ext>
            </a:extLst>
          </p:cNvPr>
          <p:cNvSpPr/>
          <p:nvPr/>
        </p:nvSpPr>
        <p:spPr>
          <a:xfrm>
            <a:off x="8302821" y="428468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3" name="Rectangle 92">
            <a:extLst>
              <a:ext uri="{FF2B5EF4-FFF2-40B4-BE49-F238E27FC236}">
                <a16:creationId xmlns:a16="http://schemas.microsoft.com/office/drawing/2014/main" id="{B88711C1-D677-4281-8C3D-1878CB524205}"/>
              </a:ext>
            </a:extLst>
          </p:cNvPr>
          <p:cNvSpPr/>
          <p:nvPr/>
        </p:nvSpPr>
        <p:spPr>
          <a:xfrm>
            <a:off x="8302821" y="5145269"/>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4" name="Rectangle 93">
            <a:extLst>
              <a:ext uri="{FF2B5EF4-FFF2-40B4-BE49-F238E27FC236}">
                <a16:creationId xmlns:a16="http://schemas.microsoft.com/office/drawing/2014/main" id="{8F729FDE-D597-4489-88F7-DE1716418FF1}"/>
              </a:ext>
            </a:extLst>
          </p:cNvPr>
          <p:cNvSpPr/>
          <p:nvPr/>
        </p:nvSpPr>
        <p:spPr>
          <a:xfrm>
            <a:off x="8302821" y="600310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cxnSp>
        <p:nvCxnSpPr>
          <p:cNvPr id="95" name="Straight Arrow Connector 94">
            <a:extLst>
              <a:ext uri="{FF2B5EF4-FFF2-40B4-BE49-F238E27FC236}">
                <a16:creationId xmlns:a16="http://schemas.microsoft.com/office/drawing/2014/main" id="{E6340155-D071-4C06-BFA8-7A8F73A20E3F}"/>
              </a:ext>
            </a:extLst>
          </p:cNvPr>
          <p:cNvCxnSpPr/>
          <p:nvPr/>
        </p:nvCxnSpPr>
        <p:spPr>
          <a:xfrm>
            <a:off x="7949083" y="4440885"/>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6" name="Straight Arrow Connector 95">
            <a:extLst>
              <a:ext uri="{FF2B5EF4-FFF2-40B4-BE49-F238E27FC236}">
                <a16:creationId xmlns:a16="http://schemas.microsoft.com/office/drawing/2014/main" id="{60DBBFED-5866-4890-84A6-80ED4B73DAF1}"/>
              </a:ext>
            </a:extLst>
          </p:cNvPr>
          <p:cNvCxnSpPr/>
          <p:nvPr/>
        </p:nvCxnSpPr>
        <p:spPr>
          <a:xfrm>
            <a:off x="7949083" y="4763827"/>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7" name="Straight Arrow Connector 96">
            <a:extLst>
              <a:ext uri="{FF2B5EF4-FFF2-40B4-BE49-F238E27FC236}">
                <a16:creationId xmlns:a16="http://schemas.microsoft.com/office/drawing/2014/main" id="{3DC3BFFE-7449-4A0F-A1E7-11699C467DF9}"/>
              </a:ext>
            </a:extLst>
          </p:cNvPr>
          <p:cNvCxnSpPr/>
          <p:nvPr/>
        </p:nvCxnSpPr>
        <p:spPr>
          <a:xfrm>
            <a:off x="7949083" y="5315232"/>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8" name="Straight Arrow Connector 97">
            <a:extLst>
              <a:ext uri="{FF2B5EF4-FFF2-40B4-BE49-F238E27FC236}">
                <a16:creationId xmlns:a16="http://schemas.microsoft.com/office/drawing/2014/main" id="{E3142156-C75B-4E1A-ACBE-765D8F07FCAA}"/>
              </a:ext>
            </a:extLst>
          </p:cNvPr>
          <p:cNvCxnSpPr/>
          <p:nvPr/>
        </p:nvCxnSpPr>
        <p:spPr>
          <a:xfrm>
            <a:off x="7949083" y="563014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F7E027E-CFCA-4A5B-BA0F-8E74742FBA85}"/>
              </a:ext>
            </a:extLst>
          </p:cNvPr>
          <p:cNvCxnSpPr/>
          <p:nvPr/>
        </p:nvCxnSpPr>
        <p:spPr>
          <a:xfrm>
            <a:off x="7949083" y="619940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84" name="Oval 83">
            <a:extLst>
              <a:ext uri="{FF2B5EF4-FFF2-40B4-BE49-F238E27FC236}">
                <a16:creationId xmlns:a16="http://schemas.microsoft.com/office/drawing/2014/main" id="{5FE99260-CB16-4ECF-88AA-B62CC61EE28E}"/>
              </a:ext>
            </a:extLst>
          </p:cNvPr>
          <p:cNvSpPr/>
          <p:nvPr/>
        </p:nvSpPr>
        <p:spPr>
          <a:xfrm>
            <a:off x="2353030" y="259527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5" name="Oval 84">
            <a:extLst>
              <a:ext uri="{FF2B5EF4-FFF2-40B4-BE49-F238E27FC236}">
                <a16:creationId xmlns:a16="http://schemas.microsoft.com/office/drawing/2014/main" id="{3E5B42EB-3E2A-404A-ABA7-73EABCB54C32}"/>
              </a:ext>
            </a:extLst>
          </p:cNvPr>
          <p:cNvSpPr/>
          <p:nvPr/>
        </p:nvSpPr>
        <p:spPr>
          <a:xfrm>
            <a:off x="2353030" y="418130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6" name="Oval 85">
            <a:extLst>
              <a:ext uri="{FF2B5EF4-FFF2-40B4-BE49-F238E27FC236}">
                <a16:creationId xmlns:a16="http://schemas.microsoft.com/office/drawing/2014/main" id="{1D6ED9B3-0CCA-4D05-910A-65373D653A66}"/>
              </a:ext>
            </a:extLst>
          </p:cNvPr>
          <p:cNvSpPr/>
          <p:nvPr/>
        </p:nvSpPr>
        <p:spPr>
          <a:xfrm>
            <a:off x="2353030" y="507907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89" name="Oval 88">
            <a:extLst>
              <a:ext uri="{FF2B5EF4-FFF2-40B4-BE49-F238E27FC236}">
                <a16:creationId xmlns:a16="http://schemas.microsoft.com/office/drawing/2014/main" id="{594C2C93-3396-43E4-BC43-93AAD56E07BA}"/>
              </a:ext>
            </a:extLst>
          </p:cNvPr>
          <p:cNvSpPr/>
          <p:nvPr/>
        </p:nvSpPr>
        <p:spPr>
          <a:xfrm>
            <a:off x="2343198" y="594734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52" name="Straight Arrow Connector 51">
            <a:extLst>
              <a:ext uri="{FF2B5EF4-FFF2-40B4-BE49-F238E27FC236}">
                <a16:creationId xmlns:a16="http://schemas.microsoft.com/office/drawing/2014/main" id="{A464957A-4186-4918-A4C7-063ABF38BA0C}"/>
              </a:ext>
            </a:extLst>
          </p:cNvPr>
          <p:cNvCxnSpPr/>
          <p:nvPr/>
        </p:nvCxnSpPr>
        <p:spPr>
          <a:xfrm>
            <a:off x="7949083" y="3840134"/>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53" name="Straight Arrow Connector 52">
            <a:extLst>
              <a:ext uri="{FF2B5EF4-FFF2-40B4-BE49-F238E27FC236}">
                <a16:creationId xmlns:a16="http://schemas.microsoft.com/office/drawing/2014/main" id="{72FB002E-58E7-4B53-8F7C-6456BBAD89BF}"/>
              </a:ext>
            </a:extLst>
          </p:cNvPr>
          <p:cNvCxnSpPr/>
          <p:nvPr/>
        </p:nvCxnSpPr>
        <p:spPr>
          <a:xfrm>
            <a:off x="7949083" y="6479628"/>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41" name="Title 1">
            <a:extLst>
              <a:ext uri="{FF2B5EF4-FFF2-40B4-BE49-F238E27FC236}">
                <a16:creationId xmlns:a16="http://schemas.microsoft.com/office/drawing/2014/main" id="{509117B9-4B43-48AD-A363-F339D13B6E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5</a:t>
            </a:r>
            <a:r>
              <a:rPr kumimoji="1" lang="ja-JP" altLang="en-US" sz="2000" dirty="0"/>
              <a:t>）技術的優位性</a:t>
            </a:r>
            <a:endParaRPr kumimoji="1" lang="en-US" sz="2000" dirty="0"/>
          </a:p>
        </p:txBody>
      </p:sp>
      <p:sp>
        <p:nvSpPr>
          <p:cNvPr id="42" name="Title 1">
            <a:extLst>
              <a:ext uri="{FF2B5EF4-FFF2-40B4-BE49-F238E27FC236}">
                <a16:creationId xmlns:a16="http://schemas.microsoft.com/office/drawing/2014/main" id="{26E65524-1FDA-4E23-9021-8525483CDB0A}"/>
              </a:ext>
            </a:extLst>
          </p:cNvPr>
          <p:cNvSpPr txBox="1">
            <a:spLocks/>
          </p:cNvSpPr>
          <p:nvPr/>
        </p:nvSpPr>
        <p:spPr>
          <a:xfrm>
            <a:off x="328302" y="62452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国際的な競争の中においても技術等における優位性を保有</a:t>
            </a:r>
            <a:endParaRPr kumimoji="1" lang="en-US" altLang="ja-JP" dirty="0">
              <a:solidFill>
                <a:schemeClr val="tx1"/>
              </a:solidFill>
            </a:endParaRPr>
          </a:p>
        </p:txBody>
      </p:sp>
      <p:cxnSp>
        <p:nvCxnSpPr>
          <p:cNvPr id="43" name="直線コネクタ 42">
            <a:extLst>
              <a:ext uri="{FF2B5EF4-FFF2-40B4-BE49-F238E27FC236}">
                <a16:creationId xmlns:a16="http://schemas.microsoft.com/office/drawing/2014/main" id="{E433152B-1102-4B02-A309-E6B936DCEFC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043930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4921026" y="347976"/>
            <a:ext cx="6598528" cy="628421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0. </a:t>
            </a:r>
            <a:r>
              <a:rPr kumimoji="1" lang="ja-JP" altLang="en-US" sz="1600" dirty="0">
                <a:solidFill>
                  <a:schemeClr val="bg1"/>
                </a:solidFill>
                <a:latin typeface="Meiryo UI" panose="020B0604030504040204" pitchFamily="50" charset="-128"/>
                <a:ea typeface="Meiryo UI" panose="020B0604030504040204" pitchFamily="50" charset="-128"/>
              </a:rPr>
              <a:t>コンソーシアム内における各主体の役割分担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）産業構造変化に対する認識</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5</a:t>
            </a:r>
            <a:r>
              <a:rPr kumimoji="1" lang="ja-JP" altLang="en-US" sz="1200" dirty="0">
                <a:solidFill>
                  <a:schemeClr val="bg1"/>
                </a:solidFill>
                <a:latin typeface="Meiryo UI" panose="020B0604030504040204" pitchFamily="50" charset="-128"/>
                <a:ea typeface="Meiryo UI" panose="020B0604030504040204" pitchFamily="50" charset="-128"/>
              </a:rPr>
              <a:t>）事業計画の全体像</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6</a:t>
            </a:r>
            <a:r>
              <a:rPr kumimoji="1" lang="ja-JP" altLang="en-US" sz="1200" dirty="0">
                <a:solidFill>
                  <a:schemeClr val="bg1"/>
                </a:solidFill>
                <a:latin typeface="Meiryo UI" panose="020B0604030504040204" pitchFamily="50" charset="-128"/>
                <a:ea typeface="Meiryo UI" panose="020B0604030504040204" pitchFamily="50" charset="-128"/>
              </a:rPr>
              <a:t>）研究開発・設備投資・マーケティング計画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7</a:t>
            </a:r>
            <a:r>
              <a:rPr kumimoji="1" lang="ja-JP" altLang="en-US" sz="1200" dirty="0">
                <a:solidFill>
                  <a:schemeClr val="bg1"/>
                </a:solidFill>
                <a:latin typeface="Meiryo UI" panose="020B0604030504040204" pitchFamily="50" charset="-128"/>
                <a:ea typeface="Meiryo UI" panose="020B0604030504040204" pitchFamily="50" charset="-128"/>
              </a:rPr>
              <a:t>）資金計画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研究開発計画</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a:t>
            </a:r>
            <a:r>
              <a:rPr lang="ja-JP"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）研究開発内容</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）実施スケジュール</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5</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）技術的優位性</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3. </a:t>
            </a:r>
            <a:r>
              <a:rPr kumimoji="1" lang="ja-JP" altLang="en-US" sz="1600" dirty="0">
                <a:solidFill>
                  <a:schemeClr val="bg1"/>
                </a:solidFill>
                <a:latin typeface="Meiryo UI" panose="020B0604030504040204" pitchFamily="50" charset="-128"/>
                <a:ea typeface="Meiryo UI" panose="020B0604030504040204" pitchFamily="50" charset="-128"/>
              </a:rPr>
              <a:t>イノベーション推進体制</a:t>
            </a:r>
            <a:r>
              <a:rPr kumimoji="1" lang="ja-JP" altLang="en-US" sz="1200" dirty="0">
                <a:solidFill>
                  <a:schemeClr val="bg1"/>
                </a:solidFill>
                <a:latin typeface="Meiryo UI" panose="020B0604030504040204" pitchFamily="50" charset="-128"/>
                <a:ea typeface="Meiryo UI" panose="020B0604030504040204" pitchFamily="50" charset="-128"/>
              </a:rPr>
              <a:t>（経営のコミットメントを示すマネジメントシート）</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）組織内の事業推進体制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）マネジメントチェック項目①　経営者等の事業への関与</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）マネジメントチェック項目②　経営戦略における事業の位置づけ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）マネジメントチェック項目③　事業推進体制の確保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4. </a:t>
            </a:r>
            <a:r>
              <a:rPr kumimoji="1" lang="ja-JP" altLang="en-US" sz="1600" dirty="0">
                <a:solidFill>
                  <a:schemeClr val="bg1"/>
                </a:solidFill>
                <a:latin typeface="Meiryo UI" panose="020B0604030504040204" pitchFamily="50" charset="-128"/>
                <a:ea typeface="Meiryo UI" panose="020B0604030504040204" pitchFamily="50" charset="-128"/>
              </a:rPr>
              <a:t>その他</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(1)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想定されるリスク要因と対処方針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(2)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提案者情報</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127747" y="1827160"/>
            <a:ext cx="10103798"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３．イノベーション推進体制</a:t>
            </a:r>
            <a:endParaRPr kumimoji="1" lang="en-US" altLang="ja-JP" sz="5400" dirty="0">
              <a:solidFill>
                <a:srgbClr val="FFFFFF"/>
              </a:solidFill>
              <a:latin typeface="Trebuchet MS" panose="020B0603020202020204" pitchFamily="34" charset="0"/>
              <a:ea typeface="Meiryo UI" panose="020B0604030504040204" pitchFamily="50" charset="-128"/>
            </a:endParaRPr>
          </a:p>
          <a:p>
            <a:pPr algn="ctr">
              <a:lnSpc>
                <a:spcPts val="6000"/>
              </a:lnSpc>
            </a:pPr>
            <a:r>
              <a:rPr kumimoji="1" lang="ja-JP" altLang="en-US" sz="3600" dirty="0">
                <a:solidFill>
                  <a:srgbClr val="FFFFFF"/>
                </a:solidFill>
                <a:latin typeface="Trebuchet MS" panose="020B0603020202020204" pitchFamily="34" charset="0"/>
                <a:ea typeface="Meiryo UI" panose="020B0604030504040204" pitchFamily="50" charset="-128"/>
              </a:rPr>
              <a:t>（経営のコミットメントを示すマネジメントシート）</a:t>
            </a:r>
            <a:endParaRPr kumimoji="1" lang="en-US" altLang="ja-JP" sz="36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3713852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655056" y="2136171"/>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27" name="ee4pContent1">
            <a:extLst>
              <a:ext uri="{FF2B5EF4-FFF2-40B4-BE49-F238E27FC236}">
                <a16:creationId xmlns:a16="http://schemas.microsoft.com/office/drawing/2014/main" id="{7BB4AF45-C4F3-481A-BF92-60B81B1F05D7}"/>
              </a:ext>
            </a:extLst>
          </p:cNvPr>
          <p:cNvSpPr txBox="1"/>
          <p:nvPr/>
        </p:nvSpPr>
        <p:spPr>
          <a:xfrm>
            <a:off x="587065" y="1192070"/>
            <a:ext cx="11022158" cy="86756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前述の事業計画・研究開発計画を進めるための組織内の経営者以下の体制と役割分担を網羅的に記載（研究開発を担う部門だけでなく、事業化に関与する部門も明記し、関与する専任・併任の人員規模の想定を記載）</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・このうち、研究開発責任者とチームリーダーについては、別途、研究開発プロジェクト参画や新規事業立ち上げ等の実績を含む履歴書を提出すること</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・部門間の連携を図るための具体的な方策（定期的に部長レベルで相互の進捗報告を行う、経営者直轄の専門組織を設置する等）を記載</a:t>
            </a:r>
          </a:p>
        </p:txBody>
      </p:sp>
      <p:sp>
        <p:nvSpPr>
          <p:cNvPr id="57" name="Rectangle 56">
            <a:extLst>
              <a:ext uri="{FF2B5EF4-FFF2-40B4-BE49-F238E27FC236}">
                <a16:creationId xmlns:a16="http://schemas.microsoft.com/office/drawing/2014/main" id="{FA083EBC-F406-4094-ACC3-917E704E4EB5}"/>
              </a:ext>
            </a:extLst>
          </p:cNvPr>
          <p:cNvSpPr/>
          <p:nvPr/>
        </p:nvSpPr>
        <p:spPr>
          <a:xfrm>
            <a:off x="1903269"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A</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G</a:t>
            </a:r>
          </a:p>
        </p:txBody>
      </p:sp>
      <p:sp>
        <p:nvSpPr>
          <p:cNvPr id="58" name="Rectangle 57">
            <a:extLst>
              <a:ext uri="{FF2B5EF4-FFF2-40B4-BE49-F238E27FC236}">
                <a16:creationId xmlns:a16="http://schemas.microsoft.com/office/drawing/2014/main" id="{07A063F8-DEFC-4CFD-98B5-16092119DA0A}"/>
              </a:ext>
            </a:extLst>
          </p:cNvPr>
          <p:cNvSpPr/>
          <p:nvPr/>
        </p:nvSpPr>
        <p:spPr>
          <a:xfrm>
            <a:off x="3094074" y="5182757"/>
            <a:ext cx="1146357" cy="1347308"/>
          </a:xfrm>
          <a:prstGeom prst="rect">
            <a:avLst/>
          </a:prstGeom>
          <a:noFill/>
          <a:ln w="6350"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B</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H</a:t>
            </a:r>
          </a:p>
        </p:txBody>
      </p:sp>
      <p:sp>
        <p:nvSpPr>
          <p:cNvPr id="59" name="Rectangle 58">
            <a:extLst>
              <a:ext uri="{FF2B5EF4-FFF2-40B4-BE49-F238E27FC236}">
                <a16:creationId xmlns:a16="http://schemas.microsoft.com/office/drawing/2014/main" id="{B18A0B1D-82DA-4381-887A-1FC1389DC1DD}"/>
              </a:ext>
            </a:extLst>
          </p:cNvPr>
          <p:cNvSpPr/>
          <p:nvPr/>
        </p:nvSpPr>
        <p:spPr>
          <a:xfrm>
            <a:off x="4284878"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C</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I</a:t>
            </a:r>
          </a:p>
        </p:txBody>
      </p:sp>
      <p:cxnSp>
        <p:nvCxnSpPr>
          <p:cNvPr id="60" name="Connector: Elbow 59">
            <a:extLst>
              <a:ext uri="{FF2B5EF4-FFF2-40B4-BE49-F238E27FC236}">
                <a16:creationId xmlns:a16="http://schemas.microsoft.com/office/drawing/2014/main" id="{55557A61-6C31-44CF-B6BC-5F3F1C235B47}"/>
              </a:ext>
            </a:extLst>
          </p:cNvPr>
          <p:cNvCxnSpPr>
            <a:cxnSpLocks/>
            <a:stCxn id="63" idx="2"/>
            <a:endCxn id="65" idx="0"/>
          </p:cNvCxnSpPr>
          <p:nvPr/>
        </p:nvCxnSpPr>
        <p:spPr>
          <a:xfrm rot="5400000">
            <a:off x="1667259" y="2850932"/>
            <a:ext cx="464787" cy="1233055"/>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ee4pContent3">
            <a:extLst>
              <a:ext uri="{FF2B5EF4-FFF2-40B4-BE49-F238E27FC236}">
                <a16:creationId xmlns:a16="http://schemas.microsoft.com/office/drawing/2014/main" id="{77BA79D6-225A-4633-A552-9257FC2FA4C3}"/>
              </a:ext>
            </a:extLst>
          </p:cNvPr>
          <p:cNvSpPr txBox="1"/>
          <p:nvPr/>
        </p:nvSpPr>
        <p:spPr>
          <a:xfrm>
            <a:off x="6198426" y="2573958"/>
            <a:ext cx="5625845" cy="4059870"/>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solidFill>
                  <a:srgbClr val="295E7E"/>
                </a:solidFill>
                <a:ea typeface="Meiryo UI" panose="020B0604030504040204" pitchFamily="50" charset="-128"/>
              </a:rPr>
              <a:t>研究開発責任者と担当部署</a:t>
            </a:r>
            <a:endParaRPr lang="en-US" altLang="ja-JP" sz="1400" dirty="0">
              <a:solidFill>
                <a:srgbClr val="295E7E"/>
              </a:solidFill>
              <a:ea typeface="Meiryo UI" panose="020B0604030504040204" pitchFamily="50" charset="-128"/>
            </a:endParaRPr>
          </a:p>
          <a:p>
            <a:pPr lvl="1">
              <a:buSzPct val="100000"/>
            </a:pPr>
            <a:r>
              <a:rPr lang="ja-JP" altLang="en-US" sz="1400" dirty="0">
                <a:ea typeface="Meiryo UI" panose="020B0604030504040204" pitchFamily="50" charset="-128"/>
              </a:rPr>
              <a:t>研究開発責任者</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E</a:t>
            </a:r>
            <a:r>
              <a:rPr kumimoji="1" lang="ja-JP" altLang="en-US" sz="1400" dirty="0">
                <a:ea typeface="Meiryo UI" panose="020B0604030504040204" pitchFamily="50" charset="-128"/>
              </a:rPr>
              <a:t>本部長：</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a:t>
            </a: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担当チーム</a:t>
            </a:r>
            <a:endParaRPr kumimoji="1" lang="en-US" altLang="ja-JP" sz="1400" dirty="0">
              <a:ea typeface="Meiryo UI" panose="020B0604030504040204" pitchFamily="50" charset="-128"/>
            </a:endParaRPr>
          </a:p>
          <a:p>
            <a:pPr lvl="2">
              <a:buSzPct val="100000"/>
              <a:buFont typeface="Trebuchet MS" panose="020B0603020202020204" pitchFamily="34" charset="0"/>
              <a:buChar char="–"/>
            </a:pPr>
            <a:r>
              <a:rPr kumimoji="1" lang="ja-JP" altLang="en-US" sz="1400" dirty="0">
                <a:ea typeface="Meiryo UI" panose="020B0604030504040204" pitchFamily="50" charset="-128"/>
              </a:rPr>
              <a:t>チーム</a:t>
            </a:r>
            <a:r>
              <a:rPr kumimoji="1" lang="en-US" altLang="ja-JP" sz="1400" dirty="0">
                <a:ea typeface="Meiryo UI" panose="020B0604030504040204" pitchFamily="50" charset="-128"/>
              </a:rPr>
              <a:t>A</a:t>
            </a:r>
            <a:r>
              <a:rPr kumimoji="1" lang="ja-JP" altLang="en-US" sz="1400" dirty="0">
                <a:ea typeface="Meiryo UI" panose="020B0604030504040204" pitchFamily="50" charset="-128"/>
              </a:rPr>
              <a:t>：①</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B</a:t>
            </a:r>
            <a:r>
              <a:rPr lang="ja-JP" altLang="en-US" sz="1400" dirty="0">
                <a:ea typeface="Meiryo UI" panose="020B0604030504040204" pitchFamily="50" charset="-128"/>
              </a:rPr>
              <a:t>：③</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C</a:t>
            </a:r>
            <a:r>
              <a:rPr lang="ja-JP" altLang="en-US" sz="1400" dirty="0">
                <a:ea typeface="Meiryo UI" panose="020B0604030504040204" pitchFamily="50" charset="-128"/>
              </a:rPr>
              <a:t>：④</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en-US" altLang="ja-JP" sz="1400" dirty="0">
                <a:ea typeface="Meiryo UI" panose="020B0604030504040204" pitchFamily="50" charset="-128"/>
              </a:rPr>
              <a:t>D</a:t>
            </a:r>
            <a:r>
              <a:rPr lang="ja-JP" altLang="en-US" sz="1400" dirty="0">
                <a:ea typeface="Meiryo UI" panose="020B0604030504040204" pitchFamily="50" charset="-128"/>
              </a:rPr>
              <a:t>部（</a:t>
            </a:r>
            <a:r>
              <a:rPr lang="en-US" altLang="ja-JP" sz="1400" dirty="0">
                <a:ea typeface="Meiryo UI" panose="020B0604030504040204" pitchFamily="50" charset="-128"/>
              </a:rPr>
              <a:t>F</a:t>
            </a:r>
            <a:r>
              <a:rPr lang="ja-JP" altLang="en-US" sz="1400" dirty="0">
                <a:ea typeface="Meiryo UI" panose="020B0604030504040204" pitchFamily="50" charset="-128"/>
              </a:rPr>
              <a:t>部長）：</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marL="358775" lvl="2" indent="-274638">
              <a:buSzPct val="100000"/>
              <a:buFont typeface="Arial" panose="020B0604020202020204" pitchFamily="34" charset="0"/>
              <a:buChar char="•"/>
            </a:pPr>
            <a:r>
              <a:rPr kumimoji="1" lang="ja-JP" altLang="en-US" sz="1400" dirty="0">
                <a:ea typeface="Meiryo UI" panose="020B0604030504040204" pitchFamily="50" charset="-128"/>
              </a:rPr>
              <a:t>チームリーダー</a:t>
            </a:r>
            <a:endParaRPr kumimoji="1" lang="en-US" altLang="ja-JP" sz="1400" dirty="0">
              <a:ea typeface="Meiryo UI" panose="020B0604030504040204" pitchFamily="50" charset="-128"/>
            </a:endParaRPr>
          </a:p>
          <a:p>
            <a:pPr lvl="2">
              <a:buSzPct val="100000"/>
            </a:pPr>
            <a:r>
              <a:rPr kumimoji="1" lang="ja-JP" altLang="en-US" sz="1400" dirty="0">
                <a:ea typeface="Meiryo UI" panose="020B0604030504040204" pitchFamily="50" charset="-128"/>
              </a:rPr>
              <a:t>チームリーダー</a:t>
            </a:r>
            <a:r>
              <a:rPr kumimoji="1" lang="en-US" altLang="ja-JP" sz="1400" dirty="0">
                <a:ea typeface="Meiryo UI" panose="020B0604030504040204" pitchFamily="50" charset="-128"/>
              </a:rPr>
              <a:t>G</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H</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I</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marL="108000" lvl="1" indent="0">
              <a:buSzPct val="100000"/>
              <a:buNone/>
            </a:pPr>
            <a:endParaRPr lang="en-US" altLang="ja-JP" sz="800" dirty="0">
              <a:solidFill>
                <a:srgbClr val="295E7E"/>
              </a:solidFill>
              <a:ea typeface="Meiryo UI" panose="020B0604030504040204" pitchFamily="50" charset="-128"/>
            </a:endParaRPr>
          </a:p>
          <a:p>
            <a:pPr marL="108000" lvl="1" indent="0">
              <a:buSzPct val="100000"/>
              <a:buNone/>
            </a:pPr>
            <a:r>
              <a:rPr lang="ja-JP" altLang="en-US" sz="1400" dirty="0">
                <a:solidFill>
                  <a:srgbClr val="295E7E"/>
                </a:solidFill>
                <a:ea typeface="Meiryo UI" panose="020B0604030504040204" pitchFamily="50" charset="-128"/>
              </a:rPr>
              <a:t>部門間の連携方法</a:t>
            </a:r>
            <a:endParaRPr lang="en-US" altLang="ja-JP" sz="1400" dirty="0">
              <a:solidFill>
                <a:srgbClr val="295E7E"/>
              </a:solidFill>
              <a:ea typeface="Meiryo UI" panose="020B0604030504040204" pitchFamily="50" charset="-128"/>
            </a:endParaRP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p:txBody>
      </p:sp>
      <p:sp>
        <p:nvSpPr>
          <p:cNvPr id="63" name="Rectangle 62">
            <a:extLst>
              <a:ext uri="{FF2B5EF4-FFF2-40B4-BE49-F238E27FC236}">
                <a16:creationId xmlns:a16="http://schemas.microsoft.com/office/drawing/2014/main" id="{8A346F9B-DEED-45F0-9047-4FAA1D1450D1}"/>
              </a:ext>
            </a:extLst>
          </p:cNvPr>
          <p:cNvSpPr>
            <a:spLocks noChangeArrowheads="1"/>
          </p:cNvSpPr>
          <p:nvPr/>
        </p:nvSpPr>
        <p:spPr bwMode="gray">
          <a:xfrm>
            <a:off x="1367442" y="2593628"/>
            <a:ext cx="2297473" cy="641438"/>
          </a:xfrm>
          <a:prstGeom prst="rect">
            <a:avLst/>
          </a:prstGeom>
          <a:noFill/>
          <a:ln w="2857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Lst>
        </p:spPr>
        <p:txBody>
          <a:bodyPr tIns="91440" bIns="9144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ja-JP" altLang="en-US" sz="1400" dirty="0">
                <a:solidFill>
                  <a:srgbClr val="575757"/>
                </a:solidFill>
                <a:latin typeface="Trebuchet MS" panose="020B0603020202020204" pitchFamily="34" charset="0"/>
                <a:ea typeface="Meiryo UI" panose="020B0604030504040204" pitchFamily="50" charset="-128"/>
              </a:rPr>
              <a:t>代表取締役社長</a:t>
            </a:r>
            <a:r>
              <a:rPr lang="en-US" altLang="ja-JP" sz="1400" dirty="0">
                <a:solidFill>
                  <a:srgbClr val="575757"/>
                </a:solidFill>
                <a:latin typeface="Trebuchet MS" panose="020B0603020202020204" pitchFamily="34" charset="0"/>
                <a:ea typeface="Meiryo UI" panose="020B0604030504040204" pitchFamily="50" charset="-128"/>
              </a:rPr>
              <a:t> aa aa</a:t>
            </a:r>
          </a:p>
          <a:p>
            <a:pPr algn="ctr"/>
            <a:r>
              <a:rPr lang="ja-JP" altLang="en-US" sz="1050" dirty="0">
                <a:solidFill>
                  <a:srgbClr val="575757"/>
                </a:solidFill>
                <a:latin typeface="Trebuchet MS" panose="020B0603020202020204" pitchFamily="34" charset="0"/>
                <a:ea typeface="Meiryo UI" panose="020B0604030504040204" pitchFamily="50" charset="-128"/>
              </a:rPr>
              <a:t>（事業にコミットする経営者）</a:t>
            </a:r>
            <a:endParaRPr lang="en-US" altLang="ja-JP" sz="1050" dirty="0">
              <a:solidFill>
                <a:srgbClr val="575757"/>
              </a:solidFill>
              <a:latin typeface="Trebuchet MS" panose="020B0603020202020204" pitchFamily="34" charset="0"/>
              <a:ea typeface="Meiryo UI" panose="020B0604030504040204" pitchFamily="50" charset="-128"/>
            </a:endParaRPr>
          </a:p>
        </p:txBody>
      </p:sp>
      <p:sp>
        <p:nvSpPr>
          <p:cNvPr id="64" name="Rectangle 63">
            <a:extLst>
              <a:ext uri="{FF2B5EF4-FFF2-40B4-BE49-F238E27FC236}">
                <a16:creationId xmlns:a16="http://schemas.microsoft.com/office/drawing/2014/main" id="{7B8257C8-348B-417A-BB5D-EC056D9556D5}"/>
              </a:ext>
            </a:extLst>
          </p:cNvPr>
          <p:cNvSpPr>
            <a:spLocks noChangeArrowheads="1"/>
          </p:cNvSpPr>
          <p:nvPr/>
        </p:nvSpPr>
        <p:spPr bwMode="gray">
          <a:xfrm>
            <a:off x="2897537" y="3703172"/>
            <a:ext cx="1539432"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solidFill>
                  <a:srgbClr val="575757"/>
                </a:solidFill>
                <a:latin typeface="Trebuchet MS" panose="020B0603020202020204" pitchFamily="34" charset="0"/>
                <a:ea typeface="Meiryo UI" panose="020B0604030504040204" pitchFamily="50" charset="-128"/>
              </a:rPr>
              <a:t>XX</a:t>
            </a:r>
            <a:r>
              <a:rPr lang="ja-JP" altLang="en-US" sz="1400" dirty="0">
                <a:solidFill>
                  <a:srgbClr val="575757"/>
                </a:solidFill>
                <a:latin typeface="Trebuchet MS" panose="020B0603020202020204" pitchFamily="34" charset="0"/>
                <a:ea typeface="Meiryo UI" panose="020B0604030504040204" pitchFamily="50" charset="-128"/>
              </a:rPr>
              <a:t>本部</a:t>
            </a:r>
            <a:endParaRPr lang="en-US" altLang="ja-JP" sz="1400" dirty="0">
              <a:solidFill>
                <a:srgbClr val="575757"/>
              </a:solidFill>
              <a:latin typeface="Trebuchet MS" panose="020B0603020202020204" pitchFamily="34" charset="0"/>
              <a:ea typeface="Meiryo UI" panose="020B0604030504040204" pitchFamily="50" charset="-128"/>
            </a:endParaRPr>
          </a:p>
          <a:p>
            <a:pPr algn="ctr"/>
            <a:r>
              <a:rPr lang="en-US" altLang="ja-JP" sz="1400" dirty="0">
                <a:solidFill>
                  <a:srgbClr val="575757"/>
                </a:solidFill>
                <a:latin typeface="Trebuchet MS" panose="020B0603020202020204" pitchFamily="34" charset="0"/>
                <a:ea typeface="Meiryo UI" panose="020B0604030504040204" pitchFamily="50" charset="-128"/>
              </a:rPr>
              <a:t>E</a:t>
            </a:r>
            <a:r>
              <a:rPr lang="ja-JP" altLang="en-US" sz="1400" dirty="0">
                <a:solidFill>
                  <a:srgbClr val="575757"/>
                </a:solidFill>
                <a:latin typeface="Trebuchet MS" panose="020B0603020202020204" pitchFamily="34" charset="0"/>
                <a:ea typeface="Meiryo UI" panose="020B0604030504040204" pitchFamily="50" charset="-128"/>
              </a:rPr>
              <a:t>本部長</a:t>
            </a:r>
            <a:endParaRPr lang="en-US" altLang="ja-JP" sz="1400" dirty="0">
              <a:solidFill>
                <a:srgbClr val="575757"/>
              </a:solidFill>
              <a:latin typeface="Trebuchet MS" panose="020B0603020202020204" pitchFamily="34" charset="0"/>
              <a:ea typeface="Meiryo UI" panose="020B0604030504040204" pitchFamily="50" charset="-128"/>
            </a:endParaRPr>
          </a:p>
          <a:p>
            <a:pPr algn="ctr"/>
            <a:r>
              <a:rPr lang="ja-JP" altLang="en-US" sz="1050" dirty="0">
                <a:solidFill>
                  <a:srgbClr val="575757"/>
                </a:solidFill>
                <a:latin typeface="Trebuchet MS" panose="020B0603020202020204" pitchFamily="34" charset="0"/>
                <a:ea typeface="Meiryo UI" panose="020B0604030504040204" pitchFamily="50" charset="-128"/>
              </a:rPr>
              <a:t>（研究開発責任者）</a:t>
            </a:r>
            <a:endParaRPr lang="en-US" altLang="ja-JP" sz="1050" dirty="0">
              <a:solidFill>
                <a:srgbClr val="575757"/>
              </a:solidFill>
              <a:latin typeface="Trebuchet MS" panose="020B0603020202020204" pitchFamily="34" charset="0"/>
              <a:ea typeface="Meiryo UI" panose="020B0604030504040204" pitchFamily="50" charset="-128"/>
            </a:endParaRPr>
          </a:p>
        </p:txBody>
      </p:sp>
      <p:sp>
        <p:nvSpPr>
          <p:cNvPr id="65" name="Rectangle 64">
            <a:extLst>
              <a:ext uri="{FF2B5EF4-FFF2-40B4-BE49-F238E27FC236}">
                <a16:creationId xmlns:a16="http://schemas.microsoft.com/office/drawing/2014/main" id="{2ACF6A1B-6C45-4068-964E-40A93C58B3DD}"/>
              </a:ext>
            </a:extLst>
          </p:cNvPr>
          <p:cNvSpPr>
            <a:spLocks noChangeArrowheads="1"/>
          </p:cNvSpPr>
          <p:nvPr/>
        </p:nvSpPr>
        <p:spPr bwMode="gray">
          <a:xfrm>
            <a:off x="513408" y="3699853"/>
            <a:ext cx="1539432" cy="641438"/>
          </a:xfrm>
          <a:prstGeom prst="rect">
            <a:avLst/>
          </a:prstGeom>
          <a:noFill/>
          <a:ln w="952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solidFill>
                  <a:srgbClr val="575757"/>
                </a:solidFill>
                <a:latin typeface="Trebuchet MS" panose="020B0603020202020204" pitchFamily="34" charset="0"/>
                <a:ea typeface="Meiryo UI" panose="020B0604030504040204" pitchFamily="50" charset="-128"/>
              </a:rPr>
              <a:t>XX</a:t>
            </a:r>
            <a:r>
              <a:rPr lang="ja-JP" altLang="en-US" sz="1400" dirty="0">
                <a:solidFill>
                  <a:srgbClr val="575757"/>
                </a:solidFill>
                <a:latin typeface="Trebuchet MS" panose="020B0603020202020204" pitchFamily="34" charset="0"/>
                <a:ea typeface="Meiryo UI" panose="020B0604030504040204" pitchFamily="50" charset="-128"/>
              </a:rPr>
              <a:t>部</a:t>
            </a:r>
            <a:br>
              <a:rPr lang="en-US" altLang="ja-JP" sz="1400" dirty="0">
                <a:solidFill>
                  <a:srgbClr val="575757"/>
                </a:solidFill>
                <a:latin typeface="Trebuchet MS" panose="020B0603020202020204" pitchFamily="34" charset="0"/>
                <a:ea typeface="Meiryo UI" panose="020B0604030504040204" pitchFamily="50" charset="-128"/>
              </a:rPr>
            </a:br>
            <a:r>
              <a:rPr lang="en-US" altLang="ja-JP" sz="1400" dirty="0">
                <a:solidFill>
                  <a:srgbClr val="575757"/>
                </a:solidFill>
                <a:latin typeface="Trebuchet MS" panose="020B0603020202020204" pitchFamily="34" charset="0"/>
                <a:ea typeface="Meiryo UI" panose="020B0604030504040204" pitchFamily="50" charset="-128"/>
              </a:rPr>
              <a:t>F</a:t>
            </a:r>
            <a:r>
              <a:rPr lang="ja-JP" altLang="en-US" sz="1400" dirty="0">
                <a:solidFill>
                  <a:srgbClr val="575757"/>
                </a:solidFill>
                <a:latin typeface="Trebuchet MS" panose="020B0603020202020204" pitchFamily="34" charset="0"/>
                <a:ea typeface="Meiryo UI" panose="020B0604030504040204" pitchFamily="50" charset="-128"/>
              </a:rPr>
              <a:t>部長</a:t>
            </a:r>
            <a:endParaRPr lang="en-US" altLang="ja-JP" sz="1400" dirty="0">
              <a:solidFill>
                <a:srgbClr val="575757"/>
              </a:solidFill>
              <a:latin typeface="Trebuchet MS" panose="020B0603020202020204" pitchFamily="34" charset="0"/>
              <a:ea typeface="Meiryo UI" panose="020B0604030504040204" pitchFamily="50" charset="-128"/>
            </a:endParaRPr>
          </a:p>
        </p:txBody>
      </p:sp>
      <p:cxnSp>
        <p:nvCxnSpPr>
          <p:cNvPr id="67" name="Connector: Elbow 66">
            <a:extLst>
              <a:ext uri="{FF2B5EF4-FFF2-40B4-BE49-F238E27FC236}">
                <a16:creationId xmlns:a16="http://schemas.microsoft.com/office/drawing/2014/main" id="{05395C69-560D-4F19-A751-7977B6627E9E}"/>
              </a:ext>
            </a:extLst>
          </p:cNvPr>
          <p:cNvCxnSpPr>
            <a:cxnSpLocks/>
            <a:stCxn id="63" idx="2"/>
            <a:endCxn id="64" idx="0"/>
          </p:cNvCxnSpPr>
          <p:nvPr/>
        </p:nvCxnSpPr>
        <p:spPr>
          <a:xfrm rot="16200000" flipH="1">
            <a:off x="2857663" y="2893582"/>
            <a:ext cx="468106" cy="115107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8" name="Straight Arrow Connector 67">
            <a:extLst>
              <a:ext uri="{FF2B5EF4-FFF2-40B4-BE49-F238E27FC236}">
                <a16:creationId xmlns:a16="http://schemas.microsoft.com/office/drawing/2014/main" id="{E578F529-CA06-4336-A18F-213390C6921F}"/>
              </a:ext>
            </a:extLst>
          </p:cNvPr>
          <p:cNvCxnSpPr>
            <a:cxnSpLocks/>
            <a:stCxn id="65" idx="3"/>
            <a:endCxn id="64" idx="1"/>
          </p:cNvCxnSpPr>
          <p:nvPr/>
        </p:nvCxnSpPr>
        <p:spPr>
          <a:xfrm>
            <a:off x="2052840" y="4020572"/>
            <a:ext cx="844697" cy="3319"/>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cxnSp>
        <p:nvCxnSpPr>
          <p:cNvPr id="72" name="Straight Connector 71">
            <a:extLst>
              <a:ext uri="{FF2B5EF4-FFF2-40B4-BE49-F238E27FC236}">
                <a16:creationId xmlns:a16="http://schemas.microsoft.com/office/drawing/2014/main" id="{3C4A29ED-08E1-4697-959A-38598198FAA9}"/>
              </a:ext>
            </a:extLst>
          </p:cNvPr>
          <p:cNvCxnSpPr>
            <a:cxnSpLocks/>
            <a:stCxn id="64" idx="2"/>
            <a:endCxn id="58" idx="0"/>
          </p:cNvCxnSpPr>
          <p:nvPr/>
        </p:nvCxnSpPr>
        <p:spPr>
          <a:xfrm>
            <a:off x="3667253" y="4344610"/>
            <a:ext cx="0" cy="838147"/>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4" name="Straight Connector 73">
            <a:extLst>
              <a:ext uri="{FF2B5EF4-FFF2-40B4-BE49-F238E27FC236}">
                <a16:creationId xmlns:a16="http://schemas.microsoft.com/office/drawing/2014/main" id="{7C7C046A-4660-421B-870E-E9515072E073}"/>
              </a:ext>
            </a:extLst>
          </p:cNvPr>
          <p:cNvCxnSpPr>
            <a:cxnSpLocks/>
            <a:endCxn id="58" idx="0"/>
          </p:cNvCxnSpPr>
          <p:nvPr/>
        </p:nvCxnSpPr>
        <p:spPr>
          <a:xfrm>
            <a:off x="3667253" y="4903921"/>
            <a:ext cx="0" cy="27883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7" name="Connector: Elbow 76">
            <a:extLst>
              <a:ext uri="{FF2B5EF4-FFF2-40B4-BE49-F238E27FC236}">
                <a16:creationId xmlns:a16="http://schemas.microsoft.com/office/drawing/2014/main" id="{3E090C6A-783D-43B6-AEDD-6B0DC457CE42}"/>
              </a:ext>
            </a:extLst>
          </p:cNvPr>
          <p:cNvCxnSpPr>
            <a:cxnSpLocks/>
            <a:stCxn id="57" idx="0"/>
          </p:cNvCxnSpPr>
          <p:nvPr/>
        </p:nvCxnSpPr>
        <p:spPr>
          <a:xfrm rot="5400000" flipH="1" flipV="1">
            <a:off x="2932432" y="4447937"/>
            <a:ext cx="278836" cy="1190805"/>
          </a:xfrm>
          <a:prstGeom prst="bentConnector3">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8" name="Connector: Elbow 77">
            <a:extLst>
              <a:ext uri="{FF2B5EF4-FFF2-40B4-BE49-F238E27FC236}">
                <a16:creationId xmlns:a16="http://schemas.microsoft.com/office/drawing/2014/main" id="{2A53D119-1442-45E9-A547-61C14405C647}"/>
              </a:ext>
            </a:extLst>
          </p:cNvPr>
          <p:cNvCxnSpPr>
            <a:cxnSpLocks/>
            <a:stCxn id="59" idx="0"/>
          </p:cNvCxnSpPr>
          <p:nvPr/>
        </p:nvCxnSpPr>
        <p:spPr>
          <a:xfrm rot="16200000" flipV="1">
            <a:off x="4123237" y="4447937"/>
            <a:ext cx="278836" cy="119080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E99CD67E-AA34-4CAA-81FD-2D35C392D20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1</a:t>
            </a:r>
            <a:r>
              <a:rPr kumimoji="1" lang="ja-JP" altLang="en-US" sz="2000" dirty="0"/>
              <a:t>）</a:t>
            </a:r>
            <a:r>
              <a:rPr kumimoji="1" lang="ja-JP" altLang="en-US" sz="2000" dirty="0">
                <a:latin typeface="Meiryo UI" panose="020B0604030504040204" pitchFamily="50" charset="-128"/>
                <a:ea typeface="Meiryo UI" panose="020B0604030504040204" pitchFamily="50" charset="-128"/>
              </a:rPr>
              <a:t>組織内の事業推進体制</a:t>
            </a:r>
            <a:endParaRPr kumimoji="1" lang="en-US" sz="2000" dirty="0"/>
          </a:p>
        </p:txBody>
      </p:sp>
      <p:sp>
        <p:nvSpPr>
          <p:cNvPr id="30" name="Title 1">
            <a:extLst>
              <a:ext uri="{FF2B5EF4-FFF2-40B4-BE49-F238E27FC236}">
                <a16:creationId xmlns:a16="http://schemas.microsoft.com/office/drawing/2014/main" id="{365F5800-6BBF-449C-9D58-AA88EDB30370}"/>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経営者のコミットメントの下、専門部署に複数チームを設置</a:t>
            </a:r>
            <a:endParaRPr kumimoji="1" lang="en-US" dirty="0">
              <a:solidFill>
                <a:schemeClr val="tx1"/>
              </a:solidFill>
            </a:endParaRPr>
          </a:p>
        </p:txBody>
      </p:sp>
      <p:cxnSp>
        <p:nvCxnSpPr>
          <p:cNvPr id="31" name="直線コネクタ 30">
            <a:extLst>
              <a:ext uri="{FF2B5EF4-FFF2-40B4-BE49-F238E27FC236}">
                <a16:creationId xmlns:a16="http://schemas.microsoft.com/office/drawing/2014/main" id="{985F8D22-A12B-48BF-8829-DDABD694020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2172428" y="3826812"/>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メイリオ" panose="020B0604030504040204" pitchFamily="50" charset="-128"/>
                <a:ea typeface="メイリオ" panose="020B0604030504040204" pitchFamily="50" charset="-128"/>
              </a:rPr>
              <a:t>連携</a:t>
            </a:r>
          </a:p>
        </p:txBody>
      </p:sp>
      <p:sp>
        <p:nvSpPr>
          <p:cNvPr id="34" name="Rectangle 56">
            <a:extLst>
              <a:ext uri="{FF2B5EF4-FFF2-40B4-BE49-F238E27FC236}">
                <a16:creationId xmlns:a16="http://schemas.microsoft.com/office/drawing/2014/main" id="{FA083EBC-F406-4094-ACC3-917E704E4EB5}"/>
              </a:ext>
            </a:extLst>
          </p:cNvPr>
          <p:cNvSpPr/>
          <p:nvPr/>
        </p:nvSpPr>
        <p:spPr>
          <a:xfrm>
            <a:off x="685543"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D</a:t>
            </a: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部</a:t>
            </a:r>
            <a:endPar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5" name="直線コネクタ 4"/>
          <p:cNvCxnSpPr>
            <a:stCxn id="65" idx="2"/>
            <a:endCxn id="34" idx="0"/>
          </p:cNvCxnSpPr>
          <p:nvPr/>
        </p:nvCxnSpPr>
        <p:spPr>
          <a:xfrm flipH="1">
            <a:off x="1258722" y="4341291"/>
            <a:ext cx="0" cy="84146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7" name="Straight Arrow Connector 67">
            <a:extLst>
              <a:ext uri="{FF2B5EF4-FFF2-40B4-BE49-F238E27FC236}">
                <a16:creationId xmlns:a16="http://schemas.microsoft.com/office/drawing/2014/main" id="{E578F529-CA06-4336-A18F-213390C6921F}"/>
              </a:ext>
            </a:extLst>
          </p:cNvPr>
          <p:cNvCxnSpPr>
            <a:cxnSpLocks/>
          </p:cNvCxnSpPr>
          <p:nvPr/>
        </p:nvCxnSpPr>
        <p:spPr>
          <a:xfrm>
            <a:off x="2227153" y="6341624"/>
            <a:ext cx="2675441" cy="0"/>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39" name="テキスト ボックス 38"/>
          <p:cNvSpPr txBox="1"/>
          <p:nvPr/>
        </p:nvSpPr>
        <p:spPr>
          <a:xfrm>
            <a:off x="3364492" y="6159021"/>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メイリオ" panose="020B0604030504040204" pitchFamily="50" charset="-128"/>
                <a:ea typeface="メイリオ" panose="020B0604030504040204" pitchFamily="50" charset="-128"/>
              </a:rPr>
              <a:t>連携</a:t>
            </a:r>
          </a:p>
        </p:txBody>
      </p:sp>
      <p:grpSp>
        <p:nvGrpSpPr>
          <p:cNvPr id="40" name="Group 81">
            <a:extLst>
              <a:ext uri="{FF2B5EF4-FFF2-40B4-BE49-F238E27FC236}">
                <a16:creationId xmlns:a16="http://schemas.microsoft.com/office/drawing/2014/main" id="{30F33F95-6DE3-450C-AF5B-9C7A17672695}"/>
              </a:ext>
            </a:extLst>
          </p:cNvPr>
          <p:cNvGrpSpPr/>
          <p:nvPr/>
        </p:nvGrpSpPr>
        <p:grpSpPr>
          <a:xfrm>
            <a:off x="6237295" y="2143661"/>
            <a:ext cx="4513075" cy="288894"/>
            <a:chOff x="627321" y="2086253"/>
            <a:chExt cx="3125941" cy="759600"/>
          </a:xfrm>
        </p:grpSpPr>
        <p:sp>
          <p:nvSpPr>
            <p:cNvPr id="41"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組織内の役割分担</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2"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53257121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（例１）経営者等による具体的な</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施策・</a:t>
              </a:r>
              <a:r>
                <a:rPr lang="ja-JP" altLang="en-US" sz="1600" dirty="0">
                  <a:solidFill>
                    <a:schemeClr val="tx2"/>
                  </a:solidFill>
                  <a:latin typeface="Trebuchet MS" panose="020B0603020202020204" pitchFamily="34" charset="0"/>
                  <a:ea typeface="Meiryo UI" panose="020B0604030504040204" pitchFamily="50" charset="-128"/>
                </a:rPr>
                <a:t>活動方針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（例２）経営者等の評価・報酬への反映</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68094"/>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（事業の進捗状況が、経営者や担当役員・担当管理職等の評価や報酬の一部に反映されるか）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経営者等による○○事業への関与の方針</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31748"/>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95290"/>
            <a:ext cx="10800000" cy="653427"/>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経営者を含めた経営層の事業への関与の程度を示すため、具体的取組内容を記載してください。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2</a:t>
            </a:r>
            <a:r>
              <a:rPr kumimoji="1" lang="ja-JP" altLang="en-US" sz="2000" dirty="0"/>
              <a:t>）マネジメントチェック項目①　経営者等の事業への関与</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70275" y="2180216"/>
            <a:ext cx="5940000" cy="4677784"/>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経営者のリーダーシップ</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（カーボンニュートラルに関わる産業構造変革の仮説や自社の事業構造転換の方針を社内外に示し、その中に当該事業を位置づけるか）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（経営者が、社内外の幅広いステークホルダーに対して、当該事業の重要性をメッセージとして発信するか）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（経営層が、ガバナンスイノベーションやイノベーションマネジメントシステム</a:t>
            </a:r>
            <a:r>
              <a:rPr kumimoji="1" lang="en-US" altLang="ja-JP" sz="1400" baseline="30000" dirty="0">
                <a:ea typeface="Meiryo UI" panose="020B0604030504040204" pitchFamily="50" charset="-128"/>
              </a:rPr>
              <a:t>※</a:t>
            </a:r>
            <a:r>
              <a:rPr kumimoji="1" lang="ja-JP" altLang="en-US" sz="1400" dirty="0">
                <a:ea typeface="Meiryo UI" panose="020B0604030504040204" pitchFamily="50" charset="-128"/>
              </a:rPr>
              <a:t>を理解し、非線形な試行錯誤を奨励する組織制度・組織文化を醸成するか）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事業のモニタリング・管理</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（経営層が定期的に事業進捗を把握するための仕組みを構築しているか、経営層の時間の内どの程度を当該業務に充当するか）</a:t>
            </a:r>
            <a:endParaRPr lang="en-US" altLang="ja-JP" sz="16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（経営層が、事業の進め方・内容に対して適切なタイミングで指示を出すか）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（事業の進捗を判断するにあたり、社内外から幅広い意見を取り入れるか）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（事業化を判断するために、どのような</a:t>
            </a:r>
            <a:r>
              <a:rPr kumimoji="1" lang="en-US" altLang="ja-JP" sz="1400" dirty="0" err="1">
                <a:ea typeface="Meiryo UI" panose="020B0604030504040204" pitchFamily="50" charset="-128"/>
              </a:rPr>
              <a:t>KPI</a:t>
            </a:r>
            <a:r>
              <a:rPr kumimoji="1" lang="ja-JP" altLang="en-US" sz="1400" dirty="0">
                <a:ea typeface="Meiryo UI" panose="020B0604030504040204" pitchFamily="50" charset="-128"/>
              </a:rPr>
              <a:t>・条件を予め設定しておくか）</a:t>
            </a:r>
            <a:endParaRPr kumimoji="1" lang="en-US" altLang="ja-JP" sz="1400" dirty="0">
              <a:ea typeface="Meiryo UI" panose="020B0604030504040204" pitchFamily="50" charset="-128"/>
            </a:endParaRPr>
          </a:p>
        </p:txBody>
      </p:sp>
      <p:grpSp>
        <p:nvGrpSpPr>
          <p:cNvPr id="17" name="Group 84">
            <a:extLst>
              <a:ext uri="{FF2B5EF4-FFF2-40B4-BE49-F238E27FC236}">
                <a16:creationId xmlns:a16="http://schemas.microsoft.com/office/drawing/2014/main" id="{0806E68A-0CDB-4744-95E9-FD76B5E44764}"/>
              </a:ext>
            </a:extLst>
          </p:cNvPr>
          <p:cNvGrpSpPr/>
          <p:nvPr/>
        </p:nvGrpSpPr>
        <p:grpSpPr>
          <a:xfrm>
            <a:off x="6304029" y="3686704"/>
            <a:ext cx="5588130" cy="288894"/>
            <a:chOff x="627321" y="2086253"/>
            <a:chExt cx="3125941" cy="759600"/>
          </a:xfrm>
        </p:grpSpPr>
        <p:sp>
          <p:nvSpPr>
            <p:cNvPr id="18"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（例３）事業の継続性確保の取組</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20" name="ee4pContent3">
            <a:extLst>
              <a:ext uri="{FF2B5EF4-FFF2-40B4-BE49-F238E27FC236}">
                <a16:creationId xmlns:a16="http://schemas.microsoft.com/office/drawing/2014/main" id="{3D8FEA42-F236-4785-AEA3-877E079652FC}"/>
              </a:ext>
            </a:extLst>
          </p:cNvPr>
          <p:cNvSpPr txBox="1"/>
          <p:nvPr/>
        </p:nvSpPr>
        <p:spPr>
          <a:xfrm>
            <a:off x="6257127" y="4055775"/>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（経営層が交代する場合にも事業が継続して実施されるよう、後継者の育成・選別等の際に当該事業を関連づける等、着実な引き継ぎを行うか）</a:t>
            </a:r>
            <a:endParaRPr lang="en-US" altLang="ja-JP" sz="1400" dirty="0">
              <a:ea typeface="Meiryo UI" panose="020B0604030504040204" pitchFamily="50" charset="-128"/>
            </a:endParaRPr>
          </a:p>
        </p:txBody>
      </p:sp>
      <p:sp>
        <p:nvSpPr>
          <p:cNvPr id="2" name="テキスト ボックス 1"/>
          <p:cNvSpPr txBox="1"/>
          <p:nvPr/>
        </p:nvSpPr>
        <p:spPr>
          <a:xfrm>
            <a:off x="6257127" y="5749747"/>
            <a:ext cx="5611152" cy="86319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7313" indent="-87313"/>
            <a:r>
              <a:rPr kumimoji="1" lang="en-US" altLang="ja-JP" sz="900" dirty="0">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ISO56002</a:t>
            </a:r>
            <a:r>
              <a:rPr kumimoji="1" lang="ja-JP" altLang="en-US" sz="900" dirty="0" err="1">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IEC62853</a:t>
            </a:r>
            <a:r>
              <a:rPr kumimoji="1" lang="ja-JP" altLang="en-US" sz="900" dirty="0">
                <a:solidFill>
                  <a:schemeClr val="tx1"/>
                </a:solidFill>
                <a:latin typeface="Meiryo UI" panose="020B0604030504040204" pitchFamily="50" charset="-128"/>
                <a:ea typeface="Meiryo UI" panose="020B0604030504040204" pitchFamily="50" charset="-128"/>
              </a:rPr>
              <a:t>等の国際標準、経済産業省による「</a:t>
            </a:r>
            <a:r>
              <a:rPr kumimoji="1" lang="ja-JP" altLang="en-US" sz="900" dirty="0">
                <a:solidFill>
                  <a:schemeClr val="tx1"/>
                </a:solidFill>
                <a:latin typeface="Meiryo UI" panose="020B0604030504040204" pitchFamily="50" charset="-128"/>
                <a:ea typeface="Meiryo UI" panose="020B0604030504040204" pitchFamily="50" charset="-128"/>
                <a:hlinkClick r:id="rId2"/>
              </a:rPr>
              <a:t>ガバナンスイノベーション</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3"/>
              </a:rPr>
              <a:t>ガバナンスイノベーション</a:t>
            </a:r>
            <a:r>
              <a:rPr kumimoji="1" lang="en-US" altLang="ja-JP" sz="900" dirty="0" err="1">
                <a:solidFill>
                  <a:schemeClr val="tx1"/>
                </a:solidFill>
                <a:latin typeface="Meiryo UI" panose="020B0604030504040204" pitchFamily="50" charset="-128"/>
                <a:ea typeface="Meiryo UI" panose="020B0604030504040204" pitchFamily="50" charset="-128"/>
                <a:hlinkClick r:id="rId3"/>
              </a:rPr>
              <a:t>Ver2</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4"/>
              </a:rPr>
              <a:t>日本企業における価値創造マネジメントに関する行動指針</a:t>
            </a:r>
            <a:r>
              <a:rPr kumimoji="1" lang="ja-JP" altLang="en-US" sz="900" dirty="0">
                <a:solidFill>
                  <a:schemeClr val="tx1"/>
                </a:solidFill>
                <a:latin typeface="Meiryo UI" panose="020B0604030504040204" pitchFamily="50" charset="-128"/>
                <a:ea typeface="Meiryo UI" panose="020B0604030504040204" pitchFamily="50" charset="-128"/>
              </a:rPr>
              <a:t>」等が参考になる。</a:t>
            </a:r>
          </a:p>
        </p:txBody>
      </p:sp>
    </p:spTree>
    <p:extLst>
      <p:ext uri="{BB962C8B-B14F-4D97-AF65-F5344CB8AC3E}">
        <p14:creationId xmlns:p14="http://schemas.microsoft.com/office/powerpoint/2010/main" val="15155473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（例１）取締役会等での議論</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（例２）ステークホルダーに対する公表・説明</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情報開示の方法</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中期経営計画等のＩＲ資料・統合報告書、</a:t>
            </a:r>
            <a:r>
              <a:rPr lang="en-US" altLang="ja-JP" sz="1400" dirty="0">
                <a:ea typeface="Meiryo UI" panose="020B0604030504040204" pitchFamily="50" charset="-128"/>
              </a:rPr>
              <a:t>CSR</a:t>
            </a:r>
            <a:r>
              <a:rPr lang="ja-JP" altLang="en-US" sz="1400" dirty="0">
                <a:ea typeface="Meiryo UI" panose="020B0604030504040204" pitchFamily="50" charset="-128"/>
              </a:rPr>
              <a:t>報告書等において、</a:t>
            </a:r>
            <a:r>
              <a:rPr lang="en-US" altLang="ja-JP" sz="1400" dirty="0" err="1">
                <a:ea typeface="Meiryo UI" panose="020B0604030504040204" pitchFamily="50" charset="-128"/>
              </a:rPr>
              <a:t>TCFD</a:t>
            </a:r>
            <a:r>
              <a:rPr lang="ja-JP" altLang="en-US" sz="1400" dirty="0">
                <a:ea typeface="Meiryo UI" panose="020B0604030504040204" pitchFamily="50" charset="-128"/>
              </a:rPr>
              <a:t>等のフレームワークも活用し、事業戦略・事業計画の内容を明示的に位置づける</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ESG</a:t>
            </a:r>
            <a:r>
              <a:rPr kumimoji="1" lang="ja-JP" altLang="en-US" sz="1400" dirty="0">
                <a:ea typeface="Meiryo UI" panose="020B0604030504040204" pitchFamily="50" charset="-128"/>
              </a:rPr>
              <a:t>説明会、</a:t>
            </a:r>
            <a:r>
              <a:rPr lang="ja-JP" altLang="en-US" sz="1400" dirty="0">
                <a:ea typeface="Meiryo UI" panose="020B0604030504040204" pitchFamily="50" charset="-128"/>
              </a:rPr>
              <a:t>採択された場合に、研究開発計画の概要をプレスリリース等により対外公表するか）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ステークホルダーへの説明</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（事業の将来の見通し・リスクを投資家や金融機関等のステークホルダーに対して、説明する予定があるか）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事業の将来の見通し・リスクを取引先やサプライヤー等のステークホルダーに対して、説明する予定があるか）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（事業の効果（社会的価値等）を、国民生活のメリットに重点を置いて、幅広く情報発信するか）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経営戦略の中核において○○事業を位置づけ、広く情報発信</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96774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15700"/>
            <a:ext cx="10800000" cy="751305"/>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事業の経営課題としての優先度を示すため、具体的取組内容を記載してください。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3</a:t>
            </a:r>
            <a:r>
              <a:rPr kumimoji="1" lang="ja-JP" altLang="en-US" sz="2000" dirty="0"/>
              <a:t>）マネジメントチェック項目②　経営戦略における事業の位置づけ</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233038"/>
            <a:ext cx="550926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カーボンニュートラルに向けた全社戦略</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（当該分野の範囲を超えたカーボンニュートラルに向けた取組又はイノベーション推進体制整備等について全社戦略を策定しているか）</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事業戦略・事業計画の決議・変更</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2050</a:t>
            </a:r>
            <a:r>
              <a:rPr kumimoji="1" lang="ja-JP" altLang="en-US" sz="1400" dirty="0">
                <a:ea typeface="Meiryo UI" panose="020B0604030504040204" pitchFamily="50" charset="-128"/>
              </a:rPr>
              <a:t>年カーボンニュートラルの実現に向けて、研究開発計画に関連する事業戦略又は事業計画に対して社を挙げて取り組むことについて、取締役会等の重要な意思決定の場において決議するか）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（事業の進捗状況を取締役会等の重要な意思決定の場において定期的にフォローし、事業環境の変化等に応じて見直しを行うか）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（事業について決議された内容を社内の関連部署に広く周知するか）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決議事項と研究開発計画の関係</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（上記で決議された事業戦略・事業計画において、研究開発計画が不可欠な要素として、優先度高く位置づけられるか）</a:t>
            </a:r>
            <a:endParaRPr lang="en-US" altLang="ja-JP" sz="16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190029395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（例１）経営資源の投入方針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（例２）専門部署の設置</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専門部署の設置</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（機動的な意思決定を可能とする組織構造・権限設定を行っているか、例えば、経営者直轄の専門部署を設置するか）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（事業環境の変化に合わせて、産業アーキテクチャや自社のビジネスモデルを不断に検証する体制を構築しているか）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若手人材の育成</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（将来のエネルギー・産業構造転換を見据え、当該産業分野を中長期的に担う若手人材に対して育成機会を提供するか）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（学会やアクセラレーションプログラム等の機会を通じて、アカデミアの若手研究者やスタートアップ企業との共同研究を推進するか）</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機動的に経営資源を投入し、着実に社会実装まで繋げられる組織体制を整備</a:t>
            </a:r>
            <a:endParaRPr kumimoji="1" lang="en-US" strike="sngStrike" dirty="0">
              <a:solidFill>
                <a:srgbClr val="FF0000"/>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04316"/>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645898" y="1068087"/>
            <a:ext cx="10800000" cy="680630"/>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目標達成に必要な事業推進体制を整備するため、具体的取組内容を記載してください。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4</a:t>
            </a:r>
            <a:r>
              <a:rPr kumimoji="1" lang="ja-JP" altLang="en-US" sz="2000" dirty="0"/>
              <a:t>）マネジメントチェック項目③ 事業推進体制の確保</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157703"/>
            <a:ext cx="5588410"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実施体制の柔軟性の確保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（事業の進捗状況や事業環境の変化を踏まえ、必要に応じて、開発体制や手法等の見直し、追加的なリソース投入等を行う準備・体制（現場への権限委譲等）があるか）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（社内や部門内の経営資源に拘らず、目標達成に必要であれば、躊躇なく外部リソースを活用する用意があるか）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（プロトタイプを潜在顧客に提供することでフィードバックを得て、アジャイルに方針を見直す計画があるか）</a:t>
            </a: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人材・設備・資金の投入方針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（どのような人材をどの部署から（又は新たに採用することで）何名程度確保する予定か）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（既存の設備・土地をどの程度活用するか）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（国費負担以外で、何に対してどの程度の資金を投じる予定か）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（短期的な経営指標に左右されず、資源投入を継続するか）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25183549"/>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709675" y="1827160"/>
            <a:ext cx="8772650"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4. </a:t>
            </a:r>
            <a:r>
              <a:rPr kumimoji="1" lang="ja-JP" altLang="en-US" sz="5400" dirty="0">
                <a:solidFill>
                  <a:srgbClr val="FFFFFF"/>
                </a:solidFill>
                <a:latin typeface="Trebuchet MS" panose="020B0603020202020204" pitchFamily="34" charset="0"/>
                <a:ea typeface="Meiryo UI" panose="020B0604030504040204" pitchFamily="50" charset="-128"/>
              </a:rPr>
              <a:t>その他</a:t>
            </a:r>
            <a:endParaRPr kumimoji="1" lang="en-US" sz="5400" dirty="0">
              <a:solidFill>
                <a:srgbClr val="FFFFFF"/>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284059450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1</a:t>
            </a:r>
            <a:r>
              <a:rPr kumimoji="1" lang="ja-JP" altLang="en-US" sz="2000" dirty="0"/>
              <a:t>）想定されるリスク要因と対処方針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リスクに対して十分な対策を講じるが、○○等の事態に陥った場合には事業中止も検討</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800000" cy="1087016"/>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提案にかかる事業について、実施技術・経済・社会等の面において、どのような事業化リスクが存在するかを記載（失敗した状況を仮定し、その要因を探る議論等を社内で実践いただくことは、事業の成功確率を高め、万一の場合の損失を最小化する上で効果的です）</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さらに、それらへの対応策を十分に講じることを前提としつつ、どのような事態になった場合に事業を中止するかの判断基準についても記載</a:t>
            </a:r>
            <a:endParaRPr lang="en-US" altLang="ja-JP" sz="1400" dirty="0">
              <a:solidFill>
                <a:srgbClr val="FF0000"/>
              </a:solidFill>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大学や研究機関等のみによる応募の場合、研究開発責任者やチームリーダー等が何らかの理由により事業への継続参加が困難となった場合に、当該者が所属する組織としてどう対処し継続性を担保するかについて記載</a:t>
            </a:r>
          </a:p>
        </p:txBody>
      </p:sp>
      <p:grpSp>
        <p:nvGrpSpPr>
          <p:cNvPr id="2" name="グループ化 1"/>
          <p:cNvGrpSpPr/>
          <p:nvPr/>
        </p:nvGrpSpPr>
        <p:grpSpPr>
          <a:xfrm>
            <a:off x="320663" y="2338439"/>
            <a:ext cx="3746512" cy="800378"/>
            <a:chOff x="320663" y="1957439"/>
            <a:chExt cx="3600000" cy="800378"/>
          </a:xfrm>
        </p:grpSpPr>
        <p:sp>
          <p:nvSpPr>
            <p:cNvPr id="1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研究開発（技術）におけるリスクと対応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4"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17" name="グループ化 16"/>
          <p:cNvGrpSpPr/>
          <p:nvPr/>
        </p:nvGrpSpPr>
        <p:grpSpPr>
          <a:xfrm>
            <a:off x="4311637" y="2338439"/>
            <a:ext cx="3794137" cy="800378"/>
            <a:chOff x="320663" y="1957439"/>
            <a:chExt cx="3600000" cy="800378"/>
          </a:xfrm>
        </p:grpSpPr>
        <p:sp>
          <p:nvSpPr>
            <p:cNvPr id="18"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社会実装（経済社会）におけるリスクと対応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0"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21" name="グループ化 20"/>
          <p:cNvGrpSpPr/>
          <p:nvPr/>
        </p:nvGrpSpPr>
        <p:grpSpPr>
          <a:xfrm>
            <a:off x="8321028" y="2338439"/>
            <a:ext cx="3714972" cy="800378"/>
            <a:chOff x="320663" y="1957439"/>
            <a:chExt cx="3600000" cy="800378"/>
          </a:xfrm>
        </p:grpSpPr>
        <p:sp>
          <p:nvSpPr>
            <p:cNvPr id="2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その他（自然災害等）のリスクと対応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3"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cxnSp>
        <p:nvCxnSpPr>
          <p:cNvPr id="25"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796926" y="5373625"/>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6" name="Group 41">
            <a:extLst>
              <a:ext uri="{FF2B5EF4-FFF2-40B4-BE49-F238E27FC236}">
                <a16:creationId xmlns:a16="http://schemas.microsoft.com/office/drawing/2014/main" id="{DF7962CA-965E-4862-8112-03C9EBF6F44F}"/>
              </a:ext>
            </a:extLst>
          </p:cNvPr>
          <p:cNvGrpSpPr/>
          <p:nvPr/>
        </p:nvGrpSpPr>
        <p:grpSpPr>
          <a:xfrm rot="16200000" flipH="1">
            <a:off x="5816074" y="5277930"/>
            <a:ext cx="216000" cy="216000"/>
            <a:chOff x="5937564" y="3833745"/>
            <a:chExt cx="306171" cy="306910"/>
          </a:xfrm>
        </p:grpSpPr>
        <p:sp>
          <p:nvSpPr>
            <p:cNvPr id="27"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28"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29" name="Rectangle 43">
            <a:extLst>
              <a:ext uri="{FF2B5EF4-FFF2-40B4-BE49-F238E27FC236}">
                <a16:creationId xmlns:a16="http://schemas.microsoft.com/office/drawing/2014/main" id="{21E1FCBA-91BA-4C86-B005-F67049A83054}"/>
              </a:ext>
            </a:extLst>
          </p:cNvPr>
          <p:cNvSpPr/>
          <p:nvPr/>
        </p:nvSpPr>
        <p:spPr>
          <a:xfrm>
            <a:off x="796926" y="5492114"/>
            <a:ext cx="10484826" cy="994411"/>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事業中止の判断基準：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117022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4. </a:t>
            </a:r>
            <a:r>
              <a:rPr lang="ja-JP" altLang="en-US" sz="2000" dirty="0"/>
              <a:t>その他／</a:t>
            </a:r>
            <a:r>
              <a:rPr kumimoji="1" lang="ja-JP" altLang="en-US" sz="2000" dirty="0"/>
              <a:t>（</a:t>
            </a:r>
            <a:r>
              <a:rPr kumimoji="1" lang="en-US" altLang="ja-JP" sz="2000" dirty="0"/>
              <a:t>2</a:t>
            </a:r>
            <a:r>
              <a:rPr kumimoji="1" lang="ja-JP" altLang="en-US" sz="2000" dirty="0"/>
              <a:t>）提案者情報</a:t>
            </a:r>
            <a:endParaRPr kumimoji="1" lang="en-US" sz="2000" dirty="0"/>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提案者情報</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7" name="Rectangle 3">
            <a:extLst>
              <a:ext uri="{FF2B5EF4-FFF2-40B4-BE49-F238E27FC236}">
                <a16:creationId xmlns:a16="http://schemas.microsoft.com/office/drawing/2014/main" id="{91760E00-5308-4491-ABC3-1B9E2A8A8CE9}"/>
              </a:ext>
            </a:extLst>
          </p:cNvPr>
          <p:cNvSpPr>
            <a:spLocks noChangeArrowheads="1"/>
          </p:cNvSpPr>
          <p:nvPr/>
        </p:nvSpPr>
        <p:spPr bwMode="auto">
          <a:xfrm>
            <a:off x="3748088" y="3570288"/>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ja-JP" altLang="en-US"/>
          </a:p>
        </p:txBody>
      </p:sp>
      <p:sp>
        <p:nvSpPr>
          <p:cNvPr id="15" name="Rectangle 5">
            <a:extLst>
              <a:ext uri="{FF2B5EF4-FFF2-40B4-BE49-F238E27FC236}">
                <a16:creationId xmlns:a16="http://schemas.microsoft.com/office/drawing/2014/main" id="{4073BB30-3E11-49BA-8F2B-E036A46CAD2B}"/>
              </a:ext>
            </a:extLst>
          </p:cNvPr>
          <p:cNvSpPr>
            <a:spLocks noChangeArrowheads="1"/>
          </p:cNvSpPr>
          <p:nvPr/>
        </p:nvSpPr>
        <p:spPr bwMode="auto">
          <a:xfrm>
            <a:off x="4148138" y="4027488"/>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ja-JP" sz="800" b="0" i="0" u="none" strike="noStrike" cap="none" normalizeH="0" baseline="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ja-JP" altLang="ja-JP" sz="1800" b="0" i="0" u="none" strike="noStrike" cap="none" normalizeH="0" baseline="0">
                <a:ln>
                  <a:noFill/>
                </a:ln>
                <a:solidFill>
                  <a:schemeClr val="tx1"/>
                </a:solidFill>
                <a:effectLst/>
                <a:latin typeface="Arial" panose="020B0604020202020204" pitchFamily="34" charset="0"/>
              </a:rPr>
            </a:br>
            <a:endParaRPr kumimoji="0" lang="ja-JP" altLang="ja-JP"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ja-JP" sz="1800" b="0" i="0" u="none" strike="noStrike" cap="none" normalizeH="0" baseline="0">
              <a:ln>
                <a:noFill/>
              </a:ln>
              <a:solidFill>
                <a:schemeClr val="tx1"/>
              </a:solidFill>
              <a:effectLst/>
              <a:latin typeface="Arial" panose="020B0604020202020204" pitchFamily="34" charset="0"/>
            </a:endParaRPr>
          </a:p>
        </p:txBody>
      </p:sp>
      <p:graphicFrame>
        <p:nvGraphicFramePr>
          <p:cNvPr id="24" name="表 3">
            <a:extLst>
              <a:ext uri="{FF2B5EF4-FFF2-40B4-BE49-F238E27FC236}">
                <a16:creationId xmlns:a16="http://schemas.microsoft.com/office/drawing/2014/main" id="{BD37BCA4-5DFD-4EF8-BC6D-19D454DFBD55}"/>
              </a:ext>
            </a:extLst>
          </p:cNvPr>
          <p:cNvGraphicFramePr>
            <a:graphicFrameLocks noGrp="1"/>
          </p:cNvGraphicFramePr>
          <p:nvPr>
            <p:extLst>
              <p:ext uri="{D42A27DB-BD31-4B8C-83A1-F6EECF244321}">
                <p14:modId xmlns:p14="http://schemas.microsoft.com/office/powerpoint/2010/main" val="713179798"/>
              </p:ext>
            </p:extLst>
          </p:nvPr>
        </p:nvGraphicFramePr>
        <p:xfrm>
          <a:off x="343845" y="2875095"/>
          <a:ext cx="11009956" cy="972639"/>
        </p:xfrm>
        <a:graphic>
          <a:graphicData uri="http://schemas.openxmlformats.org/drawingml/2006/table">
            <a:tbl>
              <a:tblPr firstRow="1" bandRow="1">
                <a:tableStyleId>{5C22544A-7EE6-4342-B048-85BDC9FD1C3A}</a:tableStyleId>
              </a:tblPr>
              <a:tblGrid>
                <a:gridCol w="1644425">
                  <a:extLst>
                    <a:ext uri="{9D8B030D-6E8A-4147-A177-3AD203B41FA5}">
                      <a16:colId xmlns:a16="http://schemas.microsoft.com/office/drawing/2014/main" val="3047678111"/>
                    </a:ext>
                  </a:extLst>
                </a:gridCol>
                <a:gridCol w="1288380">
                  <a:extLst>
                    <a:ext uri="{9D8B030D-6E8A-4147-A177-3AD203B41FA5}">
                      <a16:colId xmlns:a16="http://schemas.microsoft.com/office/drawing/2014/main" val="3446174014"/>
                    </a:ext>
                  </a:extLst>
                </a:gridCol>
                <a:gridCol w="1698264">
                  <a:extLst>
                    <a:ext uri="{9D8B030D-6E8A-4147-A177-3AD203B41FA5}">
                      <a16:colId xmlns:a16="http://schemas.microsoft.com/office/drawing/2014/main" val="2471375214"/>
                    </a:ext>
                  </a:extLst>
                </a:gridCol>
                <a:gridCol w="2424552">
                  <a:extLst>
                    <a:ext uri="{9D8B030D-6E8A-4147-A177-3AD203B41FA5}">
                      <a16:colId xmlns:a16="http://schemas.microsoft.com/office/drawing/2014/main" val="702200350"/>
                    </a:ext>
                  </a:extLst>
                </a:gridCol>
                <a:gridCol w="3954335">
                  <a:extLst>
                    <a:ext uri="{9D8B030D-6E8A-4147-A177-3AD203B41FA5}">
                      <a16:colId xmlns:a16="http://schemas.microsoft.com/office/drawing/2014/main" val="872649467"/>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従業員数</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（人）</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資本金</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（億円）</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zh-TW" altLang="en-US" sz="1400" b="1" dirty="0">
                          <a:solidFill>
                            <a:schemeClr val="bg1"/>
                          </a:solidFill>
                          <a:latin typeface="Meiryo UI" panose="020B0604030504040204" pitchFamily="50" charset="-128"/>
                          <a:ea typeface="Meiryo UI" panose="020B0604030504040204" pitchFamily="50" charset="-128"/>
                        </a:rPr>
                        <a:t>課税所得年平均額</a:t>
                      </a:r>
                      <a:r>
                        <a:rPr kumimoji="1" lang="en-US" altLang="zh-TW" sz="1400" b="1" dirty="0">
                          <a:solidFill>
                            <a:schemeClr val="bg1"/>
                          </a:solidFill>
                          <a:latin typeface="Meiryo UI" panose="020B0604030504040204" pitchFamily="50" charset="-128"/>
                          <a:ea typeface="Meiryo UI" panose="020B0604030504040204" pitchFamily="50" charset="-128"/>
                        </a:rPr>
                        <a:t>15</a:t>
                      </a:r>
                      <a:r>
                        <a:rPr kumimoji="1" lang="zh-TW" altLang="en-US" sz="1400" b="1" dirty="0">
                          <a:solidFill>
                            <a:schemeClr val="bg1"/>
                          </a:solidFill>
                          <a:latin typeface="Meiryo UI" panose="020B0604030504040204" pitchFamily="50" charset="-128"/>
                          <a:ea typeface="Meiryo UI" panose="020B0604030504040204" pitchFamily="50" charset="-128"/>
                        </a:rPr>
                        <a:t>億円以下</a:t>
                      </a:r>
                      <a:endParaRPr kumimoji="1" lang="ja-JP" altLang="en-US" sz="1400" b="1" dirty="0">
                        <a:solidFill>
                          <a:schemeClr val="bg1"/>
                        </a:solidFill>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大･中小・</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ベンチャー企業の種別</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会計監査人名</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6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graphicFrame>
        <p:nvGraphicFramePr>
          <p:cNvPr id="12"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3918631600"/>
              </p:ext>
            </p:extLst>
          </p:nvPr>
        </p:nvGraphicFramePr>
        <p:xfrm>
          <a:off x="343845" y="4380104"/>
          <a:ext cx="11009955" cy="907076"/>
        </p:xfrm>
        <a:graphic>
          <a:graphicData uri="http://schemas.openxmlformats.org/drawingml/2006/table">
            <a:tbl>
              <a:tblPr firstRow="1" bandRow="1">
                <a:tableStyleId>{5C22544A-7EE6-4342-B048-85BDC9FD1C3A}</a:tableStyleId>
              </a:tblPr>
              <a:tblGrid>
                <a:gridCol w="2590436">
                  <a:extLst>
                    <a:ext uri="{9D8B030D-6E8A-4147-A177-3AD203B41FA5}">
                      <a16:colId xmlns:a16="http://schemas.microsoft.com/office/drawing/2014/main" val="3047678111"/>
                    </a:ext>
                  </a:extLst>
                </a:gridCol>
                <a:gridCol w="2117217">
                  <a:extLst>
                    <a:ext uri="{9D8B030D-6E8A-4147-A177-3AD203B41FA5}">
                      <a16:colId xmlns:a16="http://schemas.microsoft.com/office/drawing/2014/main" val="3446174014"/>
                    </a:ext>
                  </a:extLst>
                </a:gridCol>
                <a:gridCol w="6302302">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a:t>
                      </a:r>
                      <a:r>
                        <a:rPr kumimoji="1" lang="ja-JP" altLang="en-US" sz="1400" kern="1200" dirty="0">
                          <a:latin typeface="Meiryo UI" panose="020B0604030504040204" pitchFamily="50" charset="-128"/>
                          <a:ea typeface="Meiryo UI" panose="020B0604030504040204" pitchFamily="50" charset="-128"/>
                        </a:rPr>
                        <a:t>機関名</a:t>
                      </a:r>
                      <a:r>
                        <a:rPr kumimoji="1" lang="ja-JP" altLang="en-US" sz="1400" dirty="0">
                          <a:latin typeface="Meiryo UI" panose="020B0604030504040204" pitchFamily="50" charset="-128"/>
                          <a:ea typeface="Meiryo UI" panose="020B0604030504040204" pitchFamily="50" charset="-128"/>
                        </a:rPr>
                        <a:t>）</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811094770"/>
                  </a:ext>
                </a:extLst>
              </a:tr>
              <a:tr h="513192">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sp>
        <p:nvSpPr>
          <p:cNvPr id="14" name="テキスト ボックス 13">
            <a:extLst>
              <a:ext uri="{FF2B5EF4-FFF2-40B4-BE49-F238E27FC236}">
                <a16:creationId xmlns:a16="http://schemas.microsoft.com/office/drawing/2014/main" id="{21B96014-DD88-4343-AC6A-3AF52D7121FB}"/>
              </a:ext>
            </a:extLst>
          </p:cNvPr>
          <p:cNvSpPr txBox="1"/>
          <p:nvPr/>
        </p:nvSpPr>
        <p:spPr>
          <a:xfrm>
            <a:off x="328302" y="3967525"/>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現在実施中（再委託含む）の公的資金による類似の研究開発事業（海外政府のプログラムも含む）</a:t>
            </a:r>
          </a:p>
        </p:txBody>
      </p:sp>
      <p:sp>
        <p:nvSpPr>
          <p:cNvPr id="16" name="テキスト ボックス 15">
            <a:extLst>
              <a:ext uri="{FF2B5EF4-FFF2-40B4-BE49-F238E27FC236}">
                <a16:creationId xmlns:a16="http://schemas.microsoft.com/office/drawing/2014/main" id="{7856D025-415D-443C-966C-1410B5CD4A39}"/>
              </a:ext>
            </a:extLst>
          </p:cNvPr>
          <p:cNvSpPr txBox="1"/>
          <p:nvPr/>
        </p:nvSpPr>
        <p:spPr>
          <a:xfrm>
            <a:off x="328301" y="5390450"/>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応募中（再委託含む）の公的資金による類似の研究開発事業（海外政府のプログラムも含む）</a:t>
            </a:r>
          </a:p>
        </p:txBody>
      </p:sp>
      <p:sp>
        <p:nvSpPr>
          <p:cNvPr id="17" name="テキスト ボックス 16">
            <a:extLst>
              <a:ext uri="{FF2B5EF4-FFF2-40B4-BE49-F238E27FC236}">
                <a16:creationId xmlns:a16="http://schemas.microsoft.com/office/drawing/2014/main" id="{7856D025-415D-443C-966C-1410B5CD4A39}"/>
              </a:ext>
            </a:extLst>
          </p:cNvPr>
          <p:cNvSpPr txBox="1"/>
          <p:nvPr/>
        </p:nvSpPr>
        <p:spPr>
          <a:xfrm>
            <a:off x="356583" y="2526440"/>
            <a:ext cx="5142517"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企業情報　</a:t>
            </a:r>
            <a:r>
              <a:rPr kumimoji="1" lang="en-US" altLang="ja-JP" sz="1400" dirty="0">
                <a:solidFill>
                  <a:srgbClr val="575757"/>
                </a:solidFill>
                <a:latin typeface="Meiryo UI" panose="020B0604030504040204" pitchFamily="50" charset="-128"/>
                <a:ea typeface="Meiryo UI" panose="020B0604030504040204" pitchFamily="50" charset="-128"/>
              </a:rPr>
              <a:t>(</a:t>
            </a:r>
            <a:r>
              <a:rPr kumimoji="1" lang="ja-JP" altLang="en-US" sz="1400" dirty="0">
                <a:solidFill>
                  <a:srgbClr val="575757"/>
                </a:solidFill>
                <a:latin typeface="Meiryo UI" panose="020B0604030504040204" pitchFamily="50" charset="-128"/>
                <a:ea typeface="Meiryo UI" panose="020B0604030504040204" pitchFamily="50" charset="-128"/>
              </a:rPr>
              <a:t>応募時点の情報を記載</a:t>
            </a:r>
            <a:r>
              <a:rPr kumimoji="1" lang="en-US" altLang="ja-JP" sz="1400" dirty="0">
                <a:solidFill>
                  <a:srgbClr val="575757"/>
                </a:solidFill>
                <a:latin typeface="Meiryo UI" panose="020B0604030504040204" pitchFamily="50" charset="-128"/>
                <a:ea typeface="Meiryo UI" panose="020B0604030504040204" pitchFamily="50" charset="-128"/>
              </a:rPr>
              <a:t>)</a:t>
            </a:r>
            <a:r>
              <a:rPr kumimoji="1" lang="ja-JP" altLang="en-US" sz="1400" dirty="0">
                <a:solidFill>
                  <a:srgbClr val="575757"/>
                </a:solidFill>
                <a:latin typeface="Meiryo UI" panose="020B0604030504040204" pitchFamily="50" charset="-128"/>
                <a:ea typeface="Meiryo UI" panose="020B0604030504040204" pitchFamily="50" charset="-128"/>
              </a:rPr>
              <a:t>（大学等は記載不用）</a:t>
            </a:r>
          </a:p>
        </p:txBody>
      </p:sp>
      <p:graphicFrame>
        <p:nvGraphicFramePr>
          <p:cNvPr id="18"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2283410800"/>
              </p:ext>
            </p:extLst>
          </p:nvPr>
        </p:nvGraphicFramePr>
        <p:xfrm>
          <a:off x="356583" y="5804057"/>
          <a:ext cx="10997217" cy="907076"/>
        </p:xfrm>
        <a:graphic>
          <a:graphicData uri="http://schemas.openxmlformats.org/drawingml/2006/table">
            <a:tbl>
              <a:tblPr firstRow="1" bandRow="1">
                <a:tableStyleId>{5C22544A-7EE6-4342-B048-85BDC9FD1C3A}</a:tableStyleId>
              </a:tblPr>
              <a:tblGrid>
                <a:gridCol w="2557281">
                  <a:extLst>
                    <a:ext uri="{9D8B030D-6E8A-4147-A177-3AD203B41FA5}">
                      <a16:colId xmlns:a16="http://schemas.microsoft.com/office/drawing/2014/main" val="3047678111"/>
                    </a:ext>
                  </a:extLst>
                </a:gridCol>
                <a:gridCol w="2069773">
                  <a:extLst>
                    <a:ext uri="{9D8B030D-6E8A-4147-A177-3AD203B41FA5}">
                      <a16:colId xmlns:a16="http://schemas.microsoft.com/office/drawing/2014/main" val="3446174014"/>
                    </a:ext>
                  </a:extLst>
                </a:gridCol>
                <a:gridCol w="6370163">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制度名（配分機関名）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811094770"/>
                  </a:ext>
                </a:extLst>
              </a:tr>
              <a:tr h="513192">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graphicFrame>
        <p:nvGraphicFramePr>
          <p:cNvPr id="13" name="表 3">
            <a:extLst>
              <a:ext uri="{FF2B5EF4-FFF2-40B4-BE49-F238E27FC236}">
                <a16:creationId xmlns:a16="http://schemas.microsoft.com/office/drawing/2014/main" id="{D32AC8FD-22A9-469C-99AE-B5CDF0B4C7B9}"/>
              </a:ext>
            </a:extLst>
          </p:cNvPr>
          <p:cNvGraphicFramePr>
            <a:graphicFrameLocks noGrp="1"/>
          </p:cNvGraphicFramePr>
          <p:nvPr>
            <p:extLst>
              <p:ext uri="{D42A27DB-BD31-4B8C-83A1-F6EECF244321}">
                <p14:modId xmlns:p14="http://schemas.microsoft.com/office/powerpoint/2010/main" val="955010757"/>
              </p:ext>
            </p:extLst>
          </p:nvPr>
        </p:nvGraphicFramePr>
        <p:xfrm>
          <a:off x="343845" y="1544933"/>
          <a:ext cx="11009956" cy="901242"/>
        </p:xfrm>
        <a:graphic>
          <a:graphicData uri="http://schemas.openxmlformats.org/drawingml/2006/table">
            <a:tbl>
              <a:tblPr firstRow="1" bandRow="1">
                <a:tableStyleId>{5C22544A-7EE6-4342-B048-85BDC9FD1C3A}</a:tableStyleId>
              </a:tblPr>
              <a:tblGrid>
                <a:gridCol w="3303572">
                  <a:extLst>
                    <a:ext uri="{9D8B030D-6E8A-4147-A177-3AD203B41FA5}">
                      <a16:colId xmlns:a16="http://schemas.microsoft.com/office/drawing/2014/main" val="1648611219"/>
                    </a:ext>
                  </a:extLst>
                </a:gridCol>
                <a:gridCol w="3743450">
                  <a:extLst>
                    <a:ext uri="{9D8B030D-6E8A-4147-A177-3AD203B41FA5}">
                      <a16:colId xmlns:a16="http://schemas.microsoft.com/office/drawing/2014/main" val="2201742194"/>
                    </a:ext>
                  </a:extLst>
                </a:gridCol>
                <a:gridCol w="3962934">
                  <a:extLst>
                    <a:ext uri="{9D8B030D-6E8A-4147-A177-3AD203B41FA5}">
                      <a16:colId xmlns:a16="http://schemas.microsoft.com/office/drawing/2014/main" val="2044221675"/>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担当者名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電話番号</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en-US" altLang="ja-JP" sz="1400" b="1" dirty="0">
                          <a:latin typeface="Meiryo UI" panose="020B0604030504040204" pitchFamily="50" charset="-128"/>
                          <a:ea typeface="Meiryo UI" panose="020B0604030504040204" pitchFamily="50" charset="-128"/>
                        </a:rPr>
                        <a:t>E-mail</a:t>
                      </a:r>
                      <a:endParaRPr kumimoji="1" lang="ja-JP" altLang="en-US" sz="1400" b="1"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sp>
        <p:nvSpPr>
          <p:cNvPr id="19" name="テキスト ボックス 18">
            <a:extLst>
              <a:ext uri="{FF2B5EF4-FFF2-40B4-BE49-F238E27FC236}">
                <a16:creationId xmlns:a16="http://schemas.microsoft.com/office/drawing/2014/main" id="{AD1BD242-C0D9-4F26-BE9D-2BB599D9FA75}"/>
              </a:ext>
            </a:extLst>
          </p:cNvPr>
          <p:cNvSpPr txBox="1"/>
          <p:nvPr/>
        </p:nvSpPr>
        <p:spPr>
          <a:xfrm>
            <a:off x="356583" y="119627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窓口連絡先情報</a:t>
            </a:r>
          </a:p>
        </p:txBody>
      </p:sp>
      <p:sp>
        <p:nvSpPr>
          <p:cNvPr id="3" name="吹き出し: 四角形 2">
            <a:extLst>
              <a:ext uri="{FF2B5EF4-FFF2-40B4-BE49-F238E27FC236}">
                <a16:creationId xmlns:a16="http://schemas.microsoft.com/office/drawing/2014/main" id="{F446ED87-DD30-443B-829B-040A6504AEE3}"/>
              </a:ext>
            </a:extLst>
          </p:cNvPr>
          <p:cNvSpPr/>
          <p:nvPr/>
        </p:nvSpPr>
        <p:spPr>
          <a:xfrm>
            <a:off x="5124091" y="2250920"/>
            <a:ext cx="2898476" cy="505911"/>
          </a:xfrm>
          <a:prstGeom prst="wedgeRectCallout">
            <a:avLst>
              <a:gd name="adj1" fmla="val -52083"/>
              <a:gd name="adj2" fmla="val 91487"/>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直近過去</a:t>
            </a:r>
            <a:r>
              <a:rPr kumimoji="1" lang="en-US" altLang="ja-JP" sz="1200" dirty="0">
                <a:solidFill>
                  <a:schemeClr val="tx1"/>
                </a:solidFill>
                <a:latin typeface="Meiryo UI" panose="020B0604030504040204" pitchFamily="50" charset="-128"/>
                <a:ea typeface="Meiryo UI" panose="020B0604030504040204" pitchFamily="50" charset="-128"/>
              </a:rPr>
              <a:t>3</a:t>
            </a:r>
            <a:r>
              <a:rPr kumimoji="1" lang="ja-JP" altLang="en-US" sz="1200" dirty="0">
                <a:solidFill>
                  <a:schemeClr val="tx1"/>
                </a:solidFill>
                <a:latin typeface="Meiryo UI" panose="020B0604030504040204" pitchFamily="50" charset="-128"/>
                <a:ea typeface="Meiryo UI" panose="020B0604030504040204" pitchFamily="50" charset="-128"/>
              </a:rPr>
              <a:t>年分の各事業年度の課税所得の年平均額。該当する場合「○」</a:t>
            </a:r>
            <a:r>
              <a:rPr lang="ja-JP" altLang="en-US" sz="1200" b="0" i="0" dirty="0">
                <a:solidFill>
                  <a:schemeClr val="tx1"/>
                </a:solidFill>
                <a:effectLst/>
                <a:latin typeface="Meiryo" panose="020B0604030504040204" pitchFamily="50" charset="-128"/>
                <a:ea typeface="Meiryo" panose="020B0604030504040204" pitchFamily="50" charset="-128"/>
              </a:rPr>
              <a:t>を記載</a:t>
            </a: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84392671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コンソーシアムに参加する企業等各者（大学・研究機関は含むが、委託先等は除く）の「研究開発」及び「その成果の社会実装（事業化）に向けた取組」における役割分担を簡潔に記載（各者が提出する「事業戦略ビジョン」の内容と整合性を図ること、フォーマットはあくまで一例）</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0. </a:t>
            </a:r>
            <a:r>
              <a:rPr lang="ja-JP" altLang="en-US" sz="2000" dirty="0">
                <a:solidFill>
                  <a:schemeClr val="tx1"/>
                </a:solidFill>
              </a:rPr>
              <a:t>コンソーシアム内における各主体の役割分担</a:t>
            </a:r>
            <a:endParaRPr kumimoji="1" lang="en-US" sz="2000" dirty="0">
              <a:solidFill>
                <a:schemeClr val="tx1"/>
              </a:solidFill>
            </a:endParaRPr>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8653803" y="21119"/>
            <a:ext cx="3434499"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幹事会社が提出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（コンソーシアムで提案する場合のみ）</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423198"/>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rgbClr val="FF0000"/>
                </a:solidFill>
                <a:latin typeface="Meiryo UI" panose="020B0604030504040204" pitchFamily="50" charset="-128"/>
                <a:ea typeface="Meiryo UI" panose="020B0604030504040204" pitchFamily="50" charset="-128"/>
              </a:rPr>
              <a:t>Ａ社（幹事会社）</a:t>
            </a:r>
          </a:p>
        </p:txBody>
      </p:sp>
      <p:sp>
        <p:nvSpPr>
          <p:cNvPr id="29" name="角丸四角形 28"/>
          <p:cNvSpPr/>
          <p:nvPr/>
        </p:nvSpPr>
        <p:spPr>
          <a:xfrm>
            <a:off x="4233224" y="1426462"/>
            <a:ext cx="3680025" cy="4423198"/>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6"/>
                </a:solidFill>
                <a:latin typeface="Meiryo UI" panose="020B0604030504040204" pitchFamily="50" charset="-128"/>
                <a:ea typeface="Meiryo UI" panose="020B0604030504040204" pitchFamily="50" charset="-128"/>
              </a:rPr>
              <a:t>Ｂ社</a:t>
            </a:r>
          </a:p>
        </p:txBody>
      </p:sp>
      <p:sp>
        <p:nvSpPr>
          <p:cNvPr id="38" name="角丸四角形 37"/>
          <p:cNvSpPr/>
          <p:nvPr/>
        </p:nvSpPr>
        <p:spPr>
          <a:xfrm>
            <a:off x="8148653" y="1426462"/>
            <a:ext cx="3680025" cy="4423198"/>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4"/>
                </a:solidFill>
                <a:latin typeface="Meiryo UI" panose="020B0604030504040204" pitchFamily="50" charset="-128"/>
                <a:ea typeface="Meiryo UI" panose="020B0604030504040204" pitchFamily="50" charset="-128"/>
              </a:rPr>
              <a:t>Ｃ社</a:t>
            </a:r>
          </a:p>
        </p:txBody>
      </p:sp>
      <p:sp>
        <p:nvSpPr>
          <p:cNvPr id="39" name="角丸四角形 38"/>
          <p:cNvSpPr/>
          <p:nvPr/>
        </p:nvSpPr>
        <p:spPr>
          <a:xfrm>
            <a:off x="402336" y="2017788"/>
            <a:ext cx="11338560" cy="1808061"/>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182705"/>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46400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921578"/>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933643"/>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925696"/>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45179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423304"/>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21893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207129"/>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965788"/>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314986"/>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角丸四角形 4"/>
          <p:cNvSpPr/>
          <p:nvPr/>
        </p:nvSpPr>
        <p:spPr>
          <a:xfrm>
            <a:off x="4619134" y="1602558"/>
            <a:ext cx="3431357" cy="2818614"/>
          </a:xfrm>
          <a:prstGeom prst="roundRect">
            <a:avLst/>
          </a:prstGeom>
          <a:solidFill>
            <a:schemeClr val="accent1">
              <a:lumMod val="60000"/>
              <a:lumOff val="40000"/>
            </a:schemeClr>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角丸四角形 3"/>
          <p:cNvSpPr/>
          <p:nvPr/>
        </p:nvSpPr>
        <p:spPr>
          <a:xfrm>
            <a:off x="4619133" y="2488677"/>
            <a:ext cx="2422690" cy="1932494"/>
          </a:xfrm>
          <a:prstGeom prst="roundRect">
            <a:avLst/>
          </a:prstGeom>
          <a:solidFill>
            <a:schemeClr val="tx2">
              <a:lumMod val="20000"/>
              <a:lumOff val="80000"/>
            </a:schemeClr>
          </a:solidFill>
          <a:ln w="28575" cap="rnd" cmpd="sng" algn="ctr">
            <a:solidFill>
              <a:srgbClr val="FF0000"/>
            </a:solidFill>
            <a:prstDash val="dash"/>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タイトル 1"/>
          <p:cNvSpPr>
            <a:spLocks noGrp="1"/>
          </p:cNvSpPr>
          <p:nvPr>
            <p:ph type="title"/>
          </p:nvPr>
        </p:nvSpPr>
        <p:spPr>
          <a:xfrm>
            <a:off x="252154" y="170993"/>
            <a:ext cx="11788243" cy="332399"/>
          </a:xfrm>
        </p:spPr>
        <p:txBody>
          <a:bodyPr/>
          <a:lstStyle/>
          <a:p>
            <a:r>
              <a:rPr kumimoji="1" lang="ja-JP" altLang="en-US" dirty="0"/>
              <a:t>（参考）事業計画・研究開発計画の関係性（３社コンソーシアムにおける</a:t>
            </a:r>
            <a:r>
              <a:rPr kumimoji="1" lang="en-US" altLang="ja-JP" dirty="0"/>
              <a:t>A</a:t>
            </a:r>
            <a:r>
              <a:rPr kumimoji="1" lang="ja-JP" altLang="en-US" dirty="0"/>
              <a:t>社の提案）</a:t>
            </a:r>
          </a:p>
        </p:txBody>
      </p:sp>
      <p:sp>
        <p:nvSpPr>
          <p:cNvPr id="3" name="角丸四角形 2"/>
          <p:cNvSpPr/>
          <p:nvPr/>
        </p:nvSpPr>
        <p:spPr>
          <a:xfrm>
            <a:off x="4619134" y="3233394"/>
            <a:ext cx="1414021" cy="1187777"/>
          </a:xfrm>
          <a:prstGeom prst="roundRect">
            <a:avLst/>
          </a:prstGeom>
          <a:solidFill>
            <a:schemeClr val="accent5">
              <a:lumMod val="20000"/>
              <a:lumOff val="80000"/>
            </a:schemeClr>
          </a:solid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角丸四角形 5"/>
          <p:cNvSpPr/>
          <p:nvPr/>
        </p:nvSpPr>
        <p:spPr>
          <a:xfrm>
            <a:off x="3696878" y="3978111"/>
            <a:ext cx="2336277" cy="1187777"/>
          </a:xfrm>
          <a:prstGeom prst="roundRect">
            <a:avLst/>
          </a:prstGeom>
          <a:solidFill>
            <a:schemeClr val="accent5">
              <a:lumMod val="20000"/>
              <a:lumOff val="80000"/>
              <a:alpha val="50000"/>
            </a:schemeClr>
          </a:solid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 name="角丸四角形 6"/>
          <p:cNvSpPr/>
          <p:nvPr/>
        </p:nvSpPr>
        <p:spPr>
          <a:xfrm>
            <a:off x="3696879" y="3233393"/>
            <a:ext cx="1414021" cy="1932495"/>
          </a:xfrm>
          <a:prstGeom prst="roundRect">
            <a:avLst/>
          </a:prstGeom>
          <a:solidFill>
            <a:schemeClr val="accent5">
              <a:lumMod val="20000"/>
              <a:lumOff val="80000"/>
              <a:alpha val="50000"/>
            </a:schemeClr>
          </a:solid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テキスト ボックス 7"/>
          <p:cNvSpPr txBox="1"/>
          <p:nvPr/>
        </p:nvSpPr>
        <p:spPr>
          <a:xfrm>
            <a:off x="7427203" y="1066176"/>
            <a:ext cx="269606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Ａ社の活動全体</a:t>
            </a:r>
          </a:p>
        </p:txBody>
      </p:sp>
      <p:sp>
        <p:nvSpPr>
          <p:cNvPr id="9" name="テキスト ボックス 8"/>
          <p:cNvSpPr txBox="1"/>
          <p:nvPr/>
        </p:nvSpPr>
        <p:spPr>
          <a:xfrm>
            <a:off x="6616044" y="2208227"/>
            <a:ext cx="4721063"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5463" indent="-1795463"/>
            <a:r>
              <a:rPr kumimoji="1" lang="ja-JP" altLang="en-US" b="1" dirty="0">
                <a:solidFill>
                  <a:srgbClr val="FF0000"/>
                </a:solidFill>
                <a:latin typeface="Meiryo UI" panose="020B0604030504040204" pitchFamily="50" charset="-128"/>
                <a:ea typeface="Meiryo UI" panose="020B0604030504040204" pitchFamily="50" charset="-128"/>
              </a:rPr>
              <a:t>Ａ社の事業計画</a:t>
            </a:r>
            <a:r>
              <a:rPr kumimoji="1" lang="ja-JP" altLang="en-US"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経営のコミットメントの対象</a:t>
            </a:r>
            <a:r>
              <a:rPr kumimoji="1" lang="en-US" altLang="ja-JP" b="1" dirty="0">
                <a:solidFill>
                  <a:schemeClr val="tx1"/>
                </a:solidFill>
                <a:latin typeface="Meiryo UI" panose="020B0604030504040204" pitchFamily="50" charset="-128"/>
                <a:ea typeface="Meiryo UI" panose="020B0604030504040204" pitchFamily="50" charset="-128"/>
              </a:rPr>
              <a:t>(1.</a:t>
            </a:r>
            <a:r>
              <a:rPr kumimoji="1" lang="ja-JP" altLang="en-US" b="1" dirty="0">
                <a:solidFill>
                  <a:schemeClr val="tx1"/>
                </a:solidFill>
                <a:latin typeface="Meiryo UI" panose="020B0604030504040204" pitchFamily="50" charset="-128"/>
                <a:ea typeface="Meiryo UI" panose="020B0604030504040204" pitchFamily="50" charset="-128"/>
              </a:rPr>
              <a:t>事業戦略・事業計画</a:t>
            </a:r>
            <a:r>
              <a:rPr kumimoji="1" lang="en-US" altLang="ja-JP" b="1" dirty="0">
                <a:solidFill>
                  <a:schemeClr val="tx1"/>
                </a:solidFill>
                <a:latin typeface="Meiryo UI" panose="020B0604030504040204" pitchFamily="50" charset="-128"/>
                <a:ea typeface="Meiryo UI" panose="020B0604030504040204" pitchFamily="50" charset="-128"/>
              </a:rPr>
              <a:t>+</a:t>
            </a:r>
          </a:p>
          <a:p>
            <a:pPr marL="1795463" indent="84138"/>
            <a:r>
              <a:rPr kumimoji="1" lang="en-US" altLang="ja-JP" b="1" dirty="0">
                <a:solidFill>
                  <a:schemeClr val="tx1"/>
                </a:solidFill>
                <a:latin typeface="Meiryo UI" panose="020B0604030504040204" pitchFamily="50" charset="-128"/>
                <a:ea typeface="Meiryo UI" panose="020B0604030504040204" pitchFamily="50" charset="-128"/>
              </a:rPr>
              <a:t>3.</a:t>
            </a:r>
            <a:r>
              <a:rPr kumimoji="1" lang="ja-JP" altLang="en-US" b="1" dirty="0">
                <a:solidFill>
                  <a:schemeClr val="tx1"/>
                </a:solidFill>
                <a:latin typeface="Meiryo UI" panose="020B0604030504040204" pitchFamily="50" charset="-128"/>
                <a:ea typeface="Meiryo UI" panose="020B0604030504040204" pitchFamily="50" charset="-128"/>
              </a:rPr>
              <a:t>イノベーション推進体制</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5480736" y="2828041"/>
            <a:ext cx="340385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Ａ社の研究開発計画</a:t>
            </a:r>
            <a:endParaRPr kumimoji="1" lang="ja-JP" altLang="en-US" b="1" u="sng" dirty="0">
              <a:solidFill>
                <a:schemeClr val="tx1"/>
              </a:solidFill>
              <a:latin typeface="Meiryo UI" panose="020B0604030504040204" pitchFamily="50" charset="-128"/>
              <a:ea typeface="Meiryo UI" panose="020B0604030504040204" pitchFamily="50" charset="-128"/>
            </a:endParaRPr>
          </a:p>
        </p:txBody>
      </p:sp>
      <p:sp>
        <p:nvSpPr>
          <p:cNvPr id="11" name="テキスト ボックス 10"/>
          <p:cNvSpPr txBox="1"/>
          <p:nvPr/>
        </p:nvSpPr>
        <p:spPr>
          <a:xfrm>
            <a:off x="931288" y="3066067"/>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4"/>
                </a:solidFill>
                <a:latin typeface="Meiryo UI" panose="020B0604030504040204" pitchFamily="50" charset="-128"/>
                <a:ea typeface="Meiryo UI" panose="020B0604030504040204" pitchFamily="50" charset="-128"/>
              </a:rPr>
              <a:t>Ｃ社の研究開発計画</a:t>
            </a:r>
          </a:p>
        </p:txBody>
      </p:sp>
      <p:sp>
        <p:nvSpPr>
          <p:cNvPr id="12" name="テキスト ボックス 11"/>
          <p:cNvSpPr txBox="1"/>
          <p:nvPr/>
        </p:nvSpPr>
        <p:spPr>
          <a:xfrm>
            <a:off x="5589310" y="4569642"/>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6"/>
                </a:solidFill>
                <a:latin typeface="Meiryo UI" panose="020B0604030504040204" pitchFamily="50" charset="-128"/>
                <a:ea typeface="Meiryo UI" panose="020B0604030504040204" pitchFamily="50" charset="-128"/>
              </a:rPr>
              <a:t>Ｂ社の研究開発計画</a:t>
            </a:r>
          </a:p>
        </p:txBody>
      </p:sp>
      <p:sp>
        <p:nvSpPr>
          <p:cNvPr id="13" name="角丸四角形 12"/>
          <p:cNvSpPr/>
          <p:nvPr/>
        </p:nvSpPr>
        <p:spPr>
          <a:xfrm>
            <a:off x="3591218" y="3129697"/>
            <a:ext cx="2555058" cy="2155650"/>
          </a:xfrm>
          <a:prstGeom prst="roundRect">
            <a:avLst>
              <a:gd name="adj" fmla="val 11857"/>
            </a:avLst>
          </a:prstGeom>
          <a:noFill/>
          <a:ln w="381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p:cNvSpPr txBox="1"/>
          <p:nvPr/>
        </p:nvSpPr>
        <p:spPr>
          <a:xfrm>
            <a:off x="2709420" y="5260158"/>
            <a:ext cx="4311192"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5"/>
                </a:solidFill>
                <a:latin typeface="Meiryo UI" panose="020B0604030504040204" pitchFamily="50" charset="-128"/>
                <a:ea typeface="Meiryo UI" panose="020B0604030504040204" pitchFamily="50" charset="-128"/>
              </a:rPr>
              <a:t>３社コンソーシアムによる研究開発計画</a:t>
            </a:r>
            <a:endParaRPr kumimoji="1" lang="en-US" altLang="ja-JP" b="1" dirty="0">
              <a:solidFill>
                <a:schemeClr val="accent5"/>
              </a:solidFill>
              <a:latin typeface="Meiryo UI" panose="020B0604030504040204" pitchFamily="50" charset="-128"/>
              <a:ea typeface="Meiryo UI" panose="020B0604030504040204" pitchFamily="50" charset="-128"/>
            </a:endParaRPr>
          </a:p>
          <a:p>
            <a:pPr algn="r"/>
            <a:r>
              <a:rPr kumimoji="1" lang="en-US" altLang="ja-JP"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支援の対象</a:t>
            </a:r>
            <a:r>
              <a:rPr kumimoji="1" lang="ja-JP" altLang="en-US" b="1" dirty="0">
                <a:solidFill>
                  <a:schemeClr val="tx1"/>
                </a:solidFill>
                <a:latin typeface="Meiryo UI" panose="020B0604030504040204" pitchFamily="50" charset="-128"/>
                <a:ea typeface="Meiryo UI" panose="020B0604030504040204" pitchFamily="50" charset="-128"/>
              </a:rPr>
              <a:t>　</a:t>
            </a:r>
            <a:r>
              <a:rPr kumimoji="1" lang="en-US" altLang="ja-JP" b="1" dirty="0">
                <a:solidFill>
                  <a:schemeClr val="tx1"/>
                </a:solidFill>
                <a:latin typeface="Meiryo UI" panose="020B0604030504040204" pitchFamily="50" charset="-128"/>
                <a:ea typeface="Meiryo UI" panose="020B0604030504040204" pitchFamily="50" charset="-128"/>
              </a:rPr>
              <a:t>(2.</a:t>
            </a:r>
            <a:r>
              <a:rPr kumimoji="1" lang="zh-TW" altLang="en-US" b="1" dirty="0">
                <a:solidFill>
                  <a:schemeClr val="tx1"/>
                </a:solidFill>
                <a:latin typeface="Meiryo UI" panose="020B0604030504040204" pitchFamily="50" charset="-128"/>
                <a:ea typeface="Meiryo UI" panose="020B0604030504040204" pitchFamily="50" charset="-128"/>
              </a:rPr>
              <a:t>研究開発計画</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723786" y="6201178"/>
            <a:ext cx="10293292" cy="3841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本ビジョンの記載項目に関する関係性を示しています。なお、支援を受けず、独自に行う関連の研究開発については、事業計画に記載ください。</a:t>
            </a:r>
            <a:endParaRPr kumimoji="1" lang="en-US" altLang="ja-JP" sz="1200" dirty="0">
              <a:solidFill>
                <a:schemeClr val="tx1"/>
              </a:solidFill>
              <a:latin typeface="Meiryo UI" panose="020B0604030504040204" pitchFamily="50" charset="-128"/>
              <a:ea typeface="Meiryo UI" panose="020B0604030504040204" pitchFamily="50" charset="-128"/>
            </a:endParaRPr>
          </a:p>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プロジェクトと無関係な事業・研究開発については、本ビジョンに記載いただく必要はありません。</a:t>
            </a:r>
          </a:p>
        </p:txBody>
      </p:sp>
      <p:cxnSp>
        <p:nvCxnSpPr>
          <p:cNvPr id="17" name="直線コネクタ 16"/>
          <p:cNvCxnSpPr/>
          <p:nvPr/>
        </p:nvCxnSpPr>
        <p:spPr>
          <a:xfrm flipV="1">
            <a:off x="6033155" y="339425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直線コネクタ 17"/>
          <p:cNvCxnSpPr/>
          <p:nvPr/>
        </p:nvCxnSpPr>
        <p:spPr>
          <a:xfrm flipV="1">
            <a:off x="7041823" y="2472688"/>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直線コネクタ 18"/>
          <p:cNvCxnSpPr/>
          <p:nvPr/>
        </p:nvCxnSpPr>
        <p:spPr>
          <a:xfrm flipV="1">
            <a:off x="8056075" y="164351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320008" y="636279"/>
            <a:ext cx="11426293" cy="523220"/>
          </a:xfrm>
          <a:prstGeom prst="rect">
            <a:avLst/>
          </a:prstGeom>
        </p:spPr>
        <p:txBody>
          <a:bodyPr wrap="square">
            <a:spAutoFit/>
          </a:bodyPr>
          <a:lstStyle/>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本提案書の１．事業戦略・事業計画、及び、３．イノベーション推進体制については、</a:t>
            </a:r>
            <a:r>
              <a:rPr lang="en-US" altLang="ja-JP" sz="1400" kern="100" dirty="0">
                <a:latin typeface="Meiryo UI" panose="020B0604030504040204" pitchFamily="50" charset="-128"/>
                <a:ea typeface="Meiryo UI" panose="020B0604030504040204" pitchFamily="50" charset="-128"/>
                <a:cs typeface="Courier New" panose="02070309020205020404" pitchFamily="49" charset="0"/>
              </a:rPr>
              <a:t>A</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社個社</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についてご記載ください。（下図の赤枠</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点線枠の範囲</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a:t>
            </a:r>
          </a:p>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本提案書の２．研究開発計画については、</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コンソーシアム</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全体で</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取り組む</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研究開発</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についてご記載ください。（下図の水色枠の範囲）</a:t>
            </a:r>
            <a:endParaRPr lang="ja-JP" altLang="ja-JP" sz="1400" kern="100" dirty="0">
              <a:latin typeface="Meiryo UI" panose="020B0604030504040204" pitchFamily="50" charset="-128"/>
              <a:ea typeface="Meiryo UI" panose="020B0604030504040204" pitchFamily="50" charset="-128"/>
              <a:cs typeface="Courier New" panose="02070309020205020404" pitchFamily="49" charset="0"/>
            </a:endParaRPr>
          </a:p>
        </p:txBody>
      </p:sp>
    </p:spTree>
    <p:extLst>
      <p:ext uri="{BB962C8B-B14F-4D97-AF65-F5344CB8AC3E}">
        <p14:creationId xmlns:p14="http://schemas.microsoft.com/office/powerpoint/2010/main" val="236260621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1.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21E1FCBA-91BA-4C86-B005-F67049A83054}"/>
              </a:ext>
            </a:extLst>
          </p:cNvPr>
          <p:cNvSpPr/>
          <p:nvPr/>
        </p:nvSpPr>
        <p:spPr>
          <a:xfrm>
            <a:off x="543934" y="2219802"/>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（経済面）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（政策面）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（技術面）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E2532846-49C0-40DB-8BC2-E15B88D85ADA}"/>
              </a:ext>
            </a:extLst>
          </p:cNvPr>
          <p:cNvCxnSpPr>
            <a:cxnSpLocks/>
          </p:cNvCxnSpPr>
          <p:nvPr/>
        </p:nvCxnSpPr>
        <p:spPr>
          <a:xfrm>
            <a:off x="6409383"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89892ABF-1590-467C-90C2-8FBE4B8EB66C}"/>
              </a:ext>
            </a:extLst>
          </p:cNvPr>
          <p:cNvSpPr txBox="1"/>
          <p:nvPr/>
        </p:nvSpPr>
        <p:spPr>
          <a:xfrm>
            <a:off x="6375212" y="1288100"/>
            <a:ext cx="4710964"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カーボンニュートラル社会における産業アーキテクチャ</a:t>
            </a:r>
            <a:endParaRPr kumimoji="1" lang="en-US" sz="1400" baseline="30000" dirty="0">
              <a:solidFill>
                <a:schemeClr val="accent1">
                  <a:lumMod val="75000"/>
                </a:schemeClr>
              </a:solidFill>
              <a:latin typeface="Meiryo UI" panose="020B0604030504040204" pitchFamily="50" charset="-128"/>
              <a:ea typeface="Meiryo UI" panose="020B0604030504040204" pitchFamily="50" charset="-128"/>
            </a:endParaRPr>
          </a:p>
        </p:txBody>
      </p:sp>
      <p:cxnSp>
        <p:nvCxnSpPr>
          <p:cNvPr id="19" name="Straight Connector 18">
            <a:extLst>
              <a:ext uri="{FF2B5EF4-FFF2-40B4-BE49-F238E27FC236}">
                <a16:creationId xmlns:a16="http://schemas.microsoft.com/office/drawing/2014/main" id="{05182188-D53B-4362-84E7-1FC816B0CDE2}"/>
              </a:ext>
            </a:extLst>
          </p:cNvPr>
          <p:cNvCxnSpPr>
            <a:cxnSpLocks/>
          </p:cNvCxnSpPr>
          <p:nvPr/>
        </p:nvCxnSpPr>
        <p:spPr>
          <a:xfrm>
            <a:off x="562617"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628A2C5B-D7A8-42DA-824C-9347AC771D3A}"/>
              </a:ext>
            </a:extLst>
          </p:cNvPr>
          <p:cNvSpPr txBox="1"/>
          <p:nvPr/>
        </p:nvSpPr>
        <p:spPr>
          <a:xfrm>
            <a:off x="575409" y="1290183"/>
            <a:ext cx="5168167"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カーボンニュートラルを踏まえたマクロトレンド認識</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46" name="Rectangle 45">
            <a:extLst>
              <a:ext uri="{FF2B5EF4-FFF2-40B4-BE49-F238E27FC236}">
                <a16:creationId xmlns:a16="http://schemas.microsoft.com/office/drawing/2014/main" id="{201ACDA3-3E12-49C9-B786-04F0122326E8}"/>
              </a:ext>
            </a:extLst>
          </p:cNvPr>
          <p:cNvSpPr/>
          <p:nvPr/>
        </p:nvSpPr>
        <p:spPr>
          <a:xfrm>
            <a:off x="543579" y="1838109"/>
            <a:ext cx="5040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社会・経済・政策・技術面等の事業環境の変化・事実認識を記載</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52" name="TextBox 51">
            <a:extLst>
              <a:ext uri="{FF2B5EF4-FFF2-40B4-BE49-F238E27FC236}">
                <a16:creationId xmlns:a16="http://schemas.microsoft.com/office/drawing/2014/main" id="{09980D6C-981C-49CF-AC8B-20780AD8812A}"/>
              </a:ext>
            </a:extLst>
          </p:cNvPr>
          <p:cNvSpPr txBox="1"/>
          <p:nvPr/>
        </p:nvSpPr>
        <p:spPr>
          <a:xfrm>
            <a:off x="6424752" y="1838107"/>
            <a:ext cx="5215648" cy="933667"/>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en-US" altLang="ja-JP" sz="1400" dirty="0">
                <a:solidFill>
                  <a:schemeClr val="tx1"/>
                </a:solidFill>
                <a:latin typeface="Meiryo UI" panose="020B0604030504040204" pitchFamily="50" charset="-128"/>
                <a:ea typeface="Meiryo UI" panose="020B0604030504040204" pitchFamily="50" charset="-128"/>
              </a:rPr>
              <a:t>2050</a:t>
            </a:r>
            <a:r>
              <a:rPr lang="ja-JP" altLang="en-US" sz="1400" dirty="0">
                <a:solidFill>
                  <a:schemeClr val="tx1"/>
                </a:solidFill>
                <a:latin typeface="Meiryo UI" panose="020B0604030504040204" pitchFamily="50" charset="-128"/>
                <a:ea typeface="Meiryo UI" panose="020B0604030504040204" pitchFamily="50" charset="-128"/>
              </a:rPr>
              <a:t>年カーボンニュートラルの実現のために産業構造がどのように転換されるかを、産業全体のシステムの見取り図・設計図（＝産業アーキテクチャ</a:t>
            </a:r>
            <a:r>
              <a:rPr lang="en-US" altLang="ja-JP" sz="1400" baseline="300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）として示すこと　</a:t>
            </a:r>
            <a:r>
              <a:rPr lang="en-US" altLang="ja-JP" sz="1050" dirty="0">
                <a:solidFill>
                  <a:schemeClr val="tx1"/>
                </a:solidFill>
                <a:latin typeface="Meiryo UI" panose="020B0604030504040204" pitchFamily="50" charset="-128"/>
                <a:ea typeface="Meiryo UI" panose="020B0604030504040204" pitchFamily="50" charset="-128"/>
              </a:rPr>
              <a:t>※</a:t>
            </a:r>
            <a:r>
              <a:rPr lang="ja-JP" altLang="en-US" sz="1050" dirty="0">
                <a:solidFill>
                  <a:schemeClr val="tx1"/>
                </a:solidFill>
                <a:latin typeface="Meiryo UI" panose="020B0604030504040204" pitchFamily="50" charset="-128"/>
                <a:ea typeface="Meiryo UI" panose="020B0604030504040204" pitchFamily="50" charset="-128"/>
              </a:rPr>
              <a:t>産業アーキテクチャの定義・考え方については、</a:t>
            </a:r>
            <a:r>
              <a:rPr lang="en-US" altLang="ja-JP" sz="1050" dirty="0">
                <a:solidFill>
                  <a:schemeClr val="tx1"/>
                </a:solidFill>
                <a:latin typeface="Meiryo UI" panose="020B0604030504040204" pitchFamily="50" charset="-128"/>
                <a:ea typeface="Meiryo UI" panose="020B0604030504040204" pitchFamily="50" charset="-128"/>
                <a:hlinkClick r:id="rId2"/>
              </a:rPr>
              <a:t>IPA</a:t>
            </a:r>
            <a:r>
              <a:rPr lang="ja-JP" altLang="en-US" sz="1050" dirty="0">
                <a:solidFill>
                  <a:schemeClr val="tx1"/>
                </a:solidFill>
                <a:latin typeface="Meiryo UI" panose="020B0604030504040204" pitchFamily="50" charset="-128"/>
                <a:ea typeface="Meiryo UI" panose="020B0604030504040204" pitchFamily="50" charset="-128"/>
                <a:hlinkClick r:id="rId2"/>
              </a:rPr>
              <a:t>の</a:t>
            </a:r>
            <a:r>
              <a:rPr lang="en-US" altLang="ja-JP" sz="1050" dirty="0">
                <a:solidFill>
                  <a:schemeClr val="tx1"/>
                </a:solidFill>
                <a:latin typeface="Meiryo UI" panose="020B0604030504040204" pitchFamily="50" charset="-128"/>
                <a:ea typeface="Meiryo UI" panose="020B0604030504040204" pitchFamily="50" charset="-128"/>
                <a:hlinkClick r:id="rId2"/>
              </a:rPr>
              <a:t>HP</a:t>
            </a:r>
            <a:r>
              <a:rPr lang="ja-JP" altLang="en-US" sz="1050" dirty="0">
                <a:solidFill>
                  <a:schemeClr val="tx1"/>
                </a:solidFill>
                <a:latin typeface="Meiryo UI" panose="020B0604030504040204" pitchFamily="50" charset="-128"/>
                <a:ea typeface="Meiryo UI" panose="020B0604030504040204" pitchFamily="50" charset="-128"/>
              </a:rPr>
              <a:t>を参考にしてください。</a:t>
            </a:r>
            <a:endParaRPr lang="en-US" sz="1050" dirty="0" err="1">
              <a:solidFill>
                <a:schemeClr val="tx1"/>
              </a:solidFill>
              <a:latin typeface="Meiryo UI" panose="020B0604030504040204" pitchFamily="50" charset="-128"/>
              <a:ea typeface="Meiryo UI" panose="020B0604030504040204" pitchFamily="50" charset="-128"/>
            </a:endParaRPr>
          </a:p>
        </p:txBody>
      </p:sp>
      <p:grpSp>
        <p:nvGrpSpPr>
          <p:cNvPr id="2" name="グループ化 1"/>
          <p:cNvGrpSpPr/>
          <p:nvPr/>
        </p:nvGrpSpPr>
        <p:grpSpPr>
          <a:xfrm>
            <a:off x="5999012" y="1810887"/>
            <a:ext cx="216000" cy="3185338"/>
            <a:chOff x="5722787" y="1950408"/>
            <a:chExt cx="216000" cy="3185338"/>
          </a:xfrm>
        </p:grpSpPr>
        <p:cxnSp>
          <p:nvCxnSpPr>
            <p:cNvPr id="41" name="Straight Connector 40">
              <a:extLst>
                <a:ext uri="{FF2B5EF4-FFF2-40B4-BE49-F238E27FC236}">
                  <a16:creationId xmlns:a16="http://schemas.microsoft.com/office/drawing/2014/main" id="{2334EE2D-2D28-44C6-AD4B-1E81EB3CDEFB}"/>
                </a:ext>
              </a:extLst>
            </p:cNvPr>
            <p:cNvCxnSpPr>
              <a:cxnSpLocks/>
            </p:cNvCxnSpPr>
            <p:nvPr/>
          </p:nvCxnSpPr>
          <p:spPr>
            <a:xfrm flipV="1">
              <a:off x="5828824" y="1950408"/>
              <a:ext cx="0" cy="3185338"/>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2" name="Group 41">
              <a:extLst>
                <a:ext uri="{FF2B5EF4-FFF2-40B4-BE49-F238E27FC236}">
                  <a16:creationId xmlns:a16="http://schemas.microsoft.com/office/drawing/2014/main" id="{DF7962CA-965E-4862-8112-03C9EBF6F44F}"/>
                </a:ext>
              </a:extLst>
            </p:cNvPr>
            <p:cNvGrpSpPr/>
            <p:nvPr/>
          </p:nvGrpSpPr>
          <p:grpSpPr>
            <a:xfrm rot="10800000" flipH="1">
              <a:off x="5722787" y="3483740"/>
              <a:ext cx="216000" cy="216000"/>
              <a:chOff x="5937564" y="3833745"/>
              <a:chExt cx="306171" cy="306910"/>
            </a:xfrm>
          </p:grpSpPr>
          <p:sp>
            <p:nvSpPr>
              <p:cNvPr id="43"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4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gr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1. </a:t>
            </a:r>
            <a:r>
              <a:rPr lang="ja-JP" altLang="en-US" sz="2000" dirty="0">
                <a:solidFill>
                  <a:schemeClr val="tx1"/>
                </a:solidFill>
              </a:rPr>
              <a:t>事業戦略・事業計画／</a:t>
            </a:r>
            <a:r>
              <a:rPr kumimoji="1" lang="ja-JP" altLang="en-US" sz="2000" dirty="0">
                <a:solidFill>
                  <a:schemeClr val="tx1"/>
                </a:solidFill>
              </a:rPr>
              <a:t>（</a:t>
            </a:r>
            <a:r>
              <a:rPr kumimoji="1" lang="en-US" altLang="ja-JP" sz="2000" dirty="0">
                <a:solidFill>
                  <a:schemeClr val="tx1"/>
                </a:solidFill>
              </a:rPr>
              <a:t>1</a:t>
            </a:r>
            <a:r>
              <a:rPr kumimoji="1" lang="ja-JP" altLang="en-US" sz="2000" dirty="0">
                <a:solidFill>
                  <a:schemeClr val="tx1"/>
                </a:solidFill>
              </a:rPr>
              <a:t>）産業構造変化に対する認識</a:t>
            </a:r>
            <a:endParaRPr kumimoji="1" lang="en-US" sz="2000" dirty="0">
              <a:solidFill>
                <a:schemeClr val="tx1"/>
              </a:solidFill>
            </a:endParaRPr>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dirty="0">
                <a:solidFill>
                  <a:schemeClr val="tx1"/>
                </a:solidFill>
              </a:rPr>
              <a:t>○○等の変化により</a:t>
            </a:r>
            <a:r>
              <a:rPr lang="en-US" altLang="ja-JP" dirty="0">
                <a:solidFill>
                  <a:schemeClr val="tx1"/>
                </a:solidFill>
              </a:rPr>
              <a:t>XX</a:t>
            </a:r>
            <a:r>
              <a:rPr lang="ja-JP" altLang="en-US" dirty="0">
                <a:solidFill>
                  <a:schemeClr val="tx1"/>
                </a:solidFill>
              </a:rPr>
              <a:t>産業が急拡大すると予想</a:t>
            </a:r>
            <a:endParaRPr kumimoji="1" lang="en-US"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8" name="Rectangle 43">
            <a:extLst>
              <a:ext uri="{FF2B5EF4-FFF2-40B4-BE49-F238E27FC236}">
                <a16:creationId xmlns:a16="http://schemas.microsoft.com/office/drawing/2014/main" id="{21E1FCBA-91BA-4C86-B005-F67049A83054}"/>
              </a:ext>
            </a:extLst>
          </p:cNvPr>
          <p:cNvSpPr/>
          <p:nvPr/>
        </p:nvSpPr>
        <p:spPr>
          <a:xfrm>
            <a:off x="547960" y="5228768"/>
            <a:ext cx="5076000" cy="136588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市場機会：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社会・顧客・国民等に与えるインパクト：</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0"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977901" y="5110279"/>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5" name="Group 41">
            <a:extLst>
              <a:ext uri="{FF2B5EF4-FFF2-40B4-BE49-F238E27FC236}">
                <a16:creationId xmlns:a16="http://schemas.microsoft.com/office/drawing/2014/main" id="{DF7962CA-965E-4862-8112-03C9EBF6F44F}"/>
              </a:ext>
            </a:extLst>
          </p:cNvPr>
          <p:cNvGrpSpPr/>
          <p:nvPr/>
        </p:nvGrpSpPr>
        <p:grpSpPr>
          <a:xfrm rot="16200000" flipH="1">
            <a:off x="5997049" y="5014584"/>
            <a:ext cx="216000" cy="216000"/>
            <a:chOff x="5937564" y="3833745"/>
            <a:chExt cx="306171" cy="306910"/>
          </a:xfrm>
        </p:grpSpPr>
        <p:sp>
          <p:nvSpPr>
            <p:cNvPr id="36"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7" name="右矢印 6"/>
          <p:cNvSpPr/>
          <p:nvPr/>
        </p:nvSpPr>
        <p:spPr>
          <a:xfrm>
            <a:off x="5773876" y="5508543"/>
            <a:ext cx="650876" cy="728967"/>
          </a:xfrm>
          <a:prstGeom prst="rightArrow">
            <a:avLst/>
          </a:prstGeom>
          <a:solidFill>
            <a:schemeClr val="tx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3" name="Rectangle 43">
            <a:extLst>
              <a:ext uri="{FF2B5EF4-FFF2-40B4-BE49-F238E27FC236}">
                <a16:creationId xmlns:a16="http://schemas.microsoft.com/office/drawing/2014/main" id="{21E1FCBA-91BA-4C86-B005-F67049A83054}"/>
              </a:ext>
            </a:extLst>
          </p:cNvPr>
          <p:cNvSpPr/>
          <p:nvPr/>
        </p:nvSpPr>
        <p:spPr>
          <a:xfrm>
            <a:off x="6706966" y="5222908"/>
            <a:ext cx="3420478" cy="118124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当該変化に対する経営ビジョン：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61095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sz="1000" dirty="0">
              <a:solidFill>
                <a:srgbClr val="575757"/>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altLang="ja-JP" sz="1000" dirty="0">
              <a:solidFill>
                <a:srgbClr val="575757"/>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altLang="ja-JP" sz="1000" dirty="0">
              <a:solidFill>
                <a:srgbClr val="575757"/>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A</a:t>
            </a:r>
            <a:r>
              <a:rPr kumimoji="1" lang="ja-JP" altLang="en-US" sz="1400" dirty="0">
                <a:solidFill>
                  <a:srgbClr val="575757"/>
                </a:solidFill>
                <a:latin typeface="Meiryo UI" panose="020B0604030504040204" pitchFamily="50" charset="-128"/>
                <a:ea typeface="Meiryo UI" panose="020B0604030504040204" pitchFamily="50" charset="-128"/>
              </a:rPr>
              <a:t>社、</a:t>
            </a:r>
            <a:r>
              <a:rPr kumimoji="1" lang="en-US" altLang="ja-JP" sz="1400" dirty="0">
                <a:solidFill>
                  <a:srgbClr val="575757"/>
                </a:solidFill>
                <a:latin typeface="Meiryo UI" panose="020B0604030504040204" pitchFamily="50" charset="-128"/>
                <a:ea typeface="Meiryo UI" panose="020B0604030504040204" pitchFamily="50" charset="-128"/>
              </a:rPr>
              <a:t>B</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C</a:t>
            </a:r>
            <a:r>
              <a:rPr kumimoji="1" lang="ja-JP" altLang="en-US" sz="1400" dirty="0">
                <a:solidFill>
                  <a:srgbClr val="575757"/>
                </a:solidFill>
                <a:latin typeface="Meiryo UI" panose="020B0604030504040204" pitchFamily="50" charset="-128"/>
                <a:ea typeface="Meiryo UI" panose="020B0604030504040204" pitchFamily="50" charset="-128"/>
              </a:rPr>
              <a:t>社、</a:t>
            </a:r>
            <a:r>
              <a:rPr kumimoji="1" lang="en-US" altLang="ja-JP" sz="1400" dirty="0">
                <a:solidFill>
                  <a:srgbClr val="575757"/>
                </a:solidFill>
                <a:latin typeface="Meiryo UI" panose="020B0604030504040204" pitchFamily="50" charset="-128"/>
                <a:ea typeface="Meiryo UI" panose="020B0604030504040204" pitchFamily="50" charset="-128"/>
              </a:rPr>
              <a:t>D</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E</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XX</a:t>
            </a:r>
            <a:r>
              <a:rPr kumimoji="1" lang="ja-JP" altLang="en-US" sz="1400" dirty="0">
                <a:solidFill>
                  <a:srgbClr val="575757"/>
                </a:solidFill>
                <a:latin typeface="Meiryo UI" panose="020B0604030504040204" pitchFamily="50" charset="-128"/>
                <a:ea typeface="Meiryo UI" panose="020B0604030504040204" pitchFamily="50" charset="-128"/>
              </a:rPr>
              <a:t>のため、</a:t>
            </a:r>
            <a:r>
              <a:rPr kumimoji="1" lang="en-US" altLang="ja-JP" sz="1400" dirty="0">
                <a:solidFill>
                  <a:srgbClr val="575757"/>
                </a:solidFill>
                <a:latin typeface="Meiryo UI" panose="020B0604030504040204" pitchFamily="50" charset="-128"/>
                <a:ea typeface="Meiryo UI" panose="020B0604030504040204" pitchFamily="50" charset="-128"/>
              </a:rPr>
              <a:t>XX</a:t>
            </a:r>
            <a:r>
              <a:rPr kumimoji="1" lang="ja-JP" altLang="en-US" sz="1400" dirty="0">
                <a:solidFill>
                  <a:srgbClr val="575757"/>
                </a:solidFill>
                <a:latin typeface="Meiryo UI" panose="020B0604030504040204" pitchFamily="50" charset="-128"/>
                <a:ea typeface="Meiryo UI" panose="020B0604030504040204" pitchFamily="50" charset="-128"/>
              </a:rPr>
              <a:t>に注力</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2</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・先述の産業アーキテクチャの中で、どの機能に収益機会を見出して想定するビジネスモデルであるかについて記載。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3</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１）産業構造変化に対する認識で示した産業アーキテクチャのうち、どこに収益機会を見出して想定するビジネスモデルであるかについて記載。併せて、本ビジネスモデルにおいて後述の２．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a:t>
            </a:r>
            <a:r>
              <a:rPr kumimoji="1" lang="ja-JP" altLang="en-US" sz="1400" dirty="0">
                <a:solidFill>
                  <a:schemeClr val="tx1"/>
                </a:solidFill>
                <a:latin typeface="Meiryo UI" panose="020B0604030504040204" pitchFamily="50" charset="-128"/>
                <a:ea typeface="Meiryo UI" panose="020B0604030504040204" pitchFamily="50" charset="-128"/>
              </a:rPr>
              <a:t>、弱み（</a:t>
            </a:r>
            <a:r>
              <a:rPr kumimoji="1" lang="ja-JP" altLang="en-US" sz="1400" dirty="0">
                <a:solidFill>
                  <a:schemeClr val="tx2"/>
                </a:solidFill>
                <a:latin typeface="Meiryo UI" panose="020B0604030504040204" pitchFamily="50" charset="-128"/>
                <a:ea typeface="Meiryo UI" panose="020B0604030504040204" pitchFamily="50" charset="-128"/>
              </a:rPr>
              <a:t>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rgbClr val="575757"/>
                </a:solidFill>
                <a:latin typeface="Meiryo UI" panose="020B0604030504040204" pitchFamily="50" charset="-128"/>
                <a:ea typeface="Meiryo UI" panose="020B0604030504040204" pitchFamily="50" charset="-128"/>
              </a:rPr>
              <a:t>自社の強み</a:t>
            </a:r>
            <a:endParaRPr kumimoji="1" lang="en-US" altLang="ja-JP" sz="1400" b="1" dirty="0">
              <a:solidFill>
                <a:srgbClr val="575757"/>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rgbClr val="575757"/>
                </a:solidFill>
                <a:latin typeface="Meiryo UI" panose="020B0604030504040204" pitchFamily="50" charset="-128"/>
                <a:ea typeface="Meiryo UI" panose="020B0604030504040204" pitchFamily="50" charset="-128"/>
              </a:rPr>
              <a:t>XXXXX</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rgbClr val="575757"/>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前述のターゲットに対して、自社の強みをどのように活かして価値（特に、日本国内にもたらされる価値にも言及すること）を提供していくのか、また弱みへの対応を整理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a:t>自社</a:t>
            </a:r>
            <a:endParaRPr lang="en-US" b="1" dirty="0" err="1"/>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dirty="0">
                <a:solidFill>
                  <a:srgbClr val="575757"/>
                </a:solidFill>
                <a:latin typeface="Meiryo UI" panose="020B0604030504040204" pitchFamily="50" charset="-128"/>
                <a:ea typeface="Meiryo UI" panose="020B0604030504040204" pitchFamily="50" charset="-128"/>
              </a:rPr>
              <a:t>競合</a:t>
            </a:r>
            <a:endParaRPr kumimoji="1" lang="en-US" altLang="ja-JP" sz="1400" dirty="0">
              <a:solidFill>
                <a:srgbClr val="575757"/>
              </a:solidFill>
              <a:latin typeface="Meiryo UI" panose="020B0604030504040204" pitchFamily="50" charset="-128"/>
              <a:ea typeface="Meiryo UI" panose="020B0604030504040204" pitchFamily="50" charset="-128"/>
            </a:endParaRPr>
          </a:p>
          <a:p>
            <a:pPr algn="ctr"/>
            <a:r>
              <a:rPr kumimoji="1" lang="en-US" altLang="ja-JP" sz="1400" dirty="0">
                <a:solidFill>
                  <a:srgbClr val="575757"/>
                </a:solidFill>
                <a:latin typeface="Meiryo UI" panose="020B0604030504040204" pitchFamily="50" charset="-128"/>
                <a:ea typeface="Meiryo UI" panose="020B0604030504040204" pitchFamily="50" charset="-128"/>
              </a:rPr>
              <a:t>A</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dirty="0">
                <a:solidFill>
                  <a:srgbClr val="575757"/>
                </a:solidFill>
                <a:latin typeface="Meiryo UI" panose="020B0604030504040204" pitchFamily="50" charset="-128"/>
                <a:ea typeface="Meiryo UI" panose="020B0604030504040204" pitchFamily="50" charset="-128"/>
              </a:rPr>
              <a:t>競合</a:t>
            </a:r>
            <a:endParaRPr kumimoji="1" lang="en-US" altLang="ja-JP" sz="1400" dirty="0">
              <a:solidFill>
                <a:srgbClr val="575757"/>
              </a:solidFill>
              <a:latin typeface="Meiryo UI" panose="020B0604030504040204" pitchFamily="50" charset="-128"/>
              <a:ea typeface="Meiryo UI" panose="020B0604030504040204" pitchFamily="50" charset="-128"/>
            </a:endParaRPr>
          </a:p>
          <a:p>
            <a:pPr algn="ctr"/>
            <a:r>
              <a:rPr kumimoji="1" lang="en-US" altLang="ja-JP" sz="1400" dirty="0">
                <a:solidFill>
                  <a:srgbClr val="575757"/>
                </a:solidFill>
                <a:latin typeface="Meiryo UI" panose="020B0604030504040204" pitchFamily="50" charset="-128"/>
                <a:ea typeface="Meiryo UI" panose="020B0604030504040204" pitchFamily="50" charset="-128"/>
              </a:rPr>
              <a:t>B</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4</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6768</Words>
  <Application>Microsoft Office PowerPoint</Application>
  <PresentationFormat>ワイド画面</PresentationFormat>
  <Paragraphs>902</Paragraphs>
  <Slides>27</Slides>
  <Notes>0</Notes>
  <HiddenSlides>0</HiddenSlides>
  <MMClips>0</MMClips>
  <ScaleCrop>false</ScaleCrop>
  <HeadingPairs>
    <vt:vector size="8" baseType="variant">
      <vt:variant>
        <vt:lpstr>使用されているフォント</vt:lpstr>
      </vt:variant>
      <vt:variant>
        <vt:i4>6</vt:i4>
      </vt:variant>
      <vt:variant>
        <vt:lpstr>テーマ</vt:lpstr>
      </vt:variant>
      <vt:variant>
        <vt:i4>1</vt:i4>
      </vt:variant>
      <vt:variant>
        <vt:lpstr>スライド タイトル</vt:lpstr>
      </vt:variant>
      <vt:variant>
        <vt:i4>27</vt:i4>
      </vt:variant>
      <vt:variant>
        <vt:lpstr>目的別スライド ショー</vt:lpstr>
      </vt:variant>
      <vt:variant>
        <vt:i4>1</vt:i4>
      </vt:variant>
    </vt:vector>
  </HeadingPairs>
  <TitlesOfParts>
    <vt:vector size="35" baseType="lpstr">
      <vt:lpstr>Meiryo UI</vt:lpstr>
      <vt:lpstr>メイリオ</vt:lpstr>
      <vt:lpstr>メイリオ</vt:lpstr>
      <vt:lpstr>Arial</vt:lpstr>
      <vt:lpstr>Trebuchet MS</vt:lpstr>
      <vt:lpstr>Wingdings</vt:lpstr>
      <vt:lpstr>１</vt:lpstr>
      <vt:lpstr>事業戦略ビジョン  提案プロジェクト名：○○○   提案者名：Ａ社（幹事企業） 、代表名：代表取締役社長　aa aa</vt:lpstr>
      <vt:lpstr>PowerPoint プレゼンテーション</vt:lpstr>
      <vt:lpstr>PowerPoint プレゼンテーション</vt:lpstr>
      <vt:lpstr>（参考）事業計画・研究開発計画の関係性（３社コンソーシアムにおけるA社の提案）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（個別の研究開発内容に対する提案の詳細に関する参考資料を挿入）  ※様式・分量自由 ※ただし、当該技術の独自性・新規性・他技術に対する優位性・実現可能性・残された技術課題の解決の見通し等に 　ついて言及すること（十分な情報が記載されていない場合、審査において正しく評価されない可能性あり）</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2021-10-18T06:05:38Z</dcterms:created>
  <dcterms:modified xsi:type="dcterms:W3CDTF">2021-10-19T02:25:14Z</dcterms:modified>
</cp:coreProperties>
</file>