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29"/>
  </p:notesMasterIdLst>
  <p:handoutMasterIdLst>
    <p:handoutMasterId r:id="rId30"/>
  </p:handoutMasterIdLst>
  <p:sldIdLst>
    <p:sldId id="2145705059" r:id="rId2"/>
    <p:sldId id="2145705070" r:id="rId3"/>
    <p:sldId id="2145705137" r:id="rId4"/>
    <p:sldId id="2145705124" r:id="rId5"/>
    <p:sldId id="267" r:id="rId6"/>
    <p:sldId id="2145705125" r:id="rId7"/>
    <p:sldId id="2145705018" r:id="rId8"/>
    <p:sldId id="2145705061" r:id="rId9"/>
    <p:sldId id="2145705060" r:id="rId10"/>
    <p:sldId id="2145705136" r:id="rId11"/>
    <p:sldId id="2145705129" r:id="rId12"/>
    <p:sldId id="2145705130" r:id="rId13"/>
    <p:sldId id="2145705014" r:id="rId14"/>
    <p:sldId id="2145704965" r:id="rId15"/>
    <p:sldId id="2145705131" r:id="rId16"/>
    <p:sldId id="2145705116" r:id="rId17"/>
    <p:sldId id="2145704977" r:id="rId18"/>
    <p:sldId id="2145704976" r:id="rId19"/>
    <p:sldId id="2145705052" r:id="rId20"/>
    <p:sldId id="2145705109" r:id="rId21"/>
    <p:sldId id="2145704973" r:id="rId22"/>
    <p:sldId id="2145705132" r:id="rId23"/>
    <p:sldId id="2145705133" r:id="rId24"/>
    <p:sldId id="2145705122" r:id="rId25"/>
    <p:sldId id="2145705071" r:id="rId26"/>
    <p:sldId id="2145705134" r:id="rId27"/>
    <p:sldId id="2145705135" r:id="rId28"/>
  </p:sldIdLst>
  <p:sldSz cx="12192000" cy="6858000"/>
  <p:notesSz cx="6735763" cy="9866313"/>
  <p:custShowLst>
    <p:custShow name="Format Guide Workshop" id="0">
      <p:sldLst/>
    </p:custShow>
  </p:custShow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0F1B4A-41E9-40A1-8E02-6ED3D35DADC7}" v="2" dt="2021-10-18T01:32:34.1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0" autoAdjust="0"/>
    <p:restoredTop sz="94796" autoAdjust="0"/>
  </p:normalViewPr>
  <p:slideViewPr>
    <p:cSldViewPr snapToGrid="0">
      <p:cViewPr varScale="1">
        <p:scale>
          <a:sx n="118" d="100"/>
          <a:sy n="118" d="100"/>
        </p:scale>
        <p:origin x="132" y="258"/>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12/14/2021</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12/14/2021</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dadc/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事業化</a:t>
            </a:r>
            <a:endParaRPr kumimoji="1" lang="en-US" sz="1200" dirty="0" err="1">
              <a:solidFill>
                <a:srgbClr val="575757"/>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1502826560"/>
              </p:ext>
            </p:extLst>
          </p:nvPr>
        </p:nvGraphicFramePr>
        <p:xfrm>
          <a:off x="521722" y="2653896"/>
          <a:ext cx="11257502" cy="3239176"/>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a:t>
                      </a:r>
                      <a:r>
                        <a:rPr lang="ja-JP" altLang="en-US" sz="900" kern="1200" dirty="0">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latin typeface="Meiryo UI" panose="020B0604030504040204" pitchFamily="50" charset="-128"/>
                          <a:ea typeface="Meiryo UI" panose="020B0604030504040204" pitchFamily="50" charset="-128"/>
                        </a:rPr>
                        <a:t>N10</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latin typeface="Meiryo UI" panose="020B0604030504040204" pitchFamily="50" charset="-128"/>
                          <a:ea typeface="Meiryo UI" panose="020B0604030504040204" pitchFamily="50" charset="-128"/>
                        </a:rPr>
                        <a:t>NX</a:t>
                      </a:r>
                      <a:r>
                        <a:rPr lang="ja-JP" altLang="en-US" sz="800" kern="1200" dirty="0">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err="1">
                          <a:ln>
                            <a:noFill/>
                          </a:ln>
                          <a:effectLst/>
                          <a:uLnTx/>
                          <a:uFillTx/>
                          <a:latin typeface="Meiryo UI" panose="020B0604030504040204" pitchFamily="50" charset="-128"/>
                          <a:ea typeface="Meiryo UI" panose="020B0604030504040204" pitchFamily="50" charset="-128"/>
                        </a:rPr>
                        <a:t>N15</a:t>
                      </a:r>
                      <a:r>
                        <a:rPr kumimoji="0" lang="ja-JP" altLang="en-US" sz="8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年度</a:t>
                      </a:r>
                      <a:endParaRPr lang="en-US" sz="800" dirty="0">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a:t>
                      </a:r>
                      <a:endParaRPr lang="en-US" altLang="ja-JP" sz="800" dirty="0">
                        <a:latin typeface="Meiryo UI" panose="020B0604030504040204" pitchFamily="50" charset="-128"/>
                        <a:ea typeface="Meiryo UI" panose="020B0604030504040204" pitchFamily="50" charset="-128"/>
                      </a:endParaRPr>
                    </a:p>
                    <a:p>
                      <a:r>
                        <a:rPr lang="ja-JP" altLang="en-US" sz="800" dirty="0" err="1">
                          <a:latin typeface="Meiryo UI" panose="020B0604030504040204" pitchFamily="50" charset="-128"/>
                          <a:ea typeface="Meiryo UI" panose="020B0604030504040204" pitchFamily="50" charset="-128"/>
                        </a:rPr>
                        <a:t>まで</a:t>
                      </a:r>
                      <a:r>
                        <a:rPr lang="ja-JP" altLang="en-US" sz="800" dirty="0">
                          <a:latin typeface="Meiryo UI" panose="020B0604030504040204" pitchFamily="50" charset="-128"/>
                          <a:ea typeface="Meiryo UI" panose="020B0604030504040204" pitchFamily="50" charset="-128"/>
                        </a:rPr>
                        <a:t>合計</a:t>
                      </a:r>
                      <a:endParaRPr lang="en-US" sz="8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a:t>
                      </a:r>
                      <a:r>
                        <a:rPr lang="ja-JP" altLang="en-US" sz="1200" dirty="0">
                          <a:solidFill>
                            <a:schemeClr val="accent3">
                              <a:lumMod val="50000"/>
                            </a:schemeClr>
                          </a:solidFill>
                          <a:latin typeface="Meiryo UI" panose="020B0604030504040204" pitchFamily="50" charset="-128"/>
                          <a:ea typeface="Meiryo UI" panose="020B0604030504040204" pitchFamily="50" charset="-128"/>
                        </a:rPr>
                        <a:t>等</a:t>
                      </a:r>
                      <a:endParaRPr lang="en-US" sz="1200" dirty="0">
                        <a:solidFill>
                          <a:schemeClr val="accent3">
                            <a:lumMod val="50000"/>
                          </a:schemeClr>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latin typeface="Meiryo UI" panose="020B0604030504040204" pitchFamily="50" charset="-128"/>
                          <a:ea typeface="Meiryo UI" panose="020B0604030504040204" pitchFamily="50" charset="-128"/>
                        </a:rPr>
                        <a:t>売上高</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原価</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研究開発費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設備投資費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latin typeface="Meiryo UI" panose="020B0604030504040204" pitchFamily="50" charset="-128"/>
                          <a:ea typeface="Meiryo UI" panose="020B0604030504040204" pitchFamily="50" charset="-128"/>
                        </a:rPr>
                        <a:t>販売管理費</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latin typeface="Meiryo UI" panose="020B0604030504040204" pitchFamily="50" charset="-128"/>
                          <a:ea typeface="Meiryo UI" panose="020B0604030504040204" pitchFamily="50" charset="-128"/>
                        </a:rPr>
                        <a:t>営業利益</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latin typeface="Meiryo UI" panose="020B0604030504040204" pitchFamily="50" charset="-128"/>
                          <a:ea typeface="Meiryo UI" panose="020B0604030504040204" pitchFamily="50" charset="-128"/>
                        </a:rPr>
                        <a:t>取組の段階</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事業化可能性の検証</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研究開発の開始</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latin typeface="Meiryo UI" panose="020B0604030504040204" pitchFamily="50" charset="-128"/>
                          <a:ea typeface="Meiryo UI" panose="020B0604030504040204" pitchFamily="50" charset="-128"/>
                        </a:rPr>
                        <a:t>事業化</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501496">
                <a:tc>
                  <a:txBody>
                    <a:bodyPr/>
                    <a:lstStyle/>
                    <a:p>
                      <a:pPr marL="87313" indent="0" algn="l"/>
                      <a:r>
                        <a:rPr lang="ja-JP" altLang="en-US" sz="1000" dirty="0">
                          <a:latin typeface="Meiryo UI" panose="020B0604030504040204" pitchFamily="50" charset="-128"/>
                          <a:ea typeface="Meiryo UI" panose="020B0604030504040204" pitchFamily="50" charset="-128"/>
                        </a:rPr>
                        <a:t>会社全体の</a:t>
                      </a:r>
                      <a:endParaRPr lang="en-US" altLang="ja-JP" sz="1000" dirty="0">
                        <a:latin typeface="Meiryo UI" panose="020B0604030504040204" pitchFamily="50" charset="-128"/>
                        <a:ea typeface="Meiryo UI" panose="020B0604030504040204" pitchFamily="50" charset="-128"/>
                      </a:endParaRPr>
                    </a:p>
                    <a:p>
                      <a:pPr marL="87313" indent="0" algn="l"/>
                      <a:r>
                        <a:rPr lang="ja-JP" altLang="en-US" sz="1000" dirty="0">
                          <a:latin typeface="Meiryo UI" panose="020B0604030504040204" pitchFamily="50" charset="-128"/>
                          <a:ea typeface="Meiryo UI" panose="020B0604030504040204" pitchFamily="50" charset="-128"/>
                        </a:rPr>
                        <a:t>売上高研究開発費比率</a:t>
                      </a:r>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p>
                      <a:pPr marL="87313" indent="0"/>
                      <a:endParaRPr lang="en-US" sz="1000" dirty="0">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rgbClr val="575757"/>
                </a:solidFill>
                <a:latin typeface="Meiryo UI" panose="020B0604030504040204" pitchFamily="50" charset="-128"/>
                <a:ea typeface="Meiryo UI" panose="020B0604030504040204" pitchFamily="50" charset="-128"/>
              </a:rPr>
              <a:t>研究開発</a:t>
            </a:r>
            <a:endParaRPr kumimoji="1" lang="en-US" sz="1200" dirty="0" err="1">
              <a:solidFill>
                <a:srgbClr val="575757"/>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19" name="四角形吹き出し 18"/>
          <p:cNvSpPr/>
          <p:nvPr/>
        </p:nvSpPr>
        <p:spPr>
          <a:xfrm>
            <a:off x="382731" y="6434353"/>
            <a:ext cx="5918834" cy="270926"/>
          </a:xfrm>
          <a:prstGeom prst="wedgeRectCallout">
            <a:avLst>
              <a:gd name="adj1" fmla="val -38294"/>
              <a:gd name="adj2" fmla="val -259561"/>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555348"/>
            <a:ext cx="10778397"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2777509198"/>
              </p:ext>
            </p:extLst>
          </p:nvPr>
        </p:nvGraphicFramePr>
        <p:xfrm>
          <a:off x="382731" y="2048037"/>
          <a:ext cx="11431314" cy="3555729"/>
        </p:xfrm>
        <a:graphic>
          <a:graphicData uri="http://schemas.openxmlformats.org/drawingml/2006/table">
            <a:tbl>
              <a:tblPr firstRow="1" bandRow="1">
                <a:tableStyleId>{5940675A-B579-460E-94D1-54222C63F5DA}</a:tableStyleId>
              </a:tblPr>
              <a:tblGrid>
                <a:gridCol w="2104765">
                  <a:extLst>
                    <a:ext uri="{9D8B030D-6E8A-4147-A177-3AD203B41FA5}">
                      <a16:colId xmlns:a16="http://schemas.microsoft.com/office/drawing/2014/main" val="1889441959"/>
                    </a:ext>
                  </a:extLst>
                </a:gridCol>
                <a:gridCol w="990358">
                  <a:extLst>
                    <a:ext uri="{9D8B030D-6E8A-4147-A177-3AD203B41FA5}">
                      <a16:colId xmlns:a16="http://schemas.microsoft.com/office/drawing/2014/main" val="446758349"/>
                    </a:ext>
                  </a:extLst>
                </a:gridCol>
                <a:gridCol w="990358">
                  <a:extLst>
                    <a:ext uri="{9D8B030D-6E8A-4147-A177-3AD203B41FA5}">
                      <a16:colId xmlns:a16="http://schemas.microsoft.com/office/drawing/2014/main" val="354005506"/>
                    </a:ext>
                  </a:extLst>
                </a:gridCol>
                <a:gridCol w="990358">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53658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err="1">
                          <a:ln>
                            <a:noFill/>
                          </a:ln>
                          <a:solidFill>
                            <a:srgbClr val="575757"/>
                          </a:solidFill>
                          <a:effectLst/>
                          <a:uLnTx/>
                          <a:uFillTx/>
                          <a:latin typeface="Meiryo UI" panose="020B0604030504040204" pitchFamily="50" charset="-128"/>
                          <a:ea typeface="Meiryo UI" panose="020B0604030504040204" pitchFamily="50" charset="-128"/>
                          <a:cs typeface="+mn-cs"/>
                        </a:rPr>
                        <a:t>N15</a:t>
                      </a:r>
                      <a:endPar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endParaRP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err="1">
                          <a:latin typeface="Meiryo UI" panose="020B0604030504040204" pitchFamily="50" charset="-128"/>
                          <a:ea typeface="Meiryo UI" panose="020B0604030504040204" pitchFamily="50" charset="-128"/>
                        </a:rPr>
                        <a:t>N15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520353">
                <a:tc>
                  <a:txBody>
                    <a:bodyPr/>
                    <a:lstStyle/>
                    <a:p>
                      <a:pPr algn="ctr"/>
                      <a:r>
                        <a:rPr lang="ja-JP" altLang="en-US" sz="1400" dirty="0">
                          <a:latin typeface="Meiryo UI" panose="020B0604030504040204" pitchFamily="50" charset="-128"/>
                          <a:ea typeface="Meiryo UI" panose="020B0604030504040204" pitchFamily="50" charset="-128"/>
                        </a:rPr>
                        <a:t>事業全体の資金需要</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520353">
                <a:tc>
                  <a:txBody>
                    <a:bodyPr/>
                    <a:lstStyle/>
                    <a:p>
                      <a:pPr algn="ctr"/>
                      <a:r>
                        <a:rPr lang="ja-JP" altLang="en-US" sz="1400" dirty="0">
                          <a:latin typeface="Meiryo UI" panose="020B0604030504040204" pitchFamily="50" charset="-128"/>
                          <a:ea typeface="Meiryo UI" panose="020B0604030504040204" pitchFamily="50" charset="-128"/>
                        </a:rPr>
                        <a:t>うち研究開発投資</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dirty="0">
                          <a:latin typeface="Meiryo UI" panose="020B0604030504040204" pitchFamily="50" charset="-128"/>
                          <a:ea typeface="Meiryo UI" panose="020B0604030504040204" pitchFamily="50" charset="-128"/>
                        </a:rPr>
                        <a:t>XX</a:t>
                      </a:r>
                      <a:r>
                        <a:rPr lang="ja-JP" altLang="en-US" sz="1200" dirty="0">
                          <a:latin typeface="Meiryo UI" panose="020B0604030504040204" pitchFamily="50" charset="-128"/>
                          <a:ea typeface="Meiryo UI" panose="020B0604030504040204" pitchFamily="50" charset="-128"/>
                        </a:rPr>
                        <a:t>円</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dirty="0">
                          <a:latin typeface="Meiryo UI" panose="020B0604030504040204" pitchFamily="50" charset="-128"/>
                          <a:ea typeface="Meiryo UI" panose="020B0604030504040204" pitchFamily="50" charset="-128"/>
                        </a:rPr>
                        <a:t>XX</a:t>
                      </a:r>
                      <a:r>
                        <a:rPr lang="ja-JP" altLang="en-US" sz="1400" dirty="0">
                          <a:latin typeface="Meiryo UI" panose="020B0604030504040204" pitchFamily="50" charset="-128"/>
                          <a:ea typeface="Meiryo UI" panose="020B0604030504040204" pitchFamily="50" charset="-128"/>
                        </a:rPr>
                        <a:t>円</a:t>
                      </a:r>
                      <a:endParaRPr lang="en-US" sz="14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2082925846"/>
                  </a:ext>
                </a:extLst>
              </a:tr>
              <a:tr h="520353">
                <a:tc>
                  <a:txBody>
                    <a:bodyPr/>
                    <a:lstStyle/>
                    <a:p>
                      <a:pPr algn="ctr"/>
                      <a:r>
                        <a:rPr lang="ja-JP" altLang="en-US" sz="1400" dirty="0">
                          <a:latin typeface="Meiryo UI" panose="020B0604030504040204" pitchFamily="50" charset="-128"/>
                          <a:ea typeface="Meiryo UI" panose="020B0604030504040204" pitchFamily="50" charset="-128"/>
                        </a:rPr>
                        <a:t>国費負担</a:t>
                      </a:r>
                      <a:r>
                        <a:rPr lang="en-US" altLang="ja-JP" sz="1400" baseline="30000" dirty="0">
                          <a:latin typeface="Meiryo UI" panose="020B0604030504040204" pitchFamily="50" charset="-128"/>
                          <a:ea typeface="Meiryo UI" panose="020B0604030504040204" pitchFamily="50" charset="-128"/>
                        </a:rPr>
                        <a:t>※</a:t>
                      </a:r>
                    </a:p>
                    <a:p>
                      <a:pPr algn="ctr"/>
                      <a:r>
                        <a:rPr lang="ja-JP" altLang="en-US" sz="1400" dirty="0">
                          <a:latin typeface="Meiryo UI" panose="020B0604030504040204" pitchFamily="50" charset="-128"/>
                          <a:ea typeface="Meiryo UI" panose="020B0604030504040204" pitchFamily="50" charset="-128"/>
                        </a:rPr>
                        <a:t>（委託又は補助）</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520353">
                <a:tc>
                  <a:txBody>
                    <a:bodyPr/>
                    <a:lstStyle/>
                    <a:p>
                      <a:pPr algn="ctr"/>
                      <a:r>
                        <a:rPr lang="ja-JP" altLang="en-US" sz="1400" dirty="0">
                          <a:latin typeface="Meiryo UI" panose="020B0604030504040204" pitchFamily="50" charset="-128"/>
                          <a:ea typeface="Meiryo UI" panose="020B0604030504040204" pitchFamily="50" charset="-128"/>
                        </a:rPr>
                        <a:t>自己負担</a:t>
                      </a:r>
                      <a:endParaRPr lang="en-US" altLang="ja-JP" sz="1400" dirty="0">
                        <a:latin typeface="Meiryo UI" panose="020B0604030504040204" pitchFamily="50" charset="-128"/>
                        <a:ea typeface="Meiryo UI" panose="020B0604030504040204" pitchFamily="50" charset="-128"/>
                      </a:endParaRPr>
                    </a:p>
                    <a:p>
                      <a:pPr algn="ct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468864">
                <a:tc>
                  <a:txBody>
                    <a:bodyPr/>
                    <a:lstStyle/>
                    <a:p>
                      <a:pPr algn="ctr"/>
                      <a:r>
                        <a:rPr lang="en-US" altLang="ja-JP" sz="1400" dirty="0">
                          <a:latin typeface="Meiryo UI" panose="020B0604030504040204" pitchFamily="50" charset="-128"/>
                          <a:ea typeface="Meiryo UI" panose="020B0604030504040204" pitchFamily="50" charset="-128"/>
                        </a:rPr>
                        <a:t>A</a:t>
                      </a:r>
                      <a:r>
                        <a:rPr lang="ja-JP" altLang="en-US" sz="1400" dirty="0">
                          <a:latin typeface="Meiryo UI" panose="020B0604030504040204" pitchFamily="50" charset="-128"/>
                          <a:ea typeface="Meiryo UI" panose="020B0604030504040204" pitchFamily="50" charset="-128"/>
                        </a:rPr>
                        <a:t>：自己資金</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468864">
                <a:tc>
                  <a:txBody>
                    <a:bodyPr/>
                    <a:lstStyle/>
                    <a:p>
                      <a:pPr algn="ctr"/>
                      <a:r>
                        <a:rPr lang="en-US" altLang="ja-JP" sz="1400" dirty="0">
                          <a:latin typeface="Meiryo UI" panose="020B0604030504040204" pitchFamily="50" charset="-128"/>
                          <a:ea typeface="Meiryo UI" panose="020B0604030504040204" pitchFamily="50" charset="-128"/>
                        </a:rPr>
                        <a:t>B</a:t>
                      </a:r>
                      <a:r>
                        <a:rPr lang="ja-JP" altLang="en-US" sz="1400" dirty="0">
                          <a:latin typeface="Meiryo UI" panose="020B0604030504040204" pitchFamily="50" charset="-128"/>
                          <a:ea typeface="Meiryo UI" panose="020B0604030504040204" pitchFamily="50" charset="-128"/>
                        </a:rPr>
                        <a:t>：外部調達</a:t>
                      </a: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36" name="TextBox 35">
            <a:extLst>
              <a:ext uri="{FF2B5EF4-FFF2-40B4-BE49-F238E27FC236}">
                <a16:creationId xmlns:a16="http://schemas.microsoft.com/office/drawing/2014/main" id="{86247B2E-4BBB-43E5-89EF-A1D65198A00D}"/>
              </a:ext>
            </a:extLst>
          </p:cNvPr>
          <p:cNvSpPr txBox="1"/>
          <p:nvPr/>
        </p:nvSpPr>
        <p:spPr>
          <a:xfrm>
            <a:off x="382731" y="5698800"/>
            <a:ext cx="4800120"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 XXX, XXX, </a:t>
            </a: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4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6977710" y="5685983"/>
            <a:ext cx="4908499" cy="3694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sz="1100" dirty="0">
                <a:solidFill>
                  <a:srgbClr val="575757"/>
                </a:solidFill>
                <a:latin typeface="Meiryo UI" panose="020B0604030504040204" pitchFamily="50" charset="-128"/>
                <a:ea typeface="Meiryo UI" panose="020B0604030504040204" pitchFamily="50" charset="-128"/>
              </a:rPr>
              <a:t>※</a:t>
            </a:r>
            <a:r>
              <a:rPr kumimoji="1" lang="ja-JP" altLang="en-US" sz="1100" dirty="0">
                <a:solidFill>
                  <a:srgbClr val="575757"/>
                </a:solidFill>
                <a:latin typeface="Meiryo UI" panose="020B0604030504040204" pitchFamily="50" charset="-128"/>
                <a:ea typeface="Meiryo UI" panose="020B0604030504040204" pitchFamily="50" charset="-128"/>
              </a:rPr>
              <a:t>インセンティブが全額支払われた場合</a:t>
            </a:r>
          </a:p>
        </p:txBody>
      </p:sp>
    </p:spTree>
    <p:extLst>
      <p:ext uri="{BB962C8B-B14F-4D97-AF65-F5344CB8AC3E}">
        <p14:creationId xmlns:p14="http://schemas.microsoft.com/office/powerpoint/2010/main" val="2673699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506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solidFill>
                  <a:srgbClr val="575757"/>
                </a:solidFill>
                <a:ea typeface="Meiryo UI" panose="020B0604030504040204" pitchFamily="50" charset="-128"/>
              </a:rPr>
              <a:t>XXX</a:t>
            </a:r>
          </a:p>
          <a:p>
            <a:pPr lvl="1">
              <a:buSzPct val="100000"/>
            </a:pPr>
            <a:r>
              <a:rPr lang="en-US" altLang="ja-JP" sz="1200" dirty="0">
                <a:solidFill>
                  <a:srgbClr val="575757"/>
                </a:solidFill>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C</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575757"/>
                </a:solidFill>
                <a:latin typeface="Trebuchet MS" panose="020B0603020202020204" pitchFamily="34" charset="0"/>
                <a:ea typeface="Meiryo UI" panose="020B0604030504040204" pitchFamily="50" charset="-128"/>
              </a:rPr>
              <a:t>再委託先</a:t>
            </a:r>
            <a:r>
              <a:rPr kumimoji="1" lang="en-US" altLang="ja-JP" sz="1400" dirty="0">
                <a:solidFill>
                  <a:srgbClr val="575757"/>
                </a:solidFill>
                <a:latin typeface="Trebuchet MS" panose="020B0603020202020204" pitchFamily="34" charset="0"/>
                <a:ea typeface="Meiryo UI" panose="020B0604030504040204" pitchFamily="50" charset="-128"/>
              </a:rPr>
              <a:t>D</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altLang="ja-JP" sz="1200" dirty="0">
              <a:solidFill>
                <a:srgbClr val="575757"/>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A</a:t>
            </a:r>
            <a:r>
              <a:rPr kumimoji="1" lang="ja-JP" altLang="en-US" sz="1400" dirty="0">
                <a:solidFill>
                  <a:srgbClr val="575757"/>
                </a:solidFill>
                <a:latin typeface="Trebuchet MS" panose="020B0603020202020204" pitchFamily="34" charset="0"/>
                <a:ea typeface="Meiryo UI" panose="020B0604030504040204" pitchFamily="50" charset="-128"/>
              </a:rPr>
              <a:t>社</a:t>
            </a:r>
            <a:br>
              <a:rPr kumimoji="1" lang="en-US" altLang="ja-JP" sz="1400" dirty="0">
                <a:solidFill>
                  <a:srgbClr val="575757"/>
                </a:solidFill>
                <a:latin typeface="Trebuchet MS" panose="020B0603020202020204" pitchFamily="34" charset="0"/>
                <a:ea typeface="Meiryo UI" panose="020B0604030504040204" pitchFamily="50" charset="-128"/>
              </a:rPr>
            </a:br>
            <a:r>
              <a:rPr kumimoji="1" lang="ja-JP" altLang="en-US" sz="1200" dirty="0">
                <a:solidFill>
                  <a:srgbClr val="575757"/>
                </a:solidFill>
                <a:latin typeface="Trebuchet MS" panose="020B0603020202020204" pitchFamily="34" charset="0"/>
                <a:ea typeface="Meiryo UI" panose="020B0604030504040204" pitchFamily="50" charset="-128"/>
              </a:rPr>
              <a:t>①</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③</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err="1">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④</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rgbClr val="575757"/>
                </a:solidFill>
                <a:latin typeface="Trebuchet MS" panose="020B0603020202020204" pitchFamily="34" charset="0"/>
                <a:ea typeface="Meiryo UI" panose="020B0604030504040204" pitchFamily="50" charset="-128"/>
              </a:rPr>
              <a:t>B</a:t>
            </a:r>
            <a:r>
              <a:rPr kumimoji="1" lang="ja-JP" altLang="en-US" sz="1400" dirty="0">
                <a:solidFill>
                  <a:srgbClr val="575757"/>
                </a:solidFill>
                <a:latin typeface="Trebuchet MS" panose="020B0603020202020204" pitchFamily="34" charset="0"/>
                <a:ea typeface="Meiryo UI" panose="020B0604030504040204" pitchFamily="50" charset="-128"/>
              </a:rPr>
              <a:t>社</a:t>
            </a:r>
            <a:endParaRPr kumimoji="1" lang="en-US" altLang="ja-JP" sz="14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②</a:t>
            </a:r>
            <a:r>
              <a:rPr kumimoji="1" lang="en-US" altLang="ja-JP" sz="1200" dirty="0">
                <a:solidFill>
                  <a:srgbClr val="575757"/>
                </a:solidFill>
                <a:latin typeface="Trebuchet MS" panose="020B0603020202020204" pitchFamily="34" charset="0"/>
                <a:ea typeface="Meiryo UI" panose="020B0604030504040204" pitchFamily="50" charset="-128"/>
              </a:rPr>
              <a:t>XXX</a:t>
            </a:r>
            <a:r>
              <a:rPr kumimoji="1" lang="ja-JP" altLang="en-US" sz="1200" dirty="0">
                <a:solidFill>
                  <a:srgbClr val="575757"/>
                </a:solidFill>
                <a:latin typeface="Trebuchet MS" panose="020B0603020202020204" pitchFamily="34" charset="0"/>
                <a:ea typeface="Meiryo UI" panose="020B0604030504040204" pitchFamily="50" charset="-128"/>
              </a:rPr>
              <a:t>を担当</a:t>
            </a:r>
            <a:endParaRPr kumimoji="1" lang="en-US" altLang="ja-JP" sz="1200" dirty="0">
              <a:solidFill>
                <a:srgbClr val="575757"/>
              </a:solidFill>
              <a:latin typeface="Trebuchet MS" panose="020B0603020202020204" pitchFamily="34" charset="0"/>
              <a:ea typeface="Meiryo UI" panose="020B0604030504040204" pitchFamily="50" charset="-128"/>
            </a:endParaRPr>
          </a:p>
          <a:p>
            <a:pPr algn="ctr"/>
            <a:r>
              <a:rPr kumimoji="1" lang="ja-JP" altLang="en-US" sz="1200" dirty="0">
                <a:solidFill>
                  <a:srgbClr val="575757"/>
                </a:solidFill>
                <a:latin typeface="Trebuchet MS" panose="020B0603020202020204" pitchFamily="34" charset="0"/>
                <a:ea typeface="Meiryo UI" panose="020B0604030504040204" pitchFamily="50" charset="-128"/>
              </a:rPr>
              <a:t>（○億円</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○億円）</a:t>
            </a:r>
            <a:endParaRPr kumimoji="1" lang="en-US" sz="1200" dirty="0">
              <a:solidFill>
                <a:srgbClr val="575757"/>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a:t>
              </a:r>
              <a:r>
                <a:rPr kumimoji="1" lang="ja-JP" altLang="en-US" sz="1200" dirty="0">
                  <a:solidFill>
                    <a:srgbClr val="575757"/>
                  </a:solidFill>
                  <a:latin typeface="Trebuchet MS" panose="020B0603020202020204" pitchFamily="34" charset="0"/>
                  <a:ea typeface="Meiryo UI" panose="020B0604030504040204" pitchFamily="50" charset="-128"/>
                </a:rPr>
                <a:t>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Trebuchet MS" panose="020B0603020202020204" pitchFamily="34" charset="0"/>
                  <a:ea typeface="Meiryo UI" panose="020B0604030504040204" pitchFamily="50" charset="-128"/>
                </a:rPr>
                <a:t>中小・ベンチャー企業</a:t>
              </a:r>
              <a:endParaRPr kumimoji="1" lang="en-US" sz="1200" dirty="0">
                <a:solidFill>
                  <a:srgbClr val="575757"/>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0393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336230"/>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2" name="Straight Arrow Connector 51">
            <a:extLst>
              <a:ext uri="{FF2B5EF4-FFF2-40B4-BE49-F238E27FC236}">
                <a16:creationId xmlns:a16="http://schemas.microsoft.com/office/drawing/2014/main" id="{A464957A-4186-4918-A4C7-063ABF38BA0C}"/>
              </a:ext>
            </a:extLst>
          </p:cNvPr>
          <p:cNvCxnSpPr/>
          <p:nvPr/>
        </p:nvCxnSpPr>
        <p:spPr>
          <a:xfrm>
            <a:off x="7949083" y="384013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347976"/>
            <a:ext cx="6598528" cy="628421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研究開発を担う部門だけでなく、事業化に関与する部門も明記し、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90326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3094074"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284878"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stCxn id="63" idx="2"/>
            <a:endCxn id="65" idx="0"/>
          </p:cNvCxnSpPr>
          <p:nvPr/>
        </p:nvCxnSpPr>
        <p:spPr>
          <a:xfrm rot="5400000">
            <a:off x="1667259" y="2850932"/>
            <a:ext cx="464787" cy="1233055"/>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198426"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solidFill>
                  <a:srgbClr val="295E7E"/>
                </a:solidFill>
                <a:ea typeface="Meiryo UI" panose="020B0604030504040204" pitchFamily="50" charset="-128"/>
              </a:rPr>
              <a:t>研究開発責任者と担当部署</a:t>
            </a:r>
            <a:endParaRPr lang="en-US" altLang="ja-JP" sz="1400" dirty="0">
              <a:solidFill>
                <a:srgbClr val="295E7E"/>
              </a:solidFill>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marL="108000" lvl="1" indent="0">
              <a:buSzPct val="100000"/>
              <a:buNone/>
            </a:pPr>
            <a:endParaRPr lang="en-US" altLang="ja-JP" sz="800" dirty="0">
              <a:solidFill>
                <a:srgbClr val="295E7E"/>
              </a:solidFill>
              <a:ea typeface="Meiryo UI" panose="020B0604030504040204" pitchFamily="50" charset="-128"/>
            </a:endParaRPr>
          </a:p>
          <a:p>
            <a:pPr marL="108000" lvl="1" indent="0">
              <a:buSzPct val="100000"/>
              <a:buNone/>
            </a:pPr>
            <a:r>
              <a:rPr lang="ja-JP" altLang="en-US" sz="1400" dirty="0">
                <a:solidFill>
                  <a:srgbClr val="295E7E"/>
                </a:solidFill>
                <a:ea typeface="Meiryo UI" panose="020B0604030504040204" pitchFamily="50" charset="-128"/>
              </a:rPr>
              <a:t>部門間の連携方法</a:t>
            </a:r>
            <a:endParaRPr lang="en-US" altLang="ja-JP" sz="1400" dirty="0">
              <a:solidFill>
                <a:srgbClr val="295E7E"/>
              </a:solidFill>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2297473"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solidFill>
                  <a:srgbClr val="575757"/>
                </a:solidFill>
                <a:latin typeface="Trebuchet MS" panose="020B0603020202020204" pitchFamily="34" charset="0"/>
                <a:ea typeface="Meiryo UI" panose="020B0604030504040204" pitchFamily="50" charset="-128"/>
              </a:rPr>
              <a:t>代表取締役社長</a:t>
            </a:r>
            <a:r>
              <a:rPr lang="en-US" altLang="ja-JP" sz="1400" dirty="0">
                <a:solidFill>
                  <a:srgbClr val="575757"/>
                </a:solidFill>
                <a:latin typeface="Trebuchet MS" panose="020B0603020202020204" pitchFamily="34" charset="0"/>
                <a:ea typeface="Meiryo UI" panose="020B0604030504040204" pitchFamily="50" charset="-128"/>
              </a:rPr>
              <a:t> aa aa</a:t>
            </a:r>
          </a:p>
          <a:p>
            <a:pPr algn="ctr"/>
            <a:r>
              <a:rPr lang="ja-JP" altLang="en-US" sz="1050" dirty="0">
                <a:solidFill>
                  <a:srgbClr val="575757"/>
                </a:solidFill>
                <a:latin typeface="Trebuchet MS" panose="020B0603020202020204" pitchFamily="34" charset="0"/>
                <a:ea typeface="Meiryo UI" panose="020B0604030504040204" pitchFamily="50" charset="-128"/>
              </a:rPr>
              <a:t>（事業にコミットする経営者）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897537" y="3703172"/>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本部</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en-US" altLang="ja-JP" sz="1400" dirty="0">
                <a:solidFill>
                  <a:srgbClr val="575757"/>
                </a:solidFill>
                <a:latin typeface="Trebuchet MS" panose="020B0603020202020204" pitchFamily="34" charset="0"/>
                <a:ea typeface="Meiryo UI" panose="020B0604030504040204" pitchFamily="50" charset="-128"/>
              </a:rPr>
              <a:t>E</a:t>
            </a:r>
            <a:r>
              <a:rPr lang="ja-JP" altLang="en-US" sz="1400" dirty="0">
                <a:solidFill>
                  <a:srgbClr val="575757"/>
                </a:solidFill>
                <a:latin typeface="Trebuchet MS" panose="020B0603020202020204" pitchFamily="34" charset="0"/>
                <a:ea typeface="Meiryo UI" panose="020B0604030504040204" pitchFamily="50" charset="-128"/>
              </a:rPr>
              <a:t>本部長</a:t>
            </a:r>
            <a:endParaRPr lang="en-US" altLang="ja-JP" sz="1400" dirty="0">
              <a:solidFill>
                <a:srgbClr val="575757"/>
              </a:solidFill>
              <a:latin typeface="Trebuchet MS" panose="020B0603020202020204" pitchFamily="34" charset="0"/>
              <a:ea typeface="Meiryo UI" panose="020B0604030504040204" pitchFamily="50" charset="-128"/>
            </a:endParaRPr>
          </a:p>
          <a:p>
            <a:pPr algn="ctr"/>
            <a:r>
              <a:rPr lang="ja-JP" altLang="en-US" sz="1050" dirty="0">
                <a:solidFill>
                  <a:srgbClr val="575757"/>
                </a:solidFill>
                <a:latin typeface="Trebuchet MS" panose="020B0603020202020204" pitchFamily="34" charset="0"/>
                <a:ea typeface="Meiryo UI" panose="020B0604030504040204" pitchFamily="50" charset="-128"/>
              </a:rPr>
              <a:t>（研究開発責任者）</a:t>
            </a:r>
            <a:endParaRPr lang="en-US" altLang="ja-JP" sz="1050" dirty="0">
              <a:solidFill>
                <a:srgbClr val="575757"/>
              </a:solidFill>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513408" y="3699853"/>
            <a:ext cx="153943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solidFill>
                  <a:srgbClr val="575757"/>
                </a:solidFill>
                <a:latin typeface="Trebuchet MS" panose="020B0603020202020204" pitchFamily="34" charset="0"/>
                <a:ea typeface="Meiryo UI" panose="020B0604030504040204" pitchFamily="50" charset="-128"/>
              </a:rPr>
              <a:t>XX</a:t>
            </a:r>
            <a:r>
              <a:rPr lang="ja-JP" altLang="en-US" sz="1400" dirty="0">
                <a:solidFill>
                  <a:srgbClr val="575757"/>
                </a:solidFill>
                <a:latin typeface="Trebuchet MS" panose="020B0603020202020204" pitchFamily="34" charset="0"/>
                <a:ea typeface="Meiryo UI" panose="020B0604030504040204" pitchFamily="50" charset="-128"/>
              </a:rPr>
              <a:t>部</a:t>
            </a:r>
            <a:br>
              <a:rPr lang="en-US" altLang="ja-JP" sz="1400" dirty="0">
                <a:solidFill>
                  <a:srgbClr val="575757"/>
                </a:solidFill>
                <a:latin typeface="Trebuchet MS" panose="020B0603020202020204" pitchFamily="34" charset="0"/>
                <a:ea typeface="Meiryo UI" panose="020B0604030504040204" pitchFamily="50" charset="-128"/>
              </a:rPr>
            </a:br>
            <a:r>
              <a:rPr lang="en-US" altLang="ja-JP" sz="1400" dirty="0">
                <a:solidFill>
                  <a:srgbClr val="575757"/>
                </a:solidFill>
                <a:latin typeface="Trebuchet MS" panose="020B0603020202020204" pitchFamily="34" charset="0"/>
                <a:ea typeface="Meiryo UI" panose="020B0604030504040204" pitchFamily="50" charset="-128"/>
              </a:rPr>
              <a:t>F</a:t>
            </a:r>
            <a:r>
              <a:rPr lang="ja-JP" altLang="en-US" sz="1400" dirty="0">
                <a:solidFill>
                  <a:srgbClr val="575757"/>
                </a:solidFill>
                <a:latin typeface="Trebuchet MS" panose="020B0603020202020204" pitchFamily="34" charset="0"/>
                <a:ea typeface="Meiryo UI" panose="020B0604030504040204" pitchFamily="50" charset="-128"/>
              </a:rPr>
              <a:t>部長</a:t>
            </a:r>
            <a:endParaRPr lang="en-US" altLang="ja-JP" sz="1400" dirty="0">
              <a:solidFill>
                <a:srgbClr val="575757"/>
              </a:solidFill>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stCxn id="63" idx="2"/>
            <a:endCxn id="64" idx="0"/>
          </p:cNvCxnSpPr>
          <p:nvPr/>
        </p:nvCxnSpPr>
        <p:spPr>
          <a:xfrm rot="16200000" flipH="1">
            <a:off x="2857663" y="2893582"/>
            <a:ext cx="468106" cy="115107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a:stCxn id="65" idx="3"/>
            <a:endCxn id="64" idx="1"/>
          </p:cNvCxnSpPr>
          <p:nvPr/>
        </p:nvCxnSpPr>
        <p:spPr>
          <a:xfrm>
            <a:off x="2052840" y="4020572"/>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stCxn id="64" idx="2"/>
            <a:endCxn id="58" idx="0"/>
          </p:cNvCxnSpPr>
          <p:nvPr/>
        </p:nvCxnSpPr>
        <p:spPr>
          <a:xfrm>
            <a:off x="3667253"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667253"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932432"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4123237"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172428" y="3826812"/>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68554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stCxn id="65" idx="2"/>
            <a:endCxn id="34" idx="0"/>
          </p:cNvCxnSpPr>
          <p:nvPr/>
        </p:nvCxnSpPr>
        <p:spPr>
          <a:xfrm flipH="1">
            <a:off x="1258722"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2227153"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364492"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2571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（例１）取締役会等での議論</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（例２）ステークホルダーに対する公表・説明</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情報開示の方法</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中期経営計画等のＩＲ資料・統合報告書、</a:t>
            </a:r>
            <a:r>
              <a:rPr lang="en-US" altLang="ja-JP" sz="1400" dirty="0">
                <a:ea typeface="Meiryo UI" panose="020B0604030504040204" pitchFamily="50" charset="-128"/>
              </a:rPr>
              <a:t>CSR</a:t>
            </a:r>
            <a:r>
              <a:rPr lang="ja-JP" altLang="en-US" sz="1400" dirty="0">
                <a:ea typeface="Meiryo UI" panose="020B0604030504040204" pitchFamily="50" charset="-128"/>
              </a:rPr>
              <a:t>報告書等において、</a:t>
            </a:r>
            <a:r>
              <a:rPr lang="en-US" altLang="ja-JP" sz="1400" dirty="0" err="1">
                <a:ea typeface="Meiryo UI" panose="020B0604030504040204" pitchFamily="50" charset="-128"/>
              </a:rPr>
              <a:t>TCFD</a:t>
            </a:r>
            <a:r>
              <a:rPr lang="ja-JP" altLang="en-US" sz="1400" dirty="0">
                <a:ea typeface="Meiryo UI" panose="020B0604030504040204" pitchFamily="50" charset="-128"/>
              </a:rPr>
              <a:t>等のフレームワークも活用し、事業戦略・事業計画の内容を明示的に位置づける</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ESG</a:t>
            </a:r>
            <a:r>
              <a:rPr kumimoji="1" lang="ja-JP" altLang="en-US" sz="1400" dirty="0">
                <a:ea typeface="Meiryo UI" panose="020B0604030504040204" pitchFamily="50" charset="-128"/>
              </a:rPr>
              <a:t>説明会、</a:t>
            </a:r>
            <a:r>
              <a:rPr lang="ja-JP" altLang="en-US" sz="1400" dirty="0">
                <a:ea typeface="Meiryo UI" panose="020B0604030504040204" pitchFamily="50" charset="-128"/>
              </a:rPr>
              <a:t>採択された場合に、研究開発計画の概要をプレスリリース等により対外公表するか）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ステークホルダーへの説明</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（事業の将来の見通し・リスクを投資家や金融機関等のステークホルダーに対して、説明する予定があるか）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事業の将来の見通し・リスクを取引先やサプライヤー等のステークホルダーに対して、説明する予定があるか）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（事業の効果（社会的価値等）を、国民生活のメリットに重点を置いて、幅広く情報発信するか）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経営戦略の中核において○○事業を位置づけ、広く情報発信</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233038"/>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年カーボンニュートラルの実現に向けて、研究開発計画に関連する事業戦略又は事業計画に対して社を挙げて取り組むことについて、取締役会等の重要な意思決定の場において決議するか）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（事業の進捗状況を取締役会等の重要な意思決定の場において定期的にフォローし、事業環境の変化等に応じて見直しを行うか）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（事業について決議された内容を社内の関連部署に広く周知するか）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決議事項と研究開発計画の関係</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（上記で決議された事業戦略・事業計画において、研究開発計画が不可欠な要素として、優先度高く位置づけられるか）</a:t>
            </a:r>
            <a:endParaRPr lang="en-US" altLang="ja-JP" sz="16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900293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（例２）専門部署の設置</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若手人材の育成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機動的に経営資源を投入し、着実に社会実装まで繋げられる組織体制を整備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5770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実施体制の柔軟性の確保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（事業の進捗状況や事業環境の変化を踏まえ、必要に応じて、開発体制や手法等の見直し、追加的なリソース投入等を行う準備・体制（現場への権限委譲等）があるか）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（どのような人材をどの部署から（又は新たに採用することで）何名程度確保する予定か）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（既存の設備・土地をどの程度活用するか）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（短期的な経営指標に左右されず、資源投入を継続するか）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25183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その他／（２）提案者情報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91760E00-5308-4491-ABC3-1B9E2A8A8CE9}"/>
              </a:ext>
            </a:extLst>
          </p:cNvPr>
          <p:cNvSpPr>
            <a:spLocks noChangeArrowheads="1"/>
          </p:cNvSpPr>
          <p:nvPr/>
        </p:nvSpPr>
        <p:spPr bwMode="auto">
          <a:xfrm>
            <a:off x="3748088" y="357028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5" name="Rectangle 5">
            <a:extLst>
              <a:ext uri="{FF2B5EF4-FFF2-40B4-BE49-F238E27FC236}">
                <a16:creationId xmlns:a16="http://schemas.microsoft.com/office/drawing/2014/main" id="{4073BB30-3E11-49BA-8F2B-E036A46CAD2B}"/>
              </a:ext>
            </a:extLst>
          </p:cNvPr>
          <p:cNvSpPr>
            <a:spLocks noChangeArrowheads="1"/>
          </p:cNvSpPr>
          <p:nvPr/>
        </p:nvSpPr>
        <p:spPr bwMode="auto">
          <a:xfrm>
            <a:off x="4148138" y="402748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ja-JP" sz="1800" b="0" i="0" u="none" strike="noStrike" cap="none" normalizeH="0" baseline="0">
                <a:ln>
                  <a:noFill/>
                </a:ln>
                <a:solidFill>
                  <a:schemeClr val="tx1"/>
                </a:solidFill>
                <a:effectLst/>
                <a:latin typeface="Arial" panose="020B0604020202020204" pitchFamily="34" charset="0"/>
              </a:rPr>
            </a:br>
            <a:endParaRPr kumimoji="0" lang="ja-JP" altLang="ja-JP"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graphicFrame>
        <p:nvGraphicFramePr>
          <p:cNvPr id="24" name="表 3">
            <a:extLst>
              <a:ext uri="{FF2B5EF4-FFF2-40B4-BE49-F238E27FC236}">
                <a16:creationId xmlns:a16="http://schemas.microsoft.com/office/drawing/2014/main" id="{BD37BCA4-5DFD-4EF8-BC6D-19D454DFBD55}"/>
              </a:ext>
            </a:extLst>
          </p:cNvPr>
          <p:cNvGraphicFramePr>
            <a:graphicFrameLocks noGrp="1"/>
          </p:cNvGraphicFramePr>
          <p:nvPr>
            <p:extLst>
              <p:ext uri="{D42A27DB-BD31-4B8C-83A1-F6EECF244321}">
                <p14:modId xmlns:p14="http://schemas.microsoft.com/office/powerpoint/2010/main" val="2855103486"/>
              </p:ext>
            </p:extLst>
          </p:nvPr>
        </p:nvGraphicFramePr>
        <p:xfrm>
          <a:off x="343845" y="2875095"/>
          <a:ext cx="11009956" cy="972639"/>
        </p:xfrm>
        <a:graphic>
          <a:graphicData uri="http://schemas.openxmlformats.org/drawingml/2006/table">
            <a:tbl>
              <a:tblPr firstRow="1" bandRow="1">
                <a:tableStyleId>{5C22544A-7EE6-4342-B048-85BDC9FD1C3A}</a:tableStyleId>
              </a:tblPr>
              <a:tblGrid>
                <a:gridCol w="1644425">
                  <a:extLst>
                    <a:ext uri="{9D8B030D-6E8A-4147-A177-3AD203B41FA5}">
                      <a16:colId xmlns:a16="http://schemas.microsoft.com/office/drawing/2014/main" val="3047678111"/>
                    </a:ext>
                  </a:extLst>
                </a:gridCol>
                <a:gridCol w="1288380">
                  <a:extLst>
                    <a:ext uri="{9D8B030D-6E8A-4147-A177-3AD203B41FA5}">
                      <a16:colId xmlns:a16="http://schemas.microsoft.com/office/drawing/2014/main" val="3446174014"/>
                    </a:ext>
                  </a:extLst>
                </a:gridCol>
                <a:gridCol w="1698264">
                  <a:extLst>
                    <a:ext uri="{9D8B030D-6E8A-4147-A177-3AD203B41FA5}">
                      <a16:colId xmlns:a16="http://schemas.microsoft.com/office/drawing/2014/main" val="2471375214"/>
                    </a:ext>
                  </a:extLst>
                </a:gridCol>
                <a:gridCol w="2424552">
                  <a:extLst>
                    <a:ext uri="{9D8B030D-6E8A-4147-A177-3AD203B41FA5}">
                      <a16:colId xmlns:a16="http://schemas.microsoft.com/office/drawing/2014/main" val="702200350"/>
                    </a:ext>
                  </a:extLst>
                </a:gridCol>
                <a:gridCol w="3954335">
                  <a:extLst>
                    <a:ext uri="{9D8B030D-6E8A-4147-A177-3AD203B41FA5}">
                      <a16:colId xmlns:a16="http://schemas.microsoft.com/office/drawing/2014/main" val="872649467"/>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従業員数</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（人）</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資本金</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（億円）</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zh-TW" altLang="en-US" sz="1400" b="1" dirty="0">
                          <a:solidFill>
                            <a:schemeClr val="bg1"/>
                          </a:solidFill>
                          <a:latin typeface="Meiryo UI" panose="020B0604030504040204" pitchFamily="50" charset="-128"/>
                          <a:ea typeface="Meiryo UI" panose="020B0604030504040204" pitchFamily="50" charset="-128"/>
                        </a:rPr>
                        <a:t>課税所得年平均額</a:t>
                      </a:r>
                      <a:r>
                        <a:rPr kumimoji="1" lang="en-US" altLang="zh-TW" sz="1400" b="1" dirty="0">
                          <a:solidFill>
                            <a:schemeClr val="bg1"/>
                          </a:solidFill>
                          <a:latin typeface="Meiryo UI" panose="020B0604030504040204" pitchFamily="50" charset="-128"/>
                          <a:ea typeface="Meiryo UI" panose="020B0604030504040204" pitchFamily="50" charset="-128"/>
                        </a:rPr>
                        <a:t>15</a:t>
                      </a:r>
                      <a:r>
                        <a:rPr kumimoji="1" lang="zh-TW" altLang="en-US" sz="1400" b="1" dirty="0">
                          <a:solidFill>
                            <a:schemeClr val="bg1"/>
                          </a:solidFill>
                          <a:latin typeface="Meiryo UI" panose="020B0604030504040204" pitchFamily="50" charset="-128"/>
                          <a:ea typeface="Meiryo UI" panose="020B0604030504040204" pitchFamily="50" charset="-128"/>
                        </a:rPr>
                        <a:t>億円以下</a:t>
                      </a:r>
                      <a:endParaRPr kumimoji="1" lang="ja-JP" altLang="en-US" sz="1400" b="1" dirty="0">
                        <a:solidFill>
                          <a:schemeClr val="bg1"/>
                        </a:solidFill>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大・中小・</a:t>
                      </a:r>
                      <a:endParaRPr kumimoji="1" lang="en-US" altLang="ja-JP" sz="1400" dirty="0">
                        <a:latin typeface="Meiryo UI" panose="020B0604030504040204" pitchFamily="50" charset="-128"/>
                        <a:ea typeface="Meiryo UI" panose="020B0604030504040204" pitchFamily="50" charset="-128"/>
                      </a:endParaRPr>
                    </a:p>
                    <a:p>
                      <a:pPr algn="ctr"/>
                      <a:r>
                        <a:rPr kumimoji="1" lang="ja-JP" altLang="en-US" sz="1400" dirty="0">
                          <a:latin typeface="Meiryo UI" panose="020B0604030504040204" pitchFamily="50" charset="-128"/>
                          <a:ea typeface="Meiryo UI" panose="020B0604030504040204" pitchFamily="50" charset="-128"/>
                        </a:rPr>
                        <a:t>ベンチャー企業の種別</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会計監査人名</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6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18631600"/>
              </p:ext>
            </p:extLst>
          </p:nvPr>
        </p:nvGraphicFramePr>
        <p:xfrm>
          <a:off x="343845" y="4380104"/>
          <a:ext cx="11009955" cy="907076"/>
        </p:xfrm>
        <a:graphic>
          <a:graphicData uri="http://schemas.openxmlformats.org/drawingml/2006/table">
            <a:tbl>
              <a:tblPr firstRow="1" bandRow="1">
                <a:tableStyleId>{5C22544A-7EE6-4342-B048-85BDC9FD1C3A}</a:tableStyleId>
              </a:tblPr>
              <a:tblGrid>
                <a:gridCol w="2590436">
                  <a:extLst>
                    <a:ext uri="{9D8B030D-6E8A-4147-A177-3AD203B41FA5}">
                      <a16:colId xmlns:a16="http://schemas.microsoft.com/office/drawing/2014/main" val="3047678111"/>
                    </a:ext>
                  </a:extLst>
                </a:gridCol>
                <a:gridCol w="2117217">
                  <a:extLst>
                    <a:ext uri="{9D8B030D-6E8A-4147-A177-3AD203B41FA5}">
                      <a16:colId xmlns:a16="http://schemas.microsoft.com/office/drawing/2014/main" val="3446174014"/>
                    </a:ext>
                  </a:extLst>
                </a:gridCol>
                <a:gridCol w="6302302">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3967525"/>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5390450"/>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sp>
        <p:nvSpPr>
          <p:cNvPr id="17" name="テキスト ボックス 16">
            <a:extLst>
              <a:ext uri="{FF2B5EF4-FFF2-40B4-BE49-F238E27FC236}">
                <a16:creationId xmlns:a16="http://schemas.microsoft.com/office/drawing/2014/main" id="{7856D025-415D-443C-966C-1410B5CD4A39}"/>
              </a:ext>
            </a:extLst>
          </p:cNvPr>
          <p:cNvSpPr txBox="1"/>
          <p:nvPr/>
        </p:nvSpPr>
        <p:spPr>
          <a:xfrm>
            <a:off x="356583" y="2526440"/>
            <a:ext cx="5142517"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企業情報　</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応募時点の情報を記載</a:t>
            </a:r>
            <a:r>
              <a:rPr kumimoji="1" lang="en-US" altLang="ja-JP" sz="1400" dirty="0">
                <a:solidFill>
                  <a:srgbClr val="575757"/>
                </a:solidFill>
                <a:latin typeface="Meiryo UI" panose="020B0604030504040204" pitchFamily="50" charset="-128"/>
                <a:ea typeface="Meiryo UI" panose="020B0604030504040204" pitchFamily="50" charset="-128"/>
              </a:rPr>
              <a:t>)</a:t>
            </a:r>
            <a:r>
              <a:rPr kumimoji="1" lang="ja-JP" altLang="en-US" sz="1400" dirty="0">
                <a:solidFill>
                  <a:srgbClr val="575757"/>
                </a:solidFill>
                <a:latin typeface="Meiryo UI" panose="020B0604030504040204" pitchFamily="50" charset="-128"/>
                <a:ea typeface="Meiryo UI" panose="020B0604030504040204" pitchFamily="50" charset="-128"/>
              </a:rPr>
              <a:t>（大学等は記載不用）</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2283410800"/>
              </p:ext>
            </p:extLst>
          </p:nvPr>
        </p:nvGraphicFramePr>
        <p:xfrm>
          <a:off x="356583" y="5804057"/>
          <a:ext cx="10997217" cy="907076"/>
        </p:xfrm>
        <a:graphic>
          <a:graphicData uri="http://schemas.openxmlformats.org/drawingml/2006/table">
            <a:tbl>
              <a:tblPr firstRow="1" bandRow="1">
                <a:tableStyleId>{5C22544A-7EE6-4342-B048-85BDC9FD1C3A}</a:tableStyleId>
              </a:tblPr>
              <a:tblGrid>
                <a:gridCol w="2557281">
                  <a:extLst>
                    <a:ext uri="{9D8B030D-6E8A-4147-A177-3AD203B41FA5}">
                      <a16:colId xmlns:a16="http://schemas.microsoft.com/office/drawing/2014/main" val="3047678111"/>
                    </a:ext>
                  </a:extLst>
                </a:gridCol>
                <a:gridCol w="2069773">
                  <a:extLst>
                    <a:ext uri="{9D8B030D-6E8A-4147-A177-3AD203B41FA5}">
                      <a16:colId xmlns:a16="http://schemas.microsoft.com/office/drawing/2014/main" val="3446174014"/>
                    </a:ext>
                  </a:extLst>
                </a:gridCol>
                <a:gridCol w="6370163">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811094770"/>
                  </a:ext>
                </a:extLst>
              </a:tr>
              <a:tr h="513192">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955010757"/>
              </p:ext>
            </p:extLst>
          </p:nvPr>
        </p:nvGraphicFramePr>
        <p:xfrm>
          <a:off x="343845" y="1544933"/>
          <a:ext cx="11009956" cy="901242"/>
        </p:xfrm>
        <a:graphic>
          <a:graphicData uri="http://schemas.openxmlformats.org/drawingml/2006/table">
            <a:tbl>
              <a:tblPr firstRow="1" bandRow="1">
                <a:tableStyleId>{5C22544A-7EE6-4342-B048-85BDC9FD1C3A}</a:tableStyleId>
              </a:tblPr>
              <a:tblGrid>
                <a:gridCol w="3303572">
                  <a:extLst>
                    <a:ext uri="{9D8B030D-6E8A-4147-A177-3AD203B41FA5}">
                      <a16:colId xmlns:a16="http://schemas.microsoft.com/office/drawing/2014/main" val="1648611219"/>
                    </a:ext>
                  </a:extLst>
                </a:gridCol>
                <a:gridCol w="3743450">
                  <a:extLst>
                    <a:ext uri="{9D8B030D-6E8A-4147-A177-3AD203B41FA5}">
                      <a16:colId xmlns:a16="http://schemas.microsoft.com/office/drawing/2014/main" val="2201742194"/>
                    </a:ext>
                  </a:extLst>
                </a:gridCol>
                <a:gridCol w="3962934">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4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rgbClr val="575757"/>
                </a:solidFill>
                <a:latin typeface="Meiryo UI" panose="020B0604030504040204" pitchFamily="50" charset="-128"/>
                <a:ea typeface="Meiryo UI" panose="020B0604030504040204" pitchFamily="50" charset="-128"/>
              </a:rPr>
              <a:t>窓口連絡先情報</a:t>
            </a:r>
          </a:p>
        </p:txBody>
      </p:sp>
      <p:sp>
        <p:nvSpPr>
          <p:cNvPr id="3" name="吹き出し: 四角形 2">
            <a:extLst>
              <a:ext uri="{FF2B5EF4-FFF2-40B4-BE49-F238E27FC236}">
                <a16:creationId xmlns:a16="http://schemas.microsoft.com/office/drawing/2014/main" id="{F446ED87-DD30-443B-829B-040A6504AEE3}"/>
              </a:ext>
            </a:extLst>
          </p:cNvPr>
          <p:cNvSpPr/>
          <p:nvPr/>
        </p:nvSpPr>
        <p:spPr>
          <a:xfrm>
            <a:off x="5124091" y="2250920"/>
            <a:ext cx="2898476" cy="505911"/>
          </a:xfrm>
          <a:prstGeom prst="wedgeRectCallout">
            <a:avLst>
              <a:gd name="adj1" fmla="val -52083"/>
              <a:gd name="adj2" fmla="val 91487"/>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直近過去</a:t>
            </a:r>
            <a:r>
              <a:rPr kumimoji="1" lang="en-US" altLang="ja-JP" sz="1200" dirty="0">
                <a:solidFill>
                  <a:schemeClr val="tx1"/>
                </a:solidFill>
                <a:latin typeface="Meiryo UI" panose="020B0604030504040204" pitchFamily="50" charset="-128"/>
                <a:ea typeface="Meiryo UI" panose="020B0604030504040204" pitchFamily="50" charset="-128"/>
              </a:rPr>
              <a:t>3</a:t>
            </a:r>
            <a:r>
              <a:rPr kumimoji="1" lang="ja-JP" altLang="en-US" sz="1200" dirty="0">
                <a:solidFill>
                  <a:schemeClr val="tx1"/>
                </a:solidFill>
                <a:latin typeface="Meiryo UI" panose="020B0604030504040204" pitchFamily="50" charset="-128"/>
                <a:ea typeface="Meiryo UI" panose="020B0604030504040204" pitchFamily="50" charset="-128"/>
              </a:rPr>
              <a:t>年分の各事業年度の課税所得の年平均額。該当する場合「○」</a:t>
            </a:r>
            <a:r>
              <a:rPr lang="ja-JP" altLang="en-US" sz="1200" b="0" i="0" dirty="0">
                <a:solidFill>
                  <a:schemeClr val="tx1"/>
                </a:solidFill>
                <a:effectLst/>
                <a:latin typeface="Meiryo" panose="020B0604030504040204" pitchFamily="50" charset="-128"/>
                <a:ea typeface="Meiryo" panose="020B0604030504040204" pitchFamily="50" charset="-128"/>
              </a:rPr>
              <a:t>を記載</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0. </a:t>
            </a:r>
            <a:r>
              <a:rPr lang="ja-JP" altLang="en-US" sz="2000" dirty="0">
                <a:solidFill>
                  <a:schemeClr val="tx1"/>
                </a:solidFill>
              </a:rPr>
              <a:t>コンソーシアム内における各主体の役割分担</a:t>
            </a:r>
            <a:endParaRPr kumimoji="1" lang="en-US" sz="2000" dirty="0">
              <a:solidFill>
                <a:schemeClr val="tx1"/>
              </a:solidFill>
            </a:endParaRPr>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1. </a:t>
            </a:r>
            <a:r>
              <a:rPr lang="ja-JP" altLang="en-US" sz="2000" dirty="0">
                <a:solidFill>
                  <a:schemeClr val="tx1"/>
                </a:solidFill>
              </a:rPr>
              <a:t>事業戦略・事業計画／</a:t>
            </a:r>
            <a:r>
              <a:rPr kumimoji="1" lang="ja-JP" altLang="en-US" sz="2000" dirty="0">
                <a:solidFill>
                  <a:schemeClr val="tx1"/>
                </a:solidFill>
              </a:rPr>
              <a:t>（</a:t>
            </a:r>
            <a:r>
              <a:rPr kumimoji="1" lang="en-US" altLang="ja-JP" sz="2000" dirty="0">
                <a:solidFill>
                  <a:schemeClr val="tx1"/>
                </a:solidFill>
              </a:rPr>
              <a:t>1</a:t>
            </a:r>
            <a:r>
              <a:rPr kumimoji="1" lang="ja-JP" altLang="en-US" sz="2000" dirty="0">
                <a:solidFill>
                  <a:schemeClr val="tx1"/>
                </a:solidFill>
              </a:rPr>
              <a:t>）産業構造変化に対する認識</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sz="1000" dirty="0">
              <a:solidFill>
                <a:srgbClr val="575757"/>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rgbClr val="575757"/>
                </a:solidFill>
                <a:latin typeface="Meiryo UI" panose="020B0604030504040204" pitchFamily="50" charset="-128"/>
                <a:ea typeface="Meiryo UI" panose="020B0604030504040204" pitchFamily="50" charset="-128"/>
              </a:rPr>
              <a:t>XX~XX</a:t>
            </a:r>
            <a:endParaRPr kumimoji="1" lang="en-US" altLang="ja-JP" sz="1000" dirty="0">
              <a:solidFill>
                <a:srgbClr val="575757"/>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C</a:t>
            </a:r>
            <a:r>
              <a:rPr kumimoji="1" lang="ja-JP" altLang="en-US" sz="1400" dirty="0">
                <a:solidFill>
                  <a:srgbClr val="575757"/>
                </a:solidFill>
                <a:latin typeface="Meiryo UI" panose="020B0604030504040204" pitchFamily="50" charset="-128"/>
                <a:ea typeface="Meiryo UI" panose="020B0604030504040204" pitchFamily="50" charset="-128"/>
              </a:rPr>
              <a:t>社、</a:t>
            </a:r>
            <a:r>
              <a:rPr kumimoji="1" lang="en-US" altLang="ja-JP" sz="1400" dirty="0">
                <a:solidFill>
                  <a:srgbClr val="575757"/>
                </a:solidFill>
                <a:latin typeface="Meiryo UI" panose="020B0604030504040204" pitchFamily="50" charset="-128"/>
                <a:ea typeface="Meiryo UI" panose="020B0604030504040204" pitchFamily="50" charset="-128"/>
              </a:rPr>
              <a:t>D</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E</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a:solidFill>
                <a:srgbClr val="575757"/>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のため、</a:t>
            </a:r>
            <a:r>
              <a:rPr kumimoji="1" lang="en-US" altLang="ja-JP" sz="1400" dirty="0">
                <a:solidFill>
                  <a:srgbClr val="575757"/>
                </a:solidFill>
                <a:latin typeface="Meiryo UI" panose="020B0604030504040204" pitchFamily="50" charset="-128"/>
                <a:ea typeface="Meiryo UI" panose="020B0604030504040204" pitchFamily="50" charset="-128"/>
              </a:rPr>
              <a:t>XX</a:t>
            </a:r>
            <a:r>
              <a:rPr kumimoji="1" lang="ja-JP" altLang="en-US" sz="1400" dirty="0">
                <a:solidFill>
                  <a:srgbClr val="575757"/>
                </a:solidFill>
                <a:latin typeface="Meiryo UI" panose="020B0604030504040204" pitchFamily="50" charset="-128"/>
                <a:ea typeface="Meiryo UI" panose="020B0604030504040204" pitchFamily="50" charset="-128"/>
              </a:rPr>
              <a:t>に注力</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a:t>
            </a:r>
            <a:r>
              <a:rPr kumimoji="1" lang="ja-JP" altLang="en-US" sz="1400" dirty="0">
                <a:solidFill>
                  <a:schemeClr val="tx1"/>
                </a:solidFill>
                <a:latin typeface="Meiryo UI" panose="020B0604030504040204" pitchFamily="50" charset="-128"/>
                <a:ea typeface="Meiryo UI" panose="020B0604030504040204" pitchFamily="50" charset="-128"/>
              </a:rPr>
              <a:t>、弱み（</a:t>
            </a:r>
            <a:r>
              <a:rPr kumimoji="1" lang="ja-JP" altLang="en-US" sz="1400" dirty="0">
                <a:solidFill>
                  <a:schemeClr val="tx2"/>
                </a:solidFill>
                <a:latin typeface="Meiryo UI" panose="020B0604030504040204" pitchFamily="50" charset="-128"/>
                <a:ea typeface="Meiryo UI" panose="020B0604030504040204" pitchFamily="50" charset="-128"/>
              </a:rPr>
              <a:t>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rgbClr val="575757"/>
                </a:solidFill>
                <a:latin typeface="Meiryo UI" panose="020B0604030504040204" pitchFamily="50" charset="-128"/>
                <a:ea typeface="Meiryo UI" panose="020B0604030504040204" pitchFamily="50" charset="-128"/>
              </a:rPr>
              <a:t>自社の強み</a:t>
            </a:r>
            <a:endParaRPr kumimoji="1" lang="en-US" altLang="ja-JP" sz="1400" b="1" dirty="0">
              <a:solidFill>
                <a:srgbClr val="575757"/>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rgbClr val="575757"/>
                </a:solidFill>
                <a:latin typeface="Meiryo UI" panose="020B0604030504040204" pitchFamily="50" charset="-128"/>
                <a:ea typeface="Meiryo UI" panose="020B0604030504040204" pitchFamily="50" charset="-128"/>
              </a:rPr>
              <a:t>XXXXX</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rgbClr val="575757"/>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t>自社</a:t>
            </a:r>
            <a:endParaRPr lang="en-US" b="1" dirty="0" err="1"/>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A</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dirty="0">
                <a:solidFill>
                  <a:srgbClr val="575757"/>
                </a:solidFill>
                <a:latin typeface="Meiryo UI" panose="020B0604030504040204" pitchFamily="50" charset="-128"/>
                <a:ea typeface="Meiryo UI" panose="020B0604030504040204" pitchFamily="50" charset="-128"/>
              </a:rPr>
              <a:t>競合</a:t>
            </a:r>
            <a:endParaRPr kumimoji="1" lang="en-US" altLang="ja-JP" sz="1400" dirty="0">
              <a:solidFill>
                <a:srgbClr val="575757"/>
              </a:solidFill>
              <a:latin typeface="Meiryo UI" panose="020B0604030504040204" pitchFamily="50" charset="-128"/>
              <a:ea typeface="Meiryo UI" panose="020B0604030504040204" pitchFamily="50" charset="-128"/>
            </a:endParaRPr>
          </a:p>
          <a:p>
            <a:pPr algn="ctr"/>
            <a:r>
              <a:rPr kumimoji="1" lang="en-US" altLang="ja-JP" sz="1400" dirty="0">
                <a:solidFill>
                  <a:srgbClr val="575757"/>
                </a:solidFill>
                <a:latin typeface="Meiryo UI" panose="020B0604030504040204" pitchFamily="50" charset="-128"/>
                <a:ea typeface="Meiryo UI" panose="020B0604030504040204" pitchFamily="50" charset="-128"/>
              </a:rPr>
              <a:t>B</a:t>
            </a:r>
            <a:r>
              <a:rPr kumimoji="1" lang="ja-JP" altLang="en-US" sz="1400" dirty="0">
                <a:solidFill>
                  <a:srgbClr val="575757"/>
                </a:solidFill>
                <a:latin typeface="Meiryo UI" panose="020B0604030504040204" pitchFamily="50" charset="-128"/>
                <a:ea typeface="Meiryo UI" panose="020B0604030504040204" pitchFamily="50" charset="-128"/>
              </a:rPr>
              <a:t>社</a:t>
            </a:r>
            <a:endParaRPr kumimoji="1" lang="en-US" sz="1400" dirty="0" err="1">
              <a:solidFill>
                <a:srgbClr val="575757"/>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6555</Words>
  <Application>Microsoft Office PowerPoint</Application>
  <PresentationFormat>ワイド画面</PresentationFormat>
  <Paragraphs>900</Paragraphs>
  <Slides>27</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スライド タイトル</vt:lpstr>
      </vt:variant>
      <vt:variant>
        <vt:i4>27</vt:i4>
      </vt:variant>
      <vt:variant>
        <vt:lpstr>目的別スライド ショー</vt:lpstr>
      </vt:variant>
      <vt:variant>
        <vt:i4>1</vt:i4>
      </vt:variant>
    </vt:vector>
  </HeadingPairs>
  <TitlesOfParts>
    <vt:vector size="35" baseType="lpstr">
      <vt:lpstr>Meiryo UI</vt:lpstr>
      <vt:lpstr>メイリオ</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2021-12-14T00:52:12Z</dcterms:created>
  <dcterms:modified xsi:type="dcterms:W3CDTF">2021-12-14T04:41:57Z</dcterms:modified>
</cp:coreProperties>
</file>